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9" r:id="rId2"/>
    <p:sldMasterId id="2147483731" r:id="rId3"/>
    <p:sldMasterId id="2147483743" r:id="rId4"/>
    <p:sldMasterId id="2147483755" r:id="rId5"/>
  </p:sldMasterIdLst>
  <p:notesMasterIdLst>
    <p:notesMasterId r:id="rId86"/>
  </p:notesMasterIdLst>
  <p:sldIdLst>
    <p:sldId id="256" r:id="rId6"/>
    <p:sldId id="17435" r:id="rId7"/>
    <p:sldId id="17443" r:id="rId8"/>
    <p:sldId id="17526" r:id="rId9"/>
    <p:sldId id="17489" r:id="rId10"/>
    <p:sldId id="511" r:id="rId11"/>
    <p:sldId id="17436" r:id="rId12"/>
    <p:sldId id="520" r:id="rId13"/>
    <p:sldId id="521" r:id="rId14"/>
    <p:sldId id="522" r:id="rId15"/>
    <p:sldId id="523" r:id="rId16"/>
    <p:sldId id="525" r:id="rId17"/>
    <p:sldId id="526" r:id="rId18"/>
    <p:sldId id="17557" r:id="rId19"/>
    <p:sldId id="17601" r:id="rId20"/>
    <p:sldId id="17529" r:id="rId21"/>
    <p:sldId id="17475" r:id="rId22"/>
    <p:sldId id="331" r:id="rId23"/>
    <p:sldId id="339" r:id="rId24"/>
    <p:sldId id="340" r:id="rId25"/>
    <p:sldId id="303" r:id="rId26"/>
    <p:sldId id="17438" r:id="rId27"/>
    <p:sldId id="304" r:id="rId28"/>
    <p:sldId id="302" r:id="rId29"/>
    <p:sldId id="17437" r:id="rId30"/>
    <p:sldId id="346" r:id="rId31"/>
    <p:sldId id="17439" r:id="rId32"/>
    <p:sldId id="444" r:id="rId33"/>
    <p:sldId id="499" r:id="rId34"/>
    <p:sldId id="515" r:id="rId35"/>
    <p:sldId id="509" r:id="rId36"/>
    <p:sldId id="514" r:id="rId37"/>
    <p:sldId id="342" r:id="rId38"/>
    <p:sldId id="341" r:id="rId39"/>
    <p:sldId id="360" r:id="rId40"/>
    <p:sldId id="17441" r:id="rId41"/>
    <p:sldId id="482" r:id="rId42"/>
    <p:sldId id="17442" r:id="rId43"/>
    <p:sldId id="17570" r:id="rId44"/>
    <p:sldId id="17417" r:id="rId45"/>
    <p:sldId id="345" r:id="rId46"/>
    <p:sldId id="17434" r:id="rId47"/>
    <p:sldId id="368" r:id="rId48"/>
    <p:sldId id="347" r:id="rId49"/>
    <p:sldId id="351" r:id="rId50"/>
    <p:sldId id="305" r:id="rId51"/>
    <p:sldId id="306" r:id="rId52"/>
    <p:sldId id="333" r:id="rId53"/>
    <p:sldId id="308" r:id="rId54"/>
    <p:sldId id="309" r:id="rId55"/>
    <p:sldId id="310" r:id="rId56"/>
    <p:sldId id="312" r:id="rId57"/>
    <p:sldId id="334" r:id="rId58"/>
    <p:sldId id="352" r:id="rId59"/>
    <p:sldId id="315" r:id="rId60"/>
    <p:sldId id="311" r:id="rId61"/>
    <p:sldId id="314" r:id="rId62"/>
    <p:sldId id="316" r:id="rId63"/>
    <p:sldId id="354" r:id="rId64"/>
    <p:sldId id="358" r:id="rId65"/>
    <p:sldId id="361" r:id="rId66"/>
    <p:sldId id="353" r:id="rId67"/>
    <p:sldId id="355" r:id="rId68"/>
    <p:sldId id="364" r:id="rId69"/>
    <p:sldId id="367" r:id="rId70"/>
    <p:sldId id="356" r:id="rId71"/>
    <p:sldId id="317" r:id="rId72"/>
    <p:sldId id="357" r:id="rId73"/>
    <p:sldId id="363" r:id="rId74"/>
    <p:sldId id="362" r:id="rId75"/>
    <p:sldId id="365" r:id="rId76"/>
    <p:sldId id="366" r:id="rId77"/>
    <p:sldId id="330" r:id="rId78"/>
    <p:sldId id="262" r:id="rId79"/>
    <p:sldId id="290" r:id="rId80"/>
    <p:sldId id="17440" r:id="rId81"/>
    <p:sldId id="370" r:id="rId82"/>
    <p:sldId id="348" r:id="rId83"/>
    <p:sldId id="332" r:id="rId84"/>
    <p:sldId id="291"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06" autoAdjust="0"/>
    <p:restoredTop sz="83096" autoAdjust="0"/>
  </p:normalViewPr>
  <p:slideViewPr>
    <p:cSldViewPr snapToGrid="0">
      <p:cViewPr varScale="1">
        <p:scale>
          <a:sx n="98" d="100"/>
          <a:sy n="98" d="100"/>
        </p:scale>
        <p:origin x="2442" y="90"/>
      </p:cViewPr>
      <p:guideLst>
        <p:guide orient="horz" pos="1392"/>
        <p:guide pos="3864"/>
      </p:guideLst>
    </p:cSldViewPr>
  </p:slideViewPr>
  <p:notesTextViewPr>
    <p:cViewPr>
      <p:scale>
        <a:sx n="1" d="1"/>
        <a:sy n="1" d="1"/>
      </p:scale>
      <p:origin x="0" y="0"/>
    </p:cViewPr>
  </p:notesTextViewPr>
  <p:sorterViewPr>
    <p:cViewPr>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F:\IU\IST%20program\R\Research%20group-Bonk\Lee\Later\New%20data%20analysis%20062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IU\IST%20program\R\Research%20group-Bonk\Lee\2018%20AERA\Combined%20data%20analysis%200714.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file:///C:\Data\F\IU\IST%20program\R\Dis\Meina%20dis\Instrument\Pilot%20result\Pilot_data_analysis_result._Thank_you!\MOOCs%20Instructional%20Design%20for%20Self-directed%20Learning-summary.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dirty="0">
                <a:latin typeface="Tahoma" panose="020B0604030504040204" pitchFamily="34" charset="0"/>
                <a:ea typeface="Tahoma" panose="020B0604030504040204" pitchFamily="34" charset="0"/>
                <a:cs typeface="Tahoma" panose="020B0604030504040204" pitchFamily="34" charset="0"/>
              </a:rPr>
              <a:t>Research</a:t>
            </a:r>
            <a:r>
              <a:rPr lang="en-US" sz="1800" baseline="0" dirty="0">
                <a:latin typeface="Tahoma" panose="020B0604030504040204" pitchFamily="34" charset="0"/>
                <a:ea typeface="Tahoma" panose="020B0604030504040204" pitchFamily="34" charset="0"/>
                <a:cs typeface="Tahoma" panose="020B0604030504040204" pitchFamily="34" charset="0"/>
              </a:rPr>
              <a:t> focuses of empirical MOOCs studies</a:t>
            </a:r>
            <a:endParaRPr lang="en-US" sz="1800" dirty="0">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itle>
    <c:autoTitleDeleted val="0"/>
    <c:plotArea>
      <c:layout>
        <c:manualLayout>
          <c:layoutTarget val="inner"/>
          <c:xMode val="edge"/>
          <c:yMode val="edge"/>
          <c:x val="0.28478471675680495"/>
          <c:y val="9.4804884803459846E-2"/>
          <c:w val="0.69716460850317841"/>
          <c:h val="0.84589856360565407"/>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Focus!$B$13:$B$17</c:f>
              <c:strCache>
                <c:ptCount val="5"/>
                <c:pt idx="0">
                  <c:v>Instructor-focused</c:v>
                </c:pt>
                <c:pt idx="1">
                  <c:v>Others</c:v>
                </c:pt>
                <c:pt idx="2">
                  <c:v>Context and impact</c:v>
                </c:pt>
                <c:pt idx="3">
                  <c:v>Design-focused</c:v>
                </c:pt>
                <c:pt idx="4">
                  <c:v>Student-focused</c:v>
                </c:pt>
              </c:strCache>
            </c:strRef>
          </c:cat>
          <c:val>
            <c:numRef>
              <c:f>Focus!$C$13:$C$17</c:f>
              <c:numCache>
                <c:formatCode>General</c:formatCode>
                <c:ptCount val="5"/>
                <c:pt idx="0">
                  <c:v>5</c:v>
                </c:pt>
                <c:pt idx="1">
                  <c:v>7</c:v>
                </c:pt>
                <c:pt idx="2">
                  <c:v>20</c:v>
                </c:pt>
                <c:pt idx="3">
                  <c:v>48</c:v>
                </c:pt>
                <c:pt idx="4">
                  <c:v>74</c:v>
                </c:pt>
              </c:numCache>
            </c:numRef>
          </c:val>
          <c:extLst>
            <c:ext xmlns:c16="http://schemas.microsoft.com/office/drawing/2014/chart" uri="{C3380CC4-5D6E-409C-BE32-E72D297353CC}">
              <c16:uniqueId val="{00000000-E62A-4F4F-A0BD-4589BDA2836D}"/>
            </c:ext>
          </c:extLst>
        </c:ser>
        <c:dLbls>
          <c:showLegendKey val="0"/>
          <c:showVal val="0"/>
          <c:showCatName val="0"/>
          <c:showSerName val="0"/>
          <c:showPercent val="0"/>
          <c:showBubbleSize val="0"/>
        </c:dLbls>
        <c:gapWidth val="182"/>
        <c:axId val="-1315628144"/>
        <c:axId val="-1315629776"/>
      </c:barChart>
      <c:catAx>
        <c:axId val="-1315628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29776"/>
        <c:crosses val="autoZero"/>
        <c:auto val="1"/>
        <c:lblAlgn val="ctr"/>
        <c:lblOffset val="100"/>
        <c:noMultiLvlLbl val="0"/>
      </c:catAx>
      <c:valAx>
        <c:axId val="-1315629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156281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latin typeface="Tahoma" panose="020B0604030504040204" pitchFamily="34" charset="0"/>
                <a:ea typeface="Tahoma" panose="020B0604030504040204" pitchFamily="34" charset="0"/>
                <a:cs typeface="Tahoma" panose="020B0604030504040204" pitchFamily="34" charset="0"/>
              </a:rPr>
              <a:t>Countries of MOOC delivery that been studied </a:t>
            </a: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'MOOC regions'!$G$2:$G$8</c:f>
              <c:strCache>
                <c:ptCount val="7"/>
                <c:pt idx="0">
                  <c:v>The U.S.</c:v>
                </c:pt>
                <c:pt idx="1">
                  <c:v>Global</c:v>
                </c:pt>
                <c:pt idx="2">
                  <c:v>The Uk</c:v>
                </c:pt>
                <c:pt idx="3">
                  <c:v>Spain</c:v>
                </c:pt>
                <c:pt idx="4">
                  <c:v>China </c:v>
                </c:pt>
                <c:pt idx="5">
                  <c:v>Australia</c:v>
                </c:pt>
                <c:pt idx="6">
                  <c:v>Canada</c:v>
                </c:pt>
              </c:strCache>
            </c:strRef>
          </c:cat>
          <c:val>
            <c:numRef>
              <c:f>'MOOC regions'!$H$2:$H$8</c:f>
              <c:numCache>
                <c:formatCode>General</c:formatCode>
                <c:ptCount val="7"/>
                <c:pt idx="0">
                  <c:v>66</c:v>
                </c:pt>
                <c:pt idx="1">
                  <c:v>44</c:v>
                </c:pt>
                <c:pt idx="2">
                  <c:v>24</c:v>
                </c:pt>
                <c:pt idx="3">
                  <c:v>14</c:v>
                </c:pt>
                <c:pt idx="4">
                  <c:v>11</c:v>
                </c:pt>
                <c:pt idx="5">
                  <c:v>6</c:v>
                </c:pt>
                <c:pt idx="6">
                  <c:v>5</c:v>
                </c:pt>
              </c:numCache>
            </c:numRef>
          </c:val>
          <c:extLst>
            <c:ext xmlns:c16="http://schemas.microsoft.com/office/drawing/2014/chart" uri="{C3380CC4-5D6E-409C-BE32-E72D297353CC}">
              <c16:uniqueId val="{00000000-F018-4766-90CF-148BA31C14E1}"/>
            </c:ext>
          </c:extLst>
        </c:ser>
        <c:dLbls>
          <c:showLegendKey val="0"/>
          <c:showVal val="0"/>
          <c:showCatName val="0"/>
          <c:showSerName val="0"/>
          <c:showPercent val="0"/>
          <c:showBubbleSize val="0"/>
        </c:dLbls>
        <c:gapWidth val="219"/>
        <c:overlap val="-27"/>
        <c:axId val="130383872"/>
        <c:axId val="130385408"/>
      </c:barChart>
      <c:catAx>
        <c:axId val="13038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85408"/>
        <c:crosses val="autoZero"/>
        <c:auto val="1"/>
        <c:lblAlgn val="ctr"/>
        <c:lblOffset val="100"/>
        <c:noMultiLvlLbl val="0"/>
      </c:catAx>
      <c:valAx>
        <c:axId val="130385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03838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2000" b="1" dirty="0">
                <a:solidFill>
                  <a:srgbClr val="0070C0"/>
                </a:solidFill>
              </a:rPr>
              <a:t>Number of online or blended courses instructors have designed</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Sheet!$F$13:$F$18</c:f>
              <c:strCache>
                <c:ptCount val="6"/>
                <c:pt idx="0">
                  <c:v>0</c:v>
                </c:pt>
                <c:pt idx="1">
                  <c:v>1</c:v>
                </c:pt>
                <c:pt idx="2">
                  <c:v>2</c:v>
                </c:pt>
                <c:pt idx="3">
                  <c:v>3</c:v>
                </c:pt>
                <c:pt idx="4">
                  <c:v>4</c:v>
                </c:pt>
                <c:pt idx="5">
                  <c:v>5 or more</c:v>
                </c:pt>
              </c:strCache>
            </c:strRef>
          </c:cat>
          <c:val>
            <c:numRef>
              <c:f>Sheet!$G$13:$G$18</c:f>
              <c:numCache>
                <c:formatCode>0%</c:formatCode>
                <c:ptCount val="6"/>
                <c:pt idx="0">
                  <c:v>0.4375</c:v>
                </c:pt>
                <c:pt idx="1">
                  <c:v>0.22916666666666666</c:v>
                </c:pt>
                <c:pt idx="2">
                  <c:v>6.25E-2</c:v>
                </c:pt>
                <c:pt idx="3">
                  <c:v>2.0833333333333332E-2</c:v>
                </c:pt>
                <c:pt idx="4">
                  <c:v>2.0833333333333332E-2</c:v>
                </c:pt>
                <c:pt idx="5">
                  <c:v>0.22916666666666666</c:v>
                </c:pt>
              </c:numCache>
            </c:numRef>
          </c:val>
          <c:extLst>
            <c:ext xmlns:c16="http://schemas.microsoft.com/office/drawing/2014/chart" uri="{C3380CC4-5D6E-409C-BE32-E72D297353CC}">
              <c16:uniqueId val="{00000000-3FDF-42DF-8C66-3B205A2407C4}"/>
            </c:ext>
          </c:extLst>
        </c:ser>
        <c:dLbls>
          <c:showLegendKey val="0"/>
          <c:showVal val="0"/>
          <c:showCatName val="0"/>
          <c:showSerName val="0"/>
          <c:showPercent val="0"/>
          <c:showBubbleSize val="0"/>
        </c:dLbls>
        <c:gapWidth val="219"/>
        <c:overlap val="-27"/>
        <c:axId val="446075856"/>
        <c:axId val="446071264"/>
      </c:barChart>
      <c:catAx>
        <c:axId val="44607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46071264"/>
        <c:crosses val="autoZero"/>
        <c:auto val="1"/>
        <c:lblAlgn val="ctr"/>
        <c:lblOffset val="100"/>
        <c:noMultiLvlLbl val="0"/>
      </c:catAx>
      <c:valAx>
        <c:axId val="446071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46075856"/>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2000" b="1" dirty="0">
                <a:solidFill>
                  <a:srgbClr val="0070C0"/>
                </a:solidFill>
              </a:rPr>
              <a:t>Number of MOOCs instructors have designed</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Sheet!$F$26:$F$30</c:f>
              <c:strCache>
                <c:ptCount val="5"/>
                <c:pt idx="0">
                  <c:v>1</c:v>
                </c:pt>
                <c:pt idx="1">
                  <c:v>2</c:v>
                </c:pt>
                <c:pt idx="2">
                  <c:v>3</c:v>
                </c:pt>
                <c:pt idx="3">
                  <c:v>4</c:v>
                </c:pt>
                <c:pt idx="4">
                  <c:v>5 or more</c:v>
                </c:pt>
              </c:strCache>
            </c:strRef>
          </c:cat>
          <c:val>
            <c:numRef>
              <c:f>Sheet!$G$26:$G$30</c:f>
              <c:numCache>
                <c:formatCode>0%</c:formatCode>
                <c:ptCount val="5"/>
                <c:pt idx="0">
                  <c:v>0.58333333333333337</c:v>
                </c:pt>
                <c:pt idx="1">
                  <c:v>0.22916666666666666</c:v>
                </c:pt>
                <c:pt idx="2">
                  <c:v>8.3333333333333329E-2</c:v>
                </c:pt>
                <c:pt idx="3">
                  <c:v>2.0833333333333332E-2</c:v>
                </c:pt>
                <c:pt idx="4">
                  <c:v>8.3333333333333329E-2</c:v>
                </c:pt>
              </c:numCache>
            </c:numRef>
          </c:val>
          <c:extLst>
            <c:ext xmlns:c16="http://schemas.microsoft.com/office/drawing/2014/chart" uri="{C3380CC4-5D6E-409C-BE32-E72D297353CC}">
              <c16:uniqueId val="{00000000-3892-4BA4-84C0-938A87A40077}"/>
            </c:ext>
          </c:extLst>
        </c:ser>
        <c:dLbls>
          <c:showLegendKey val="0"/>
          <c:showVal val="0"/>
          <c:showCatName val="0"/>
          <c:showSerName val="0"/>
          <c:showPercent val="0"/>
          <c:showBubbleSize val="0"/>
        </c:dLbls>
        <c:gapWidth val="219"/>
        <c:overlap val="-27"/>
        <c:axId val="535533376"/>
        <c:axId val="535536000"/>
      </c:barChart>
      <c:catAx>
        <c:axId val="535533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5536000"/>
        <c:crosses val="autoZero"/>
        <c:auto val="1"/>
        <c:lblAlgn val="ctr"/>
        <c:lblOffset val="100"/>
        <c:noMultiLvlLbl val="0"/>
      </c:catAx>
      <c:valAx>
        <c:axId val="535536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5533376"/>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2400" b="1" dirty="0">
                <a:solidFill>
                  <a:srgbClr val="0070C0"/>
                </a:solidFill>
              </a:rPr>
              <a:t>Delivery format of instructors' MOOC</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Sheet!$F$55:$F$58</c:f>
              <c:strCache>
                <c:ptCount val="4"/>
                <c:pt idx="0">
                  <c:v>Other (Please describe):</c:v>
                </c:pt>
                <c:pt idx="1">
                  <c:v>Instructor led with no additional teaching support</c:v>
                </c:pt>
                <c:pt idx="2">
                  <c:v>Self-paced</c:v>
                </c:pt>
                <c:pt idx="3">
                  <c:v>Instructor led with teaching assistants, moderators, and/or tutor support</c:v>
                </c:pt>
              </c:strCache>
            </c:strRef>
          </c:cat>
          <c:val>
            <c:numRef>
              <c:f>Sheet!$G$55:$G$58</c:f>
              <c:numCache>
                <c:formatCode>0%</c:formatCode>
                <c:ptCount val="4"/>
                <c:pt idx="0">
                  <c:v>0.14583333333333334</c:v>
                </c:pt>
                <c:pt idx="1">
                  <c:v>0.16666666666666666</c:v>
                </c:pt>
                <c:pt idx="2">
                  <c:v>0.33333333333333331</c:v>
                </c:pt>
                <c:pt idx="3">
                  <c:v>0.35416666666666669</c:v>
                </c:pt>
              </c:numCache>
            </c:numRef>
          </c:val>
          <c:extLst>
            <c:ext xmlns:c16="http://schemas.microsoft.com/office/drawing/2014/chart" uri="{C3380CC4-5D6E-409C-BE32-E72D297353CC}">
              <c16:uniqueId val="{00000000-589B-49EE-80B4-9EB6365302D9}"/>
            </c:ext>
          </c:extLst>
        </c:ser>
        <c:dLbls>
          <c:showLegendKey val="0"/>
          <c:showVal val="0"/>
          <c:showCatName val="0"/>
          <c:showSerName val="0"/>
          <c:showPercent val="0"/>
          <c:showBubbleSize val="0"/>
        </c:dLbls>
        <c:gapWidth val="182"/>
        <c:axId val="446072576"/>
        <c:axId val="446068968"/>
      </c:barChart>
      <c:catAx>
        <c:axId val="446072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6068968"/>
        <c:crosses val="autoZero"/>
        <c:auto val="1"/>
        <c:lblAlgn val="ctr"/>
        <c:lblOffset val="100"/>
        <c:noMultiLvlLbl val="0"/>
      </c:catAx>
      <c:valAx>
        <c:axId val="44606896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46072576"/>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dirty="0">
                <a:solidFill>
                  <a:srgbClr val="0070C0"/>
                </a:solidFill>
              </a:rPr>
              <a:t>Perceptions of self-directed learning (SDL) skills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Sheet!$F$89:$F$92</c:f>
              <c:strCache>
                <c:ptCount val="4"/>
                <c:pt idx="0">
                  <c:v>SDL is related to students’ learning personal attributes that can never be changed</c:v>
                </c:pt>
                <c:pt idx="1">
                  <c:v>Other (please describe)</c:v>
                </c:pt>
                <c:pt idx="2">
                  <c:v>SDL is related to students’ learning personal attributes that can be changed</c:v>
                </c:pt>
                <c:pt idx="3">
                  <c:v>SDL is a set of skills that can be educated</c:v>
                </c:pt>
              </c:strCache>
            </c:strRef>
          </c:cat>
          <c:val>
            <c:numRef>
              <c:f>Sheet!$G$89:$G$92</c:f>
              <c:numCache>
                <c:formatCode>0%</c:formatCode>
                <c:ptCount val="4"/>
                <c:pt idx="0">
                  <c:v>0</c:v>
                </c:pt>
                <c:pt idx="1">
                  <c:v>8.3299999999999999E-2</c:v>
                </c:pt>
                <c:pt idx="2">
                  <c:v>0.39579999999999999</c:v>
                </c:pt>
                <c:pt idx="3">
                  <c:v>0.52080000000000004</c:v>
                </c:pt>
              </c:numCache>
            </c:numRef>
          </c:val>
          <c:extLst>
            <c:ext xmlns:c16="http://schemas.microsoft.com/office/drawing/2014/chart" uri="{C3380CC4-5D6E-409C-BE32-E72D297353CC}">
              <c16:uniqueId val="{00000000-BFD2-4BEC-99D1-58D672AF0CE3}"/>
            </c:ext>
          </c:extLst>
        </c:ser>
        <c:dLbls>
          <c:showLegendKey val="0"/>
          <c:showVal val="0"/>
          <c:showCatName val="0"/>
          <c:showSerName val="0"/>
          <c:showPercent val="0"/>
          <c:showBubbleSize val="0"/>
        </c:dLbls>
        <c:gapWidth val="182"/>
        <c:axId val="539906512"/>
        <c:axId val="539909464"/>
      </c:barChart>
      <c:catAx>
        <c:axId val="539906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9909464"/>
        <c:crosses val="autoZero"/>
        <c:auto val="1"/>
        <c:lblAlgn val="ctr"/>
        <c:lblOffset val="100"/>
        <c:noMultiLvlLbl val="0"/>
      </c:catAx>
      <c:valAx>
        <c:axId val="539909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9906512"/>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dirty="0">
                <a:solidFill>
                  <a:srgbClr val="0070C0"/>
                </a:solidFill>
              </a:rPr>
              <a:t>Perceptions of instructor’s role in facilitating students’ self-directed learning (SDL) skills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Sheet!$F$99:$F$102</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Sheet!$G$99:$G$102</c:f>
              <c:numCache>
                <c:formatCode>0%</c:formatCode>
                <c:ptCount val="4"/>
                <c:pt idx="0">
                  <c:v>0</c:v>
                </c:pt>
                <c:pt idx="1">
                  <c:v>2.0799999999999999E-2</c:v>
                </c:pt>
                <c:pt idx="2">
                  <c:v>6.25E-2</c:v>
                </c:pt>
                <c:pt idx="3">
                  <c:v>0.91669999999999996</c:v>
                </c:pt>
              </c:numCache>
            </c:numRef>
          </c:val>
          <c:extLst>
            <c:ext xmlns:c16="http://schemas.microsoft.com/office/drawing/2014/chart" uri="{C3380CC4-5D6E-409C-BE32-E72D297353CC}">
              <c16:uniqueId val="{00000000-341D-4936-A7CC-E2010B160811}"/>
            </c:ext>
          </c:extLst>
        </c:ser>
        <c:dLbls>
          <c:showLegendKey val="0"/>
          <c:showVal val="0"/>
          <c:showCatName val="0"/>
          <c:showSerName val="0"/>
          <c:showPercent val="0"/>
          <c:showBubbleSize val="0"/>
        </c:dLbls>
        <c:gapWidth val="182"/>
        <c:axId val="538456608"/>
        <c:axId val="538458576"/>
      </c:barChart>
      <c:catAx>
        <c:axId val="538456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8458576"/>
        <c:crosses val="autoZero"/>
        <c:auto val="1"/>
        <c:lblAlgn val="ctr"/>
        <c:lblOffset val="100"/>
        <c:noMultiLvlLbl val="0"/>
      </c:catAx>
      <c:valAx>
        <c:axId val="5384585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38456608"/>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4C5C0-72B6-436C-AD58-C3C11231B49B}" type="datetimeFigureOut">
              <a:rPr lang="en-US" smtClean="0"/>
              <a:t>10/15/2018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a:t>
            </a:fld>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26</a:t>
            </a:fld>
            <a:endParaRPr lang="en-US"/>
          </a:p>
        </p:txBody>
      </p:sp>
    </p:spTree>
    <p:extLst>
      <p:ext uri="{BB962C8B-B14F-4D97-AF65-F5344CB8AC3E}">
        <p14:creationId xmlns:p14="http://schemas.microsoft.com/office/powerpoint/2010/main" val="2431813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33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33</a:t>
            </a:fld>
            <a:endParaRPr lang="en-US"/>
          </a:p>
        </p:txBody>
      </p:sp>
    </p:spTree>
    <p:extLst>
      <p:ext uri="{BB962C8B-B14F-4D97-AF65-F5344CB8AC3E}">
        <p14:creationId xmlns:p14="http://schemas.microsoft.com/office/powerpoint/2010/main" val="551853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34</a:t>
            </a:fld>
            <a:endParaRPr lang="en-US"/>
          </a:p>
        </p:txBody>
      </p:sp>
    </p:spTree>
    <p:extLst>
      <p:ext uri="{BB962C8B-B14F-4D97-AF65-F5344CB8AC3E}">
        <p14:creationId xmlns:p14="http://schemas.microsoft.com/office/powerpoint/2010/main" val="3968789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431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625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579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886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41</a:t>
            </a:fld>
            <a:endParaRPr lang="en-US"/>
          </a:p>
        </p:txBody>
      </p:sp>
    </p:spTree>
    <p:extLst>
      <p:ext uri="{BB962C8B-B14F-4D97-AF65-F5344CB8AC3E}">
        <p14:creationId xmlns:p14="http://schemas.microsoft.com/office/powerpoint/2010/main" val="206059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97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138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43</a:t>
            </a:fld>
            <a:endParaRPr lang="en-US"/>
          </a:p>
        </p:txBody>
      </p:sp>
    </p:spTree>
    <p:extLst>
      <p:ext uri="{BB962C8B-B14F-4D97-AF65-F5344CB8AC3E}">
        <p14:creationId xmlns:p14="http://schemas.microsoft.com/office/powerpoint/2010/main" val="27770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45</a:t>
            </a:fld>
            <a:endParaRPr lang="en-US"/>
          </a:p>
        </p:txBody>
      </p:sp>
    </p:spTree>
    <p:extLst>
      <p:ext uri="{BB962C8B-B14F-4D97-AF65-F5344CB8AC3E}">
        <p14:creationId xmlns:p14="http://schemas.microsoft.com/office/powerpoint/2010/main" val="687150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46</a:t>
            </a:fld>
            <a:endParaRPr lang="en-US"/>
          </a:p>
        </p:txBody>
      </p:sp>
    </p:spTree>
    <p:extLst>
      <p:ext uri="{BB962C8B-B14F-4D97-AF65-F5344CB8AC3E}">
        <p14:creationId xmlns:p14="http://schemas.microsoft.com/office/powerpoint/2010/main" val="3587558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47</a:t>
            </a:fld>
            <a:endParaRPr lang="en-US"/>
          </a:p>
        </p:txBody>
      </p:sp>
    </p:spTree>
    <p:extLst>
      <p:ext uri="{BB962C8B-B14F-4D97-AF65-F5344CB8AC3E}">
        <p14:creationId xmlns:p14="http://schemas.microsoft.com/office/powerpoint/2010/main" val="3552904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49</a:t>
            </a:fld>
            <a:endParaRPr lang="en-US"/>
          </a:p>
        </p:txBody>
      </p:sp>
    </p:spTree>
    <p:extLst>
      <p:ext uri="{BB962C8B-B14F-4D97-AF65-F5344CB8AC3E}">
        <p14:creationId xmlns:p14="http://schemas.microsoft.com/office/powerpoint/2010/main" val="1736731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50</a:t>
            </a:fld>
            <a:endParaRPr lang="en-US"/>
          </a:p>
        </p:txBody>
      </p:sp>
    </p:spTree>
    <p:extLst>
      <p:ext uri="{BB962C8B-B14F-4D97-AF65-F5344CB8AC3E}">
        <p14:creationId xmlns:p14="http://schemas.microsoft.com/office/powerpoint/2010/main" val="4163666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51</a:t>
            </a:fld>
            <a:endParaRPr lang="en-US"/>
          </a:p>
        </p:txBody>
      </p:sp>
    </p:spTree>
    <p:extLst>
      <p:ext uri="{BB962C8B-B14F-4D97-AF65-F5344CB8AC3E}">
        <p14:creationId xmlns:p14="http://schemas.microsoft.com/office/powerpoint/2010/main" val="1445323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52</a:t>
            </a:fld>
            <a:endParaRPr lang="en-US"/>
          </a:p>
        </p:txBody>
      </p:sp>
    </p:spTree>
    <p:extLst>
      <p:ext uri="{BB962C8B-B14F-4D97-AF65-F5344CB8AC3E}">
        <p14:creationId xmlns:p14="http://schemas.microsoft.com/office/powerpoint/2010/main" val="1951246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55</a:t>
            </a:fld>
            <a:endParaRPr lang="en-US"/>
          </a:p>
        </p:txBody>
      </p:sp>
    </p:spTree>
    <p:extLst>
      <p:ext uri="{BB962C8B-B14F-4D97-AF65-F5344CB8AC3E}">
        <p14:creationId xmlns:p14="http://schemas.microsoft.com/office/powerpoint/2010/main" val="832017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56</a:t>
            </a:fld>
            <a:endParaRPr lang="en-US"/>
          </a:p>
        </p:txBody>
      </p:sp>
    </p:spTree>
    <p:extLst>
      <p:ext uri="{BB962C8B-B14F-4D97-AF65-F5344CB8AC3E}">
        <p14:creationId xmlns:p14="http://schemas.microsoft.com/office/powerpoint/2010/main" val="2278716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19</a:t>
            </a:fld>
            <a:endParaRPr lang="en-US"/>
          </a:p>
        </p:txBody>
      </p:sp>
    </p:spTree>
    <p:extLst>
      <p:ext uri="{BB962C8B-B14F-4D97-AF65-F5344CB8AC3E}">
        <p14:creationId xmlns:p14="http://schemas.microsoft.com/office/powerpoint/2010/main" val="890133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57</a:t>
            </a:fld>
            <a:endParaRPr lang="en-US"/>
          </a:p>
        </p:txBody>
      </p:sp>
    </p:spTree>
    <p:extLst>
      <p:ext uri="{BB962C8B-B14F-4D97-AF65-F5344CB8AC3E}">
        <p14:creationId xmlns:p14="http://schemas.microsoft.com/office/powerpoint/2010/main" val="517727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58</a:t>
            </a:fld>
            <a:endParaRPr lang="en-US"/>
          </a:p>
        </p:txBody>
      </p:sp>
    </p:spTree>
    <p:extLst>
      <p:ext uri="{BB962C8B-B14F-4D97-AF65-F5344CB8AC3E}">
        <p14:creationId xmlns:p14="http://schemas.microsoft.com/office/powerpoint/2010/main" val="1644103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59</a:t>
            </a:fld>
            <a:endParaRPr lang="en-US" dirty="0"/>
          </a:p>
        </p:txBody>
      </p:sp>
    </p:spTree>
    <p:extLst>
      <p:ext uri="{BB962C8B-B14F-4D97-AF65-F5344CB8AC3E}">
        <p14:creationId xmlns:p14="http://schemas.microsoft.com/office/powerpoint/2010/main" val="1170355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60</a:t>
            </a:fld>
            <a:endParaRPr lang="en-US" dirty="0"/>
          </a:p>
        </p:txBody>
      </p:sp>
    </p:spTree>
    <p:extLst>
      <p:ext uri="{BB962C8B-B14F-4D97-AF65-F5344CB8AC3E}">
        <p14:creationId xmlns:p14="http://schemas.microsoft.com/office/powerpoint/2010/main" val="3150593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61</a:t>
            </a:fld>
            <a:endParaRPr lang="en-US" dirty="0"/>
          </a:p>
        </p:txBody>
      </p:sp>
    </p:spTree>
    <p:extLst>
      <p:ext uri="{BB962C8B-B14F-4D97-AF65-F5344CB8AC3E}">
        <p14:creationId xmlns:p14="http://schemas.microsoft.com/office/powerpoint/2010/main" val="2903127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62</a:t>
            </a:fld>
            <a:endParaRPr lang="en-US" dirty="0"/>
          </a:p>
        </p:txBody>
      </p:sp>
    </p:spTree>
    <p:extLst>
      <p:ext uri="{BB962C8B-B14F-4D97-AF65-F5344CB8AC3E}">
        <p14:creationId xmlns:p14="http://schemas.microsoft.com/office/powerpoint/2010/main" val="776796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63</a:t>
            </a:fld>
            <a:endParaRPr lang="en-US" dirty="0"/>
          </a:p>
        </p:txBody>
      </p:sp>
    </p:spTree>
    <p:extLst>
      <p:ext uri="{BB962C8B-B14F-4D97-AF65-F5344CB8AC3E}">
        <p14:creationId xmlns:p14="http://schemas.microsoft.com/office/powerpoint/2010/main" val="1968477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64</a:t>
            </a:fld>
            <a:endParaRPr lang="en-US" dirty="0"/>
          </a:p>
        </p:txBody>
      </p:sp>
    </p:spTree>
    <p:extLst>
      <p:ext uri="{BB962C8B-B14F-4D97-AF65-F5344CB8AC3E}">
        <p14:creationId xmlns:p14="http://schemas.microsoft.com/office/powerpoint/2010/main" val="3806162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65</a:t>
            </a:fld>
            <a:endParaRPr lang="en-US" dirty="0"/>
          </a:p>
        </p:txBody>
      </p:sp>
    </p:spTree>
    <p:extLst>
      <p:ext uri="{BB962C8B-B14F-4D97-AF65-F5344CB8AC3E}">
        <p14:creationId xmlns:p14="http://schemas.microsoft.com/office/powerpoint/2010/main" val="3110174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66</a:t>
            </a:fld>
            <a:endParaRPr lang="en-US" dirty="0"/>
          </a:p>
        </p:txBody>
      </p:sp>
    </p:spTree>
    <p:extLst>
      <p:ext uri="{BB962C8B-B14F-4D97-AF65-F5344CB8AC3E}">
        <p14:creationId xmlns:p14="http://schemas.microsoft.com/office/powerpoint/2010/main" val="124814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20</a:t>
            </a:fld>
            <a:endParaRPr lang="en-US"/>
          </a:p>
        </p:txBody>
      </p:sp>
    </p:spTree>
    <p:extLst>
      <p:ext uri="{BB962C8B-B14F-4D97-AF65-F5344CB8AC3E}">
        <p14:creationId xmlns:p14="http://schemas.microsoft.com/office/powerpoint/2010/main" val="19629009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67</a:t>
            </a:fld>
            <a:endParaRPr lang="en-US" dirty="0"/>
          </a:p>
        </p:txBody>
      </p:sp>
    </p:spTree>
    <p:extLst>
      <p:ext uri="{BB962C8B-B14F-4D97-AF65-F5344CB8AC3E}">
        <p14:creationId xmlns:p14="http://schemas.microsoft.com/office/powerpoint/2010/main" val="3754861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68</a:t>
            </a:fld>
            <a:endParaRPr lang="en-US" dirty="0"/>
          </a:p>
        </p:txBody>
      </p:sp>
    </p:spTree>
    <p:extLst>
      <p:ext uri="{BB962C8B-B14F-4D97-AF65-F5344CB8AC3E}">
        <p14:creationId xmlns:p14="http://schemas.microsoft.com/office/powerpoint/2010/main" val="1283367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69</a:t>
            </a:fld>
            <a:endParaRPr lang="en-US" dirty="0"/>
          </a:p>
        </p:txBody>
      </p:sp>
    </p:spTree>
    <p:extLst>
      <p:ext uri="{BB962C8B-B14F-4D97-AF65-F5344CB8AC3E}">
        <p14:creationId xmlns:p14="http://schemas.microsoft.com/office/powerpoint/2010/main" val="729688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70</a:t>
            </a:fld>
            <a:endParaRPr lang="en-US" dirty="0"/>
          </a:p>
        </p:txBody>
      </p:sp>
    </p:spTree>
    <p:extLst>
      <p:ext uri="{BB962C8B-B14F-4D97-AF65-F5344CB8AC3E}">
        <p14:creationId xmlns:p14="http://schemas.microsoft.com/office/powerpoint/2010/main" val="10501209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71</a:t>
            </a:fld>
            <a:endParaRPr lang="en-US" dirty="0"/>
          </a:p>
        </p:txBody>
      </p:sp>
    </p:spTree>
    <p:extLst>
      <p:ext uri="{BB962C8B-B14F-4D97-AF65-F5344CB8AC3E}">
        <p14:creationId xmlns:p14="http://schemas.microsoft.com/office/powerpoint/2010/main" val="1508321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72</a:t>
            </a:fld>
            <a:endParaRPr lang="en-US" dirty="0"/>
          </a:p>
        </p:txBody>
      </p:sp>
    </p:spTree>
    <p:extLst>
      <p:ext uri="{BB962C8B-B14F-4D97-AF65-F5344CB8AC3E}">
        <p14:creationId xmlns:p14="http://schemas.microsoft.com/office/powerpoint/2010/main" val="3048926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74</a:t>
            </a:fld>
            <a:endParaRPr lang="en-US"/>
          </a:p>
        </p:txBody>
      </p:sp>
    </p:spTree>
    <p:extLst>
      <p:ext uri="{BB962C8B-B14F-4D97-AF65-F5344CB8AC3E}">
        <p14:creationId xmlns:p14="http://schemas.microsoft.com/office/powerpoint/2010/main" val="7148560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75</a:t>
            </a:fld>
            <a:endParaRPr lang="en-US"/>
          </a:p>
        </p:txBody>
      </p:sp>
    </p:spTree>
    <p:extLst>
      <p:ext uri="{BB962C8B-B14F-4D97-AF65-F5344CB8AC3E}">
        <p14:creationId xmlns:p14="http://schemas.microsoft.com/office/powerpoint/2010/main" val="36490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7B76BB-CCFA-43FC-B0EE-8F34649DA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284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78</a:t>
            </a:fld>
            <a:endParaRPr lang="en-US"/>
          </a:p>
        </p:txBody>
      </p:sp>
    </p:spTree>
    <p:extLst>
      <p:ext uri="{BB962C8B-B14F-4D97-AF65-F5344CB8AC3E}">
        <p14:creationId xmlns:p14="http://schemas.microsoft.com/office/powerpoint/2010/main" val="2807095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21</a:t>
            </a:fld>
            <a:endParaRPr lang="en-US"/>
          </a:p>
        </p:txBody>
      </p:sp>
    </p:spTree>
    <p:extLst>
      <p:ext uri="{BB962C8B-B14F-4D97-AF65-F5344CB8AC3E}">
        <p14:creationId xmlns:p14="http://schemas.microsoft.com/office/powerpoint/2010/main" val="3187895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22</a:t>
            </a:fld>
            <a:endParaRPr lang="en-US"/>
          </a:p>
        </p:txBody>
      </p:sp>
    </p:spTree>
    <p:extLst>
      <p:ext uri="{BB962C8B-B14F-4D97-AF65-F5344CB8AC3E}">
        <p14:creationId xmlns:p14="http://schemas.microsoft.com/office/powerpoint/2010/main" val="53831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23</a:t>
            </a:fld>
            <a:endParaRPr lang="en-US"/>
          </a:p>
        </p:txBody>
      </p:sp>
    </p:spTree>
    <p:extLst>
      <p:ext uri="{BB962C8B-B14F-4D97-AF65-F5344CB8AC3E}">
        <p14:creationId xmlns:p14="http://schemas.microsoft.com/office/powerpoint/2010/main" val="2534965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24</a:t>
            </a:fld>
            <a:endParaRPr lang="en-US"/>
          </a:p>
        </p:txBody>
      </p:sp>
    </p:spTree>
    <p:extLst>
      <p:ext uri="{BB962C8B-B14F-4D97-AF65-F5344CB8AC3E}">
        <p14:creationId xmlns:p14="http://schemas.microsoft.com/office/powerpoint/2010/main" val="291890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B76BB-CCFA-43FC-B0EE-8F34649DA905}" type="slidenum">
              <a:rPr lang="en-US" smtClean="0"/>
              <a:t>25</a:t>
            </a:fld>
            <a:endParaRPr lang="en-US"/>
          </a:p>
        </p:txBody>
      </p:sp>
    </p:spTree>
    <p:extLst>
      <p:ext uri="{BB962C8B-B14F-4D97-AF65-F5344CB8AC3E}">
        <p14:creationId xmlns:p14="http://schemas.microsoft.com/office/powerpoint/2010/main" val="4140673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11" name="Text Placeholder 19"/>
          <p:cNvSpPr>
            <a:spLocks noGrp="1"/>
          </p:cNvSpPr>
          <p:nvPr>
            <p:ph type="body" sz="quarter" idx="10" hasCustomPrompt="1"/>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Design Research Group                                             INDIANA UNIVERSITY BLOOMINGTON</a:t>
            </a:r>
          </a:p>
        </p:txBody>
      </p:sp>
      <p:grpSp>
        <p:nvGrpSpPr>
          <p:cNvPr id="13" name="Group 12"/>
          <p:cNvGrpSpPr/>
          <p:nvPr/>
        </p:nvGrpSpPr>
        <p:grpSpPr>
          <a:xfrm>
            <a:off x="300413" y="0"/>
            <a:ext cx="950609" cy="2766507"/>
            <a:chOff x="633305" y="-72571"/>
            <a:chExt cx="950609" cy="2766507"/>
          </a:xfrm>
        </p:grpSpPr>
        <p:sp>
          <p:nvSpPr>
            <p:cNvPr id="6" name="Rectangle 5"/>
            <p:cNvSpPr/>
            <p:nvPr/>
          </p:nvSpPr>
          <p:spPr>
            <a:xfrm>
              <a:off x="633305" y="-72571"/>
              <a:ext cx="950609" cy="276650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rident.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8009" y="1730375"/>
              <a:ext cx="634481" cy="800730"/>
            </a:xfrm>
            <a:prstGeom prst="rect">
              <a:avLst/>
            </a:prstGeom>
          </p:spPr>
        </p:pic>
      </p:grpSp>
    </p:spTree>
    <p:extLst>
      <p:ext uri="{BB962C8B-B14F-4D97-AF65-F5344CB8AC3E}">
        <p14:creationId xmlns:p14="http://schemas.microsoft.com/office/powerpoint/2010/main" val="426629227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92FB81-0084-4199-812F-93D9A2CE6C5D}" type="datetimeFigureOut">
              <a:rPr lang="en-US" smtClean="0"/>
              <a:t>10/15/2018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27949A-D976-413A-B898-215FA607BCD6}" type="slidenum">
              <a:rPr lang="en-US" smtClean="0"/>
              <a:t>‹#›</a:t>
            </a:fld>
            <a:endParaRPr lang="en-US" dirty="0"/>
          </a:p>
        </p:txBody>
      </p:sp>
    </p:spTree>
    <p:extLst>
      <p:ext uri="{BB962C8B-B14F-4D97-AF65-F5344CB8AC3E}">
        <p14:creationId xmlns:p14="http://schemas.microsoft.com/office/powerpoint/2010/main" val="4199098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9884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959092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63807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59570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66224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9594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975174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363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7413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Tree>
    <p:extLst>
      <p:ext uri="{BB962C8B-B14F-4D97-AF65-F5344CB8AC3E}">
        <p14:creationId xmlns:p14="http://schemas.microsoft.com/office/powerpoint/2010/main" val="25396662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0421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59464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054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344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267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670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328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163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012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1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824" y="267533"/>
            <a:ext cx="8004391" cy="638906"/>
          </a:xfrm>
        </p:spPr>
        <p:txBody>
          <a:bodyPr>
            <a:noAutofit/>
          </a:bodyPr>
          <a:lstStyle>
            <a:lvl1pPr>
              <a:defRPr sz="4000" b="1" i="0" cap="none" spc="0">
                <a:solidFill>
                  <a:srgbClr val="C00000"/>
                </a:solidFill>
                <a:latin typeface="BentonSans Black" panose="02000503000000020004" pitchFamily="50" charset="0"/>
                <a:cs typeface="Arial"/>
              </a:defRPr>
            </a:lvl1pPr>
          </a:lstStyle>
          <a:p>
            <a:r>
              <a:rPr lang="en-US" dirty="0"/>
              <a:t>Click to edit master title style</a:t>
            </a:r>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23" name="Group 22"/>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418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258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904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770174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40635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668596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963391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10/19/2017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767342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10/19/2017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231858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10/19/2017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395209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239413"/>
            <a:ext cx="4560579" cy="1271887"/>
          </a:xfrm>
          <a:prstGeom prst="rect">
            <a:avLst/>
          </a:prstGeom>
        </p:spPr>
        <p:txBody>
          <a:bodyPr vert="horz" lIns="91440" tIns="45720" rIns="91440" bIns="45720" rtlCol="0" anchor="ctr">
            <a:noAutofit/>
          </a:bodyPr>
          <a:lstStyle>
            <a:lvl1pPr>
              <a:defRPr sz="4000" b="1" i="0" spc="0">
                <a:solidFill>
                  <a:srgbClr val="C00000"/>
                </a:solidFill>
                <a:latin typeface="Lucida Bright" panose="02040602050505020304" pitchFamily="18" charset="0"/>
                <a:cs typeface="Arial"/>
              </a:defRPr>
            </a:lvl1pPr>
          </a:lstStyle>
          <a:p>
            <a:r>
              <a:rPr lang="en-US" dirty="0"/>
              <a:t>Click to edit master title style</a:t>
            </a:r>
          </a:p>
        </p:txBody>
      </p:sp>
      <p:sp>
        <p:nvSpPr>
          <p:cNvPr id="8" name="Text Placeholder 2"/>
          <p:cNvSpPr>
            <a:spLocks noGrp="1"/>
          </p:cNvSpPr>
          <p:nvPr>
            <p:ph idx="1"/>
          </p:nvPr>
        </p:nvSpPr>
        <p:spPr>
          <a:xfrm>
            <a:off x="525304" y="1733266"/>
            <a:ext cx="4560579" cy="4359563"/>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9" y="0"/>
            <a:ext cx="3570941" cy="6858000"/>
          </a:xfrm>
        </p:spPr>
        <p:txBody>
          <a:bodyPr/>
          <a:lstStyle/>
          <a:p>
            <a:r>
              <a:rPr lang="en-US" dirty="0"/>
              <a:t>Click icon to add picture</a:t>
            </a:r>
          </a:p>
        </p:txBody>
      </p:sp>
      <p:sp>
        <p:nvSpPr>
          <p:cNvPr id="15" name="Rectangle 14"/>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Tree>
    <p:extLst>
      <p:ext uri="{BB962C8B-B14F-4D97-AF65-F5344CB8AC3E}">
        <p14:creationId xmlns:p14="http://schemas.microsoft.com/office/powerpoint/2010/main" val="376328089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056346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10/19/2017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2100"/>
            </a:lvl1pPr>
          </a:lstStyle>
          <a:p>
            <a:fld id="{EAD0547C-D32D-4A6F-8C9C-67D434304BD9}" type="slidenum">
              <a:rPr lang="en-US" smtClean="0"/>
              <a:pPr/>
              <a:t>‹#›</a:t>
            </a:fld>
            <a:endParaRPr lang="en-US"/>
          </a:p>
        </p:txBody>
      </p:sp>
    </p:spTree>
    <p:extLst>
      <p:ext uri="{BB962C8B-B14F-4D97-AF65-F5344CB8AC3E}">
        <p14:creationId xmlns:p14="http://schemas.microsoft.com/office/powerpoint/2010/main" val="1420156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1391134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10/19/2017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100"/>
            </a:lvl1pPr>
          </a:lstStyle>
          <a:p>
            <a:fld id="{EAD0547C-D32D-4A6F-8C9C-67D434304BD9}" type="slidenum">
              <a:rPr lang="en-US" smtClean="0"/>
              <a:pPr/>
              <a:t>‹#›</a:t>
            </a:fld>
            <a:endParaRPr lang="en-US" dirty="0"/>
          </a:p>
        </p:txBody>
      </p:sp>
    </p:spTree>
    <p:extLst>
      <p:ext uri="{BB962C8B-B14F-4D97-AF65-F5344CB8AC3E}">
        <p14:creationId xmlns:p14="http://schemas.microsoft.com/office/powerpoint/2010/main" val="2125820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6657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06171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98485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94158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04950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1928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22" name="Group 21"/>
          <p:cNvGrpSpPr/>
          <p:nvPr/>
        </p:nvGrpSpPr>
        <p:grpSpPr>
          <a:xfrm>
            <a:off x="-30788" y="6336171"/>
            <a:ext cx="9228667" cy="528963"/>
            <a:chOff x="-30788" y="4661517"/>
            <a:chExt cx="9228667" cy="528963"/>
          </a:xfrm>
        </p:grpSpPr>
        <p:sp>
          <p:nvSpPr>
            <p:cNvPr id="24" name="Rectangle 2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7" name="TextBox 26"/>
            <p:cNvSpPr txBox="1"/>
            <p:nvPr/>
          </p:nvSpPr>
          <p:spPr>
            <a:xfrm>
              <a:off x="1030972" y="4823737"/>
              <a:ext cx="3613600" cy="230832"/>
            </a:xfrm>
            <a:prstGeom prst="rect">
              <a:avLst/>
            </a:prstGeom>
            <a:noFill/>
          </p:spPr>
          <p:txBody>
            <a:bodyPr wrap="square" rtlCol="0" anchor="ctr">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solidFill>
                    <a:srgbClr val="FFFFFF"/>
                  </a:solidFill>
                </a:rPr>
                <a:t>INDIANA UNIVERSITY BLOOMINGTON</a:t>
              </a:r>
            </a:p>
          </p:txBody>
        </p:sp>
      </p:grpSp>
      <p:sp>
        <p:nvSpPr>
          <p:cNvPr id="28" name="Title 1"/>
          <p:cNvSpPr>
            <a:spLocks noGrp="1"/>
          </p:cNvSpPr>
          <p:nvPr>
            <p:ph type="ctrTitle" hasCustomPrompt="1"/>
          </p:nvPr>
        </p:nvSpPr>
        <p:spPr>
          <a:xfrm>
            <a:off x="530027" y="343884"/>
            <a:ext cx="8004391" cy="638906"/>
          </a:xfrm>
        </p:spPr>
        <p:txBody>
          <a:bodyPr>
            <a:normAutofit/>
          </a:bodyPr>
          <a:lstStyle>
            <a:lvl1pPr>
              <a:defRPr sz="3200" b="1" i="0" cap="none" spc="0">
                <a:solidFill>
                  <a:schemeClr val="bg1"/>
                </a:solidFill>
                <a:latin typeface="Lucida Bright" panose="02040602050505020304" pitchFamily="18" charset="0"/>
                <a:cs typeface="Arial"/>
              </a:defRPr>
            </a:lvl1pPr>
          </a:lstStyle>
          <a:p>
            <a:r>
              <a:rPr lang="en-US" dirty="0"/>
              <a:t>Click to edit master title style</a:t>
            </a:r>
          </a:p>
        </p:txBody>
      </p:sp>
      <p:sp>
        <p:nvSpPr>
          <p:cNvPr id="31" name="Text Placeholder 2"/>
          <p:cNvSpPr>
            <a:spLocks noGrp="1"/>
          </p:cNvSpPr>
          <p:nvPr>
            <p:ph idx="1" hasCustomPrompt="1"/>
          </p:nvPr>
        </p:nvSpPr>
        <p:spPr>
          <a:xfrm>
            <a:off x="518824" y="1308100"/>
            <a:ext cx="8015594" cy="4787900"/>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FFFFFF"/>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Tree>
    <p:extLst>
      <p:ext uri="{BB962C8B-B14F-4D97-AF65-F5344CB8AC3E}">
        <p14:creationId xmlns:p14="http://schemas.microsoft.com/office/powerpoint/2010/main" val="337247423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05400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93244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284429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310634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82696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photo: black">
    <p:bg>
      <p:bgPr>
        <a:solidFill>
          <a:srgbClr val="252626"/>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564910" y="0"/>
            <a:ext cx="3570941" cy="6858000"/>
          </a:xfrm>
        </p:spPr>
        <p:txBody>
          <a:bodyPr/>
          <a:lstStyle/>
          <a:p>
            <a:r>
              <a:rPr lang="en-US" dirty="0"/>
              <a:t>Click icon to add picture</a:t>
            </a:r>
          </a:p>
        </p:txBody>
      </p:sp>
      <p:sp>
        <p:nvSpPr>
          <p:cNvPr id="16" name="Rectangle 15"/>
          <p:cNvSpPr/>
          <p:nvPr/>
        </p:nvSpPr>
        <p:spPr>
          <a:xfrm>
            <a:off x="635303" y="6336171"/>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6401517"/>
            <a:ext cx="258207" cy="327725"/>
          </a:xfrm>
          <a:prstGeom prst="rect">
            <a:avLst/>
          </a:prstGeom>
        </p:spPr>
      </p:pic>
      <p:sp>
        <p:nvSpPr>
          <p:cNvPr id="19" name="Title Placeholder 1"/>
          <p:cNvSpPr>
            <a:spLocks noGrp="1"/>
          </p:cNvSpPr>
          <p:nvPr>
            <p:ph type="title" hasCustomPrompt="1"/>
          </p:nvPr>
        </p:nvSpPr>
        <p:spPr>
          <a:xfrm>
            <a:off x="545844" y="290213"/>
            <a:ext cx="4560579" cy="1039091"/>
          </a:xfrm>
          <a:prstGeom prst="rect">
            <a:avLst/>
          </a:prstGeom>
        </p:spPr>
        <p:txBody>
          <a:bodyPr vert="horz" lIns="91440" tIns="45720" rIns="91440" bIns="45720" rtlCol="0" anchor="ctr">
            <a:noAutofit/>
          </a:bodyPr>
          <a:lstStyle>
            <a:lvl1pPr>
              <a:defRPr sz="3200" b="1" i="0" spc="0">
                <a:solidFill>
                  <a:srgbClr val="FFFFFF"/>
                </a:solidFill>
                <a:latin typeface="Lucida Bright" panose="02040602050505020304" pitchFamily="18" charset="0"/>
                <a:cs typeface="Arial"/>
              </a:defRPr>
            </a:lvl1pPr>
          </a:lstStyle>
          <a:p>
            <a:r>
              <a:rPr lang="en-US" dirty="0"/>
              <a:t>Click to edit master title style</a:t>
            </a:r>
          </a:p>
        </p:txBody>
      </p:sp>
      <p:sp>
        <p:nvSpPr>
          <p:cNvPr id="20" name="Text Placeholder 2"/>
          <p:cNvSpPr>
            <a:spLocks noGrp="1"/>
          </p:cNvSpPr>
          <p:nvPr>
            <p:ph idx="1"/>
          </p:nvPr>
        </p:nvSpPr>
        <p:spPr>
          <a:xfrm>
            <a:off x="525304" y="1676400"/>
            <a:ext cx="4560579" cy="4416429"/>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FFFFFF"/>
                </a:solidFill>
                <a:latin typeface="Arial"/>
                <a:cs typeface="Arial"/>
              </a:defRPr>
            </a:lvl1pPr>
            <a:lvl2pPr marL="742950" indent="-285750">
              <a:lnSpc>
                <a:spcPct val="100000"/>
              </a:lnSpc>
              <a:buFont typeface="Arial"/>
              <a:buChar char="•"/>
              <a:defRPr sz="1800">
                <a:solidFill>
                  <a:srgbClr val="FFFFFF"/>
                </a:solidFill>
                <a:latin typeface="Arial"/>
                <a:cs typeface="Arial"/>
              </a:defRPr>
            </a:lvl2pPr>
            <a:lvl3pPr marL="1143000" indent="-228600">
              <a:lnSpc>
                <a:spcPct val="100000"/>
              </a:lnSpc>
              <a:buFont typeface="Arial"/>
              <a:buChar char="•"/>
              <a:defRPr sz="1800">
                <a:solidFill>
                  <a:srgbClr val="FFFFFF"/>
                </a:solidFill>
                <a:latin typeface="Arial"/>
                <a:cs typeface="Arial"/>
              </a:defRPr>
            </a:lvl3pPr>
            <a:lvl4pPr marL="1600200" indent="-228600">
              <a:lnSpc>
                <a:spcPct val="100000"/>
              </a:lnSpc>
              <a:buFont typeface="Arial"/>
              <a:buChar char="•"/>
              <a:defRPr sz="1800">
                <a:solidFill>
                  <a:srgbClr val="FFFFFF"/>
                </a:solidFill>
                <a:latin typeface="Arial"/>
                <a:cs typeface="Arial"/>
              </a:defRPr>
            </a:lvl4pPr>
            <a:lvl5pPr marL="2057400" indent="-228600">
              <a:lnSpc>
                <a:spcPct val="100000"/>
              </a:lnSpc>
              <a:buFont typeface="Arial"/>
              <a:buChar char="•"/>
              <a:defRPr sz="1800">
                <a:solidFill>
                  <a:srgbClr val="FFFFFF"/>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89595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grpSp>
        <p:nvGrpSpPr>
          <p:cNvPr id="17" name="Group 16"/>
          <p:cNvGrpSpPr/>
          <p:nvPr/>
        </p:nvGrpSpPr>
        <p:grpSpPr>
          <a:xfrm>
            <a:off x="-30788" y="6336171"/>
            <a:ext cx="9228667" cy="528963"/>
            <a:chOff x="-30788" y="4661517"/>
            <a:chExt cx="9228667" cy="528963"/>
          </a:xfrm>
        </p:grpSpPr>
        <p:sp>
          <p:nvSpPr>
            <p:cNvPr id="18" name="Rectangle 17"/>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09216117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13" name="Group 12"/>
          <p:cNvGrpSpPr/>
          <p:nvPr/>
        </p:nvGrpSpPr>
        <p:grpSpPr>
          <a:xfrm>
            <a:off x="-30788" y="6336171"/>
            <a:ext cx="9228667" cy="528963"/>
            <a:chOff x="-30788" y="4661517"/>
            <a:chExt cx="9228667" cy="528963"/>
          </a:xfrm>
        </p:grpSpPr>
        <p:sp>
          <p:nvSpPr>
            <p:cNvPr id="17" name="Rectangle 16"/>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tab-rgb.eps"/>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0" name="TextBox 19"/>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21695281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536603" y="907197"/>
            <a:ext cx="7859185" cy="3628887"/>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grpSp>
        <p:nvGrpSpPr>
          <p:cNvPr id="17" name="Group 16"/>
          <p:cNvGrpSpPr/>
          <p:nvPr/>
        </p:nvGrpSpPr>
        <p:grpSpPr>
          <a:xfrm>
            <a:off x="631042" y="5943053"/>
            <a:ext cx="5157379" cy="922081"/>
            <a:chOff x="631042" y="4235585"/>
            <a:chExt cx="5157379" cy="922081"/>
          </a:xfrm>
        </p:grpSpPr>
        <p:pic>
          <p:nvPicPr>
            <p:cNvPr id="18" name="Picture 17" descr="IUB_ftp.H.2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9" name="Rectangle 18"/>
            <p:cNvSpPr/>
            <p:nvPr/>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tab-rgb.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grpSp>
    </p:spTree>
    <p:extLst>
      <p:ext uri="{BB962C8B-B14F-4D97-AF65-F5344CB8AC3E}">
        <p14:creationId xmlns:p14="http://schemas.microsoft.com/office/powerpoint/2010/main" val="380913104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emf"/><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push dir="u"/>
  </p:transition>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10/15/2018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61179910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solidFill>
                  <a:prstClr val="black">
                    <a:tint val="75000"/>
                  </a:prstClr>
                </a:solidFill>
              </a:rPr>
              <a:pPr/>
              <a:t>‹#›</a:t>
            </a:fld>
            <a:endParaRPr lang="en-US">
              <a:solidFill>
                <a:prstClr val="black">
                  <a:tint val="75000"/>
                </a:prstClr>
              </a:solidFill>
            </a:endParaRPr>
          </a:p>
        </p:txBody>
      </p:sp>
      <p:grpSp>
        <p:nvGrpSpPr>
          <p:cNvPr id="7" name="Group 6">
            <a:extLst>
              <a:ext uri="{FF2B5EF4-FFF2-40B4-BE49-F238E27FC236}">
                <a16:creationId xmlns:a16="http://schemas.microsoft.com/office/drawing/2014/main" id="{04820FE5-C536-4987-A2BE-A25CF43F4179}"/>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0B0DF222-1918-450B-93E9-2C17BCD9C9BE}"/>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A3D4AEB-A164-4E07-88CC-B376AC348335}"/>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02A03B55-69A5-4DF8-B261-ED50186870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339FBF06-794A-4481-8FF2-EDB83F992E91}"/>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339382605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dirty="0"/>
              <a:t>10/19/2017</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3000">
                <a:solidFill>
                  <a:schemeClr val="tx1">
                    <a:tint val="75000"/>
                  </a:schemeClr>
                </a:solidFill>
              </a:defRPr>
            </a:lvl1pPr>
          </a:lstStyle>
          <a:p>
            <a:fld id="{EAD0547C-D32D-4A6F-8C9C-67D434304BD9}" type="slidenum">
              <a:rPr lang="en-US" smtClean="0"/>
              <a:pPr/>
              <a:t>‹#›</a:t>
            </a:fld>
            <a:endParaRPr lang="en-US"/>
          </a:p>
        </p:txBody>
      </p:sp>
      <p:grpSp>
        <p:nvGrpSpPr>
          <p:cNvPr id="7" name="Group 6">
            <a:extLst>
              <a:ext uri="{FF2B5EF4-FFF2-40B4-BE49-F238E27FC236}">
                <a16:creationId xmlns:a16="http://schemas.microsoft.com/office/drawing/2014/main" id="{EA04347A-925F-4B2A-AA02-1131A8F50FD7}"/>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C824F0D2-7ACB-4501-A5F6-6C2332FF0C09}"/>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63923F-89B9-47F2-AF5D-58D3BD44ECFC}"/>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0BCB0F74-F40C-4B00-BB9E-270FB30586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F4729EC5-A3DE-49DD-AF04-C74F28A8AFD4}"/>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394883295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ftr="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10/15/2018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grpSp>
        <p:nvGrpSpPr>
          <p:cNvPr id="7" name="Group 6">
            <a:extLst>
              <a:ext uri="{FF2B5EF4-FFF2-40B4-BE49-F238E27FC236}">
                <a16:creationId xmlns:a16="http://schemas.microsoft.com/office/drawing/2014/main" id="{3A735F27-2C3F-4C04-BF26-863FCB2B1287}"/>
              </a:ext>
            </a:extLst>
          </p:cNvPr>
          <p:cNvGrpSpPr/>
          <p:nvPr userDrawn="1"/>
        </p:nvGrpSpPr>
        <p:grpSpPr>
          <a:xfrm>
            <a:off x="-30788" y="6336171"/>
            <a:ext cx="9228667" cy="528963"/>
            <a:chOff x="-30788" y="4661517"/>
            <a:chExt cx="9228667" cy="528963"/>
          </a:xfrm>
        </p:grpSpPr>
        <p:sp>
          <p:nvSpPr>
            <p:cNvPr id="8" name="Rectangle 7">
              <a:extLst>
                <a:ext uri="{FF2B5EF4-FFF2-40B4-BE49-F238E27FC236}">
                  <a16:creationId xmlns:a16="http://schemas.microsoft.com/office/drawing/2014/main" id="{00CE3F30-E3A0-4390-B290-2FF031718FA7}"/>
                </a:ext>
              </a:extLst>
            </p:cNvPr>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C0F296E-6BF3-45BD-8BCD-CE4EFDB03FBA}"/>
                </a:ext>
              </a:extLst>
            </p:cNvPr>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tab-rgb.eps">
              <a:extLst>
                <a:ext uri="{FF2B5EF4-FFF2-40B4-BE49-F238E27FC236}">
                  <a16:creationId xmlns:a16="http://schemas.microsoft.com/office/drawing/2014/main" id="{E03D9B63-B171-4A90-B7BB-664DD892EE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54CC8E86-6E58-4E66-986D-596B1F3B3310}"/>
                </a:ext>
              </a:extLst>
            </p:cNvPr>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95233852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https://media.sailthru.com/595/1k2/6/4/5b15ac123bc2d.png" TargetMode="External"/><Relationship Id="rId2" Type="http://schemas.openxmlformats.org/officeDocument/2006/relationships/hyperlink" Target="https://www.edx.org/course" TargetMode="Externa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oursera.org/" TargetMode="Externa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oursera.org/" TargetMode="Externa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insidehighered.com/news/2018/06/14/edx-introduces-support-fee-free-online-courses" TargetMode="External"/><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insidehighered.com/digital-learning/blogs/technology-and-learning/future-professional-credentialing-engagement"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insidehighered.com/digital-learning/blogs/technology-and-learning/ev1-electric-car-and-mooc"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magazine.clomedia.com/issue/october-2018/" TargetMode="External"/><Relationship Id="rId2" Type="http://schemas.openxmlformats.org/officeDocument/2006/relationships/hyperlink" Target="https://magazine.clomedia.com/issue/october-2018/teaching-the-world/" TargetMode="Externa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hyperlink" Target="http://moocsbook.com/" TargetMode="Externa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lass-central.com/report/mooc-stats-2016/"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hyperlink" Target="https://www.class-central.com/report/moocs-stats-and-trends-2017/"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https://www.chronicle.com/article/Top-5-MOOC-Providers-by-Number/244090?cid=cp216"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hyperlink" Target="https://www.chronicle.com/article/Top-5-MOOC-Providers-by-Number/244090?cid=cp216"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chronicle.com/article/Top-5-MOOC-Providers-by-Number/244090?cid=cp216"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hyperlink" Target="https://www.class-central.com/report/mooc-providers-list/" TargetMode="External"/><Relationship Id="rId7"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www.sciencedirect.com/science/article/pii/S036013151400178X" TargetMode="Externa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hyperlink" Target="http://www.irrodl.org/index.php/irrodl/article/view/2448/3655"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ampustechnology.com/articles/2018/09/12/courseras-ceo-on-the-evolving-meaning-of-mooc.aspx" TargetMode="Externa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irrodl.org/index.php/irrodl/article/view/2675/3881" TargetMode="Externa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dsurge.com/news/2018-05-21-the-second-wave-of-mooc-hype-is-here-and-it-s-online-degrees" TargetMode="Externa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edx.org/course" TargetMode="Externa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edx.org/course" TargetMode="External"/><Relationship Id="rId1" Type="http://schemas.openxmlformats.org/officeDocument/2006/relationships/slideLayout" Target="../slideLayouts/slideLayout12.xml"/><Relationship Id="rId6" Type="http://schemas.openxmlformats.org/officeDocument/2006/relationships/image" Target="https://media.sailthru.com/595/1k2/6/4/5b15ac123bc2d.png" TargetMode="Externa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1789471" y="775508"/>
            <a:ext cx="6818082" cy="2778852"/>
          </a:xfrm>
        </p:spPr>
        <p:txBody>
          <a:bodyPr>
            <a:noAutofit/>
          </a:bodyPr>
          <a:lstStyle/>
          <a:p>
            <a:r>
              <a:rPr lang="en-US" sz="4000" dirty="0">
                <a:latin typeface="BentonSansCond Book" panose="02000606040000020004" pitchFamily="50" charset="0"/>
              </a:rPr>
              <a:t>A Mixed Method Study of Instructor Design and Delivery of MOOCs for Participant Self-directed Learning </a:t>
            </a: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287492" y="3713278"/>
            <a:ext cx="4409768" cy="1753921"/>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r>
              <a:rPr lang="en-US" sz="3200" dirty="0">
                <a:latin typeface="BentonSansCond Book" panose="02000606040000020004" pitchFamily="50" charset="0"/>
              </a:rPr>
              <a:t>Meina Zhu</a:t>
            </a:r>
          </a:p>
          <a:p>
            <a:pPr algn="ctr"/>
            <a:r>
              <a:rPr lang="en-US" sz="3200" dirty="0">
                <a:latin typeface="BentonSansCond Book" panose="02000606040000020004" pitchFamily="50" charset="0"/>
              </a:rPr>
              <a:t>Curtis J. Bonk</a:t>
            </a:r>
          </a:p>
          <a:p>
            <a:pPr algn="ctr"/>
            <a:r>
              <a:rPr lang="en-US" sz="3200" dirty="0">
                <a:latin typeface="BentonSansCond Book" panose="02000606040000020004" pitchFamily="50" charset="0"/>
              </a:rPr>
              <a:t>Annisa Sari</a:t>
            </a:r>
          </a:p>
          <a:p>
            <a:pPr algn="ctr"/>
            <a:r>
              <a:rPr lang="en-US" sz="3200" dirty="0">
                <a:latin typeface="BentonSansCond Book" panose="02000606040000020004" pitchFamily="50" charset="0"/>
              </a:rPr>
              <a:t>Indiana University</a:t>
            </a:r>
          </a:p>
        </p:txBody>
      </p:sp>
      <p:sp>
        <p:nvSpPr>
          <p:cNvPr id="11" name="Text Placeholder 19">
            <a:extLst>
              <a:ext uri="{FF2B5EF4-FFF2-40B4-BE49-F238E27FC236}">
                <a16:creationId xmlns:a16="http://schemas.microsoft.com/office/drawing/2014/main" id="{E628FCA4-0BD4-49E4-B890-F2D361ABF58B}"/>
              </a:ext>
            </a:extLst>
          </p:cNvPr>
          <p:cNvSpPr>
            <a:spLocks noGrp="1"/>
          </p:cNvSpPr>
          <p:nvPr>
            <p:ph type="body" sz="quarter" idx="10"/>
          </p:nvPr>
        </p:nvSpPr>
        <p:spPr>
          <a:xfrm>
            <a:off x="0" y="6279762"/>
            <a:ext cx="9144000" cy="370205"/>
          </a:xfrm>
        </p:spPr>
        <p:txBody>
          <a:bodyPr anchor="ctr">
            <a:noAutofit/>
          </a:bodyPr>
          <a:lstStyle>
            <a:lvl1pPr marL="0" indent="0">
              <a:buNone/>
              <a:defRPr sz="1100" b="1" spc="80" baseline="0">
                <a:solidFill>
                  <a:srgbClr val="A6A6A6"/>
                </a:solidFill>
                <a:latin typeface="Arial"/>
                <a:cs typeface="Arial"/>
              </a:defRPr>
            </a:lvl1pPr>
          </a:lstStyle>
          <a:p>
            <a:pPr lvl="0"/>
            <a:r>
              <a:rPr lang="en-US" dirty="0"/>
              <a:t>School of Education, IST                                                                                  INDIANA UNIVERSITY BLOOMINGTON</a:t>
            </a:r>
          </a:p>
        </p:txBody>
      </p:sp>
      <p:pic>
        <p:nvPicPr>
          <p:cNvPr id="10" name="Picture 9">
            <a:extLst>
              <a:ext uri="{FF2B5EF4-FFF2-40B4-BE49-F238E27FC236}">
                <a16:creationId xmlns:a16="http://schemas.microsoft.com/office/drawing/2014/main" id="{3A5B16DC-553E-4D9B-8609-1571D196D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260" y="3496631"/>
            <a:ext cx="4408639" cy="2380294"/>
          </a:xfrm>
          <a:prstGeom prst="rect">
            <a:avLst/>
          </a:prstGeom>
        </p:spPr>
      </p:pic>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edX</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7282" name="Picture 2" descr="Celebrate Summer With Savings!">
            <a:extLst>
              <a:ext uri="{FF2B5EF4-FFF2-40B4-BE49-F238E27FC236}">
                <a16:creationId xmlns:a16="http://schemas.microsoft.com/office/drawing/2014/main" id="{9B050D46-2767-494E-B6AD-E18F4F1484F2}"/>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6324600" y="1639623"/>
            <a:ext cx="2686689" cy="69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2D8DC5C-B030-4B33-90F0-3ACA8A203D10}"/>
              </a:ext>
            </a:extLst>
          </p:cNvPr>
          <p:cNvPicPr>
            <a:picLocks noChangeAspect="1"/>
          </p:cNvPicPr>
          <p:nvPr/>
        </p:nvPicPr>
        <p:blipFill rotWithShape="1">
          <a:blip r:embed="rId4"/>
          <a:srcRect l="19697" t="13333" r="6841"/>
          <a:stretch/>
        </p:blipFill>
        <p:spPr>
          <a:xfrm>
            <a:off x="-35169" y="2354075"/>
            <a:ext cx="4607169" cy="4491990"/>
          </a:xfrm>
          <a:prstGeom prst="rect">
            <a:avLst/>
          </a:prstGeom>
        </p:spPr>
      </p:pic>
      <p:pic>
        <p:nvPicPr>
          <p:cNvPr id="6" name="Picture 5">
            <a:extLst>
              <a:ext uri="{FF2B5EF4-FFF2-40B4-BE49-F238E27FC236}">
                <a16:creationId xmlns:a16="http://schemas.microsoft.com/office/drawing/2014/main" id="{D1460B66-AE33-42D1-A61E-2FD867E4720D}"/>
              </a:ext>
            </a:extLst>
          </p:cNvPr>
          <p:cNvPicPr>
            <a:picLocks noChangeAspect="1"/>
          </p:cNvPicPr>
          <p:nvPr/>
        </p:nvPicPr>
        <p:blipFill rotWithShape="1">
          <a:blip r:embed="rId5"/>
          <a:srcRect l="39438" t="12222" r="7749" b="134"/>
          <a:stretch/>
        </p:blipFill>
        <p:spPr>
          <a:xfrm>
            <a:off x="5715000" y="2438279"/>
            <a:ext cx="3352799" cy="4407786"/>
          </a:xfrm>
          <a:prstGeom prst="rect">
            <a:avLst/>
          </a:prstGeom>
        </p:spPr>
      </p:pic>
    </p:spTree>
    <p:extLst>
      <p:ext uri="{BB962C8B-B14F-4D97-AF65-F5344CB8AC3E}">
        <p14:creationId xmlns:p14="http://schemas.microsoft.com/office/powerpoint/2010/main" val="169411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Coursera</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https://www.coursera.org/</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C7E23A3-3D78-42D3-82C3-500B8B976191}"/>
              </a:ext>
            </a:extLst>
          </p:cNvPr>
          <p:cNvPicPr>
            <a:picLocks noChangeAspect="1"/>
          </p:cNvPicPr>
          <p:nvPr/>
        </p:nvPicPr>
        <p:blipFill rotWithShape="1">
          <a:blip r:embed="rId3"/>
          <a:srcRect l="20000" t="15599" r="1665" b="3313"/>
          <a:stretch/>
        </p:blipFill>
        <p:spPr>
          <a:xfrm>
            <a:off x="0" y="2089167"/>
            <a:ext cx="6400800" cy="4494180"/>
          </a:xfrm>
          <a:prstGeom prst="rect">
            <a:avLst/>
          </a:prstGeom>
        </p:spPr>
      </p:pic>
      <p:pic>
        <p:nvPicPr>
          <p:cNvPr id="6" name="Picture 5">
            <a:extLst>
              <a:ext uri="{FF2B5EF4-FFF2-40B4-BE49-F238E27FC236}">
                <a16:creationId xmlns:a16="http://schemas.microsoft.com/office/drawing/2014/main" id="{DF0155AF-A1DC-4036-ABBC-582B2DDD04A2}"/>
              </a:ext>
            </a:extLst>
          </p:cNvPr>
          <p:cNvPicPr>
            <a:picLocks noChangeAspect="1"/>
          </p:cNvPicPr>
          <p:nvPr/>
        </p:nvPicPr>
        <p:blipFill rotWithShape="1">
          <a:blip r:embed="rId4"/>
          <a:srcRect l="56892" t="47818" r="707" b="14445"/>
          <a:stretch/>
        </p:blipFill>
        <p:spPr>
          <a:xfrm>
            <a:off x="5938092" y="4597653"/>
            <a:ext cx="3205909" cy="2260347"/>
          </a:xfrm>
          <a:prstGeom prst="rect">
            <a:avLst/>
          </a:prstGeom>
        </p:spPr>
      </p:pic>
    </p:spTree>
    <p:extLst>
      <p:ext uri="{BB962C8B-B14F-4D97-AF65-F5344CB8AC3E}">
        <p14:creationId xmlns:p14="http://schemas.microsoft.com/office/powerpoint/2010/main" val="1814090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Coursera</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https://www.coursera.org/</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0E98D2D-5615-4092-B860-49FAC7F2781B}"/>
              </a:ext>
            </a:extLst>
          </p:cNvPr>
          <p:cNvPicPr>
            <a:picLocks noChangeAspect="1"/>
          </p:cNvPicPr>
          <p:nvPr/>
        </p:nvPicPr>
        <p:blipFill rotWithShape="1">
          <a:blip r:embed="rId3"/>
          <a:srcRect l="27959" t="23333" r="29875" b="5349"/>
          <a:stretch/>
        </p:blipFill>
        <p:spPr>
          <a:xfrm>
            <a:off x="152400" y="2238254"/>
            <a:ext cx="3095089" cy="4515026"/>
          </a:xfrm>
          <a:prstGeom prst="rect">
            <a:avLst/>
          </a:prstGeom>
        </p:spPr>
      </p:pic>
      <p:pic>
        <p:nvPicPr>
          <p:cNvPr id="6" name="Picture 5">
            <a:extLst>
              <a:ext uri="{FF2B5EF4-FFF2-40B4-BE49-F238E27FC236}">
                <a16:creationId xmlns:a16="http://schemas.microsoft.com/office/drawing/2014/main" id="{AA332BBC-8CAA-4BFE-B92B-F9FCF1CEE1B6}"/>
              </a:ext>
            </a:extLst>
          </p:cNvPr>
          <p:cNvPicPr>
            <a:picLocks noChangeAspect="1"/>
          </p:cNvPicPr>
          <p:nvPr/>
        </p:nvPicPr>
        <p:blipFill rotWithShape="1">
          <a:blip r:embed="rId4"/>
          <a:srcRect l="27000" t="18889" r="29875"/>
          <a:stretch/>
        </p:blipFill>
        <p:spPr>
          <a:xfrm>
            <a:off x="3389350" y="2207046"/>
            <a:ext cx="2862263" cy="4643227"/>
          </a:xfrm>
          <a:prstGeom prst="rect">
            <a:avLst/>
          </a:prstGeom>
        </p:spPr>
      </p:pic>
      <p:pic>
        <p:nvPicPr>
          <p:cNvPr id="7" name="Picture 6">
            <a:extLst>
              <a:ext uri="{FF2B5EF4-FFF2-40B4-BE49-F238E27FC236}">
                <a16:creationId xmlns:a16="http://schemas.microsoft.com/office/drawing/2014/main" id="{A9D9B765-2FAD-4E74-8684-045F50180967}"/>
              </a:ext>
            </a:extLst>
          </p:cNvPr>
          <p:cNvPicPr>
            <a:picLocks noChangeAspect="1"/>
          </p:cNvPicPr>
          <p:nvPr/>
        </p:nvPicPr>
        <p:blipFill rotWithShape="1">
          <a:blip r:embed="rId5"/>
          <a:srcRect l="27000" t="23333" r="34667" b="4445"/>
          <a:stretch/>
        </p:blipFill>
        <p:spPr>
          <a:xfrm>
            <a:off x="6306117" y="2238254"/>
            <a:ext cx="2826866" cy="4593658"/>
          </a:xfrm>
          <a:prstGeom prst="rect">
            <a:avLst/>
          </a:prstGeom>
        </p:spPr>
      </p:pic>
    </p:spTree>
    <p:extLst>
      <p:ext uri="{BB962C8B-B14F-4D97-AF65-F5344CB8AC3E}">
        <p14:creationId xmlns:p14="http://schemas.microsoft.com/office/powerpoint/2010/main" val="1576836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620199"/>
            <a:ext cx="8382000" cy="1842966"/>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14, 2018</a:t>
            </a:r>
            <a:br>
              <a:rPr lang="en-US" sz="8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Free MOOCs Face the Music</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Lindsay McKenzie, Inside Higher Ed</a:t>
            </a:r>
            <a:br>
              <a:rPr lang="en-US" sz="1300" b="1" dirty="0">
                <a:latin typeface="Tahoma" panose="020B0604030504040204" pitchFamily="34" charset="0"/>
                <a:ea typeface="Tahoma" panose="020B0604030504040204" pitchFamily="34" charset="0"/>
                <a:cs typeface="Tahoma" panose="020B0604030504040204" pitchFamily="34" charset="0"/>
              </a:rPr>
            </a:br>
            <a:r>
              <a:rPr lang="en-US" sz="1300" b="1" dirty="0">
                <a:latin typeface="Tahoma" panose="020B0604030504040204" pitchFamily="34" charset="0"/>
                <a:ea typeface="Tahoma" panose="020B0604030504040204" pitchFamily="34" charset="0"/>
                <a:cs typeface="Tahoma" panose="020B0604030504040204" pitchFamily="34" charset="0"/>
                <a:hlinkClick r:id="rId2"/>
              </a:rPr>
              <a:t>https://www.insidehighered.com/news/2018/06/14/edx-introduces-support-fee-free-online-courses</a:t>
            </a:r>
            <a:r>
              <a:rPr lang="en-US" sz="13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6465F04-4236-4CC0-9B1F-3A1FF2D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60808"/>
            <a:ext cx="6477000" cy="3999548"/>
          </a:xfrm>
          <a:prstGeom prst="rect">
            <a:avLst/>
          </a:prstGeom>
        </p:spPr>
      </p:pic>
      <p:pic>
        <p:nvPicPr>
          <p:cNvPr id="7" name="Picture 6">
            <a:extLst>
              <a:ext uri="{FF2B5EF4-FFF2-40B4-BE49-F238E27FC236}">
                <a16:creationId xmlns:a16="http://schemas.microsoft.com/office/drawing/2014/main" id="{0C59A3FE-F6D1-401C-8825-84E967C93494}"/>
              </a:ext>
            </a:extLst>
          </p:cNvPr>
          <p:cNvPicPr>
            <a:picLocks noChangeAspect="1"/>
          </p:cNvPicPr>
          <p:nvPr/>
        </p:nvPicPr>
        <p:blipFill rotWithShape="1">
          <a:blip r:embed="rId4"/>
          <a:srcRect l="20833" t="13732" r="17500" b="5097"/>
          <a:stretch/>
        </p:blipFill>
        <p:spPr>
          <a:xfrm>
            <a:off x="6013100" y="4869454"/>
            <a:ext cx="3130900" cy="1988545"/>
          </a:xfrm>
          <a:prstGeom prst="rect">
            <a:avLst/>
          </a:prstGeom>
        </p:spPr>
      </p:pic>
      <p:pic>
        <p:nvPicPr>
          <p:cNvPr id="4" name="Picture 3">
            <a:extLst>
              <a:ext uri="{FF2B5EF4-FFF2-40B4-BE49-F238E27FC236}">
                <a16:creationId xmlns:a16="http://schemas.microsoft.com/office/drawing/2014/main" id="{831DF051-7B52-4DFC-BEC1-2703086DD2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0532" y="2763397"/>
            <a:ext cx="2003468" cy="2003468"/>
          </a:xfrm>
          <a:prstGeom prst="rect">
            <a:avLst/>
          </a:prstGeom>
        </p:spPr>
      </p:pic>
    </p:spTree>
    <p:extLst>
      <p:ext uri="{BB962C8B-B14F-4D97-AF65-F5344CB8AC3E}">
        <p14:creationId xmlns:p14="http://schemas.microsoft.com/office/powerpoint/2010/main" val="2312970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76250" y="506018"/>
            <a:ext cx="8191500" cy="266699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26, 2018</a:t>
            </a:r>
            <a:br>
              <a:rPr lang="en-US"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The Future of Professional Credentialing ... in an Engagement Announcement</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4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https://www.insidehighered.com/digital-learning/blogs/technology-and-learning/future-professional-credentialing-engagement</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utoShape 4" descr="Related image">
            <a:extLst>
              <a:ext uri="{FF2B5EF4-FFF2-40B4-BE49-F238E27FC236}">
                <a16:creationId xmlns:a16="http://schemas.microsoft.com/office/drawing/2014/main" id="{EF547C72-3099-4C98-9363-7FF85806E83A}"/>
              </a:ext>
            </a:extLst>
          </p:cNvPr>
          <p:cNvSpPr>
            <a:spLocks noChangeAspect="1" noChangeArrowheads="1"/>
          </p:cNvSpPr>
          <p:nvPr/>
        </p:nvSpPr>
        <p:spPr bwMode="auto">
          <a:xfrm>
            <a:off x="1581150" y="947738"/>
            <a:ext cx="6286500" cy="5267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9F8E84B-6FCC-432A-A698-19ABFD8EA5B5}"/>
              </a:ext>
            </a:extLst>
          </p:cNvPr>
          <p:cNvPicPr>
            <a:picLocks noChangeAspect="1"/>
          </p:cNvPicPr>
          <p:nvPr/>
        </p:nvPicPr>
        <p:blipFill rotWithShape="1">
          <a:blip r:embed="rId3"/>
          <a:srcRect l="15546" t="72429" r="39364" b="5668"/>
          <a:stretch/>
        </p:blipFill>
        <p:spPr>
          <a:xfrm>
            <a:off x="476250" y="3116339"/>
            <a:ext cx="8099135" cy="3112532"/>
          </a:xfrm>
          <a:prstGeom prst="rect">
            <a:avLst/>
          </a:prstGeom>
        </p:spPr>
      </p:pic>
    </p:spTree>
    <p:extLst>
      <p:ext uri="{BB962C8B-B14F-4D97-AF65-F5344CB8AC3E}">
        <p14:creationId xmlns:p14="http://schemas.microsoft.com/office/powerpoint/2010/main" val="1910360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381000" y="316469"/>
            <a:ext cx="8305800" cy="2599184"/>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 2018</a:t>
            </a:r>
            <a:br>
              <a:rPr lang="en-US"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EV1 and the MOOC</a:t>
            </a:r>
            <a:br>
              <a:rPr lang="en-US"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Joshua Kim, Inside Higher 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https://www.insidehighered.com/digital-learning/blogs/technology-and-learning/ev1-electric-car-and-mooc</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01F839E-FCE9-443E-B507-8727EFEA6F03}"/>
              </a:ext>
            </a:extLst>
          </p:cNvPr>
          <p:cNvPicPr>
            <a:picLocks noChangeAspect="1"/>
          </p:cNvPicPr>
          <p:nvPr/>
        </p:nvPicPr>
        <p:blipFill rotWithShape="1">
          <a:blip r:embed="rId3"/>
          <a:srcRect l="19196" t="24444" r="28608" b="32222"/>
          <a:stretch/>
        </p:blipFill>
        <p:spPr>
          <a:xfrm>
            <a:off x="1557402" y="2686800"/>
            <a:ext cx="6029195" cy="3854731"/>
          </a:xfrm>
          <a:prstGeom prst="rect">
            <a:avLst/>
          </a:prstGeom>
        </p:spPr>
      </p:pic>
    </p:spTree>
    <p:extLst>
      <p:ext uri="{BB962C8B-B14F-4D97-AF65-F5344CB8AC3E}">
        <p14:creationId xmlns:p14="http://schemas.microsoft.com/office/powerpoint/2010/main" val="4040067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19100" y="685799"/>
            <a:ext cx="8191500" cy="198120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2018</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Teaching the World</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Sarah </a:t>
            </a:r>
            <a:r>
              <a:rPr lang="en-US" b="1" dirty="0" err="1">
                <a:latin typeface="Tahoma" panose="020B0604030504040204" pitchFamily="34" charset="0"/>
                <a:ea typeface="Tahoma" panose="020B0604030504040204" pitchFamily="34" charset="0"/>
                <a:cs typeface="Tahoma" panose="020B0604030504040204" pitchFamily="34" charset="0"/>
              </a:rPr>
              <a:t>Fister</a:t>
            </a:r>
            <a:r>
              <a:rPr lang="en-US" b="1" dirty="0">
                <a:latin typeface="Tahoma" panose="020B0604030504040204" pitchFamily="34" charset="0"/>
                <a:ea typeface="Tahoma" panose="020B0604030504040204" pitchFamily="34" charset="0"/>
                <a:cs typeface="Tahoma" panose="020B0604030504040204" pitchFamily="34" charset="0"/>
              </a:rPr>
              <a:t> Gale, CLO</a:t>
            </a:r>
            <a:br>
              <a:rPr lang="en-US" sz="7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https://magazine.clomedia.com/issue/october-2018/teaching-the-world/</a:t>
            </a:r>
            <a:r>
              <a:rPr lang="en-US" sz="1200" b="1" u="sng" dirty="0">
                <a:latin typeface="Tahoma" panose="020B0604030504040204" pitchFamily="34" charset="0"/>
                <a:ea typeface="Tahoma" panose="020B0604030504040204" pitchFamily="34" charset="0"/>
                <a:cs typeface="Tahoma" panose="020B0604030504040204" pitchFamily="34" charset="0"/>
              </a:rPr>
              <a:t> </a:t>
            </a:r>
            <a:br>
              <a:rPr lang="en-US" sz="1200" b="1" u="sng"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https://magazine.clomedia.com/issue/october-2018/</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92F0316-6D9B-41B7-80BC-F3161BFAB192}"/>
              </a:ext>
            </a:extLst>
          </p:cNvPr>
          <p:cNvPicPr>
            <a:picLocks noChangeAspect="1"/>
          </p:cNvPicPr>
          <p:nvPr/>
        </p:nvPicPr>
        <p:blipFill rotWithShape="1">
          <a:blip r:embed="rId4"/>
          <a:srcRect l="215" t="12222"/>
          <a:stretch/>
        </p:blipFill>
        <p:spPr>
          <a:xfrm>
            <a:off x="4572000" y="3141429"/>
            <a:ext cx="4572000" cy="3400103"/>
          </a:xfrm>
          <a:prstGeom prst="rect">
            <a:avLst/>
          </a:prstGeom>
        </p:spPr>
      </p:pic>
      <p:pic>
        <p:nvPicPr>
          <p:cNvPr id="7" name="Picture 6">
            <a:extLst>
              <a:ext uri="{FF2B5EF4-FFF2-40B4-BE49-F238E27FC236}">
                <a16:creationId xmlns:a16="http://schemas.microsoft.com/office/drawing/2014/main" id="{61FAC8D0-435B-4746-BC19-324945CA1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65080"/>
            <a:ext cx="4572000" cy="3352800"/>
          </a:xfrm>
          <a:prstGeom prst="rect">
            <a:avLst/>
          </a:prstGeom>
        </p:spPr>
      </p:pic>
    </p:spTree>
    <p:extLst>
      <p:ext uri="{BB962C8B-B14F-4D97-AF65-F5344CB8AC3E}">
        <p14:creationId xmlns:p14="http://schemas.microsoft.com/office/powerpoint/2010/main" val="2448574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95300" y="304800"/>
            <a:ext cx="8153400" cy="3271955"/>
          </a:xfrm>
        </p:spPr>
        <p:txBody>
          <a:bodyPr>
            <a:normAutofit fontScale="90000"/>
          </a:bodyPr>
          <a:lstStyle/>
          <a:p>
            <a: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t>“MOOCs and Open Education Around the World”</a:t>
            </a:r>
            <a:br>
              <a:rPr lang="en-US" sz="27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Edited by Curt Bonk, Mimi Lee, Tom Reeves, and Tom Reynolds</a:t>
            </a:r>
            <a:b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(Published 2015 in English, 2016 in Korean, and 2018 in Chinese)</a:t>
            </a:r>
            <a:b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br>
            <a:b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200" b="1" dirty="0">
                <a:solidFill>
                  <a:srgbClr val="00B050"/>
                </a:solidFill>
                <a:latin typeface="Tahoma" panose="020B0604030504040204" pitchFamily="34" charset="0"/>
                <a:ea typeface="Tahoma" panose="020B0604030504040204" pitchFamily="34" charset="0"/>
                <a:cs typeface="Tahoma" panose="020B0604030504040204" pitchFamily="34" charset="0"/>
              </a:rPr>
              <a:t>Book Endorsement:</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1400" b="1" i="1" dirty="0">
                <a:solidFill>
                  <a:srgbClr val="0070C0"/>
                </a:solidFill>
                <a:latin typeface="Tahoma" panose="020B0604030504040204" pitchFamily="34" charset="0"/>
                <a:ea typeface="Tahoma" panose="020B0604030504040204" pitchFamily="34" charset="0"/>
                <a:cs typeface="Tahoma" panose="020B0604030504040204" pitchFamily="34" charset="0"/>
              </a:rPr>
              <a:t>I am truly astonished by the creative energy that the MOOC has unleashed in recent years. This book is a wonderful collection of some of the very best thinking in this very young field.”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Sebastian </a:t>
            </a:r>
            <a:r>
              <a:rPr lang="en-US" sz="1400" b="1" dirty="0" err="1">
                <a:latin typeface="Tahoma" panose="020B0604030504040204" pitchFamily="34" charset="0"/>
                <a:ea typeface="Tahoma" panose="020B0604030504040204" pitchFamily="34" charset="0"/>
                <a:cs typeface="Tahoma" panose="020B0604030504040204" pitchFamily="34" charset="0"/>
              </a:rPr>
              <a:t>Thrun</a:t>
            </a:r>
            <a:r>
              <a:rPr lang="en-US" sz="1400" b="1" dirty="0">
                <a:latin typeface="Tahoma" panose="020B0604030504040204" pitchFamily="34" charset="0"/>
                <a:ea typeface="Tahoma" panose="020B0604030504040204" pitchFamily="34" charset="0"/>
                <a:cs typeface="Tahoma" panose="020B0604030504040204" pitchFamily="34" charset="0"/>
              </a:rPr>
              <a:t>, CEO and cofounder of Udacity, Stanford Professor, and developer of Google Glass and self-driving cars, and instructor to 160,000+ students in a MOOC on AI </a:t>
            </a:r>
            <a:br>
              <a:rPr lang="en-US" sz="1400" b="1" dirty="0">
                <a:latin typeface="Tahoma" panose="020B0604030504040204" pitchFamily="34" charset="0"/>
                <a:ea typeface="Tahoma" panose="020B0604030504040204" pitchFamily="34" charset="0"/>
                <a:cs typeface="Tahoma" panose="020B0604030504040204" pitchFamily="34" charset="0"/>
              </a:rPr>
            </a:br>
            <a:br>
              <a:rPr lang="en-US" sz="1400" b="1" dirty="0">
                <a:latin typeface="Tahoma" panose="020B0604030504040204" pitchFamily="34" charset="0"/>
                <a:ea typeface="Tahoma" panose="020B0604030504040204" pitchFamily="34" charset="0"/>
                <a:cs typeface="Tahoma" panose="020B0604030504040204" pitchFamily="34" charset="0"/>
              </a:rPr>
            </a:br>
            <a:r>
              <a:rPr lang="en-US" sz="1300" dirty="0">
                <a:latin typeface="Times New Roman" panose="02020603050405020304" pitchFamily="18" charset="0"/>
                <a:ea typeface="Tahoma" panose="020B0604030504040204" pitchFamily="34" charset="0"/>
                <a:cs typeface="Times New Roman" panose="02020603050405020304" pitchFamily="18" charset="0"/>
              </a:rPr>
              <a:t>Bonk, C. J., Lee, M. M., Reeves, T. C., &amp; Reynolds, T. H. (Eds.). (2015). </a:t>
            </a:r>
            <a:r>
              <a:rPr lang="en-US" sz="1300" i="1" dirty="0">
                <a:latin typeface="Times New Roman" panose="02020603050405020304" pitchFamily="18" charset="0"/>
                <a:ea typeface="Tahoma" panose="020B0604030504040204" pitchFamily="34" charset="0"/>
                <a:cs typeface="Times New Roman" panose="02020603050405020304" pitchFamily="18" charset="0"/>
              </a:rPr>
              <a:t>MOOCs and Open Education Around the World.</a:t>
            </a:r>
            <a:r>
              <a:rPr lang="en-US" sz="1300" dirty="0">
                <a:latin typeface="Times New Roman" panose="02020603050405020304" pitchFamily="18" charset="0"/>
                <a:ea typeface="Tahoma" panose="020B0604030504040204" pitchFamily="34" charset="0"/>
                <a:cs typeface="Times New Roman" panose="02020603050405020304" pitchFamily="18" charset="0"/>
              </a:rPr>
              <a:t> NY: Routledge. (Note: translated to Korean (2016), Academy Press, </a:t>
            </a:r>
            <a:r>
              <a:rPr lang="en-US" sz="1300" dirty="0" err="1">
                <a:latin typeface="Times New Roman" panose="02020603050405020304" pitchFamily="18" charset="0"/>
                <a:ea typeface="Tahoma" panose="020B0604030504040204" pitchFamily="34" charset="0"/>
                <a:cs typeface="Times New Roman" panose="02020603050405020304" pitchFamily="18" charset="0"/>
              </a:rPr>
              <a:t>Paju</a:t>
            </a:r>
            <a:r>
              <a:rPr lang="en-US" sz="1300" dirty="0">
                <a:latin typeface="Times New Roman" panose="02020603050405020304" pitchFamily="18" charset="0"/>
                <a:ea typeface="Tahoma" panose="020B0604030504040204" pitchFamily="34" charset="0"/>
                <a:cs typeface="Times New Roman" panose="02020603050405020304" pitchFamily="18" charset="0"/>
              </a:rPr>
              <a:t>, Korea; and translated to Chinese (2018). East China Normal University, Shanghai, China. Homepage: </a:t>
            </a:r>
            <a:r>
              <a:rPr lang="en-US" sz="1300" b="1" dirty="0">
                <a:latin typeface="Times New Roman" panose="02020603050405020304" pitchFamily="18" charset="0"/>
                <a:ea typeface="Tahoma" panose="020B0604030504040204" pitchFamily="34" charset="0"/>
                <a:cs typeface="Times New Roman" panose="02020603050405020304" pitchFamily="18" charset="0"/>
                <a:hlinkClick r:id="rId2"/>
              </a:rPr>
              <a:t>http://moocsbook.com/</a:t>
            </a:r>
            <a:r>
              <a:rPr lang="en-US" sz="1300" b="1" dirty="0">
                <a:latin typeface="Times New Roman" panose="02020603050405020304" pitchFamily="18" charset="0"/>
                <a:ea typeface="Tahoma" panose="020B0604030504040204" pitchFamily="34" charset="0"/>
                <a:cs typeface="Times New Roman" panose="02020603050405020304" pitchFamily="18" charset="0"/>
              </a:rPr>
              <a:t> </a:t>
            </a:r>
            <a:br>
              <a:rPr lang="en-US" sz="1300" dirty="0">
                <a:latin typeface="Tahoma" panose="020B0604030504040204" pitchFamily="34" charset="0"/>
                <a:ea typeface="Tahoma" panose="020B0604030504040204" pitchFamily="34" charset="0"/>
                <a:cs typeface="Tahoma" panose="020B0604030504040204" pitchFamily="34" charset="0"/>
              </a:rPr>
            </a:br>
            <a:endParaRPr lang="en-US" sz="13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50B77EC-D3FD-4D3A-8B20-108001DCA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310" y="3497294"/>
            <a:ext cx="2399340" cy="3326596"/>
          </a:xfrm>
          <a:prstGeom prst="rect">
            <a:avLst/>
          </a:prstGeom>
        </p:spPr>
      </p:pic>
      <p:pic>
        <p:nvPicPr>
          <p:cNvPr id="6" name="Picture 5">
            <a:extLst>
              <a:ext uri="{FF2B5EF4-FFF2-40B4-BE49-F238E27FC236}">
                <a16:creationId xmlns:a16="http://schemas.microsoft.com/office/drawing/2014/main" id="{9AB24435-C402-4BEF-A843-F0035D5D7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033" y="3497294"/>
            <a:ext cx="1789256" cy="2683883"/>
          </a:xfrm>
          <a:prstGeom prst="rect">
            <a:avLst/>
          </a:prstGeom>
        </p:spPr>
      </p:pic>
      <p:pic>
        <p:nvPicPr>
          <p:cNvPr id="7" name="Picture 6">
            <a:extLst>
              <a:ext uri="{FF2B5EF4-FFF2-40B4-BE49-F238E27FC236}">
                <a16:creationId xmlns:a16="http://schemas.microsoft.com/office/drawing/2014/main" id="{DF90742F-CF0E-4109-9F3E-00B34F4E66CE}"/>
              </a:ext>
            </a:extLst>
          </p:cNvPr>
          <p:cNvPicPr>
            <a:picLocks noChangeAspect="1"/>
          </p:cNvPicPr>
          <p:nvPr/>
        </p:nvPicPr>
        <p:blipFill rotWithShape="1">
          <a:blip r:embed="rId5">
            <a:extLst>
              <a:ext uri="{28A0092B-C50C-407E-A947-70E740481C1C}">
                <a14:useLocalDpi xmlns:a14="http://schemas.microsoft.com/office/drawing/2010/main" val="0"/>
              </a:ext>
            </a:extLst>
          </a:blip>
          <a:srcRect l="13333" t="1169" r="15228" b="1"/>
          <a:stretch/>
        </p:blipFill>
        <p:spPr>
          <a:xfrm>
            <a:off x="6665389" y="3464759"/>
            <a:ext cx="2478611" cy="3429000"/>
          </a:xfrm>
          <a:prstGeom prst="rect">
            <a:avLst/>
          </a:prstGeom>
        </p:spPr>
      </p:pic>
      <p:pic>
        <p:nvPicPr>
          <p:cNvPr id="9" name="Picture 8">
            <a:extLst>
              <a:ext uri="{FF2B5EF4-FFF2-40B4-BE49-F238E27FC236}">
                <a16:creationId xmlns:a16="http://schemas.microsoft.com/office/drawing/2014/main" id="{61E179D7-36F9-457A-80FA-BD79B0D4FF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2053" y="6250396"/>
            <a:ext cx="2572414" cy="568976"/>
          </a:xfrm>
          <a:prstGeom prst="rect">
            <a:avLst/>
          </a:prstGeom>
        </p:spPr>
      </p:pic>
      <p:pic>
        <p:nvPicPr>
          <p:cNvPr id="10" name="Picture 9">
            <a:extLst>
              <a:ext uri="{FF2B5EF4-FFF2-40B4-BE49-F238E27FC236}">
                <a16:creationId xmlns:a16="http://schemas.microsoft.com/office/drawing/2014/main" id="{35D40E86-A346-4ACE-9F16-23EBEA65C3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497294"/>
            <a:ext cx="1597465" cy="2133600"/>
          </a:xfrm>
          <a:prstGeom prst="rect">
            <a:avLst/>
          </a:prstGeom>
        </p:spPr>
      </p:pic>
      <p:pic>
        <p:nvPicPr>
          <p:cNvPr id="12" name="Picture 11">
            <a:extLst>
              <a:ext uri="{FF2B5EF4-FFF2-40B4-BE49-F238E27FC236}">
                <a16:creationId xmlns:a16="http://schemas.microsoft.com/office/drawing/2014/main" id="{D415F1C3-1035-4B93-976B-648509D4E1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79" y="5715000"/>
            <a:ext cx="1524000" cy="1143000"/>
          </a:xfrm>
          <a:prstGeom prst="rect">
            <a:avLst/>
          </a:prstGeom>
        </p:spPr>
      </p:pic>
      <p:pic>
        <p:nvPicPr>
          <p:cNvPr id="11" name="Picture 2">
            <a:extLst>
              <a:ext uri="{FF2B5EF4-FFF2-40B4-BE49-F238E27FC236}">
                <a16:creationId xmlns:a16="http://schemas.microsoft.com/office/drawing/2014/main" id="{FB1C4CB8-4BC7-4B98-A2E1-1482B9DC03AF}"/>
              </a:ext>
            </a:extLst>
          </p:cNvPr>
          <p:cNvPicPr>
            <a:picLocks noChangeAspect="1"/>
          </p:cNvPicPr>
          <p:nvPr/>
        </p:nvPicPr>
        <p:blipFill>
          <a:blip r:embed="rId9" cstate="hqprint">
            <a:extLst>
              <a:ext uri="{28A0092B-C50C-407E-A947-70E740481C1C}">
                <a14:useLocalDpi xmlns:a14="http://schemas.microsoft.com/office/drawing/2010/main" val="0"/>
              </a:ext>
            </a:extLst>
          </a:blip>
          <a:srcRect l="29437" t="7538" r="27048" b="2003"/>
          <a:stretch>
            <a:fillRect/>
          </a:stretch>
        </p:blipFill>
        <p:spPr bwMode="auto">
          <a:xfrm>
            <a:off x="3557576" y="4635188"/>
            <a:ext cx="705282" cy="99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214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41376"/>
            <a:ext cx="8247224" cy="1877568"/>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December 25, 2016</a:t>
            </a:r>
            <a:b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2016,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https://www.class-central.com/report/mooc-stats-2016/</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5EBE75E0-8264-4D60-933E-14CEF9BA9BA4}"/>
              </a:ext>
            </a:extLst>
          </p:cNvPr>
          <p:cNvPicPr>
            <a:picLocks noChangeAspect="1"/>
          </p:cNvPicPr>
          <p:nvPr/>
        </p:nvPicPr>
        <p:blipFill rotWithShape="1">
          <a:blip r:embed="rId4"/>
          <a:srcRect l="13384" t="9645" r="26227" b="20667"/>
          <a:stretch/>
        </p:blipFill>
        <p:spPr>
          <a:xfrm>
            <a:off x="2595878" y="2487168"/>
            <a:ext cx="4093115" cy="3657600"/>
          </a:xfrm>
          <a:prstGeom prst="rect">
            <a:avLst/>
          </a:prstGeom>
        </p:spPr>
      </p:pic>
      <p:pic>
        <p:nvPicPr>
          <p:cNvPr id="7" name="Picture 6">
            <a:extLst>
              <a:ext uri="{FF2B5EF4-FFF2-40B4-BE49-F238E27FC236}">
                <a16:creationId xmlns:a16="http://schemas.microsoft.com/office/drawing/2014/main" id="{B9D844FD-25FF-43BA-9286-5EE9E7E84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5878" y="4207938"/>
            <a:ext cx="4093115" cy="2046558"/>
          </a:xfrm>
          <a:prstGeom prst="rect">
            <a:avLst/>
          </a:prstGeom>
        </p:spPr>
      </p:pic>
    </p:spTree>
    <p:extLst>
      <p:ext uri="{BB962C8B-B14F-4D97-AF65-F5344CB8AC3E}">
        <p14:creationId xmlns:p14="http://schemas.microsoft.com/office/powerpoint/2010/main" val="3091054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43491" y="822994"/>
            <a:ext cx="7857018" cy="1521712"/>
          </a:xfrm>
        </p:spPr>
        <p:txBody>
          <a:bodyPr/>
          <a:lstStyle/>
          <a:p>
            <a:pPr algn="ctr"/>
            <a:r>
              <a:rPr lang="en-US" sz="4800" dirty="0"/>
              <a:t>Rethinking the MOOC Phenomenon…</a:t>
            </a:r>
          </a:p>
        </p:txBody>
      </p:sp>
      <p:pic>
        <p:nvPicPr>
          <p:cNvPr id="12" name="Picture 11">
            <a:extLst>
              <a:ext uri="{FF2B5EF4-FFF2-40B4-BE49-F238E27FC236}">
                <a16:creationId xmlns:a16="http://schemas.microsoft.com/office/drawing/2014/main" id="{E1EFF2EE-2231-43FA-B84B-5D35BE435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24" y="2696501"/>
            <a:ext cx="7398220" cy="4161499"/>
          </a:xfrm>
          <a:prstGeom prst="rect">
            <a:avLst/>
          </a:prstGeom>
        </p:spPr>
      </p:pic>
    </p:spTree>
    <p:extLst>
      <p:ext uri="{BB962C8B-B14F-4D97-AF65-F5344CB8AC3E}">
        <p14:creationId xmlns:p14="http://schemas.microsoft.com/office/powerpoint/2010/main" val="1951821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41376"/>
            <a:ext cx="8247224" cy="1877568"/>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50EC6817-464A-4E38-9D21-E5C71FBA0D66}"/>
              </a:ext>
            </a:extLst>
          </p:cNvPr>
          <p:cNvPicPr>
            <a:picLocks noChangeAspect="1"/>
          </p:cNvPicPr>
          <p:nvPr/>
        </p:nvPicPr>
        <p:blipFill rotWithShape="1">
          <a:blip r:embed="rId4"/>
          <a:srcRect t="13826" r="1666" b="2695"/>
          <a:stretch/>
        </p:blipFill>
        <p:spPr>
          <a:xfrm>
            <a:off x="870536" y="2436286"/>
            <a:ext cx="7543800" cy="3835831"/>
          </a:xfrm>
          <a:prstGeom prst="rect">
            <a:avLst/>
          </a:prstGeom>
        </p:spPr>
      </p:pic>
    </p:spTree>
    <p:extLst>
      <p:ext uri="{BB962C8B-B14F-4D97-AF65-F5344CB8AC3E}">
        <p14:creationId xmlns:p14="http://schemas.microsoft.com/office/powerpoint/2010/main" val="81007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606744"/>
            <a:ext cx="8196350" cy="1368359"/>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January 22, 2018</a:t>
            </a:r>
            <a:br>
              <a:rPr lang="en-US" sz="32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 Review of MOOCs Stats and Trends in 2017,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Dhawal</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Shah, Class Central</a:t>
            </a:r>
            <a:br>
              <a:rPr lang="en-US" sz="24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https://www.class-central.com/report/moocs-stats-and-trends-2017/</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4">
            <a:extLst>
              <a:ext uri="{FF2B5EF4-FFF2-40B4-BE49-F238E27FC236}">
                <a16:creationId xmlns:a16="http://schemas.microsoft.com/office/drawing/2014/main" id="{A12E026D-876F-4F1E-811A-0DE703369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04" y="2328672"/>
            <a:ext cx="8054590" cy="402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01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784" y="512064"/>
            <a:ext cx="8341758" cy="1863523"/>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August 19, 2018</a:t>
            </a:r>
            <a:br>
              <a:rPr lang="en-US" sz="1400" dirty="0">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Top 5 MOOC Providers by Number of Registered Users, 2018</a:t>
            </a:r>
            <a:b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Almanac 2018, Chronicle of Higher Education</a:t>
            </a:r>
            <a:b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u="sng" dirty="0">
                <a:latin typeface="Tahoma" panose="020B0604030504040204" pitchFamily="34" charset="0"/>
                <a:ea typeface="Tahoma" panose="020B0604030504040204" pitchFamily="34" charset="0"/>
                <a:cs typeface="Tahoma" panose="020B0604030504040204" pitchFamily="34" charset="0"/>
                <a:hlinkClick r:id="rId3"/>
              </a:rPr>
              <a:t>https://www.chronicle.com/article/Top-5-MOOC-Providers-by-Number/244090?cid=cp216</a:t>
            </a:r>
            <a:r>
              <a:rPr lang="en-US" sz="1200" u="sng"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A960FB5-095E-480C-9365-8F4FFBB7AAF8}"/>
              </a:ext>
            </a:extLst>
          </p:cNvPr>
          <p:cNvPicPr>
            <a:picLocks noChangeAspect="1"/>
          </p:cNvPicPr>
          <p:nvPr/>
        </p:nvPicPr>
        <p:blipFill rotWithShape="1">
          <a:blip r:embed="rId4"/>
          <a:srcRect l="28065" t="16667" r="9943" b="5555"/>
          <a:stretch/>
        </p:blipFill>
        <p:spPr>
          <a:xfrm>
            <a:off x="5499896" y="2771767"/>
            <a:ext cx="3176916" cy="3421294"/>
          </a:xfrm>
          <a:prstGeom prst="rect">
            <a:avLst/>
          </a:prstGeom>
        </p:spPr>
      </p:pic>
      <p:pic>
        <p:nvPicPr>
          <p:cNvPr id="5" name="Picture 4">
            <a:extLst>
              <a:ext uri="{FF2B5EF4-FFF2-40B4-BE49-F238E27FC236}">
                <a16:creationId xmlns:a16="http://schemas.microsoft.com/office/drawing/2014/main" id="{67315DC3-926D-4887-9FC1-EDF12E421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53" y="2771767"/>
            <a:ext cx="5386263" cy="3032601"/>
          </a:xfrm>
          <a:prstGeom prst="rect">
            <a:avLst/>
          </a:prstGeom>
        </p:spPr>
      </p:pic>
    </p:spTree>
    <p:extLst>
      <p:ext uri="{BB962C8B-B14F-4D97-AF65-F5344CB8AC3E}">
        <p14:creationId xmlns:p14="http://schemas.microsoft.com/office/powerpoint/2010/main" val="1844293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784" y="512064"/>
            <a:ext cx="8341758" cy="1863523"/>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August 19, 2018</a:t>
            </a:r>
            <a:br>
              <a:rPr lang="en-US" sz="1400" dirty="0">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Top 5 MOOC Providers by Number of Registered Users, 2018</a:t>
            </a:r>
            <a:b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Almanac 2018, Chronicle of Higher Education</a:t>
            </a:r>
            <a:b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u="sng" dirty="0">
                <a:latin typeface="Tahoma" panose="020B0604030504040204" pitchFamily="34" charset="0"/>
                <a:ea typeface="Tahoma" panose="020B0604030504040204" pitchFamily="34" charset="0"/>
                <a:cs typeface="Tahoma" panose="020B0604030504040204" pitchFamily="34" charset="0"/>
                <a:hlinkClick r:id="rId3"/>
              </a:rPr>
              <a:t>https://www.chronicle.com/article/Top-5-MOOC-Providers-by-Number/244090?cid=cp216</a:t>
            </a:r>
            <a:r>
              <a:rPr lang="en-US" sz="1200" u="sng"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00537C81-75A3-41CB-9F31-A787898EF586}"/>
              </a:ext>
            </a:extLst>
          </p:cNvPr>
          <p:cNvPicPr>
            <a:picLocks noChangeAspect="1"/>
          </p:cNvPicPr>
          <p:nvPr/>
        </p:nvPicPr>
        <p:blipFill rotWithShape="1">
          <a:blip r:embed="rId4"/>
          <a:srcRect l="27928" t="68889" r="35874" b="11111"/>
          <a:stretch/>
        </p:blipFill>
        <p:spPr>
          <a:xfrm>
            <a:off x="141085" y="2676633"/>
            <a:ext cx="8226337" cy="3611562"/>
          </a:xfrm>
          <a:prstGeom prst="rect">
            <a:avLst/>
          </a:prstGeom>
        </p:spPr>
      </p:pic>
      <p:pic>
        <p:nvPicPr>
          <p:cNvPr id="9" name="Picture 2" descr="https://pbs.twimg.com/profile_images/430758166981124096/jz9Gtlkh.png">
            <a:extLst>
              <a:ext uri="{FF2B5EF4-FFF2-40B4-BE49-F238E27FC236}">
                <a16:creationId xmlns:a16="http://schemas.microsoft.com/office/drawing/2014/main" id="{8F4E34C9-16BD-4D05-B4F2-C5997A196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7983" y="3023438"/>
            <a:ext cx="1458126" cy="145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D83492D-767E-479E-89DC-0BA250B69B5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37983" y="4482414"/>
            <a:ext cx="2932688" cy="1655339"/>
          </a:xfrm>
          <a:prstGeom prst="rect">
            <a:avLst/>
          </a:prstGeom>
        </p:spPr>
      </p:pic>
    </p:spTree>
    <p:extLst>
      <p:ext uri="{BB962C8B-B14F-4D97-AF65-F5344CB8AC3E}">
        <p14:creationId xmlns:p14="http://schemas.microsoft.com/office/powerpoint/2010/main" val="351250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24259" y="467224"/>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Subject areas (January 22, 2018)</a:t>
            </a:r>
          </a:p>
        </p:txBody>
      </p:sp>
      <p:pic>
        <p:nvPicPr>
          <p:cNvPr id="6" name="Picture 4">
            <a:extLst>
              <a:ext uri="{FF2B5EF4-FFF2-40B4-BE49-F238E27FC236}">
                <a16:creationId xmlns:a16="http://schemas.microsoft.com/office/drawing/2014/main" id="{7D76867D-30F3-4E10-AD74-C82ED76E2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44" t="46019" r="42671" b="21819"/>
          <a:stretch/>
        </p:blipFill>
        <p:spPr bwMode="auto">
          <a:xfrm>
            <a:off x="108911" y="1325586"/>
            <a:ext cx="9035089" cy="499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312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79784" y="512064"/>
            <a:ext cx="8341758" cy="1863523"/>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August 19, 2018</a:t>
            </a:r>
            <a:br>
              <a:rPr lang="en-US" sz="1400" dirty="0">
                <a:latin typeface="Tahoma" panose="020B0604030504040204" pitchFamily="34" charset="0"/>
                <a:ea typeface="Tahoma" panose="020B0604030504040204" pitchFamily="34" charset="0"/>
                <a:cs typeface="Tahoma" panose="020B0604030504040204" pitchFamily="34" charset="0"/>
              </a:rPr>
            </a:b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Top 5 MOOC Providers by Number of Registered Users, 2018</a:t>
            </a:r>
            <a:b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Almanac 2018, Chronicle of Higher Education</a:t>
            </a:r>
            <a:br>
              <a:rPr lang="en-US" sz="14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u="sng" dirty="0">
                <a:latin typeface="Tahoma" panose="020B0604030504040204" pitchFamily="34" charset="0"/>
                <a:ea typeface="Tahoma" panose="020B0604030504040204" pitchFamily="34" charset="0"/>
                <a:cs typeface="Tahoma" panose="020B0604030504040204" pitchFamily="34" charset="0"/>
                <a:hlinkClick r:id="rId3"/>
              </a:rPr>
              <a:t>https://www.chronicle.com/article/Top-5-MOOC-Providers-by-Number/244090?cid=cp216</a:t>
            </a:r>
            <a:r>
              <a:rPr lang="en-US" sz="1200" u="sng"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A0719AC-F614-4B99-9A02-167C71D2EF2A}"/>
              </a:ext>
            </a:extLst>
          </p:cNvPr>
          <p:cNvPicPr>
            <a:picLocks noChangeAspect="1"/>
          </p:cNvPicPr>
          <p:nvPr/>
        </p:nvPicPr>
        <p:blipFill rotWithShape="1">
          <a:blip r:embed="rId4"/>
          <a:srcRect l="29019" t="48889" r="34108" b="13041"/>
          <a:stretch/>
        </p:blipFill>
        <p:spPr>
          <a:xfrm>
            <a:off x="4721269" y="2668177"/>
            <a:ext cx="4422731" cy="3628473"/>
          </a:xfrm>
          <a:prstGeom prst="rect">
            <a:avLst/>
          </a:prstGeom>
        </p:spPr>
      </p:pic>
      <p:pic>
        <p:nvPicPr>
          <p:cNvPr id="7" name="Picture 6">
            <a:extLst>
              <a:ext uri="{FF2B5EF4-FFF2-40B4-BE49-F238E27FC236}">
                <a16:creationId xmlns:a16="http://schemas.microsoft.com/office/drawing/2014/main" id="{3BD5E6A6-3B48-49AA-B0EF-6D73CC26C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47" y="2868460"/>
            <a:ext cx="4457953" cy="2502822"/>
          </a:xfrm>
          <a:prstGeom prst="rect">
            <a:avLst/>
          </a:prstGeom>
        </p:spPr>
      </p:pic>
    </p:spTree>
    <p:extLst>
      <p:ext uri="{BB962C8B-B14F-4D97-AF65-F5344CB8AC3E}">
        <p14:creationId xmlns:p14="http://schemas.microsoft.com/office/powerpoint/2010/main" val="3577739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33480" y="167615"/>
            <a:ext cx="8295992" cy="2366923"/>
          </a:xfrm>
        </p:spPr>
        <p:txBody>
          <a:bodyPr/>
          <a:lstStyle/>
          <a:p>
            <a:pPr algn="ct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June 15, 2017</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Massive List of MOOC Providers Around The World, Class Central</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JMOOC, K-MOOC, and T-MOOC?</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hlinkClick r:id="rId3"/>
              </a:rPr>
              <a:t>https://www.class-central.com/report/mooc-providers-list/</a:t>
            </a:r>
            <a:r>
              <a:rPr lang="en-US" sz="12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5A623A-2366-44A6-AD17-1559BA02284E}"/>
              </a:ext>
            </a:extLst>
          </p:cNvPr>
          <p:cNvPicPr>
            <a:picLocks noChangeAspect="1"/>
          </p:cNvPicPr>
          <p:nvPr/>
        </p:nvPicPr>
        <p:blipFill rotWithShape="1">
          <a:blip r:embed="rId4"/>
          <a:srcRect l="14332" t="12148" r="1722" b="1085"/>
          <a:stretch/>
        </p:blipFill>
        <p:spPr>
          <a:xfrm>
            <a:off x="45257" y="2486249"/>
            <a:ext cx="3511296" cy="2141034"/>
          </a:xfrm>
          <a:prstGeom prst="rect">
            <a:avLst/>
          </a:prstGeom>
        </p:spPr>
      </p:pic>
      <p:pic>
        <p:nvPicPr>
          <p:cNvPr id="5" name="Picture 4">
            <a:extLst>
              <a:ext uri="{FF2B5EF4-FFF2-40B4-BE49-F238E27FC236}">
                <a16:creationId xmlns:a16="http://schemas.microsoft.com/office/drawing/2014/main" id="{D7467EA9-6F35-4CA9-B28E-0BF3A985A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984" y="2534540"/>
            <a:ext cx="3441489" cy="1854580"/>
          </a:xfrm>
          <a:prstGeom prst="rect">
            <a:avLst/>
          </a:prstGeom>
        </p:spPr>
      </p:pic>
      <p:pic>
        <p:nvPicPr>
          <p:cNvPr id="7" name="Picture 6">
            <a:extLst>
              <a:ext uri="{FF2B5EF4-FFF2-40B4-BE49-F238E27FC236}">
                <a16:creationId xmlns:a16="http://schemas.microsoft.com/office/drawing/2014/main" id="{9DC58E23-0438-49BC-8158-97EFB90951CE}"/>
              </a:ext>
            </a:extLst>
          </p:cNvPr>
          <p:cNvPicPr>
            <a:picLocks noChangeAspect="1"/>
          </p:cNvPicPr>
          <p:nvPr/>
        </p:nvPicPr>
        <p:blipFill rotWithShape="1">
          <a:blip r:embed="rId6"/>
          <a:srcRect l="14433" t="18286" r="28823" b="19164"/>
          <a:stretch/>
        </p:blipFill>
        <p:spPr>
          <a:xfrm>
            <a:off x="24384" y="4105248"/>
            <a:ext cx="3621024" cy="2250290"/>
          </a:xfrm>
          <a:prstGeom prst="rect">
            <a:avLst/>
          </a:prstGeom>
        </p:spPr>
      </p:pic>
      <p:pic>
        <p:nvPicPr>
          <p:cNvPr id="8" name="Picture 7">
            <a:extLst>
              <a:ext uri="{FF2B5EF4-FFF2-40B4-BE49-F238E27FC236}">
                <a16:creationId xmlns:a16="http://schemas.microsoft.com/office/drawing/2014/main" id="{C9C383BE-3861-4F62-AE99-8535ABFDB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8592" y="4514757"/>
            <a:ext cx="3415882" cy="1840781"/>
          </a:xfrm>
          <a:prstGeom prst="rect">
            <a:avLst/>
          </a:prstGeom>
        </p:spPr>
      </p:pic>
    </p:spTree>
    <p:extLst>
      <p:ext uri="{BB962C8B-B14F-4D97-AF65-F5344CB8AC3E}">
        <p14:creationId xmlns:p14="http://schemas.microsoft.com/office/powerpoint/2010/main" val="2434102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756607" y="688933"/>
            <a:ext cx="7630786" cy="1916482"/>
          </a:xfrm>
        </p:spPr>
        <p:txBody>
          <a:bodyPr/>
          <a:lstStyle/>
          <a:p>
            <a:pPr algn="ctr"/>
            <a:r>
              <a:rPr lang="en-US" sz="5400" dirty="0"/>
              <a:t>MOOC Research Gaps and Summaries</a:t>
            </a:r>
          </a:p>
        </p:txBody>
      </p:sp>
      <p:pic>
        <p:nvPicPr>
          <p:cNvPr id="5" name="Picture 4">
            <a:extLst>
              <a:ext uri="{FF2B5EF4-FFF2-40B4-BE49-F238E27FC236}">
                <a16:creationId xmlns:a16="http://schemas.microsoft.com/office/drawing/2014/main" id="{762257B0-91F7-4561-B14B-4BB8B3119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65" y="2805830"/>
            <a:ext cx="7197936" cy="4052170"/>
          </a:xfrm>
          <a:prstGeom prst="rect">
            <a:avLst/>
          </a:prstGeom>
        </p:spPr>
      </p:pic>
    </p:spTree>
    <p:extLst>
      <p:ext uri="{BB962C8B-B14F-4D97-AF65-F5344CB8AC3E}">
        <p14:creationId xmlns:p14="http://schemas.microsoft.com/office/powerpoint/2010/main" val="332060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637" y="616758"/>
            <a:ext cx="8210321" cy="2007824"/>
          </a:xfrm>
        </p:spPr>
        <p:txBody>
          <a:bodyPr>
            <a:norm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2015</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Instructional quality of Massive Open Online Courses (MOOCs).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800" b="1" dirty="0" err="1">
                <a:latin typeface="Tahoma" panose="020B0604030504040204" pitchFamily="34" charset="0"/>
                <a:ea typeface="Tahoma" panose="020B0604030504040204" pitchFamily="34" charset="0"/>
                <a:cs typeface="Tahoma" panose="020B0604030504040204" pitchFamily="34" charset="0"/>
              </a:rPr>
              <a:t>Margaryan</a:t>
            </a:r>
            <a:r>
              <a:rPr lang="en-US" sz="1800" b="1" dirty="0">
                <a:latin typeface="Tahoma" panose="020B0604030504040204" pitchFamily="34" charset="0"/>
                <a:ea typeface="Tahoma" panose="020B0604030504040204" pitchFamily="34" charset="0"/>
                <a:cs typeface="Tahoma" panose="020B0604030504040204" pitchFamily="34" charset="0"/>
              </a:rPr>
              <a:t>, Bianco, &amp; Littlejohn, Computers &amp; Education, </a:t>
            </a:r>
            <a:r>
              <a:rPr lang="en-US" sz="1800" b="1" i="1" dirty="0">
                <a:latin typeface="Tahoma" panose="020B0604030504040204" pitchFamily="34" charset="0"/>
                <a:ea typeface="Tahoma" panose="020B0604030504040204" pitchFamily="34" charset="0"/>
                <a:cs typeface="Tahoma" panose="020B0604030504040204" pitchFamily="34" charset="0"/>
              </a:rPr>
              <a:t>80</a:t>
            </a:r>
            <a:r>
              <a:rPr lang="en-US" sz="1800" b="1" dirty="0">
                <a:latin typeface="Tahoma" panose="020B0604030504040204" pitchFamily="34" charset="0"/>
                <a:ea typeface="Tahoma" panose="020B0604030504040204" pitchFamily="34" charset="0"/>
                <a:cs typeface="Tahoma" panose="020B0604030504040204" pitchFamily="34" charset="0"/>
              </a:rPr>
              <a:t>, 77-83.</a:t>
            </a:r>
            <a:br>
              <a:rPr lang="en-US" sz="18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2"/>
              </a:rPr>
              <a:t>http://www.sciencedirect.com/science/article/pii/S036013151400178X</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724242" y="2815936"/>
            <a:ext cx="7695516" cy="3553691"/>
          </a:xfrm>
        </p:spPr>
        <p:txBody>
          <a:bodyPr>
            <a:normAutofit/>
          </a:bodyPr>
          <a:lstStyle/>
          <a:p>
            <a:pPr marL="0" indent="0">
              <a:lnSpc>
                <a:spcPct val="100000"/>
              </a:lnSpc>
              <a:spcBef>
                <a:spcPts val="0"/>
              </a:spcBef>
              <a:buNone/>
            </a:pPr>
            <a:r>
              <a:rPr lang="en-US" sz="2600" b="1" dirty="0">
                <a:latin typeface="Tahoma" panose="020B0604030504040204" pitchFamily="34" charset="0"/>
                <a:ea typeface="Tahoma" panose="020B0604030504040204" pitchFamily="34" charset="0"/>
                <a:cs typeface="Tahoma" panose="020B0604030504040204" pitchFamily="34" charset="0"/>
              </a:rPr>
              <a:t>“As MOOCs proliferate, drawing in increasing numbers of faculty and learners worldwide, the issue of their instructional quality becomes increasingly pressing.” (p. 82)</a:t>
            </a:r>
          </a:p>
        </p:txBody>
      </p:sp>
      <p:pic>
        <p:nvPicPr>
          <p:cNvPr id="4" name="Picture 3">
            <a:extLst>
              <a:ext uri="{FF2B5EF4-FFF2-40B4-BE49-F238E27FC236}">
                <a16:creationId xmlns:a16="http://schemas.microsoft.com/office/drawing/2014/main" id="{EBA695B5-8C93-4C6D-B9D0-A5EA8A38A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713" y="4560311"/>
            <a:ext cx="3419606" cy="1809316"/>
          </a:xfrm>
          <a:prstGeom prst="rect">
            <a:avLst/>
          </a:prstGeom>
        </p:spPr>
      </p:pic>
    </p:spTree>
    <p:extLst>
      <p:ext uri="{BB962C8B-B14F-4D97-AF65-F5344CB8AC3E}">
        <p14:creationId xmlns:p14="http://schemas.microsoft.com/office/powerpoint/2010/main" val="1002122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8892" y="481263"/>
            <a:ext cx="7449045" cy="2147637"/>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endParaRPr lang="en-US" sz="75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2"/>
          <a:srcRect l="40646" t="46718" r="24137" b="34586"/>
          <a:stretch/>
        </p:blipFill>
        <p:spPr>
          <a:xfrm>
            <a:off x="0" y="2752179"/>
            <a:ext cx="4883228" cy="2518753"/>
          </a:xfrm>
          <a:prstGeom prst="rect">
            <a:avLst/>
          </a:prstGeom>
        </p:spPr>
      </p:pic>
      <p:pic>
        <p:nvPicPr>
          <p:cNvPr id="2" name="Picture 1"/>
          <p:cNvPicPr>
            <a:picLocks noChangeAspect="1"/>
          </p:cNvPicPr>
          <p:nvPr/>
        </p:nvPicPr>
        <p:blipFill rotWithShape="1">
          <a:blip r:embed="rId3"/>
          <a:srcRect l="41250" t="67375" r="23528" b="14457"/>
          <a:stretch/>
        </p:blipFill>
        <p:spPr>
          <a:xfrm>
            <a:off x="4883228" y="2935477"/>
            <a:ext cx="4245272" cy="1307479"/>
          </a:xfrm>
          <a:prstGeom prst="rect">
            <a:avLst/>
          </a:prstGeom>
        </p:spPr>
      </p:pic>
      <p:pic>
        <p:nvPicPr>
          <p:cNvPr id="7" name="Picture 6">
            <a:extLst>
              <a:ext uri="{FF2B5EF4-FFF2-40B4-BE49-F238E27FC236}">
                <a16:creationId xmlns:a16="http://schemas.microsoft.com/office/drawing/2014/main" id="{FE1BAC4F-AF69-4DF1-99C9-92455B70F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8" name="Picture 7">
            <a:extLst>
              <a:ext uri="{FF2B5EF4-FFF2-40B4-BE49-F238E27FC236}">
                <a16:creationId xmlns:a16="http://schemas.microsoft.com/office/drawing/2014/main" id="{68739669-223B-4CB9-B378-117DD0AF8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Tree>
    <p:extLst>
      <p:ext uri="{BB962C8B-B14F-4D97-AF65-F5344CB8AC3E}">
        <p14:creationId xmlns:p14="http://schemas.microsoft.com/office/powerpoint/2010/main" val="2474287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F897E2-145E-4594-BA7A-A125FEDF92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9" y="-1"/>
            <a:ext cx="9149617" cy="6210301"/>
          </a:xfrm>
          <a:prstGeom prst="rect">
            <a:avLst/>
          </a:prstGeom>
        </p:spPr>
      </p:pic>
    </p:spTree>
    <p:extLst>
      <p:ext uri="{BB962C8B-B14F-4D97-AF65-F5344CB8AC3E}">
        <p14:creationId xmlns:p14="http://schemas.microsoft.com/office/powerpoint/2010/main" val="141494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1579" y="505326"/>
            <a:ext cx="7611980" cy="2109537"/>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International Journal of Information and Education Technology</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7</a:t>
            </a:r>
            <a:r>
              <a:rPr lang="en-US" sz="1500" b="1" dirty="0">
                <a:latin typeface="Tahoma" panose="020B0604030504040204" pitchFamily="34" charset="0"/>
                <a:ea typeface="Tahoma" panose="020B0604030504040204" pitchFamily="34" charset="0"/>
                <a:cs typeface="Tahoma" panose="020B0604030504040204" pitchFamily="34" charset="0"/>
              </a:rPr>
              <a:t>(8), 601-607.</a:t>
            </a:r>
            <a:endParaRPr lang="en-US" sz="750"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601579" y="2677401"/>
            <a:ext cx="7435516" cy="2937336"/>
          </a:xfrm>
        </p:spPr>
        <p:txBody>
          <a:bodyPr/>
          <a:lstStyle/>
          <a:p>
            <a:pPr marL="0" indent="0">
              <a:spcBef>
                <a:spcPts val="0"/>
              </a:spcBef>
              <a:buNone/>
            </a:pPr>
            <a:r>
              <a:rPr lang="en-US" b="1" dirty="0">
                <a:latin typeface="Tahoma" panose="020B0604030504040204" pitchFamily="34" charset="0"/>
                <a:ea typeface="Tahoma" panose="020B0604030504040204" pitchFamily="34" charset="0"/>
                <a:cs typeface="Tahoma" panose="020B0604030504040204" pitchFamily="34" charset="0"/>
              </a:rPr>
              <a:t>“There are a number of research avenues which could be explored based upon the findings of this study. First, additional research strategies should be considered to understand students’ and instructors’ experience in using MOOCs.” (p. 605)</a:t>
            </a:r>
          </a:p>
        </p:txBody>
      </p:sp>
      <p:pic>
        <p:nvPicPr>
          <p:cNvPr id="7" name="Picture 6">
            <a:extLst>
              <a:ext uri="{FF2B5EF4-FFF2-40B4-BE49-F238E27FC236}">
                <a16:creationId xmlns:a16="http://schemas.microsoft.com/office/drawing/2014/main" id="{39637932-0985-423F-B38E-9B80064096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8" name="Picture 7">
            <a:extLst>
              <a:ext uri="{FF2B5EF4-FFF2-40B4-BE49-F238E27FC236}">
                <a16:creationId xmlns:a16="http://schemas.microsoft.com/office/drawing/2014/main" id="{BCE35A4E-EB42-443A-B618-F8DC1385B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Tree>
    <p:extLst>
      <p:ext uri="{BB962C8B-B14F-4D97-AF65-F5344CB8AC3E}">
        <p14:creationId xmlns:p14="http://schemas.microsoft.com/office/powerpoint/2010/main" val="3048924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3978" y="585538"/>
            <a:ext cx="7700211" cy="199724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2017</a:t>
            </a:r>
            <a:br>
              <a:rPr lang="en-US" sz="1500" dirty="0"/>
            </a:br>
            <a:r>
              <a:rPr lang="en-US" sz="2025" b="1" dirty="0">
                <a:solidFill>
                  <a:srgbClr val="0070C0"/>
                </a:solidFill>
                <a:latin typeface="Tahoma" panose="020B0604030504040204" pitchFamily="34" charset="0"/>
                <a:ea typeface="Tahoma" panose="020B0604030504040204" pitchFamily="34" charset="0"/>
                <a:cs typeface="Tahoma" panose="020B0604030504040204" pitchFamily="34" charset="0"/>
              </a:rPr>
              <a:t>A Contemporary Review of Research Methods Adopted to Understand Students’ and Instructors’ Use of Massive Open Online Courses (MOOCs)</a:t>
            </a:r>
            <a:br>
              <a:rPr lang="en-US" sz="15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err="1">
                <a:latin typeface="Tahoma" panose="020B0604030504040204" pitchFamily="34" charset="0"/>
                <a:ea typeface="Tahoma" panose="020B0604030504040204" pitchFamily="34" charset="0"/>
                <a:cs typeface="Tahoma" panose="020B0604030504040204" pitchFamily="34" charset="0"/>
              </a:rPr>
              <a:t>Ruiqi</a:t>
            </a:r>
            <a:r>
              <a:rPr lang="en-US" sz="1500" b="1" dirty="0">
                <a:latin typeface="Tahoma" panose="020B0604030504040204" pitchFamily="34" charset="0"/>
                <a:ea typeface="Tahoma" panose="020B0604030504040204" pitchFamily="34" charset="0"/>
                <a:cs typeface="Tahoma" panose="020B0604030504040204" pitchFamily="34" charset="0"/>
              </a:rPr>
              <a:t> Deng and Pierre </a:t>
            </a:r>
            <a:r>
              <a:rPr lang="en-US" sz="1500" b="1" dirty="0" err="1">
                <a:latin typeface="Tahoma" panose="020B0604030504040204" pitchFamily="34" charset="0"/>
                <a:ea typeface="Tahoma" panose="020B0604030504040204" pitchFamily="34" charset="0"/>
                <a:cs typeface="Tahoma" panose="020B0604030504040204" pitchFamily="34" charset="0"/>
              </a:rPr>
              <a:t>Benckendorff</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International Journal of Information and Education Technology</a:t>
            </a:r>
            <a:r>
              <a:rPr lang="en-US" sz="1500" b="1" dirty="0">
                <a:latin typeface="Tahoma" panose="020B0604030504040204" pitchFamily="34" charset="0"/>
                <a:ea typeface="Tahoma" panose="020B0604030504040204" pitchFamily="34" charset="0"/>
                <a:cs typeface="Tahoma" panose="020B0604030504040204" pitchFamily="34" charset="0"/>
              </a:rPr>
              <a:t>, </a:t>
            </a:r>
            <a:r>
              <a:rPr lang="en-US" sz="1500" b="1" i="1" dirty="0">
                <a:latin typeface="Tahoma" panose="020B0604030504040204" pitchFamily="34" charset="0"/>
                <a:ea typeface="Tahoma" panose="020B0604030504040204" pitchFamily="34" charset="0"/>
                <a:cs typeface="Tahoma" panose="020B0604030504040204" pitchFamily="34" charset="0"/>
              </a:rPr>
              <a:t>7</a:t>
            </a:r>
            <a:r>
              <a:rPr lang="en-US" sz="1500" b="1" dirty="0">
                <a:latin typeface="Tahoma" panose="020B0604030504040204" pitchFamily="34" charset="0"/>
                <a:ea typeface="Tahoma" panose="020B0604030504040204" pitchFamily="34" charset="0"/>
                <a:cs typeface="Tahoma" panose="020B0604030504040204" pitchFamily="34" charset="0"/>
              </a:rPr>
              <a:t>(8), 601-607.</a:t>
            </a:r>
            <a:endParaRPr lang="en-US" sz="750"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a:xfrm>
            <a:off x="753978" y="2839453"/>
            <a:ext cx="7700212" cy="2983831"/>
          </a:xfrm>
        </p:spPr>
        <p:txBody>
          <a:bodyPr>
            <a:normAutofit/>
          </a:bodyPr>
          <a:lstStyle/>
          <a:p>
            <a:pPr marL="0" indent="0">
              <a:spcBef>
                <a:spcPts val="0"/>
              </a:spcBef>
              <a:buNone/>
            </a:pPr>
            <a:r>
              <a:rPr lang="en-US" sz="2000" b="1" dirty="0">
                <a:latin typeface="Tahoma" panose="020B0604030504040204" pitchFamily="34" charset="0"/>
                <a:ea typeface="Tahoma" panose="020B0604030504040204" pitchFamily="34" charset="0"/>
                <a:cs typeface="Tahoma" panose="020B0604030504040204" pitchFamily="34" charset="0"/>
              </a:rPr>
              <a:t>“Second, triangulation of a wider range of research methods and data source should be undertaken. Beyond triangulation of surveys and interviews or log files, MOOC scholars are encouraged to combine other research methods to triangulate findings, such as diary studies and focus groups.” (p. 605)</a:t>
            </a:r>
          </a:p>
        </p:txBody>
      </p:sp>
      <p:pic>
        <p:nvPicPr>
          <p:cNvPr id="7" name="Picture 6">
            <a:extLst>
              <a:ext uri="{FF2B5EF4-FFF2-40B4-BE49-F238E27FC236}">
                <a16:creationId xmlns:a16="http://schemas.microsoft.com/office/drawing/2014/main" id="{263DA4AF-69FD-429E-8D7E-1603F1087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7917" y="4804613"/>
            <a:ext cx="1556084" cy="1556084"/>
          </a:xfrm>
          <a:prstGeom prst="rect">
            <a:avLst/>
          </a:prstGeom>
        </p:spPr>
      </p:pic>
      <p:pic>
        <p:nvPicPr>
          <p:cNvPr id="8" name="Picture 7">
            <a:extLst>
              <a:ext uri="{FF2B5EF4-FFF2-40B4-BE49-F238E27FC236}">
                <a16:creationId xmlns:a16="http://schemas.microsoft.com/office/drawing/2014/main" id="{AB3607E7-87B3-42AA-B36E-43178E1A68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874" y="4784560"/>
            <a:ext cx="1313446" cy="1576136"/>
          </a:xfrm>
          <a:prstGeom prst="rect">
            <a:avLst/>
          </a:prstGeom>
        </p:spPr>
      </p:pic>
    </p:spTree>
    <p:extLst>
      <p:ext uri="{BB962C8B-B14F-4D97-AF65-F5344CB8AC3E}">
        <p14:creationId xmlns:p14="http://schemas.microsoft.com/office/powerpoint/2010/main" val="2679618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273018" y="491029"/>
            <a:ext cx="8432070" cy="638906"/>
          </a:xfrm>
        </p:spPr>
        <p:txBody>
          <a:bodyP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Quotes: </a:t>
            </a:r>
            <a:r>
              <a:rPr lang="en-US" sz="3200" dirty="0" err="1">
                <a:solidFill>
                  <a:srgbClr val="FF0000"/>
                </a:solidFill>
                <a:latin typeface="Tahoma" panose="020B0604030504040204" pitchFamily="34" charset="0"/>
                <a:ea typeface="Tahoma" panose="020B0604030504040204" pitchFamily="34" charset="0"/>
                <a:cs typeface="Tahoma" panose="020B0604030504040204" pitchFamily="34" charset="0"/>
              </a:rPr>
              <a:t>Veletsianos</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et al. (2015-2016)</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46177" y="1255776"/>
            <a:ext cx="6827520" cy="4791456"/>
          </a:xfrm>
        </p:spPr>
        <p:txBody>
          <a:bodyPr>
            <a:noAutofit/>
          </a:bodyPr>
          <a:lstStyle/>
          <a:p>
            <a:pPr marL="0"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To gain a deeper and more diverse understanding of the MOOC phenomenon, researchers need to use multiple research approaches (e.g., ethnography, phenomenology, discourse analysis) add content to them.</a:t>
            </a:r>
            <a:r>
              <a:rPr lang="en-US" sz="2000" b="1" dirty="0">
                <a:latin typeface="Tahoma" panose="020B0604030504040204" pitchFamily="34" charset="0"/>
                <a:ea typeface="Tahoma" panose="020B0604030504040204" pitchFamily="34" charset="0"/>
                <a:cs typeface="Tahoma" panose="020B0604030504040204" pitchFamily="34" charset="0"/>
              </a:rPr>
              <a:t>” (p. 583.)</a:t>
            </a:r>
            <a:br>
              <a:rPr lang="en-US" sz="1100" b="1" dirty="0">
                <a:latin typeface="Tahoma" panose="020B0604030504040204" pitchFamily="34" charset="0"/>
                <a:ea typeface="Tahoma" panose="020B0604030504040204" pitchFamily="34" charset="0"/>
                <a:cs typeface="Tahoma" panose="020B0604030504040204" pitchFamily="34" charset="0"/>
              </a:rPr>
            </a:br>
            <a:endParaRPr lang="en-US" sz="11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dirty="0" err="1">
                <a:latin typeface="Tahoma" panose="020B0604030504040204" pitchFamily="34" charset="0"/>
                <a:ea typeface="Tahoma" panose="020B0604030504040204" pitchFamily="34" charset="0"/>
                <a:cs typeface="Tahoma" panose="020B0604030504040204" pitchFamily="34" charset="0"/>
              </a:rPr>
              <a:t>Veletsianos</a:t>
            </a:r>
            <a:r>
              <a:rPr lang="en-US" sz="1400" b="1" dirty="0">
                <a:latin typeface="Tahoma" panose="020B0604030504040204" pitchFamily="34" charset="0"/>
                <a:ea typeface="Tahoma" panose="020B0604030504040204" pitchFamily="34" charset="0"/>
                <a:cs typeface="Tahoma" panose="020B0604030504040204" pitchFamily="34" charset="0"/>
              </a:rPr>
              <a:t>, Collier, &amp; Schneider (2015, May), Digging deeper into learners’ experiences in MOOCs: Participation in social networks outside of MOOCs, notetaking and contexts surrounding content consumption. </a:t>
            </a:r>
            <a:r>
              <a:rPr lang="en-US" sz="1400" b="1" i="1" dirty="0">
                <a:latin typeface="Tahoma" panose="020B0604030504040204" pitchFamily="34" charset="0"/>
                <a:ea typeface="Tahoma" panose="020B0604030504040204" pitchFamily="34" charset="0"/>
                <a:cs typeface="Tahoma" panose="020B0604030504040204" pitchFamily="34" charset="0"/>
              </a:rPr>
              <a:t>BJET</a:t>
            </a:r>
            <a:r>
              <a:rPr lang="en-US" sz="1400" b="1" dirty="0">
                <a:latin typeface="Tahoma" panose="020B0604030504040204" pitchFamily="34" charset="0"/>
                <a:ea typeface="Tahoma" panose="020B0604030504040204" pitchFamily="34" charset="0"/>
                <a:cs typeface="Tahoma" panose="020B0604030504040204" pitchFamily="34" charset="0"/>
              </a:rPr>
              <a:t>, </a:t>
            </a:r>
            <a:r>
              <a:rPr lang="en-US" sz="1400" b="1" i="1" dirty="0">
                <a:latin typeface="Tahoma" panose="020B0604030504040204" pitchFamily="34" charset="0"/>
                <a:ea typeface="Tahoma" panose="020B0604030504040204" pitchFamily="34" charset="0"/>
                <a:cs typeface="Tahoma" panose="020B0604030504040204" pitchFamily="34" charset="0"/>
              </a:rPr>
              <a:t>46</a:t>
            </a:r>
            <a:r>
              <a:rPr lang="en-US" sz="1400" b="1" dirty="0">
                <a:latin typeface="Tahoma" panose="020B0604030504040204" pitchFamily="34" charset="0"/>
                <a:ea typeface="Tahoma" panose="020B0604030504040204" pitchFamily="34" charset="0"/>
                <a:cs typeface="Tahoma" panose="020B0604030504040204" pitchFamily="34" charset="0"/>
              </a:rPr>
              <a:t>(3), 570-587.</a:t>
            </a:r>
          </a:p>
          <a:p>
            <a:pPr marL="0" indent="0">
              <a:spcAft>
                <a:spcPts val="0"/>
              </a:spcAft>
              <a:buNone/>
            </a:pPr>
            <a:endParaRPr lang="en-US" sz="1600" b="1" dirty="0">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a:t>
            </a:r>
            <a:r>
              <a:rPr lang="en-US" sz="2400" b="1" i="1" dirty="0">
                <a:solidFill>
                  <a:srgbClr val="0070C0"/>
                </a:solidFill>
                <a:latin typeface="Tahoma" panose="020B0604030504040204" pitchFamily="34" charset="0"/>
                <a:ea typeface="Tahoma" panose="020B0604030504040204" pitchFamily="34" charset="0"/>
                <a:cs typeface="Tahoma" panose="020B0604030504040204" pitchFamily="34" charset="0"/>
              </a:rPr>
              <a:t>Dependence on Particular Research Methods May Restrict our Understanding of MOOCs.</a:t>
            </a:r>
            <a:r>
              <a:rPr lang="en-US" sz="2400" b="1" i="1" dirty="0">
                <a:latin typeface="Tahoma" panose="020B0604030504040204" pitchFamily="34" charset="0"/>
                <a:ea typeface="Tahoma" panose="020B0604030504040204" pitchFamily="34" charset="0"/>
                <a:cs typeface="Tahoma" panose="020B0604030504040204" pitchFamily="34" charset="0"/>
              </a:rPr>
              <a:t>”</a:t>
            </a:r>
            <a:endPar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spcAft>
                <a:spcPts val="0"/>
              </a:spcAft>
              <a:buNone/>
            </a:pP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George </a:t>
            </a:r>
            <a:r>
              <a:rPr lang="en-US" sz="1400" b="1" dirty="0" err="1">
                <a:solidFill>
                  <a:schemeClr val="tx1"/>
                </a:solidFill>
                <a:latin typeface="Tahoma" panose="020B0604030504040204" pitchFamily="34" charset="0"/>
                <a:ea typeface="Tahoma" panose="020B0604030504040204" pitchFamily="34" charset="0"/>
                <a:cs typeface="Tahoma" panose="020B0604030504040204" pitchFamily="34" charset="0"/>
              </a:rPr>
              <a:t>Veletsianos</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&amp; Peter Shepherdson’s Study (2016). Systematic Analysis and Synthesis of the Empirical MOOC Literature Published in 2013-2015. </a:t>
            </a:r>
            <a:r>
              <a:rPr lang="en-US" sz="1400" b="1" i="1" dirty="0">
                <a:solidFill>
                  <a:schemeClr val="tx1"/>
                </a:solidFill>
                <a:latin typeface="Tahoma" panose="020B0604030504040204" pitchFamily="34" charset="0"/>
                <a:ea typeface="Tahoma" panose="020B0604030504040204" pitchFamily="34" charset="0"/>
                <a:cs typeface="Tahoma" panose="020B0604030504040204" pitchFamily="34" charset="0"/>
              </a:rPr>
              <a:t>IRRODL</a:t>
            </a:r>
            <a:r>
              <a:rPr lang="en-US" sz="1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7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3"/>
              </a:rPr>
              <a:t>http://www.irrodl.org/index.php/irrodl/article/view/2448/3655</a:t>
            </a:r>
            <a:r>
              <a:rPr lang="en-US" sz="7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lvl="1">
              <a:lnSpc>
                <a:spcPct val="170000"/>
              </a:lnSpc>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FFFB205-37CD-4A33-AE6A-585D0A9E2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3696" y="4292093"/>
            <a:ext cx="1670303" cy="2091145"/>
          </a:xfrm>
          <a:prstGeom prst="rect">
            <a:avLst/>
          </a:prstGeom>
        </p:spPr>
      </p:pic>
      <p:pic>
        <p:nvPicPr>
          <p:cNvPr id="6" name="Picture 5">
            <a:extLst>
              <a:ext uri="{FF2B5EF4-FFF2-40B4-BE49-F238E27FC236}">
                <a16:creationId xmlns:a16="http://schemas.microsoft.com/office/drawing/2014/main" id="{59D473D2-263F-4E08-84EE-C521818F8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529" t="5636" r="31694"/>
          <a:stretch/>
        </p:blipFill>
        <p:spPr>
          <a:xfrm>
            <a:off x="7455407" y="1199785"/>
            <a:ext cx="1670303" cy="2228883"/>
          </a:xfrm>
          <a:prstGeom prst="rect">
            <a:avLst/>
          </a:prstGeom>
        </p:spPr>
      </p:pic>
      <p:pic>
        <p:nvPicPr>
          <p:cNvPr id="8" name="Picture 7">
            <a:extLst>
              <a:ext uri="{FF2B5EF4-FFF2-40B4-BE49-F238E27FC236}">
                <a16:creationId xmlns:a16="http://schemas.microsoft.com/office/drawing/2014/main" id="{993A97C1-07F9-46FE-A461-D29DCC2CAED9}"/>
              </a:ext>
            </a:extLst>
          </p:cNvPr>
          <p:cNvPicPr>
            <a:picLocks noChangeAspect="1"/>
          </p:cNvPicPr>
          <p:nvPr/>
        </p:nvPicPr>
        <p:blipFill rotWithShape="1">
          <a:blip r:embed="rId6"/>
          <a:srcRect l="18666" t="22906" r="15333" b="7610"/>
          <a:stretch/>
        </p:blipFill>
        <p:spPr>
          <a:xfrm>
            <a:off x="7455407" y="3281758"/>
            <a:ext cx="1706880" cy="1010335"/>
          </a:xfrm>
          <a:prstGeom prst="rect">
            <a:avLst/>
          </a:prstGeom>
        </p:spPr>
      </p:pic>
    </p:spTree>
    <p:extLst>
      <p:ext uri="{BB962C8B-B14F-4D97-AF65-F5344CB8AC3E}">
        <p14:creationId xmlns:p14="http://schemas.microsoft.com/office/powerpoint/2010/main" val="3883480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267532"/>
            <a:ext cx="8210648" cy="1817300"/>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hart 3">
            <a:extLst>
              <a:ext uri="{FF2B5EF4-FFF2-40B4-BE49-F238E27FC236}">
                <a16:creationId xmlns:a16="http://schemas.microsoft.com/office/drawing/2014/main" id="{4F111E61-4AA3-4845-9153-51E264D05695}"/>
              </a:ext>
            </a:extLst>
          </p:cNvPr>
          <p:cNvGraphicFramePr/>
          <p:nvPr>
            <p:extLst>
              <p:ext uri="{D42A27DB-BD31-4B8C-83A1-F6EECF244321}">
                <p14:modId xmlns:p14="http://schemas.microsoft.com/office/powerpoint/2010/main" val="564950804"/>
              </p:ext>
            </p:extLst>
          </p:nvPr>
        </p:nvGraphicFramePr>
        <p:xfrm>
          <a:off x="390144" y="2243329"/>
          <a:ext cx="8424672" cy="39136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6739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267532"/>
            <a:ext cx="8210648" cy="1817300"/>
          </a:xfrm>
        </p:spPr>
        <p:txBody>
          <a:bodyPr/>
          <a:lstStyle/>
          <a:p>
            <a:pPr algn="ctr"/>
            <a: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36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8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Table 5">
            <a:extLst>
              <a:ext uri="{FF2B5EF4-FFF2-40B4-BE49-F238E27FC236}">
                <a16:creationId xmlns:a16="http://schemas.microsoft.com/office/drawing/2014/main" id="{5FC5A53D-4BDB-4C4D-979E-4C90E3E48345}"/>
              </a:ext>
            </a:extLst>
          </p:cNvPr>
          <p:cNvGraphicFramePr>
            <a:graphicFrameLocks noGrp="1"/>
          </p:cNvGraphicFramePr>
          <p:nvPr>
            <p:extLst>
              <p:ext uri="{D42A27DB-BD31-4B8C-83A1-F6EECF244321}">
                <p14:modId xmlns:p14="http://schemas.microsoft.com/office/powerpoint/2010/main" val="1926140573"/>
              </p:ext>
            </p:extLst>
          </p:nvPr>
        </p:nvGraphicFramePr>
        <p:xfrm>
          <a:off x="156455" y="2231136"/>
          <a:ext cx="8935385" cy="3888411"/>
        </p:xfrm>
        <a:graphic>
          <a:graphicData uri="http://schemas.openxmlformats.org/drawingml/2006/table">
            <a:tbl>
              <a:tblPr firstRow="1" firstCol="1" bandRow="1">
                <a:tableStyleId>{7E9639D4-E3E2-4D34-9284-5A2195B3D0D7}</a:tableStyleId>
              </a:tblPr>
              <a:tblGrid>
                <a:gridCol w="2564566">
                  <a:extLst>
                    <a:ext uri="{9D8B030D-6E8A-4147-A177-3AD203B41FA5}">
                      <a16:colId xmlns:a16="http://schemas.microsoft.com/office/drawing/2014/main" val="20000"/>
                    </a:ext>
                  </a:extLst>
                </a:gridCol>
                <a:gridCol w="1902091">
                  <a:extLst>
                    <a:ext uri="{9D8B030D-6E8A-4147-A177-3AD203B41FA5}">
                      <a16:colId xmlns:a16="http://schemas.microsoft.com/office/drawing/2014/main" val="20001"/>
                    </a:ext>
                  </a:extLst>
                </a:gridCol>
                <a:gridCol w="2234364">
                  <a:extLst>
                    <a:ext uri="{9D8B030D-6E8A-4147-A177-3AD203B41FA5}">
                      <a16:colId xmlns:a16="http://schemas.microsoft.com/office/drawing/2014/main" val="20002"/>
                    </a:ext>
                  </a:extLst>
                </a:gridCol>
                <a:gridCol w="2234364">
                  <a:extLst>
                    <a:ext uri="{9D8B030D-6E8A-4147-A177-3AD203B41FA5}">
                      <a16:colId xmlns:a16="http://schemas.microsoft.com/office/drawing/2014/main" val="20003"/>
                    </a:ext>
                  </a:extLst>
                </a:gridCol>
              </a:tblGrid>
              <a:tr h="775111">
                <a:tc>
                  <a:txBody>
                    <a:bodyPr/>
                    <a:lstStyle/>
                    <a:p>
                      <a:pPr marL="0" marR="0">
                        <a:lnSpc>
                          <a:spcPct val="200000"/>
                        </a:lnSpc>
                        <a:spcBef>
                          <a:spcPts val="0"/>
                        </a:spcBef>
                        <a:spcAft>
                          <a:spcPts val="0"/>
                        </a:spcAft>
                      </a:pPr>
                      <a:r>
                        <a:rPr lang="en-US" sz="2000" dirty="0">
                          <a:effectLst/>
                        </a:rPr>
                        <a:t> </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Quantitative </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Qualitative </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Mixed methods</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0"/>
                  </a:ext>
                </a:extLst>
              </a:tr>
              <a:tr h="659206">
                <a:tc>
                  <a:txBody>
                    <a:bodyPr/>
                    <a:lstStyle/>
                    <a:p>
                      <a:pPr marL="0" marR="0">
                        <a:lnSpc>
                          <a:spcPct val="200000"/>
                        </a:lnSpc>
                        <a:spcBef>
                          <a:spcPts val="0"/>
                        </a:spcBef>
                        <a:spcAft>
                          <a:spcPts val="0"/>
                        </a:spcAft>
                      </a:pPr>
                      <a:r>
                        <a:rPr lang="en-US" sz="2000" dirty="0">
                          <a:effectLst/>
                        </a:rPr>
                        <a:t>Student-focused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39</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9</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26</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659206">
                <a:tc>
                  <a:txBody>
                    <a:bodyPr/>
                    <a:lstStyle/>
                    <a:p>
                      <a:pPr marL="0" marR="0">
                        <a:lnSpc>
                          <a:spcPct val="200000"/>
                        </a:lnSpc>
                        <a:spcBef>
                          <a:spcPts val="0"/>
                        </a:spcBef>
                        <a:spcAft>
                          <a:spcPts val="0"/>
                        </a:spcAft>
                      </a:pPr>
                      <a:r>
                        <a:rPr lang="en-US" sz="2000" dirty="0">
                          <a:effectLst/>
                        </a:rPr>
                        <a:t>Design-focused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19</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12</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17</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779592">
                <a:tc>
                  <a:txBody>
                    <a:bodyPr/>
                    <a:lstStyle/>
                    <a:p>
                      <a:pPr marL="0" marR="0">
                        <a:lnSpc>
                          <a:spcPct val="200000"/>
                        </a:lnSpc>
                        <a:spcBef>
                          <a:spcPts val="0"/>
                        </a:spcBef>
                        <a:spcAft>
                          <a:spcPts val="0"/>
                        </a:spcAft>
                      </a:pPr>
                      <a:r>
                        <a:rPr lang="en-US" sz="2000" dirty="0">
                          <a:effectLst/>
                        </a:rPr>
                        <a:t>Context and impact</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9</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6</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5</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r h="1015296">
                <a:tc>
                  <a:txBody>
                    <a:bodyPr/>
                    <a:lstStyle/>
                    <a:p>
                      <a:pPr marL="0" marR="0">
                        <a:lnSpc>
                          <a:spcPct val="200000"/>
                        </a:lnSpc>
                        <a:spcBef>
                          <a:spcPts val="0"/>
                        </a:spcBef>
                        <a:spcAft>
                          <a:spcPts val="0"/>
                        </a:spcAft>
                      </a:pPr>
                      <a:r>
                        <a:rPr lang="en-US" sz="2000" dirty="0">
                          <a:effectLst/>
                        </a:rPr>
                        <a:t>Instructor-focused</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0</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a:effectLst/>
                        </a:rPr>
                        <a:t>3</a:t>
                      </a:r>
                      <a:endParaRPr lang="en-US" sz="20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nSpc>
                          <a:spcPct val="200000"/>
                        </a:lnSpc>
                        <a:spcBef>
                          <a:spcPts val="0"/>
                        </a:spcBef>
                        <a:spcAft>
                          <a:spcPts val="0"/>
                        </a:spcAft>
                      </a:pPr>
                      <a:r>
                        <a:rPr lang="en-US" sz="2000" dirty="0">
                          <a:effectLst/>
                        </a:rPr>
                        <a:t>2</a:t>
                      </a:r>
                      <a:endParaRPr lang="en-US" sz="20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77637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403889"/>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7">
            <a:extLst>
              <a:ext uri="{FF2B5EF4-FFF2-40B4-BE49-F238E27FC236}">
                <a16:creationId xmlns:a16="http://schemas.microsoft.com/office/drawing/2014/main" id="{6D406ABF-6192-41A2-AFB7-DA4AD0523678}"/>
              </a:ext>
            </a:extLst>
          </p:cNvPr>
          <p:cNvGraphicFramePr>
            <a:graphicFrameLocks noGrp="1"/>
          </p:cNvGraphicFramePr>
          <p:nvPr>
            <p:ph idx="1"/>
            <p:extLst/>
          </p:nvPr>
        </p:nvGraphicFramePr>
        <p:xfrm>
          <a:off x="1230956" y="2084832"/>
          <a:ext cx="6786383" cy="4141348"/>
        </p:xfrm>
        <a:graphic>
          <a:graphicData uri="http://schemas.openxmlformats.org/drawingml/2006/table">
            <a:tbl>
              <a:tblPr firstRow="1" firstCol="1" bandRow="1">
                <a:tableStyleId>{7E9639D4-E3E2-4D34-9284-5A2195B3D0D7}</a:tableStyleId>
              </a:tblPr>
              <a:tblGrid>
                <a:gridCol w="388176">
                  <a:extLst>
                    <a:ext uri="{9D8B030D-6E8A-4147-A177-3AD203B41FA5}">
                      <a16:colId xmlns:a16="http://schemas.microsoft.com/office/drawing/2014/main" val="20000"/>
                    </a:ext>
                  </a:extLst>
                </a:gridCol>
                <a:gridCol w="5622668">
                  <a:extLst>
                    <a:ext uri="{9D8B030D-6E8A-4147-A177-3AD203B41FA5}">
                      <a16:colId xmlns:a16="http://schemas.microsoft.com/office/drawing/2014/main" val="20001"/>
                    </a:ext>
                  </a:extLst>
                </a:gridCol>
                <a:gridCol w="775539">
                  <a:extLst>
                    <a:ext uri="{9D8B030D-6E8A-4147-A177-3AD203B41FA5}">
                      <a16:colId xmlns:a16="http://schemas.microsoft.com/office/drawing/2014/main" val="20002"/>
                    </a:ext>
                  </a:extLst>
                </a:gridCol>
              </a:tblGrid>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No.</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Total</a:t>
                      </a:r>
                    </a:p>
                  </a:txBody>
                  <a:tcPr marL="37737" marR="37737" marT="37737" marB="37737"/>
                </a:tc>
                <a:extLst>
                  <a:ext uri="{0D108BD9-81ED-4DB2-BD59-A6C34878D82A}">
                    <a16:rowId xmlns:a16="http://schemas.microsoft.com/office/drawing/2014/main" val="10000"/>
                  </a:ext>
                </a:extLst>
              </a:tr>
              <a:tr h="355300">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International Review of Research in Open and Distance Learning (IRRODL)</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31</a:t>
                      </a:r>
                    </a:p>
                  </a:txBody>
                  <a:tcPr marL="37737" marR="37737" marT="37737" marB="37737"/>
                </a:tc>
                <a:extLst>
                  <a:ext uri="{0D108BD9-81ED-4DB2-BD59-A6C34878D82A}">
                    <a16:rowId xmlns:a16="http://schemas.microsoft.com/office/drawing/2014/main" val="10001"/>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2</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Computers &amp; Education</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12</a:t>
                      </a:r>
                    </a:p>
                  </a:txBody>
                  <a:tcPr marL="37737" marR="37737" marT="37737" marB="37737"/>
                </a:tc>
                <a:extLst>
                  <a:ext uri="{0D108BD9-81ED-4DB2-BD59-A6C34878D82A}">
                    <a16:rowId xmlns:a16="http://schemas.microsoft.com/office/drawing/2014/main" val="10002"/>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British Journal of Educational Technology</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9</a:t>
                      </a:r>
                    </a:p>
                  </a:txBody>
                  <a:tcPr marL="37737" marR="37737" marT="37737" marB="37737"/>
                </a:tc>
                <a:extLst>
                  <a:ext uri="{0D108BD9-81ED-4DB2-BD59-A6C34878D82A}">
                    <a16:rowId xmlns:a16="http://schemas.microsoft.com/office/drawing/2014/main" val="10003"/>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Online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7</a:t>
                      </a:r>
                    </a:p>
                  </a:txBody>
                  <a:tcPr marL="37737" marR="37737" marT="37737" marB="37737"/>
                </a:tc>
                <a:extLst>
                  <a:ext uri="{0D108BD9-81ED-4DB2-BD59-A6C34878D82A}">
                    <a16:rowId xmlns:a16="http://schemas.microsoft.com/office/drawing/2014/main" val="10004"/>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Distance Education</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5"/>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6</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Educational Media International</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6"/>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7</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Internet and Higher Education</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7"/>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8</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 of Computer Assisted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5</a:t>
                      </a:r>
                    </a:p>
                  </a:txBody>
                  <a:tcPr marL="37737" marR="37737" marT="37737" marB="37737"/>
                </a:tc>
                <a:extLst>
                  <a:ext uri="{0D108BD9-81ED-4DB2-BD59-A6C34878D82A}">
                    <a16:rowId xmlns:a16="http://schemas.microsoft.com/office/drawing/2014/main" val="10008"/>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9</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Computers in Human Behavior</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extLst>
                  <a:ext uri="{0D108BD9-81ED-4DB2-BD59-A6C34878D82A}">
                    <a16:rowId xmlns:a16="http://schemas.microsoft.com/office/drawing/2014/main" val="10009"/>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10</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Open Learning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4</a:t>
                      </a:r>
                    </a:p>
                  </a:txBody>
                  <a:tcPr marL="37737" marR="37737" marT="37737" marB="37737"/>
                </a:tc>
                <a:extLst>
                  <a:ext uri="{0D108BD9-81ED-4DB2-BD59-A6C34878D82A}">
                    <a16:rowId xmlns:a16="http://schemas.microsoft.com/office/drawing/2014/main" val="10010"/>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11</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Journal of Online Learning and Teaching</a:t>
                      </a:r>
                    </a:p>
                  </a:txBody>
                  <a:tcPr marL="37737" marR="37737" marT="37737" marB="37737"/>
                </a:tc>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extLst>
                  <a:ext uri="{0D108BD9-81ED-4DB2-BD59-A6C34878D82A}">
                    <a16:rowId xmlns:a16="http://schemas.microsoft.com/office/drawing/2014/main" val="10011"/>
                  </a:ext>
                </a:extLst>
              </a:tr>
              <a:tr h="315504">
                <a:tc>
                  <a:txBody>
                    <a:bodyPr/>
                    <a:lstStyle/>
                    <a:p>
                      <a:pPr marL="0" marR="0">
                        <a:lnSpc>
                          <a:spcPct val="150000"/>
                        </a:lnSpc>
                        <a:spcBef>
                          <a:spcPts val="0"/>
                        </a:spcBef>
                        <a:spcAft>
                          <a:spcPts val="0"/>
                        </a:spcAft>
                      </a:pPr>
                      <a:r>
                        <a:rPr lang="en-US" sz="1100" b="1">
                          <a:effectLst/>
                          <a:latin typeface="Tahoma" panose="020B0604030504040204" pitchFamily="34" charset="0"/>
                          <a:ea typeface="Tahoma" panose="020B0604030504040204" pitchFamily="34" charset="0"/>
                          <a:cs typeface="Tahoma" panose="020B0604030504040204" pitchFamily="34" charset="0"/>
                        </a:rPr>
                        <a:t>12</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Journal of Asynchronous Learning Network</a:t>
                      </a:r>
                    </a:p>
                  </a:txBody>
                  <a:tcPr marL="37737" marR="37737" marT="37737" marB="37737"/>
                </a:tc>
                <a:tc>
                  <a:txBody>
                    <a:bodyPr/>
                    <a:lstStyle/>
                    <a:p>
                      <a:pPr marL="0" marR="0">
                        <a:lnSpc>
                          <a:spcPct val="150000"/>
                        </a:lnSpc>
                        <a:spcBef>
                          <a:spcPts val="0"/>
                        </a:spcBef>
                        <a:spcAft>
                          <a:spcPts val="0"/>
                        </a:spcAft>
                      </a:pPr>
                      <a:r>
                        <a:rPr lang="en-US" sz="1100" b="1" dirty="0">
                          <a:effectLst/>
                          <a:latin typeface="Tahoma" panose="020B0604030504040204" pitchFamily="34" charset="0"/>
                          <a:ea typeface="Tahoma" panose="020B0604030504040204" pitchFamily="34" charset="0"/>
                          <a:cs typeface="Tahoma" panose="020B0604030504040204" pitchFamily="34" charset="0"/>
                        </a:rPr>
                        <a:t>3</a:t>
                      </a:r>
                    </a:p>
                  </a:txBody>
                  <a:tcPr marL="37737" marR="37737" marT="37737" marB="3773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6994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387847"/>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0B415C10-2AE7-485F-9B4C-8BD19CFEF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4018" y="2586287"/>
            <a:ext cx="6600260" cy="3771900"/>
          </a:xfrm>
          <a:prstGeom prst="rect">
            <a:avLst/>
          </a:prstGeom>
        </p:spPr>
      </p:pic>
      <p:sp>
        <p:nvSpPr>
          <p:cNvPr id="7" name="Rectangle 6">
            <a:extLst>
              <a:ext uri="{FF2B5EF4-FFF2-40B4-BE49-F238E27FC236}">
                <a16:creationId xmlns:a16="http://schemas.microsoft.com/office/drawing/2014/main" id="{BDB3EBB6-F0DB-48AC-8768-3434A0556028}"/>
              </a:ext>
            </a:extLst>
          </p:cNvPr>
          <p:cNvSpPr/>
          <p:nvPr/>
        </p:nvSpPr>
        <p:spPr>
          <a:xfrm>
            <a:off x="1778000" y="2084832"/>
            <a:ext cx="4572000" cy="646331"/>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Location of MOOC Research Team Members (2014-2016)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1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23826" y="468699"/>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and Topics in MOOCs: </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Comparing 2014-2016 and 2016-2017</a:t>
            </a:r>
            <a:br>
              <a:rPr lang="en-US" sz="32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Bonk, C. J., 2018) </a:t>
            </a: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B724904-AF08-45CE-8E74-0AA03BC64E96}"/>
              </a:ext>
            </a:extLst>
          </p:cNvPr>
          <p:cNvSpPr txBox="1"/>
          <p:nvPr/>
        </p:nvSpPr>
        <p:spPr>
          <a:xfrm>
            <a:off x="918972" y="5267324"/>
            <a:ext cx="78105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Figure 7</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Countries of MOOC delivery in which the research was conducted (2014 – 2017) (n=197) (Note: this figure only includes the main countries)</a:t>
            </a:r>
          </a:p>
        </p:txBody>
      </p:sp>
      <p:graphicFrame>
        <p:nvGraphicFramePr>
          <p:cNvPr id="5" name="Chart 4">
            <a:extLst>
              <a:ext uri="{FF2B5EF4-FFF2-40B4-BE49-F238E27FC236}">
                <a16:creationId xmlns:a16="http://schemas.microsoft.com/office/drawing/2014/main" id="{5F56EFC3-2D93-4650-9A21-DA0E24826769}"/>
              </a:ext>
            </a:extLst>
          </p:cNvPr>
          <p:cNvGraphicFramePr/>
          <p:nvPr>
            <p:extLst/>
          </p:nvPr>
        </p:nvGraphicFramePr>
        <p:xfrm>
          <a:off x="1704975" y="2466974"/>
          <a:ext cx="5848350" cy="2619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4628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331700"/>
            <a:ext cx="8210648" cy="1817300"/>
          </a:xfrm>
        </p:spPr>
        <p:txBody>
          <a:bodyPr/>
          <a:lstStyle/>
          <a:p>
            <a:pPr algn="ctr"/>
            <a: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t>Systematic Review of Research Methods in MOOCs (2014-2016)</a:t>
            </a:r>
            <a:br>
              <a:rPr lang="en-US" sz="2800"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altLang="zh-CN"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Zhu, M., Sari, A., &amp; Lee, M. M., 2018)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BDB3EBB6-F0DB-48AC-8768-3434A0556028}"/>
              </a:ext>
            </a:extLst>
          </p:cNvPr>
          <p:cNvSpPr/>
          <p:nvPr/>
        </p:nvSpPr>
        <p:spPr>
          <a:xfrm>
            <a:off x="1778000" y="2084832"/>
            <a:ext cx="57023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RQ1: What are the research methods researchers employed in empirical MOOC studies?</a:t>
            </a:r>
          </a:p>
        </p:txBody>
      </p:sp>
      <p:pic>
        <p:nvPicPr>
          <p:cNvPr id="5" name="Picture 4">
            <a:extLst>
              <a:ext uri="{FF2B5EF4-FFF2-40B4-BE49-F238E27FC236}">
                <a16:creationId xmlns:a16="http://schemas.microsoft.com/office/drawing/2014/main" id="{A1BDD75E-1E44-43F9-9FF3-0D93AEE2AD45}"/>
              </a:ext>
            </a:extLst>
          </p:cNvPr>
          <p:cNvPicPr>
            <a:picLocks noChangeAspect="1"/>
          </p:cNvPicPr>
          <p:nvPr/>
        </p:nvPicPr>
        <p:blipFill>
          <a:blip r:embed="rId3"/>
          <a:stretch>
            <a:fillRect/>
          </a:stretch>
        </p:blipFill>
        <p:spPr>
          <a:xfrm>
            <a:off x="1916080" y="3115499"/>
            <a:ext cx="5416135" cy="3107538"/>
          </a:xfrm>
          <a:prstGeom prst="rect">
            <a:avLst/>
          </a:prstGeom>
        </p:spPr>
      </p:pic>
    </p:spTree>
    <p:extLst>
      <p:ext uri="{BB962C8B-B14F-4D97-AF65-F5344CB8AC3E}">
        <p14:creationId xmlns:p14="http://schemas.microsoft.com/office/powerpoint/2010/main" val="515472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5F2FB-DC2C-4C16-94DC-64E0CE5D5D5B}"/>
              </a:ext>
            </a:extLst>
          </p:cNvPr>
          <p:cNvPicPr>
            <a:picLocks noChangeAspect="1"/>
          </p:cNvPicPr>
          <p:nvPr/>
        </p:nvPicPr>
        <p:blipFill rotWithShape="1">
          <a:blip r:embed="rId2"/>
          <a:srcRect l="8590" t="10699" r="25024" b="47410"/>
          <a:stretch/>
        </p:blipFill>
        <p:spPr>
          <a:xfrm>
            <a:off x="1181100" y="3163359"/>
            <a:ext cx="6781800" cy="3675805"/>
          </a:xfrm>
          <a:prstGeom prst="rect">
            <a:avLst/>
          </a:prstGeom>
        </p:spPr>
      </p:pic>
      <p:sp>
        <p:nvSpPr>
          <p:cNvPr id="2" name="Title 1">
            <a:extLst>
              <a:ext uri="{FF2B5EF4-FFF2-40B4-BE49-F238E27FC236}">
                <a16:creationId xmlns:a16="http://schemas.microsoft.com/office/drawing/2014/main" id="{47BA6762-03CF-412B-8675-8DB2A69A2BDE}"/>
              </a:ext>
            </a:extLst>
          </p:cNvPr>
          <p:cNvSpPr>
            <a:spLocks noGrp="1"/>
          </p:cNvSpPr>
          <p:nvPr>
            <p:ph type="title"/>
          </p:nvPr>
        </p:nvSpPr>
        <p:spPr>
          <a:xfrm>
            <a:off x="419099" y="457199"/>
            <a:ext cx="8424275" cy="2561573"/>
          </a:xfrm>
        </p:spPr>
        <p:txBody>
          <a:bodyPr>
            <a:noAutofit/>
          </a:bodyPr>
          <a:lstStyle/>
          <a:p>
            <a:pPr algn="l"/>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Implications and Final Comments</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“Given the number of participants that MOOCs attract, this study has the potential to provide marked insight into an emerging phenomenon that has immense global, local, and societal ramifications. With such wide impact potential, our research team continues to expand the database of MOOC instructors and courses that we have collected. The goal as we move forward is to determine more about the psychological, instructional, and technological issues, challenges, and opportunities of MOOCs and other emerging types of open online courses and educational experiences.”</a:t>
            </a:r>
          </a:p>
        </p:txBody>
      </p:sp>
    </p:spTree>
    <p:extLst>
      <p:ext uri="{BB962C8B-B14F-4D97-AF65-F5344CB8AC3E}">
        <p14:creationId xmlns:p14="http://schemas.microsoft.com/office/powerpoint/2010/main" val="881421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1378" name="Picture 2" descr="image002">
            <a:extLst>
              <a:ext uri="{FF2B5EF4-FFF2-40B4-BE49-F238E27FC236}">
                <a16:creationId xmlns:a16="http://schemas.microsoft.com/office/drawing/2014/main" id="{7D45C320-A434-4097-A3CD-30F0D98DF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52668" cy="562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995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06693" y="646329"/>
            <a:ext cx="7973427" cy="2102368"/>
          </a:xfrm>
        </p:spPr>
        <p:txBody>
          <a:bodyPr/>
          <a:lstStyle/>
          <a:p>
            <a:pPr algn="ctr"/>
            <a:r>
              <a:rPr lang="en-US" sz="4800" dirty="0"/>
              <a:t>Self-Directed Learning Framework…</a:t>
            </a:r>
          </a:p>
        </p:txBody>
      </p:sp>
      <p:pic>
        <p:nvPicPr>
          <p:cNvPr id="5" name="Picture 4">
            <a:extLst>
              <a:ext uri="{FF2B5EF4-FFF2-40B4-BE49-F238E27FC236}">
                <a16:creationId xmlns:a16="http://schemas.microsoft.com/office/drawing/2014/main" id="{07999D5E-109B-4073-B925-333711700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82" y="2748697"/>
            <a:ext cx="7557338" cy="4109303"/>
          </a:xfrm>
          <a:prstGeom prst="rect">
            <a:avLst/>
          </a:prstGeom>
        </p:spPr>
      </p:pic>
    </p:spTree>
    <p:extLst>
      <p:ext uri="{BB962C8B-B14F-4D97-AF65-F5344CB8AC3E}">
        <p14:creationId xmlns:p14="http://schemas.microsoft.com/office/powerpoint/2010/main" val="3794923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R</a:t>
            </a:r>
            <a:r>
              <a:rPr lang="en-US" altLang="zh-CN" sz="4400" dirty="0">
                <a:latin typeface="Tahoma" panose="020B0604030504040204" pitchFamily="34" charset="0"/>
                <a:ea typeface="Tahoma" panose="020B0604030504040204" pitchFamily="34" charset="0"/>
                <a:cs typeface="Tahoma" panose="020B0604030504040204" pitchFamily="34" charset="0"/>
              </a:rPr>
              <a:t>esearch Background</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780032"/>
            <a:ext cx="7778479" cy="3846225"/>
          </a:xfrm>
        </p:spPr>
        <p:txBody>
          <a:bodyPr>
            <a:noAutofit/>
          </a:bodyPr>
          <a:lstStyle/>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Self-directed learning (SDL) is considered essential to adult education </a:t>
            </a:r>
            <a:r>
              <a:rPr lang="en-US" sz="1800" b="1" dirty="0">
                <a:latin typeface="Tahoma" panose="020B0604030504040204" pitchFamily="34" charset="0"/>
                <a:ea typeface="Tahoma" panose="020B0604030504040204" pitchFamily="34" charset="0"/>
                <a:cs typeface="Tahoma" panose="020B0604030504040204" pitchFamily="34" charset="0"/>
              </a:rPr>
              <a:t>(Garrison, 1997; Merriam, 2001)</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In addition, researchers consider SDL as an essential element in MOOC environments </a:t>
            </a:r>
            <a:r>
              <a:rPr lang="en-US" sz="1800" b="1" dirty="0">
                <a:latin typeface="Tahoma" panose="020B0604030504040204" pitchFamily="34" charset="0"/>
                <a:ea typeface="Tahoma" panose="020B0604030504040204" pitchFamily="34" charset="0"/>
                <a:cs typeface="Tahoma" panose="020B0604030504040204" pitchFamily="34" charset="0"/>
              </a:rPr>
              <a:t>(Bonk et al., 2015; Kop &amp; Fournier, 2010; </a:t>
            </a:r>
            <a:r>
              <a:rPr lang="en-US" sz="1800" b="1" dirty="0" err="1">
                <a:latin typeface="Tahoma" panose="020B0604030504040204" pitchFamily="34" charset="0"/>
                <a:ea typeface="Tahoma" panose="020B0604030504040204" pitchFamily="34" charset="0"/>
                <a:cs typeface="Tahoma" panose="020B0604030504040204" pitchFamily="34" charset="0"/>
              </a:rPr>
              <a:t>Terras</a:t>
            </a:r>
            <a:r>
              <a:rPr lang="en-US" sz="1800" b="1" dirty="0">
                <a:latin typeface="Tahoma" panose="020B0604030504040204" pitchFamily="34" charset="0"/>
                <a:ea typeface="Tahoma" panose="020B0604030504040204" pitchFamily="34" charset="0"/>
                <a:cs typeface="Tahoma" panose="020B0604030504040204" pitchFamily="34" charset="0"/>
              </a:rPr>
              <a:t> &amp; Ramsay, 2015)</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Learners expect the instructor to act as a facilitator to provide support for the development of the appropriate SDL skills </a:t>
            </a:r>
            <a:r>
              <a:rPr lang="en-US" sz="1800" b="1" dirty="0">
                <a:latin typeface="Tahoma" panose="020B0604030504040204" pitchFamily="34" charset="0"/>
                <a:ea typeface="Tahoma" panose="020B0604030504040204" pitchFamily="34" charset="0"/>
                <a:cs typeface="Tahoma" panose="020B0604030504040204" pitchFamily="34" charset="0"/>
              </a:rPr>
              <a:t>(Kell &amp; </a:t>
            </a:r>
            <a:r>
              <a:rPr lang="en-US" sz="1800" b="1" dirty="0" err="1">
                <a:latin typeface="Tahoma" panose="020B0604030504040204" pitchFamily="34" charset="0"/>
                <a:ea typeface="Tahoma" panose="020B0604030504040204" pitchFamily="34" charset="0"/>
                <a:cs typeface="Tahoma" panose="020B0604030504040204" pitchFamily="34" charset="0"/>
              </a:rPr>
              <a:t>Deursen</a:t>
            </a:r>
            <a:r>
              <a:rPr lang="en-US" sz="1800" b="1" dirty="0">
                <a:latin typeface="Tahoma" panose="020B0604030504040204" pitchFamily="34" charset="0"/>
                <a:ea typeface="Tahoma" panose="020B0604030504040204" pitchFamily="34" charset="0"/>
                <a:cs typeface="Tahoma" panose="020B0604030504040204" pitchFamily="34" charset="0"/>
              </a:rPr>
              <a:t>, 2002; </a:t>
            </a:r>
            <a:r>
              <a:rPr lang="en-US" sz="1800" b="1" dirty="0" err="1">
                <a:latin typeface="Tahoma" panose="020B0604030504040204" pitchFamily="34" charset="0"/>
                <a:ea typeface="Tahoma" panose="020B0604030504040204" pitchFamily="34" charset="0"/>
                <a:cs typeface="Tahoma" panose="020B0604030504040204" pitchFamily="34" charset="0"/>
              </a:rPr>
              <a:t>Lunyk</a:t>
            </a:r>
            <a:r>
              <a:rPr lang="en-US" sz="1800" b="1" dirty="0">
                <a:latin typeface="Tahoma" panose="020B0604030504040204" pitchFamily="34" charset="0"/>
                <a:ea typeface="Tahoma" panose="020B0604030504040204" pitchFamily="34" charset="0"/>
                <a:cs typeface="Tahoma" panose="020B0604030504040204" pitchFamily="34" charset="0"/>
              </a:rPr>
              <a:t>-Child et al., 2001)</a:t>
            </a:r>
          </a:p>
        </p:txBody>
      </p:sp>
    </p:spTree>
    <p:extLst>
      <p:ext uri="{BB962C8B-B14F-4D97-AF65-F5344CB8AC3E}">
        <p14:creationId xmlns:p14="http://schemas.microsoft.com/office/powerpoint/2010/main" val="3916647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13002" y="413358"/>
            <a:ext cx="8041858" cy="1628383"/>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Question: Are you self-directed when you take your MOOCs?</a:t>
            </a:r>
          </a:p>
        </p:txBody>
      </p:sp>
      <p:pic>
        <p:nvPicPr>
          <p:cNvPr id="7" name="Picture 6">
            <a:extLst>
              <a:ext uri="{FF2B5EF4-FFF2-40B4-BE49-F238E27FC236}">
                <a16:creationId xmlns:a16="http://schemas.microsoft.com/office/drawing/2014/main" id="{E5C8CB28-58CF-4378-845D-1247912F2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0" y="2381072"/>
            <a:ext cx="4723518" cy="3637109"/>
          </a:xfrm>
          <a:prstGeom prst="rect">
            <a:avLst/>
          </a:prstGeom>
        </p:spPr>
      </p:pic>
      <p:pic>
        <p:nvPicPr>
          <p:cNvPr id="10" name="Picture 9">
            <a:extLst>
              <a:ext uri="{FF2B5EF4-FFF2-40B4-BE49-F238E27FC236}">
                <a16:creationId xmlns:a16="http://schemas.microsoft.com/office/drawing/2014/main" id="{0C70AADE-5C18-4FC4-B164-EBD56208ECF4}"/>
              </a:ext>
            </a:extLst>
          </p:cNvPr>
          <p:cNvPicPr>
            <a:picLocks noChangeAspect="1"/>
          </p:cNvPicPr>
          <p:nvPr/>
        </p:nvPicPr>
        <p:blipFill rotWithShape="1">
          <a:blip r:embed="rId4">
            <a:extLst>
              <a:ext uri="{28A0092B-C50C-407E-A947-70E740481C1C}">
                <a14:useLocalDpi xmlns:a14="http://schemas.microsoft.com/office/drawing/2010/main" val="0"/>
              </a:ext>
            </a:extLst>
          </a:blip>
          <a:srcRect t="142" r="27052"/>
          <a:stretch/>
        </p:blipFill>
        <p:spPr>
          <a:xfrm>
            <a:off x="5049845" y="2444829"/>
            <a:ext cx="4094155" cy="3573352"/>
          </a:xfrm>
          <a:prstGeom prst="rect">
            <a:avLst/>
          </a:prstGeom>
        </p:spPr>
      </p:pic>
    </p:spTree>
    <p:extLst>
      <p:ext uri="{BB962C8B-B14F-4D97-AF65-F5344CB8AC3E}">
        <p14:creationId xmlns:p14="http://schemas.microsoft.com/office/powerpoint/2010/main" val="2224414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Theory Framework</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780032"/>
            <a:ext cx="7778479" cy="3846225"/>
          </a:xfrm>
        </p:spPr>
        <p:txBody>
          <a:bodyPr>
            <a:noAutofit/>
          </a:bodyPr>
          <a:lstStyle/>
          <a:p>
            <a:pPr marL="0"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Garrison’s (1997) three dimensions model is one of the popular models, which categorized SDL into three overlapping dimensions: </a:t>
            </a:r>
          </a:p>
          <a:p>
            <a:pPr marL="0" indent="0">
              <a:spcAft>
                <a:spcPts val="0"/>
              </a:spcAft>
              <a:buNone/>
            </a:pPr>
            <a:endParaRPr lang="en-US" sz="2400" b="1" dirty="0">
              <a:latin typeface="Tahoma" panose="020B0604030504040204" pitchFamily="34" charset="0"/>
              <a:ea typeface="Tahoma" panose="020B0604030504040204" pitchFamily="34" charset="0"/>
              <a:cs typeface="Tahoma" panose="020B0604030504040204" pitchFamily="34" charset="0"/>
            </a:endParaRPr>
          </a:p>
          <a:p>
            <a:pPr>
              <a:spcAft>
                <a:spcPts val="0"/>
              </a:spcAft>
              <a:buAutoNum type="arabicParenBoth"/>
            </a:pPr>
            <a:r>
              <a:rPr lang="en-US" sz="2400" b="1" dirty="0">
                <a:latin typeface="Tahoma" panose="020B0604030504040204" pitchFamily="34" charset="0"/>
                <a:ea typeface="Tahoma" panose="020B0604030504040204" pitchFamily="34" charset="0"/>
                <a:cs typeface="Tahoma" panose="020B0604030504040204" pitchFamily="34" charset="0"/>
              </a:rPr>
              <a:t> self-management (task control); </a:t>
            </a:r>
          </a:p>
          <a:p>
            <a:pPr>
              <a:spcAft>
                <a:spcPts val="0"/>
              </a:spcAft>
              <a:buAutoNum type="arabicParenBoth"/>
            </a:pPr>
            <a:r>
              <a:rPr lang="en-US" sz="2400" b="1" dirty="0">
                <a:latin typeface="Tahoma" panose="020B0604030504040204" pitchFamily="34" charset="0"/>
                <a:ea typeface="Tahoma" panose="020B0604030504040204" pitchFamily="34" charset="0"/>
                <a:cs typeface="Tahoma" panose="020B0604030504040204" pitchFamily="34" charset="0"/>
              </a:rPr>
              <a:t> self-monitoring (cognitive responsibility); </a:t>
            </a:r>
          </a:p>
          <a:p>
            <a:pPr>
              <a:spcAft>
                <a:spcPts val="0"/>
              </a:spcAft>
              <a:buAutoNum type="arabicParenBoth"/>
            </a:pPr>
            <a:r>
              <a:rPr lang="en-US" sz="2400" b="1" dirty="0">
                <a:latin typeface="Tahoma" panose="020B0604030504040204" pitchFamily="34" charset="0"/>
                <a:ea typeface="Tahoma" panose="020B0604030504040204" pitchFamily="34" charset="0"/>
                <a:cs typeface="Tahoma" panose="020B0604030504040204" pitchFamily="34" charset="0"/>
              </a:rPr>
              <a:t> motivating (entering and task). </a:t>
            </a:r>
          </a:p>
        </p:txBody>
      </p:sp>
      <p:pic>
        <p:nvPicPr>
          <p:cNvPr id="4" name="Picture 3">
            <a:extLst>
              <a:ext uri="{FF2B5EF4-FFF2-40B4-BE49-F238E27FC236}">
                <a16:creationId xmlns:a16="http://schemas.microsoft.com/office/drawing/2014/main" id="{37E416F1-4B1C-4FE4-B5CE-2DA0C22BF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488" y="4444087"/>
            <a:ext cx="2893512" cy="1937808"/>
          </a:xfrm>
          <a:prstGeom prst="rect">
            <a:avLst/>
          </a:prstGeom>
        </p:spPr>
      </p:pic>
    </p:spTree>
    <p:extLst>
      <p:ext uri="{BB962C8B-B14F-4D97-AF65-F5344CB8AC3E}">
        <p14:creationId xmlns:p14="http://schemas.microsoft.com/office/powerpoint/2010/main" val="2320147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794768"/>
            <a:ext cx="7613178" cy="1887472"/>
          </a:xfrm>
        </p:spPr>
        <p:txBody>
          <a:bodyPr/>
          <a:lstStyle/>
          <a:p>
            <a:pPr algn="ctr"/>
            <a:r>
              <a:rPr lang="en-US" sz="6000" dirty="0"/>
              <a:t>Research Focus and Purpose</a:t>
            </a:r>
          </a:p>
        </p:txBody>
      </p:sp>
      <p:pic>
        <p:nvPicPr>
          <p:cNvPr id="8" name="Picture 8" descr="https://www.openeducationeuropa.eu/sites/default/files/legacy_files/news/MOOC_research_spotlight.gif">
            <a:extLst>
              <a:ext uri="{FF2B5EF4-FFF2-40B4-BE49-F238E27FC236}">
                <a16:creationId xmlns:a16="http://schemas.microsoft.com/office/drawing/2014/main" id="{3082CD53-A55F-4BBC-A5E3-5337A8BA1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8300"/>
            <a:ext cx="3841913" cy="29749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25A63F-88F3-4AB5-BFAC-689D12B69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22" y="3088300"/>
            <a:ext cx="4773337" cy="2974932"/>
          </a:xfrm>
          <a:prstGeom prst="rect">
            <a:avLst/>
          </a:prstGeom>
        </p:spPr>
      </p:pic>
    </p:spTree>
    <p:extLst>
      <p:ext uri="{BB962C8B-B14F-4D97-AF65-F5344CB8AC3E}">
        <p14:creationId xmlns:p14="http://schemas.microsoft.com/office/powerpoint/2010/main" val="514329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314" y="755213"/>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R</a:t>
            </a:r>
            <a:r>
              <a:rPr lang="en-US" altLang="zh-CN" sz="4400" dirty="0">
                <a:latin typeface="Tahoma" panose="020B0604030504040204" pitchFamily="34" charset="0"/>
                <a:ea typeface="Tahoma" panose="020B0604030504040204" pitchFamily="34" charset="0"/>
                <a:cs typeface="Tahoma" panose="020B0604030504040204" pitchFamily="34" charset="0"/>
              </a:rPr>
              <a:t>esearch Background</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314" y="1780032"/>
            <a:ext cx="7778479" cy="3846225"/>
          </a:xfrm>
        </p:spPr>
        <p:txBody>
          <a:bodyPr>
            <a:noAutofit/>
          </a:bodyPr>
          <a:lstStyle/>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However, there is a lack of studies that examine instructional design challenges in creating a MOOC or the issues that emerge during the actual delivery of that MOOC from the perspective of MOOC instructors </a:t>
            </a:r>
            <a:r>
              <a:rPr lang="en-US" sz="1800" b="1" dirty="0">
                <a:latin typeface="Tahoma" panose="020B0604030504040204" pitchFamily="34" charset="0"/>
                <a:ea typeface="Tahoma" panose="020B0604030504040204" pitchFamily="34" charset="0"/>
                <a:cs typeface="Tahoma" panose="020B0604030504040204" pitchFamily="34" charset="0"/>
              </a:rPr>
              <a:t>(</a:t>
            </a:r>
            <a:r>
              <a:rPr lang="en-US" sz="1800" b="1" dirty="0" err="1">
                <a:latin typeface="Tahoma" panose="020B0604030504040204" pitchFamily="34" charset="0"/>
                <a:ea typeface="Tahoma" panose="020B0604030504040204" pitchFamily="34" charset="0"/>
                <a:cs typeface="Tahoma" panose="020B0604030504040204" pitchFamily="34" charset="0"/>
              </a:rPr>
              <a:t>Margaryan</a:t>
            </a:r>
            <a:r>
              <a:rPr lang="en-US" sz="1800" b="1" dirty="0">
                <a:latin typeface="Tahoma" panose="020B0604030504040204" pitchFamily="34" charset="0"/>
                <a:ea typeface="Tahoma" panose="020B0604030504040204" pitchFamily="34" charset="0"/>
                <a:cs typeface="Tahoma" panose="020B0604030504040204" pitchFamily="34" charset="0"/>
              </a:rPr>
              <a:t>, Bianco, &amp; Littlejohn, 2015; Ross, Sinclair, Knox, Bayne, &amp; Macleod, 2014; Watson et al., 2016); </a:t>
            </a:r>
            <a:r>
              <a:rPr lang="en-US" sz="2400" b="1" dirty="0">
                <a:latin typeface="Tahoma" panose="020B0604030504040204" pitchFamily="34" charset="0"/>
                <a:ea typeface="Tahoma" panose="020B0604030504040204" pitchFamily="34" charset="0"/>
                <a:cs typeface="Tahoma" panose="020B0604030504040204" pitchFamily="34" charset="0"/>
              </a:rPr>
              <a:t>especially lacking is research on instructor perceptions related to the facilitation of SDL and how they design and deliver MOOCs to facilitate students’ SDL. </a:t>
            </a:r>
          </a:p>
          <a:p>
            <a:pPr lvl="1">
              <a:spcAft>
                <a:spcPts val="0"/>
              </a:spcAft>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11686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63296" y="851360"/>
            <a:ext cx="8004391" cy="638906"/>
          </a:xfrm>
        </p:spPr>
        <p:txBody>
          <a:bodyPr/>
          <a:lstStyle/>
          <a:p>
            <a:pPr algn="ctr"/>
            <a:r>
              <a:rPr lang="en-US" sz="4400" dirty="0">
                <a:latin typeface="Tahoma" panose="020B0604030504040204" pitchFamily="34" charset="0"/>
                <a:ea typeface="Tahoma" panose="020B0604030504040204" pitchFamily="34" charset="0"/>
                <a:cs typeface="Tahoma" panose="020B0604030504040204" pitchFamily="34" charset="0"/>
              </a:rPr>
              <a:t>R</a:t>
            </a:r>
            <a:r>
              <a:rPr lang="en-US" altLang="zh-CN" sz="4400" dirty="0">
                <a:latin typeface="Tahoma" panose="020B0604030504040204" pitchFamily="34" charset="0"/>
                <a:ea typeface="Tahoma" panose="020B0604030504040204" pitchFamily="34" charset="0"/>
                <a:cs typeface="Tahoma" panose="020B0604030504040204" pitchFamily="34" charset="0"/>
              </a:rPr>
              <a:t>esearch Purpose</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3296" y="1792224"/>
            <a:ext cx="7985760" cy="3743379"/>
          </a:xfrm>
        </p:spPr>
        <p:txBody>
          <a:bodyPr>
            <a:noAutofit/>
          </a:bodyPr>
          <a:lstStyle/>
          <a:p>
            <a:pPr marL="457200" lvl="1" indent="0">
              <a:spcAft>
                <a:spcPts val="0"/>
              </a:spcAft>
              <a:buNone/>
            </a:pPr>
            <a:r>
              <a:rPr lang="en-US" sz="2800" b="1" dirty="0">
                <a:latin typeface="Tahoma" panose="020B0604030504040204" pitchFamily="34" charset="0"/>
                <a:ea typeface="Tahoma" panose="020B0604030504040204" pitchFamily="34" charset="0"/>
                <a:cs typeface="Tahoma" panose="020B0604030504040204" pitchFamily="34" charset="0"/>
              </a:rPr>
              <a:t>This study examined instructors’ perceptions of SDL and the design and deliver of MOOCs to facilitate learners’ SDL. The purpose is to find out MOOC instructors’ perceptions of SDL and how MOOC instructors put considerations related to facilitating SDL skills into MOOC designs and delivery. </a:t>
            </a:r>
          </a:p>
        </p:txBody>
      </p:sp>
    </p:spTree>
    <p:extLst>
      <p:ext uri="{BB962C8B-B14F-4D97-AF65-F5344CB8AC3E}">
        <p14:creationId xmlns:p14="http://schemas.microsoft.com/office/powerpoint/2010/main" val="1023185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608909"/>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R</a:t>
            </a:r>
            <a:r>
              <a:rPr lang="en-US" altLang="zh-CN" dirty="0">
                <a:latin typeface="Tahoma" panose="020B0604030504040204" pitchFamily="34" charset="0"/>
                <a:ea typeface="Tahoma" panose="020B0604030504040204" pitchFamily="34" charset="0"/>
                <a:cs typeface="Tahoma" panose="020B0604030504040204" pitchFamily="34" charset="0"/>
              </a:rPr>
              <a:t>esearch Questions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57864" y="1572768"/>
            <a:ext cx="7503512" cy="4267200"/>
          </a:xfrm>
        </p:spPr>
        <p:txBody>
          <a:bodyPr>
            <a:noAutofit/>
          </a:bodyPr>
          <a:lstStyle/>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How do MOOC instructors perceive participants’ SDL skills?</a:t>
            </a:r>
          </a:p>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participants’ SDL skills? </a:t>
            </a:r>
          </a:p>
          <a:p>
            <a:pPr marL="914400" lvl="1" indent="-457200">
              <a:spcAft>
                <a:spcPts val="0"/>
              </a:spcAft>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p:txBody>
      </p:sp>
    </p:spTree>
    <p:extLst>
      <p:ext uri="{BB962C8B-B14F-4D97-AF65-F5344CB8AC3E}">
        <p14:creationId xmlns:p14="http://schemas.microsoft.com/office/powerpoint/2010/main" val="139453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43491" y="597524"/>
            <a:ext cx="7857018" cy="1521712"/>
          </a:xfrm>
        </p:spPr>
        <p:txBody>
          <a:bodyPr/>
          <a:lstStyle/>
          <a:p>
            <a:pPr algn="ctr"/>
            <a:r>
              <a:rPr lang="en-US" sz="6000" dirty="0"/>
              <a:t>Research Design</a:t>
            </a:r>
          </a:p>
        </p:txBody>
      </p:sp>
      <p:pic>
        <p:nvPicPr>
          <p:cNvPr id="9" name="Picture 8">
            <a:extLst>
              <a:ext uri="{FF2B5EF4-FFF2-40B4-BE49-F238E27FC236}">
                <a16:creationId xmlns:a16="http://schemas.microsoft.com/office/drawing/2014/main" id="{DD10C174-8123-4371-9AFA-E8C8FC635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45" y="2076464"/>
            <a:ext cx="8500509" cy="4781536"/>
          </a:xfrm>
          <a:prstGeom prst="rect">
            <a:avLst/>
          </a:prstGeom>
        </p:spPr>
      </p:pic>
    </p:spTree>
    <p:extLst>
      <p:ext uri="{BB962C8B-B14F-4D97-AF65-F5344CB8AC3E}">
        <p14:creationId xmlns:p14="http://schemas.microsoft.com/office/powerpoint/2010/main" val="1618472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01444" y="811942"/>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Methods-Design</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07263" y="1450848"/>
            <a:ext cx="8435293" cy="384878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Sequential mixed methods design (Creswell &amp; Clark, 2007)</a:t>
            </a:r>
          </a:p>
        </p:txBody>
      </p:sp>
      <p:pic>
        <p:nvPicPr>
          <p:cNvPr id="4" name="Picture 3">
            <a:extLst>
              <a:ext uri="{FF2B5EF4-FFF2-40B4-BE49-F238E27FC236}">
                <a16:creationId xmlns:a16="http://schemas.microsoft.com/office/drawing/2014/main" id="{3446AE18-D472-48A2-A115-23515A1A7147}"/>
              </a:ext>
            </a:extLst>
          </p:cNvPr>
          <p:cNvPicPr>
            <a:picLocks noChangeAspect="1"/>
          </p:cNvPicPr>
          <p:nvPr/>
        </p:nvPicPr>
        <p:blipFill rotWithShape="1">
          <a:blip r:embed="rId3">
            <a:extLst>
              <a:ext uri="{28A0092B-C50C-407E-A947-70E740481C1C}">
                <a14:useLocalDpi xmlns:a14="http://schemas.microsoft.com/office/drawing/2010/main" val="0"/>
              </a:ext>
            </a:extLst>
          </a:blip>
          <a:srcRect l="2949" r="5362"/>
          <a:stretch/>
        </p:blipFill>
        <p:spPr>
          <a:xfrm>
            <a:off x="518823" y="2665071"/>
            <a:ext cx="8123733" cy="2343807"/>
          </a:xfrm>
          <a:prstGeom prst="rect">
            <a:avLst/>
          </a:prstGeom>
        </p:spPr>
      </p:pic>
    </p:spTree>
    <p:extLst>
      <p:ext uri="{BB962C8B-B14F-4D97-AF65-F5344CB8AC3E}">
        <p14:creationId xmlns:p14="http://schemas.microsoft.com/office/powerpoint/2010/main" val="3693152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226218" y="395287"/>
            <a:ext cx="8460582" cy="2652713"/>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12, 2018</a:t>
            </a:r>
            <a:br>
              <a:rPr lang="en-US"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Coursera's CEO on the Evolving Meaning of 'MOOC’</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Dian </a:t>
            </a:r>
            <a:r>
              <a:rPr lang="en-US" sz="2000" b="1" dirty="0" err="1">
                <a:latin typeface="Tahoma" panose="020B0604030504040204" pitchFamily="34" charset="0"/>
                <a:ea typeface="Tahoma" panose="020B0604030504040204" pitchFamily="34" charset="0"/>
                <a:cs typeface="Tahoma" panose="020B0604030504040204" pitchFamily="34" charset="0"/>
              </a:rPr>
              <a:t>Schaffhauser</a:t>
            </a:r>
            <a:r>
              <a:rPr lang="en-US" sz="2000" b="1" dirty="0">
                <a:latin typeface="Tahoma" panose="020B0604030504040204" pitchFamily="34" charset="0"/>
                <a:ea typeface="Tahoma" panose="020B0604030504040204" pitchFamily="34" charset="0"/>
                <a:cs typeface="Tahoma" panose="020B0604030504040204" pitchFamily="34" charset="0"/>
              </a:rPr>
              <a:t>, Campus Technology</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https://campustechnology.com/articles/2018/09/12/courseras-ceo-on-the-evolving-meaning-of-mooc.aspx</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7FF38A9-BEE4-42DE-A8AD-C58D29DC3E07}"/>
              </a:ext>
            </a:extLst>
          </p:cNvPr>
          <p:cNvPicPr>
            <a:picLocks noChangeAspect="1"/>
          </p:cNvPicPr>
          <p:nvPr/>
        </p:nvPicPr>
        <p:blipFill rotWithShape="1">
          <a:blip r:embed="rId3"/>
          <a:srcRect l="19625" t="44444" r="39875" b="3334"/>
          <a:stretch/>
        </p:blipFill>
        <p:spPr>
          <a:xfrm>
            <a:off x="755378" y="3193075"/>
            <a:ext cx="3352800" cy="3581400"/>
          </a:xfrm>
          <a:prstGeom prst="rect">
            <a:avLst/>
          </a:prstGeom>
        </p:spPr>
      </p:pic>
      <p:pic>
        <p:nvPicPr>
          <p:cNvPr id="7" name="Picture 6">
            <a:extLst>
              <a:ext uri="{FF2B5EF4-FFF2-40B4-BE49-F238E27FC236}">
                <a16:creationId xmlns:a16="http://schemas.microsoft.com/office/drawing/2014/main" id="{E9D31455-1ED6-45CA-9585-F25748BBA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00" y="3387508"/>
            <a:ext cx="2857500" cy="2857500"/>
          </a:xfrm>
          <a:prstGeom prst="rect">
            <a:avLst/>
          </a:prstGeom>
        </p:spPr>
      </p:pic>
      <p:sp>
        <p:nvSpPr>
          <p:cNvPr id="11" name="TextBox 10">
            <a:extLst>
              <a:ext uri="{FF2B5EF4-FFF2-40B4-BE49-F238E27FC236}">
                <a16:creationId xmlns:a16="http://schemas.microsoft.com/office/drawing/2014/main" id="{B253BEB7-C5B6-4561-96E8-A6498B5CF839}"/>
              </a:ext>
            </a:extLst>
          </p:cNvPr>
          <p:cNvSpPr txBox="1"/>
          <p:nvPr/>
        </p:nvSpPr>
        <p:spPr>
          <a:xfrm>
            <a:off x="5136172" y="6338767"/>
            <a:ext cx="400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Jeff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Maggioncalda</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Coursera CEO</a:t>
            </a:r>
          </a:p>
        </p:txBody>
      </p:sp>
    </p:spTree>
    <p:extLst>
      <p:ext uri="{BB962C8B-B14F-4D97-AF65-F5344CB8AC3E}">
        <p14:creationId xmlns:p14="http://schemas.microsoft.com/office/powerpoint/2010/main" val="3623776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6290" y="743021"/>
            <a:ext cx="8517022" cy="638906"/>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collection</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7503" y="1607074"/>
            <a:ext cx="8517022" cy="4167257"/>
          </a:xfrm>
        </p:spPr>
        <p:txBody>
          <a:bodyPr>
            <a:noAutofit/>
          </a:bodyPr>
          <a:lstStyle/>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Data Collection: </a:t>
            </a:r>
          </a:p>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 surveys, (2) interviews, and (3) course reviews.</a:t>
            </a:r>
          </a:p>
          <a:p>
            <a:pPr marL="457200" lvl="1" indent="0">
              <a:spcAft>
                <a:spcPts val="0"/>
              </a:spcAft>
              <a:buNone/>
            </a:pP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457200" lvl="1" indent="0">
              <a:spcAft>
                <a:spcPts val="0"/>
              </a:spcAft>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Participants: </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48 survey participants (10% response rate)</a:t>
            </a:r>
          </a:p>
          <a:p>
            <a:pPr lvl="1">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4 interviewees </a:t>
            </a:r>
          </a:p>
        </p:txBody>
      </p:sp>
      <p:pic>
        <p:nvPicPr>
          <p:cNvPr id="5" name="Picture 4">
            <a:extLst>
              <a:ext uri="{FF2B5EF4-FFF2-40B4-BE49-F238E27FC236}">
                <a16:creationId xmlns:a16="http://schemas.microsoft.com/office/drawing/2014/main" id="{E5A1BB02-261A-413B-B223-1BFD5667C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521" y="4238079"/>
            <a:ext cx="4321479" cy="2025693"/>
          </a:xfrm>
          <a:prstGeom prst="rect">
            <a:avLst/>
          </a:prstGeom>
        </p:spPr>
      </p:pic>
    </p:spTree>
    <p:extLst>
      <p:ext uri="{BB962C8B-B14F-4D97-AF65-F5344CB8AC3E}">
        <p14:creationId xmlns:p14="http://schemas.microsoft.com/office/powerpoint/2010/main" val="953000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82248" y="865143"/>
            <a:ext cx="8315460" cy="638906"/>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collection</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726" y="1555079"/>
            <a:ext cx="8583559" cy="80231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MOOC instructors interviewed</a:t>
            </a:r>
          </a:p>
          <a:p>
            <a:pPr marL="457200" lvl="1" indent="0">
              <a:lnSpc>
                <a:spcPct val="170000"/>
              </a:lnSpc>
              <a:buNone/>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4D5EFAA4-7428-4D45-9D16-4B3681ACC6E6}"/>
              </a:ext>
            </a:extLst>
          </p:cNvPr>
          <p:cNvGraphicFramePr>
            <a:graphicFrameLocks noGrp="1"/>
          </p:cNvGraphicFramePr>
          <p:nvPr>
            <p:extLst>
              <p:ext uri="{D42A27DB-BD31-4B8C-83A1-F6EECF244321}">
                <p14:modId xmlns:p14="http://schemas.microsoft.com/office/powerpoint/2010/main" val="3792743217"/>
              </p:ext>
            </p:extLst>
          </p:nvPr>
        </p:nvGraphicFramePr>
        <p:xfrm>
          <a:off x="482248" y="2569236"/>
          <a:ext cx="7762516" cy="2784715"/>
        </p:xfrm>
        <a:graphic>
          <a:graphicData uri="http://schemas.openxmlformats.org/drawingml/2006/table">
            <a:tbl>
              <a:tblPr>
                <a:tableStyleId>{9D7B26C5-4107-4FEC-AEDC-1716B250A1EF}</a:tableStyleId>
              </a:tblPr>
              <a:tblGrid>
                <a:gridCol w="660603">
                  <a:extLst>
                    <a:ext uri="{9D8B030D-6E8A-4147-A177-3AD203B41FA5}">
                      <a16:colId xmlns:a16="http://schemas.microsoft.com/office/drawing/2014/main" val="20000"/>
                    </a:ext>
                  </a:extLst>
                </a:gridCol>
                <a:gridCol w="1733687">
                  <a:extLst>
                    <a:ext uri="{9D8B030D-6E8A-4147-A177-3AD203B41FA5}">
                      <a16:colId xmlns:a16="http://schemas.microsoft.com/office/drawing/2014/main" val="20001"/>
                    </a:ext>
                  </a:extLst>
                </a:gridCol>
                <a:gridCol w="3227573">
                  <a:extLst>
                    <a:ext uri="{9D8B030D-6E8A-4147-A177-3AD203B41FA5}">
                      <a16:colId xmlns:a16="http://schemas.microsoft.com/office/drawing/2014/main" val="20002"/>
                    </a:ext>
                  </a:extLst>
                </a:gridCol>
                <a:gridCol w="2140653">
                  <a:extLst>
                    <a:ext uri="{9D8B030D-6E8A-4147-A177-3AD203B41FA5}">
                      <a16:colId xmlns:a16="http://schemas.microsoft.com/office/drawing/2014/main" val="20003"/>
                    </a:ext>
                  </a:extLst>
                </a:gridCol>
              </a:tblGrid>
              <a:tr h="556943">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a:effectLst/>
                          <a:latin typeface="Tahoma" panose="020B0604030504040204" pitchFamily="34" charset="0"/>
                          <a:ea typeface="Tahoma" panose="020B0604030504040204" pitchFamily="34" charset="0"/>
                          <a:cs typeface="Tahoma" panose="020B0604030504040204" pitchFamily="34" charset="0"/>
                        </a:rPr>
                        <a:t>Platforms</a:t>
                      </a:r>
                      <a:endParaRPr lang="en-US" sz="14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556943">
                <a:tc>
                  <a:txBody>
                    <a:bodyPr/>
                    <a:lstStyle/>
                    <a:p>
                      <a:pPr marL="0" marR="0" lvl="0" indent="0">
                        <a:lnSpc>
                          <a:spcPct val="200000"/>
                        </a:lnSpc>
                        <a:spcBef>
                          <a:spcPts val="0"/>
                        </a:spcBef>
                        <a:spcAft>
                          <a:spcPts val="0"/>
                        </a:spcAft>
                        <a:buFont typeface="+mj-lt"/>
                        <a:buNone/>
                      </a:pPr>
                      <a:r>
                        <a:rPr lang="en-US" sz="1400" b="1" dirty="0">
                          <a:effectLst/>
                          <a:latin typeface="Tahoma" panose="020B0604030504040204" pitchFamily="34" charset="0"/>
                          <a:ea typeface="Tahoma" panose="020B0604030504040204" pitchFamily="34" charset="0"/>
                          <a:cs typeface="Tahoma" panose="020B0604030504040204" pitchFamily="34" charset="0"/>
                        </a:rPr>
                        <a:t>1. </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The UK</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Computer</a:t>
                      </a:r>
                      <a:r>
                        <a:rPr lang="en-US" sz="1400" b="1" baseline="0" dirty="0">
                          <a:solidFill>
                            <a:schemeClr val="tx1"/>
                          </a:solidFill>
                          <a:effectLst/>
                          <a:latin typeface="Tahoma" panose="020B0604030504040204" pitchFamily="34" charset="0"/>
                          <a:ea typeface="Tahoma" panose="020B0604030504040204" pitchFamily="34" charset="0"/>
                          <a:cs typeface="Tahoma" panose="020B0604030504040204" pitchFamily="34" charset="0"/>
                        </a:rPr>
                        <a:t> Science</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err="1">
                          <a:effectLst/>
                          <a:latin typeface="Tahoma" panose="020B0604030504040204" pitchFamily="34" charset="0"/>
                          <a:ea typeface="Tahoma" panose="020B0604030504040204" pitchFamily="34" charset="0"/>
                          <a:cs typeface="Tahoma" panose="020B0604030504040204" pitchFamily="34" charset="0"/>
                        </a:rPr>
                        <a:t>Kadenze</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556943">
                <a:tc>
                  <a:txBody>
                    <a:bodyPr/>
                    <a:lstStyle/>
                    <a:p>
                      <a:pPr marL="0" marR="0" lvl="0" indent="0">
                        <a:lnSpc>
                          <a:spcPct val="200000"/>
                        </a:lnSpc>
                        <a:spcBef>
                          <a:spcPts val="0"/>
                        </a:spcBef>
                        <a:spcAft>
                          <a:spcPts val="0"/>
                        </a:spcAft>
                        <a:buFont typeface="+mj-lt"/>
                        <a:buNone/>
                      </a:pPr>
                      <a:r>
                        <a:rPr lang="en-US" sz="1400" b="1" dirty="0">
                          <a:effectLst/>
                          <a:latin typeface="Tahoma" panose="020B0604030504040204" pitchFamily="34" charset="0"/>
                          <a:ea typeface="Tahoma" panose="020B0604030504040204" pitchFamily="34" charset="0"/>
                          <a:cs typeface="Tahoma" panose="020B0604030504040204" pitchFamily="34" charset="0"/>
                        </a:rPr>
                        <a:t>2.</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The UK</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Literacy</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err="1">
                          <a:effectLst/>
                          <a:latin typeface="Tahoma" panose="020B0604030504040204" pitchFamily="34" charset="0"/>
                          <a:ea typeface="Tahoma" panose="020B0604030504040204" pitchFamily="34" charset="0"/>
                          <a:cs typeface="Tahoma" panose="020B0604030504040204" pitchFamily="34" charset="0"/>
                        </a:rPr>
                        <a:t>FutureLearn</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556943">
                <a:tc>
                  <a:txBody>
                    <a:bodyPr/>
                    <a:lstStyle/>
                    <a:p>
                      <a:pPr marL="0" marR="0" lvl="0" indent="0">
                        <a:lnSpc>
                          <a:spcPct val="200000"/>
                        </a:lnSpc>
                        <a:spcBef>
                          <a:spcPts val="0"/>
                        </a:spcBef>
                        <a:spcAft>
                          <a:spcPts val="0"/>
                        </a:spcAft>
                        <a:buFont typeface="+mj-lt"/>
                        <a:buNone/>
                      </a:pPr>
                      <a:r>
                        <a:rPr lang="en-US" sz="1400" b="1" dirty="0">
                          <a:effectLst/>
                          <a:latin typeface="Tahoma" panose="020B0604030504040204" pitchFamily="34" charset="0"/>
                          <a:ea typeface="Tahoma" panose="020B0604030504040204" pitchFamily="34" charset="0"/>
                          <a:cs typeface="Tahoma" panose="020B0604030504040204" pitchFamily="34" charset="0"/>
                        </a:rPr>
                        <a:t>3. </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The U.S.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Finance</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Coursera</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556943">
                <a:tc>
                  <a:txBody>
                    <a:bodyPr/>
                    <a:lstStyle/>
                    <a:p>
                      <a:pPr marL="0" marR="0" lvl="0" indent="0">
                        <a:lnSpc>
                          <a:spcPct val="200000"/>
                        </a:lnSpc>
                        <a:spcBef>
                          <a:spcPts val="0"/>
                        </a:spcBef>
                        <a:spcAft>
                          <a:spcPts val="0"/>
                        </a:spcAft>
                        <a:buFont typeface="+mj-lt"/>
                        <a:buNone/>
                      </a:pPr>
                      <a:r>
                        <a:rPr lang="en-US" sz="1400" b="1" dirty="0">
                          <a:effectLst/>
                          <a:latin typeface="Tahoma" panose="020B0604030504040204" pitchFamily="34" charset="0"/>
                          <a:ea typeface="Tahoma" panose="020B0604030504040204" pitchFamily="34" charset="0"/>
                          <a:cs typeface="Tahoma" panose="020B0604030504040204" pitchFamily="34" charset="0"/>
                        </a:rPr>
                        <a:t>4. </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Canada</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Geography</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Coursera</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83399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69804" y="797468"/>
            <a:ext cx="8004391" cy="638906"/>
          </a:xfrm>
        </p:spPr>
        <p:txBody>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altLang="zh-CN" sz="3600" dirty="0">
                <a:latin typeface="Tahoma" panose="020B0604030504040204" pitchFamily="34" charset="0"/>
                <a:ea typeface="Tahoma" panose="020B0604030504040204" pitchFamily="34" charset="0"/>
                <a:cs typeface="Tahoma" panose="020B0604030504040204" pitchFamily="34" charset="0"/>
              </a:rPr>
              <a:t>esearch Methods-Data analysis</a:t>
            </a:r>
            <a:endParaRPr lang="en-US"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2251234670"/>
              </p:ext>
            </p:extLst>
          </p:nvPr>
        </p:nvGraphicFramePr>
        <p:xfrm>
          <a:off x="668865" y="1741028"/>
          <a:ext cx="8226970" cy="3893109"/>
        </p:xfrm>
        <a:graphic>
          <a:graphicData uri="http://schemas.openxmlformats.org/drawingml/2006/table">
            <a:tbl>
              <a:tblPr firstRow="1" bandRow="1">
                <a:tableStyleId>{7E9639D4-E3E2-4D34-9284-5A2195B3D0D7}</a:tableStyleId>
              </a:tblPr>
              <a:tblGrid>
                <a:gridCol w="1295351">
                  <a:extLst>
                    <a:ext uri="{9D8B030D-6E8A-4147-A177-3AD203B41FA5}">
                      <a16:colId xmlns:a16="http://schemas.microsoft.com/office/drawing/2014/main" val="20000"/>
                    </a:ext>
                  </a:extLst>
                </a:gridCol>
                <a:gridCol w="2538741">
                  <a:extLst>
                    <a:ext uri="{9D8B030D-6E8A-4147-A177-3AD203B41FA5}">
                      <a16:colId xmlns:a16="http://schemas.microsoft.com/office/drawing/2014/main" val="20001"/>
                    </a:ext>
                  </a:extLst>
                </a:gridCol>
                <a:gridCol w="4392878">
                  <a:extLst>
                    <a:ext uri="{9D8B030D-6E8A-4147-A177-3AD203B41FA5}">
                      <a16:colId xmlns:a16="http://schemas.microsoft.com/office/drawing/2014/main" val="20002"/>
                    </a:ext>
                  </a:extLst>
                </a:gridCol>
              </a:tblGrid>
              <a:tr h="494589">
                <a:tc>
                  <a:txBody>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RQs</a:t>
                      </a:r>
                    </a:p>
                  </a:txBody>
                  <a:tcPr anchor="ctr"/>
                </a:tc>
                <a:tc>
                  <a:txBody>
                    <a:bodyPr/>
                    <a:lstStyle/>
                    <a:p>
                      <a:pPr marL="0" marR="0" algn="ctr">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Data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84007">
                <a:tc>
                  <a:txBody>
                    <a:bodyPr/>
                    <a:lstStyle/>
                    <a:p>
                      <a:pPr algn="l"/>
                      <a:r>
                        <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rPr>
                        <a:t>RQ1</a:t>
                      </a:r>
                    </a:p>
                  </a:txBody>
                  <a:tcPr anchor="ctr"/>
                </a:tc>
                <a:tc>
                  <a:txBody>
                    <a:bodyPr/>
                    <a:lstStyle/>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Survey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Interview</a:t>
                      </a:r>
                    </a:p>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MOOC review</a:t>
                      </a:r>
                    </a:p>
                  </a:txBody>
                  <a:tcPr anchor="ctr"/>
                </a:tc>
                <a:tc>
                  <a:txBody>
                    <a:bodyPr/>
                    <a:lstStyle/>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Content analysis  (Elo &amp; </a:t>
                      </a:r>
                      <a:r>
                        <a:rPr lang="en-US" sz="1800" b="1" dirty="0" err="1">
                          <a:effectLst/>
                          <a:latin typeface="Tahoma" panose="020B0604030504040204" pitchFamily="34" charset="0"/>
                          <a:ea typeface="Tahoma" panose="020B0604030504040204" pitchFamily="34" charset="0"/>
                          <a:cs typeface="Tahoma" panose="020B0604030504040204" pitchFamily="34" charset="0"/>
                        </a:rPr>
                        <a:t>Kyngäs</a:t>
                      </a:r>
                      <a:r>
                        <a:rPr lang="en-US" sz="1800" b="1" dirty="0">
                          <a:effectLst/>
                          <a:latin typeface="Tahoma" panose="020B0604030504040204" pitchFamily="34" charset="0"/>
                          <a:ea typeface="Tahoma" panose="020B0604030504040204" pitchFamily="34" charset="0"/>
                          <a:cs typeface="Tahoma" panose="020B0604030504040204" pitchFamily="34" charset="0"/>
                        </a:rPr>
                        <a:t>, 2008)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69324">
                <a:tc>
                  <a:txBody>
                    <a:bodyPr/>
                    <a:lstStyle/>
                    <a:p>
                      <a:pPr marL="0" algn="l" defTabSz="914400" rtl="0" eaLnBrk="1" latinLnBrk="0" hangingPunct="1"/>
                      <a:r>
                        <a:rPr lang="en-US" sz="1800" b="1" kern="1200" dirty="0">
                          <a:latin typeface="Tahoma" panose="020B0604030504040204" pitchFamily="34" charset="0"/>
                          <a:ea typeface="Tahoma" panose="020B0604030504040204" pitchFamily="34" charset="0"/>
                          <a:cs typeface="Tahoma" panose="020B0604030504040204" pitchFamily="34" charset="0"/>
                        </a:rPr>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Survey</a:t>
                      </a:r>
                    </a:p>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Interview</a:t>
                      </a:r>
                    </a:p>
                    <a:p>
                      <a:pPr marL="0" marR="0" lvl="0" indent="0" algn="l" defTabSz="4572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MOOC review</a:t>
                      </a:r>
                    </a:p>
                  </a:txBody>
                  <a:tcPr anchor="ctr"/>
                </a:tc>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Content analysis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50563">
                <a:tc>
                  <a:txBody>
                    <a:bodyPr/>
                    <a:lstStyle/>
                    <a:p>
                      <a:pPr algn="l"/>
                      <a:r>
                        <a:rPr lang="en-US" sz="1800" b="1" kern="1200" dirty="0">
                          <a:latin typeface="Tahoma" panose="020B0604030504040204" pitchFamily="34" charset="0"/>
                          <a:ea typeface="Tahoma" panose="020B0604030504040204" pitchFamily="34" charset="0"/>
                          <a:cs typeface="Tahoma" panose="020B0604030504040204" pitchFamily="34" charset="0"/>
                        </a:rPr>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Interview</a:t>
                      </a:r>
                    </a:p>
                    <a:p>
                      <a:pPr marL="0" marR="0" lvl="0" indent="0" algn="l" defTabSz="457200" rtl="0" eaLnBrk="1" fontAlgn="auto" latinLnBrk="0" hangingPunct="1">
                        <a:lnSpc>
                          <a:spcPct val="150000"/>
                        </a:lnSpc>
                        <a:spcBef>
                          <a:spcPts val="0"/>
                        </a:spcBef>
                        <a:spcAft>
                          <a:spcPts val="0"/>
                        </a:spcAft>
                        <a:buClrTx/>
                        <a:buSzTx/>
                        <a:buFontTx/>
                        <a:buNone/>
                        <a:tabLst/>
                        <a:defRPr/>
                      </a:pPr>
                      <a:r>
                        <a:rPr lang="en-US" sz="1800" b="1" dirty="0">
                          <a:effectLst/>
                          <a:latin typeface="Tahoma" panose="020B0604030504040204" pitchFamily="34" charset="0"/>
                          <a:ea typeface="Tahoma" panose="020B0604030504040204" pitchFamily="34" charset="0"/>
                          <a:cs typeface="Tahoma" panose="020B0604030504040204" pitchFamily="34" charset="0"/>
                        </a:rPr>
                        <a:t>MOOC review</a:t>
                      </a:r>
                    </a:p>
                  </a:txBody>
                  <a:tcPr anchor="ctr"/>
                </a:tc>
                <a:tc>
                  <a:txBody>
                    <a:bodyPr/>
                    <a:lstStyle/>
                    <a:p>
                      <a:pPr marL="0" marR="0">
                        <a:lnSpc>
                          <a:spcPct val="150000"/>
                        </a:lnSpc>
                        <a:spcBef>
                          <a:spcPts val="0"/>
                        </a:spcBef>
                        <a:spcAft>
                          <a:spcPts val="0"/>
                        </a:spcAft>
                      </a:pPr>
                      <a:r>
                        <a:rPr lang="en-US" sz="1800" b="1" dirty="0">
                          <a:effectLst/>
                          <a:latin typeface="Tahoma" panose="020B0604030504040204" pitchFamily="34" charset="0"/>
                          <a:ea typeface="Tahoma" panose="020B0604030504040204" pitchFamily="34" charset="0"/>
                          <a:cs typeface="Tahoma" panose="020B0604030504040204" pitchFamily="34" charset="0"/>
                        </a:rPr>
                        <a:t>Content analysis   </a:t>
                      </a: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3832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73024" y="438912"/>
            <a:ext cx="7815072" cy="2584704"/>
          </a:xfrm>
        </p:spPr>
        <p:txBody>
          <a:bodyPr/>
          <a:lstStyle/>
          <a:p>
            <a:pPr algn="ctr"/>
            <a:r>
              <a:rPr lang="en-US" sz="6000" dirty="0"/>
              <a:t>Demographic Information</a:t>
            </a:r>
          </a:p>
        </p:txBody>
      </p:sp>
      <p:pic>
        <p:nvPicPr>
          <p:cNvPr id="4" name="Picture 5">
            <a:extLst>
              <a:ext uri="{FF2B5EF4-FFF2-40B4-BE49-F238E27FC236}">
                <a16:creationId xmlns:a16="http://schemas.microsoft.com/office/drawing/2014/main" id="{9697C93C-A551-4254-A04C-685FD983D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3224564"/>
            <a:ext cx="5609984" cy="231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309232B-1DB0-427B-9D48-4E9F96DE0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090" y="3224565"/>
            <a:ext cx="3467910" cy="2311940"/>
          </a:xfrm>
          <a:prstGeom prst="rect">
            <a:avLst/>
          </a:prstGeom>
        </p:spPr>
      </p:pic>
    </p:spTree>
    <p:extLst>
      <p:ext uri="{BB962C8B-B14F-4D97-AF65-F5344CB8AC3E}">
        <p14:creationId xmlns:p14="http://schemas.microsoft.com/office/powerpoint/2010/main" val="2446146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16864" y="250197"/>
            <a:ext cx="7588100" cy="1791546"/>
          </a:xfrm>
        </p:spPr>
        <p:txBody>
          <a:bodyPr/>
          <a:lstStyle/>
          <a:p>
            <a:pPr algn="ctr"/>
            <a:r>
              <a:rPr lang="en-US" sz="6000" dirty="0"/>
              <a:t>Study Results</a:t>
            </a:r>
          </a:p>
        </p:txBody>
      </p:sp>
      <p:pic>
        <p:nvPicPr>
          <p:cNvPr id="5" name="Picture 4">
            <a:extLst>
              <a:ext uri="{FF2B5EF4-FFF2-40B4-BE49-F238E27FC236}">
                <a16:creationId xmlns:a16="http://schemas.microsoft.com/office/drawing/2014/main" id="{1041BFA5-AE47-4BAF-B095-A87E60505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93" y="2132587"/>
            <a:ext cx="8556613" cy="4813095"/>
          </a:xfrm>
          <a:prstGeom prst="rect">
            <a:avLst/>
          </a:prstGeom>
        </p:spPr>
      </p:pic>
    </p:spTree>
    <p:extLst>
      <p:ext uri="{BB962C8B-B14F-4D97-AF65-F5344CB8AC3E}">
        <p14:creationId xmlns:p14="http://schemas.microsoft.com/office/powerpoint/2010/main" val="954834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16992" y="426029"/>
            <a:ext cx="842467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Prior Online or Blended Experience</a:t>
            </a:r>
          </a:p>
        </p:txBody>
      </p:sp>
      <p:sp>
        <p:nvSpPr>
          <p:cNvPr id="3" name="Rectangle 2"/>
          <p:cNvSpPr>
            <a:spLocks noChangeArrowheads="1"/>
          </p:cNvSpPr>
          <p:nvPr/>
        </p:nvSpPr>
        <p:spPr bwMode="auto">
          <a:xfrm>
            <a:off x="564776" y="178845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Chart 4">
            <a:extLst>
              <a:ext uri="{FF2B5EF4-FFF2-40B4-BE49-F238E27FC236}">
                <a16:creationId xmlns:a16="http://schemas.microsoft.com/office/drawing/2014/main" id="{04EEDF44-A88E-402A-B027-4B9D409B5D0C}"/>
              </a:ext>
            </a:extLst>
          </p:cNvPr>
          <p:cNvGraphicFramePr/>
          <p:nvPr>
            <p:extLst>
              <p:ext uri="{D42A27DB-BD31-4B8C-83A1-F6EECF244321}">
                <p14:modId xmlns:p14="http://schemas.microsoft.com/office/powerpoint/2010/main" val="2378515694"/>
              </p:ext>
            </p:extLst>
          </p:nvPr>
        </p:nvGraphicFramePr>
        <p:xfrm>
          <a:off x="564775" y="1250576"/>
          <a:ext cx="7987553" cy="44778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7391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69804" y="530988"/>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Prior MOOC Experience</a:t>
            </a:r>
          </a:p>
        </p:txBody>
      </p:sp>
      <p:graphicFrame>
        <p:nvGraphicFramePr>
          <p:cNvPr id="4" name="Chart 3">
            <a:extLst>
              <a:ext uri="{FF2B5EF4-FFF2-40B4-BE49-F238E27FC236}">
                <a16:creationId xmlns:a16="http://schemas.microsoft.com/office/drawing/2014/main" id="{1A3027D6-5221-469A-9316-C05AA0B73A4D}"/>
              </a:ext>
            </a:extLst>
          </p:cNvPr>
          <p:cNvGraphicFramePr/>
          <p:nvPr>
            <p:extLst>
              <p:ext uri="{D42A27DB-BD31-4B8C-83A1-F6EECF244321}">
                <p14:modId xmlns:p14="http://schemas.microsoft.com/office/powerpoint/2010/main" val="973392302"/>
              </p:ext>
            </p:extLst>
          </p:nvPr>
        </p:nvGraphicFramePr>
        <p:xfrm>
          <a:off x="893556" y="1421914"/>
          <a:ext cx="7443619" cy="4266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6987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48927" y="645485"/>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MOOC Delivery Format</a:t>
            </a:r>
          </a:p>
        </p:txBody>
      </p:sp>
      <p:graphicFrame>
        <p:nvGraphicFramePr>
          <p:cNvPr id="4" name="Chart 3">
            <a:extLst>
              <a:ext uri="{FF2B5EF4-FFF2-40B4-BE49-F238E27FC236}">
                <a16:creationId xmlns:a16="http://schemas.microsoft.com/office/drawing/2014/main" id="{6CCBB620-9EED-4E1F-AAFF-5F02B72A5D4C}"/>
              </a:ext>
            </a:extLst>
          </p:cNvPr>
          <p:cNvGraphicFramePr/>
          <p:nvPr>
            <p:extLst>
              <p:ext uri="{D42A27DB-BD31-4B8C-83A1-F6EECF244321}">
                <p14:modId xmlns:p14="http://schemas.microsoft.com/office/powerpoint/2010/main" val="1787135913"/>
              </p:ext>
            </p:extLst>
          </p:nvPr>
        </p:nvGraphicFramePr>
        <p:xfrm>
          <a:off x="524435" y="1519518"/>
          <a:ext cx="8350624"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5246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93174" y="526217"/>
            <a:ext cx="7805367" cy="1052062"/>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RQ1:MOOC instructors’ perceptions of self-directed learning</a:t>
            </a:r>
          </a:p>
        </p:txBody>
      </p:sp>
      <p:graphicFrame>
        <p:nvGraphicFramePr>
          <p:cNvPr id="4" name="Chart 3">
            <a:extLst>
              <a:ext uri="{FF2B5EF4-FFF2-40B4-BE49-F238E27FC236}">
                <a16:creationId xmlns:a16="http://schemas.microsoft.com/office/drawing/2014/main" id="{ACB135A4-998B-46F5-84E3-65153C04D075}"/>
              </a:ext>
            </a:extLst>
          </p:cNvPr>
          <p:cNvGraphicFramePr/>
          <p:nvPr>
            <p:extLst>
              <p:ext uri="{D42A27DB-BD31-4B8C-83A1-F6EECF244321}">
                <p14:modId xmlns:p14="http://schemas.microsoft.com/office/powerpoint/2010/main" val="733590880"/>
              </p:ext>
            </p:extLst>
          </p:nvPr>
        </p:nvGraphicFramePr>
        <p:xfrm>
          <a:off x="792685" y="1707776"/>
          <a:ext cx="7805367" cy="4464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863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59737" y="611416"/>
            <a:ext cx="7824525" cy="1139745"/>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RQ1:MOOC instructors’ perceptions of self-directed learning</a:t>
            </a:r>
          </a:p>
        </p:txBody>
      </p:sp>
      <p:sp>
        <p:nvSpPr>
          <p:cNvPr id="3" name="Rectangle 2"/>
          <p:cNvSpPr/>
          <p:nvPr/>
        </p:nvSpPr>
        <p:spPr>
          <a:xfrm>
            <a:off x="567913" y="2041742"/>
            <a:ext cx="7824525" cy="3634969"/>
          </a:xfrm>
          <a:prstGeom prst="rect">
            <a:avLst/>
          </a:prstGeom>
        </p:spPr>
        <p:txBody>
          <a:bodyPr wrap="square">
            <a:spAutoFit/>
          </a:bodyPr>
          <a:lstStyle/>
          <a:p>
            <a:pPr indent="457200">
              <a:lnSpc>
                <a:spcPct val="115000"/>
              </a:lnSpc>
            </a:pPr>
            <a:r>
              <a:rPr lang="en-US" sz="2000" b="1" dirty="0">
                <a:latin typeface="Tahoma" panose="020B0604030504040204" pitchFamily="34" charset="0"/>
                <a:ea typeface="Tahoma" panose="020B0604030504040204" pitchFamily="34" charset="0"/>
                <a:cs typeface="Tahoma" panose="020B0604030504040204" pitchFamily="34" charset="0"/>
              </a:rPr>
              <a:t>One instructor from the UK shared one example of students who have high SDL.</a:t>
            </a:r>
          </a:p>
          <a:p>
            <a:pPr marL="457200" marR="0">
              <a:lnSpc>
                <a:spcPct val="115000"/>
              </a:lnSpc>
              <a:spcBef>
                <a:spcPts val="0"/>
              </a:spcBef>
              <a:spcAft>
                <a:spcPts val="0"/>
              </a:spcAft>
            </a:pPr>
            <a:r>
              <a:rPr lang="en-US" b="1" dirty="0">
                <a:latin typeface="Tahoma" panose="020B0604030504040204" pitchFamily="34" charset="0"/>
                <a:ea typeface="Tahoma" panose="020B0604030504040204" pitchFamily="34" charset="0"/>
                <a:cs typeface="Tahoma" panose="020B0604030504040204" pitchFamily="34" charset="0"/>
              </a:rPr>
              <a:t>I guess to me it gets really exciting to look at how a number of those students have done projects that really go beyond the simple examples that I showed in lecture, and beyond the simple things up they were asked to do in the assignments.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You know they've taken them into the real world</a:t>
            </a:r>
            <a:r>
              <a:rPr lang="en-US" b="1" dirty="0">
                <a:latin typeface="Tahoma" panose="020B0604030504040204" pitchFamily="34" charset="0"/>
                <a:ea typeface="Tahoma" panose="020B0604030504040204" pitchFamily="34" charset="0"/>
                <a:cs typeface="Tahoma" panose="020B0604030504040204" pitchFamily="34" charset="0"/>
              </a:rPr>
              <a:t>… One student who,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during the presidential election made a presidential debate voiced motion classifier</a:t>
            </a:r>
            <a:r>
              <a:rPr lang="en-US" b="1" dirty="0">
                <a:latin typeface="Tahoma" panose="020B0604030504040204" pitchFamily="34" charset="0"/>
                <a:ea typeface="Tahoma" panose="020B0604030504040204" pitchFamily="34" charset="0"/>
                <a:cs typeface="Tahoma" panose="020B0604030504040204" pitchFamily="34" charset="0"/>
              </a:rPr>
              <a:t>, that you could run. And it would tell you whether candidates were being angry or not. It was just like really fun stuff that people did.</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5205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3453" y="465221"/>
            <a:ext cx="8114068" cy="2647733"/>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September 2016</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MOOCs, Graduate Skills Gaps, and Employability: A Qualitative Systematic Review of the Literature</a:t>
            </a:r>
            <a:br>
              <a:rPr lang="en-US" sz="27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David </a:t>
            </a:r>
            <a:r>
              <a:rPr lang="en-US" sz="1600" b="1" dirty="0" err="1">
                <a:latin typeface="Tahoma" panose="020B0604030504040204" pitchFamily="34" charset="0"/>
                <a:ea typeface="Tahoma" panose="020B0604030504040204" pitchFamily="34" charset="0"/>
                <a:cs typeface="Tahoma" panose="020B0604030504040204" pitchFamily="34" charset="0"/>
              </a:rPr>
              <a:t>Santandreu</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err="1">
                <a:latin typeface="Tahoma" panose="020B0604030504040204" pitchFamily="34" charset="0"/>
                <a:ea typeface="Tahoma" panose="020B0604030504040204" pitchFamily="34" charset="0"/>
                <a:cs typeface="Tahoma" panose="020B0604030504040204" pitchFamily="34" charset="0"/>
              </a:rPr>
              <a:t>Calonge</a:t>
            </a:r>
            <a:r>
              <a:rPr lang="en-US" sz="1600" b="1" dirty="0">
                <a:latin typeface="Tahoma" panose="020B0604030504040204" pitchFamily="34" charset="0"/>
                <a:ea typeface="Tahoma" panose="020B0604030504040204" pitchFamily="34" charset="0"/>
                <a:cs typeface="Tahoma" panose="020B0604030504040204" pitchFamily="34" charset="0"/>
              </a:rPr>
              <a:t> and Mariam </a:t>
            </a:r>
            <a:r>
              <a:rPr lang="en-US" sz="1600" b="1" dirty="0" err="1">
                <a:latin typeface="Tahoma" panose="020B0604030504040204" pitchFamily="34" charset="0"/>
                <a:ea typeface="Tahoma" panose="020B0604030504040204" pitchFamily="34" charset="0"/>
                <a:cs typeface="Tahoma" panose="020B0604030504040204" pitchFamily="34" charset="0"/>
              </a:rPr>
              <a:t>Aman</a:t>
            </a:r>
            <a:r>
              <a:rPr lang="en-US" sz="1600" b="1" dirty="0">
                <a:latin typeface="Tahoma" panose="020B0604030504040204" pitchFamily="34" charset="0"/>
                <a:ea typeface="Tahoma" panose="020B0604030504040204" pitchFamily="34" charset="0"/>
                <a:cs typeface="Tahoma" panose="020B0604030504040204" pitchFamily="34" charset="0"/>
              </a:rPr>
              <a:t> Shah, IRRODL, </a:t>
            </a:r>
            <a:r>
              <a:rPr lang="en-US" sz="1600" b="1" i="1" dirty="0">
                <a:latin typeface="Tahoma" panose="020B0604030504040204" pitchFamily="34" charset="0"/>
                <a:ea typeface="Tahoma" panose="020B0604030504040204" pitchFamily="34" charset="0"/>
                <a:cs typeface="Tahoma" panose="020B0604030504040204" pitchFamily="34" charset="0"/>
              </a:rPr>
              <a:t>17</a:t>
            </a:r>
            <a:r>
              <a:rPr lang="en-US" sz="1600" b="1" dirty="0">
                <a:latin typeface="Tahoma" panose="020B0604030504040204" pitchFamily="34" charset="0"/>
                <a:ea typeface="Tahoma" panose="020B0604030504040204" pitchFamily="34" charset="0"/>
                <a:cs typeface="Tahoma" panose="020B0604030504040204" pitchFamily="34" charset="0"/>
              </a:rPr>
              <a:t>(5), 67-90.</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http://www.irrodl.org/index.php/irrodl/article/view/2675/3881</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018577" y="3112954"/>
            <a:ext cx="7563853" cy="3303888"/>
          </a:xfrm>
        </p:spPr>
        <p:txBody>
          <a:bodyPr>
            <a:normAutofit/>
          </a:bodyPr>
          <a:lstStyle/>
          <a:p>
            <a:pPr marL="0" indent="0">
              <a:lnSpc>
                <a:spcPct val="120000"/>
              </a:lnSpc>
              <a:spcBef>
                <a:spcPts val="0"/>
              </a:spcBef>
              <a:buNone/>
            </a:pPr>
            <a:r>
              <a:rPr lang="en-US" sz="2200" b="1" dirty="0">
                <a:latin typeface="Tahoma" panose="020B0604030504040204" pitchFamily="34" charset="0"/>
                <a:ea typeface="Tahoma" panose="020B0604030504040204" pitchFamily="34" charset="0"/>
                <a:cs typeface="Tahoma" panose="020B0604030504040204" pitchFamily="34" charset="0"/>
              </a:rPr>
              <a:t>“MOOCs have had a significant role in helping the traditional and the “new traditional” graduates to quickly up-skill before employment or to quickly “come on board” in their new job. MOOCs have provided flexible, on-demand, collaborative, and just-in-time learning opportunities through which to obtain relevant and applicable skills.” (p. 78)</a:t>
            </a:r>
          </a:p>
        </p:txBody>
      </p:sp>
    </p:spTree>
    <p:extLst>
      <p:ext uri="{BB962C8B-B14F-4D97-AF65-F5344CB8AC3E}">
        <p14:creationId xmlns:p14="http://schemas.microsoft.com/office/powerpoint/2010/main" val="19010743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01249" y="701582"/>
            <a:ext cx="7849577" cy="1377739"/>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RQ1:MOOC instructors’ perceptions of self-directed learning</a:t>
            </a:r>
          </a:p>
        </p:txBody>
      </p:sp>
      <p:sp>
        <p:nvSpPr>
          <p:cNvPr id="3" name="Rectangle 2"/>
          <p:cNvSpPr/>
          <p:nvPr/>
        </p:nvSpPr>
        <p:spPr>
          <a:xfrm>
            <a:off x="693174" y="2079321"/>
            <a:ext cx="7599056" cy="3556999"/>
          </a:xfrm>
          <a:prstGeom prst="rect">
            <a:avLst/>
          </a:prstGeom>
        </p:spPr>
        <p:txBody>
          <a:bodyPr wrap="square">
            <a:spAutoFit/>
          </a:bodyPr>
          <a:lstStyle/>
          <a:p>
            <a:pPr indent="457200">
              <a:lnSpc>
                <a:spcPct val="115000"/>
              </a:lnSpc>
            </a:pPr>
            <a:r>
              <a:rPr lang="en-US" sz="2200" b="1" dirty="0">
                <a:latin typeface="Tahoma" panose="020B0604030504040204" pitchFamily="34" charset="0"/>
                <a:ea typeface="Tahoma" panose="020B0604030504040204" pitchFamily="34" charset="0"/>
                <a:cs typeface="Tahoma" panose="020B0604030504040204" pitchFamily="34" charset="0"/>
              </a:rPr>
              <a:t>Another instructor from the UK mentioned the his students with high SDL skills:</a:t>
            </a:r>
          </a:p>
          <a:p>
            <a:pPr lvl="1">
              <a:lnSpc>
                <a:spcPct val="115000"/>
              </a:lnSpc>
            </a:pPr>
            <a:r>
              <a:rPr lang="en-US" sz="2200" b="1" dirty="0">
                <a:latin typeface="Tahoma" panose="020B0604030504040204" pitchFamily="34" charset="0"/>
                <a:ea typeface="Tahoma" panose="020B0604030504040204" pitchFamily="34" charset="0"/>
                <a:cs typeface="Tahoma" panose="020B0604030504040204" pitchFamily="34" charset="0"/>
              </a:rPr>
              <a:t>We had several students who said this is the 10th or 15th MOOC I have taken.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Within a body of students who a very much learning junkies, who are enjoy doing all kinds of different MOOCs. </a:t>
            </a:r>
            <a:r>
              <a:rPr lang="en-US" sz="2200" b="1" dirty="0">
                <a:latin typeface="Tahoma" panose="020B0604030504040204" pitchFamily="34" charset="0"/>
                <a:ea typeface="Tahoma" panose="020B0604030504040204" pitchFamily="34" charset="0"/>
                <a:cs typeface="Tahoma" panose="020B0604030504040204" pitchFamily="34" charset="0"/>
              </a:rPr>
              <a:t>One of them told us I just like all kinds of different things. But you have to be quite disciplined. </a:t>
            </a:r>
          </a:p>
        </p:txBody>
      </p:sp>
    </p:spTree>
    <p:extLst>
      <p:ext uri="{BB962C8B-B14F-4D97-AF65-F5344CB8AC3E}">
        <p14:creationId xmlns:p14="http://schemas.microsoft.com/office/powerpoint/2010/main" val="2495979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647993" y="664003"/>
            <a:ext cx="8187779" cy="864172"/>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RQ1:MOOC instructors’ perceptions of self-directed learning</a:t>
            </a:r>
          </a:p>
        </p:txBody>
      </p:sp>
      <p:sp>
        <p:nvSpPr>
          <p:cNvPr id="3" name="Rectangle 2"/>
          <p:cNvSpPr/>
          <p:nvPr/>
        </p:nvSpPr>
        <p:spPr>
          <a:xfrm>
            <a:off x="855742" y="1767062"/>
            <a:ext cx="7432515" cy="2215991"/>
          </a:xfrm>
          <a:prstGeom prst="rect">
            <a:avLst/>
          </a:prstGeom>
        </p:spPr>
        <p:txBody>
          <a:bodyPr wrap="square">
            <a:spAutoFit/>
          </a:bodyPr>
          <a:lstStyle/>
          <a:p>
            <a:pPr indent="457200">
              <a:lnSpc>
                <a:spcPct val="115000"/>
              </a:lnSpc>
            </a:pPr>
            <a:r>
              <a:rPr lang="en-US" sz="2400" b="1" dirty="0">
                <a:latin typeface="Tahoma" panose="020B0604030504040204" pitchFamily="34" charset="0"/>
                <a:ea typeface="Tahoma" panose="020B0604030504040204" pitchFamily="34" charset="0"/>
                <a:cs typeface="Tahoma" panose="020B0604030504040204" pitchFamily="34" charset="0"/>
              </a:rPr>
              <a:t>One instructor from Canada mentioned the he has elder students with high SDL skills:</a:t>
            </a:r>
          </a:p>
          <a:p>
            <a:pPr lvl="1">
              <a:lnSpc>
                <a:spcPct val="115000"/>
              </a:lnSpc>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We have a very number of sort of sixty plus, retired people taking the course. </a:t>
            </a:r>
            <a:r>
              <a:rPr lang="en-US" sz="2400" b="1" dirty="0">
                <a:latin typeface="Tahoma" panose="020B0604030504040204" pitchFamily="34" charset="0"/>
                <a:ea typeface="Tahoma" panose="020B0604030504040204" pitchFamily="34" charset="0"/>
                <a:cs typeface="Tahoma" panose="020B0604030504040204" pitchFamily="34" charset="0"/>
              </a:rPr>
              <a:t>They're pretty motivated. </a:t>
            </a:r>
          </a:p>
        </p:txBody>
      </p:sp>
      <p:pic>
        <p:nvPicPr>
          <p:cNvPr id="4" name="Picture 3">
            <a:extLst>
              <a:ext uri="{FF2B5EF4-FFF2-40B4-BE49-F238E27FC236}">
                <a16:creationId xmlns:a16="http://schemas.microsoft.com/office/drawing/2014/main" id="{A0A778CE-09B2-4D5A-9241-B5169D889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883" y="3857793"/>
            <a:ext cx="4402117" cy="2473990"/>
          </a:xfrm>
          <a:prstGeom prst="rect">
            <a:avLst/>
          </a:prstGeom>
        </p:spPr>
      </p:pic>
    </p:spTree>
    <p:extLst>
      <p:ext uri="{BB962C8B-B14F-4D97-AF65-F5344CB8AC3E}">
        <p14:creationId xmlns:p14="http://schemas.microsoft.com/office/powerpoint/2010/main" val="2213662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107576" y="751686"/>
            <a:ext cx="9036424" cy="638906"/>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RQ2: MOOC instructors’ perceptions of their role in facilitating SDL skills</a:t>
            </a:r>
          </a:p>
        </p:txBody>
      </p:sp>
      <p:graphicFrame>
        <p:nvGraphicFramePr>
          <p:cNvPr id="5" name="Chart 4">
            <a:extLst>
              <a:ext uri="{FF2B5EF4-FFF2-40B4-BE49-F238E27FC236}">
                <a16:creationId xmlns:a16="http://schemas.microsoft.com/office/drawing/2014/main" id="{94825F02-F92F-46CF-9AA3-36BB16749FB3}"/>
              </a:ext>
            </a:extLst>
          </p:cNvPr>
          <p:cNvGraphicFramePr/>
          <p:nvPr>
            <p:extLst>
              <p:ext uri="{D42A27DB-BD31-4B8C-83A1-F6EECF244321}">
                <p14:modId xmlns:p14="http://schemas.microsoft.com/office/powerpoint/2010/main" val="194015798"/>
              </p:ext>
            </p:extLst>
          </p:nvPr>
        </p:nvGraphicFramePr>
        <p:xfrm>
          <a:off x="693174" y="1748118"/>
          <a:ext cx="8283388" cy="42358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2896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107576" y="826842"/>
            <a:ext cx="9036424"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RQ2: MOOC instructors’ perceptions of their role in facilitating SDL skills</a:t>
            </a:r>
          </a:p>
        </p:txBody>
      </p:sp>
      <p:sp>
        <p:nvSpPr>
          <p:cNvPr id="3" name="Rectangle 2"/>
          <p:cNvSpPr/>
          <p:nvPr/>
        </p:nvSpPr>
        <p:spPr>
          <a:xfrm>
            <a:off x="230073" y="1930578"/>
            <a:ext cx="8012053" cy="3893374"/>
          </a:xfrm>
          <a:prstGeom prst="rect">
            <a:avLst/>
          </a:prstGeom>
        </p:spPr>
        <p:txBody>
          <a:bodyPr wrap="square">
            <a:spAutoFit/>
          </a:bodyPr>
          <a:lstStyle/>
          <a:p>
            <a:pPr indent="457200"/>
            <a:r>
              <a:rPr lang="en-US" sz="1900" b="1" dirty="0">
                <a:latin typeface="Tahoma" panose="020B0604030504040204" pitchFamily="34" charset="0"/>
                <a:ea typeface="Tahoma" panose="020B0604030504040204" pitchFamily="34" charset="0"/>
                <a:cs typeface="Tahoma" panose="020B0604030504040204" pitchFamily="34" charset="0"/>
              </a:rPr>
              <a:t>One instructor from the UK stated:</a:t>
            </a:r>
          </a:p>
          <a:p>
            <a:pPr marL="914400" lvl="1"/>
            <a:r>
              <a:rPr lang="en-US" sz="1900" b="1" dirty="0">
                <a:latin typeface="Tahoma" panose="020B0604030504040204" pitchFamily="34" charset="0"/>
                <a:ea typeface="Tahoma" panose="020B0604030504040204" pitchFamily="34" charset="0"/>
                <a:cs typeface="Tahoma" panose="020B0604030504040204" pitchFamily="34" charset="0"/>
              </a:rPr>
              <a:t>I mean instructors can absolutely help, and, furthermore, I think the architecture of the MOOC itself that really helped. I think is common practice now, for instance, </a:t>
            </a: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is to chop up video isn't a ten-minute chunk so that it's really easy for students to watch a little bit at a time, to watch it on the go</a:t>
            </a:r>
            <a:r>
              <a:rPr lang="en-US" sz="1900" b="1" dirty="0">
                <a:latin typeface="Tahoma" panose="020B0604030504040204" pitchFamily="34" charset="0"/>
                <a:ea typeface="Tahoma" panose="020B0604030504040204" pitchFamily="34" charset="0"/>
                <a:cs typeface="Tahoma" panose="020B0604030504040204" pitchFamily="34" charset="0"/>
              </a:rPr>
              <a:t>, also you know [you will] be able to return to a subject that they maybe didn't understand or the first time…</a:t>
            </a:r>
          </a:p>
          <a:p>
            <a:pPr marL="914400" lvl="1"/>
            <a:r>
              <a:rPr lang="en-US" sz="1900" b="1" dirty="0">
                <a:latin typeface="Tahoma" panose="020B0604030504040204" pitchFamily="34" charset="0"/>
                <a:ea typeface="Tahoma" panose="020B0604030504040204" pitchFamily="34" charset="0"/>
                <a:cs typeface="Tahoma" panose="020B0604030504040204" pitchFamily="34" charset="0"/>
              </a:rPr>
              <a:t>Similarly, having things like </a:t>
            </a: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suggested deadlines </a:t>
            </a:r>
            <a:r>
              <a:rPr lang="en-US" sz="1900" b="1" dirty="0">
                <a:latin typeface="Tahoma" panose="020B0604030504040204" pitchFamily="34" charset="0"/>
                <a:ea typeface="Tahoma" panose="020B0604030504040204" pitchFamily="34" charset="0"/>
                <a:cs typeface="Tahoma" panose="020B0604030504040204" pitchFamily="34" charset="0"/>
              </a:rPr>
              <a:t>where it's something that's used as a piece of a way to motivate students to do the next thing, even though there's not any real consequences if they're not doing it.</a:t>
            </a:r>
            <a:endParaRPr lang="en-US" sz="19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9293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107576" y="676529"/>
            <a:ext cx="9036424" cy="1152271"/>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RQ2: MOOC instructors’ perceptions of their role in facilitating SDL skills</a:t>
            </a:r>
          </a:p>
        </p:txBody>
      </p:sp>
      <p:sp>
        <p:nvSpPr>
          <p:cNvPr id="3" name="Rectangle 2"/>
          <p:cNvSpPr/>
          <p:nvPr/>
        </p:nvSpPr>
        <p:spPr>
          <a:xfrm>
            <a:off x="662152" y="1828800"/>
            <a:ext cx="7504818" cy="3775393"/>
          </a:xfrm>
          <a:prstGeom prst="rect">
            <a:avLst/>
          </a:prstGeom>
        </p:spPr>
        <p:txBody>
          <a:bodyPr wrap="square">
            <a:spAutoFit/>
          </a:bodyPr>
          <a:lstStyle/>
          <a:p>
            <a:pPr indent="457200">
              <a:lnSpc>
                <a:spcPct val="150000"/>
              </a:lnSpc>
            </a:pPr>
            <a:r>
              <a:rPr lang="en-US" b="1" dirty="0">
                <a:latin typeface="Tahoma" panose="020B0604030504040204" pitchFamily="34" charset="0"/>
                <a:ea typeface="Tahoma" panose="020B0604030504040204" pitchFamily="34" charset="0"/>
                <a:cs typeface="Tahoma" panose="020B0604030504040204" pitchFamily="34" charset="0"/>
              </a:rPr>
              <a:t>Another instructor from the UK stated that his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responsibility with SDL is limited</a:t>
            </a:r>
            <a:r>
              <a:rPr lang="en-US" b="1" dirty="0">
                <a:latin typeface="Tahoma" panose="020B0604030504040204" pitchFamily="34" charset="0"/>
                <a:ea typeface="Tahoma" panose="020B0604030504040204" pitchFamily="34" charset="0"/>
                <a:cs typeface="Tahoma" panose="020B0604030504040204" pitchFamily="34" charset="0"/>
              </a:rPr>
              <a:t>, but he can help in certain ways:</a:t>
            </a:r>
          </a:p>
          <a:p>
            <a:pPr marL="914400" lvl="1">
              <a:lnSpc>
                <a:spcPct val="150000"/>
              </a:lnSpc>
            </a:pPr>
            <a:r>
              <a:rPr lang="en-US" b="1" dirty="0">
                <a:latin typeface="Tahoma" panose="020B0604030504040204" pitchFamily="34" charset="0"/>
                <a:ea typeface="Tahoma" panose="020B0604030504040204" pitchFamily="34" charset="0"/>
                <a:cs typeface="Tahoma" panose="020B0604030504040204" pitchFamily="34" charset="0"/>
              </a:rPr>
              <a:t>I think my responsibility with SDL was quite limited. My main responsibility is to provide good material... We also fell a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mission of showcase that we are in the cutting-edge. We were very modern. </a:t>
            </a:r>
            <a:r>
              <a:rPr lang="en-US" b="1" dirty="0">
                <a:latin typeface="Tahoma" panose="020B0604030504040204" pitchFamily="34" charset="0"/>
                <a:ea typeface="Tahoma" panose="020B0604030504040204" pitchFamily="34" charset="0"/>
                <a:cs typeface="Tahoma" panose="020B0604030504040204" pitchFamily="34" charset="0"/>
              </a:rPr>
              <a:t>We wanted students to realize that and engage with that. Those are the kind of general experiences of responsibility. </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2725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313151" y="698728"/>
            <a:ext cx="8154444" cy="1064588"/>
          </a:xfrm>
        </p:spPr>
        <p:txBody>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RQ2: MOOC instructors’ perceptions of their role in facilitating SDL skills</a:t>
            </a:r>
          </a:p>
        </p:txBody>
      </p:sp>
      <p:sp>
        <p:nvSpPr>
          <p:cNvPr id="3" name="Rectangle 2"/>
          <p:cNvSpPr/>
          <p:nvPr/>
        </p:nvSpPr>
        <p:spPr>
          <a:xfrm>
            <a:off x="662152" y="1841326"/>
            <a:ext cx="7805443" cy="3785652"/>
          </a:xfrm>
          <a:prstGeom prst="rect">
            <a:avLst/>
          </a:prstGeom>
        </p:spPr>
        <p:txBody>
          <a:bodyPr wrap="square">
            <a:spAutoFit/>
          </a:bodyPr>
          <a:lstStyle/>
          <a:p>
            <a:pPr indent="457200"/>
            <a:r>
              <a:rPr lang="en-US" sz="2000" b="1" dirty="0">
                <a:latin typeface="Tahoma" panose="020B0604030504040204" pitchFamily="34" charset="0"/>
                <a:ea typeface="Tahoma" panose="020B0604030504040204" pitchFamily="34" charset="0"/>
                <a:cs typeface="Tahoma" panose="020B0604030504040204" pitchFamily="34" charset="0"/>
              </a:rPr>
              <a:t>On the other side, the instructor from the Canada rely more on students motivation in SDL:</a:t>
            </a:r>
          </a:p>
          <a:p>
            <a:pPr marL="914400" lvl="1"/>
            <a:r>
              <a:rPr lang="en-US" sz="2000" b="1" dirty="0">
                <a:latin typeface="Tahoma" panose="020B0604030504040204" pitchFamily="34" charset="0"/>
                <a:ea typeface="Tahoma" panose="020B0604030504040204" pitchFamily="34" charset="0"/>
                <a:cs typeface="Tahoma" panose="020B0604030504040204" pitchFamily="34" charset="0"/>
              </a:rPr>
              <a:t>I tried. But I also think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it's probably their [students] responsibility to be motivated. </a:t>
            </a:r>
            <a:r>
              <a:rPr lang="en-US" sz="2000" b="1" dirty="0">
                <a:latin typeface="Tahoma" panose="020B0604030504040204" pitchFamily="34" charset="0"/>
                <a:ea typeface="Tahoma" panose="020B0604030504040204" pitchFamily="34" charset="0"/>
                <a:cs typeface="Tahoma" panose="020B0604030504040204" pitchFamily="34" charset="0"/>
              </a:rPr>
              <a:t>So I just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make myself available and encourage </a:t>
            </a:r>
            <a:r>
              <a:rPr lang="en-US" sz="2000" b="1" dirty="0">
                <a:latin typeface="Tahoma" panose="020B0604030504040204" pitchFamily="34" charset="0"/>
                <a:ea typeface="Tahoma" panose="020B0604030504040204" pitchFamily="34" charset="0"/>
                <a:cs typeface="Tahoma" panose="020B0604030504040204" pitchFamily="34" charset="0"/>
              </a:rPr>
              <a:t>you know people to complete the course if they get stuck on something to ask questions or to move on. Yeah. It's meant to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be interesting and fun </a:t>
            </a:r>
            <a:r>
              <a:rPr lang="en-US" sz="2000" b="1" dirty="0">
                <a:latin typeface="Tahoma" panose="020B0604030504040204" pitchFamily="34" charset="0"/>
                <a:ea typeface="Tahoma" panose="020B0604030504040204" pitchFamily="34" charset="0"/>
                <a:cs typeface="Tahoma" panose="020B0604030504040204" pitchFamily="34" charset="0"/>
              </a:rPr>
              <a:t>and you know. There's no life or death decision that hinges on whether you complete this or not. It's there you know up to you. If you're not interested in it anymore, you might stop right.</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85672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0" y="915604"/>
            <a:ext cx="9144000" cy="638906"/>
          </a:xfrm>
        </p:spPr>
        <p: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
        <p:nvSpPr>
          <p:cNvPr id="4" name="Rectangle 3"/>
          <p:cNvSpPr/>
          <p:nvPr/>
        </p:nvSpPr>
        <p:spPr>
          <a:xfrm>
            <a:off x="645459" y="1741118"/>
            <a:ext cx="8010026" cy="4201278"/>
          </a:xfrm>
          <a:prstGeom prst="rect">
            <a:avLst/>
          </a:prstGeom>
        </p:spPr>
        <p:txBody>
          <a:bodyPr wrap="square">
            <a:spAutoFit/>
          </a:bodyPr>
          <a:lstStyle/>
          <a:p>
            <a:pPr indent="457200">
              <a:lnSpc>
                <a:spcPct val="115000"/>
              </a:lnSpc>
            </a:pPr>
            <a:r>
              <a:rPr lang="en-US" b="1" dirty="0">
                <a:latin typeface="Tahoma" panose="020B0604030504040204" pitchFamily="34" charset="0"/>
                <a:ea typeface="Tahoma" panose="020B0604030504040204" pitchFamily="34" charset="0"/>
                <a:cs typeface="Tahoma" panose="020B0604030504040204" pitchFamily="34" charset="0"/>
              </a:rPr>
              <a:t>The top five SDL skills that their MOOCs facilitated included: </a:t>
            </a:r>
          </a:p>
          <a:p>
            <a:pPr indent="457200">
              <a:lnSpc>
                <a:spcPct val="115000"/>
              </a:lnSpc>
            </a:pPr>
            <a:r>
              <a:rPr lang="en-US" b="1" dirty="0">
                <a:latin typeface="Tahoma" panose="020B0604030504040204" pitchFamily="34" charset="0"/>
                <a:ea typeface="Tahoma" panose="020B0604030504040204" pitchFamily="34" charset="0"/>
                <a:cs typeface="Tahoma" panose="020B0604030504040204" pitchFamily="34" charset="0"/>
              </a:rPr>
              <a:t>(1) motivates students to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learn new information </a:t>
            </a:r>
            <a:r>
              <a:rPr lang="en-US" b="1" dirty="0">
                <a:latin typeface="Tahoma" panose="020B0604030504040204" pitchFamily="34" charset="0"/>
                <a:ea typeface="Tahoma" panose="020B0604030504040204" pitchFamily="34" charset="0"/>
                <a:cs typeface="Tahoma" panose="020B0604030504040204" pitchFamily="34" charset="0"/>
              </a:rPr>
              <a:t>(M=4.38); </a:t>
            </a:r>
          </a:p>
          <a:p>
            <a:pPr indent="457200">
              <a:lnSpc>
                <a:spcPct val="115000"/>
              </a:lnSpc>
            </a:pPr>
            <a:r>
              <a:rPr lang="en-US" b="1" dirty="0">
                <a:latin typeface="Tahoma" panose="020B0604030504040204" pitchFamily="34" charset="0"/>
                <a:ea typeface="Tahoma" panose="020B0604030504040204" pitchFamily="34" charset="0"/>
                <a:cs typeface="Tahoma" panose="020B0604030504040204" pitchFamily="34" charset="0"/>
              </a:rPr>
              <a:t>(2) helps the student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critically evaluate new ideas </a:t>
            </a:r>
            <a:r>
              <a:rPr lang="en-US" b="1" dirty="0">
                <a:latin typeface="Tahoma" panose="020B0604030504040204" pitchFamily="34" charset="0"/>
                <a:ea typeface="Tahoma" panose="020B0604030504040204" pitchFamily="34" charset="0"/>
                <a:cs typeface="Tahoma" panose="020B0604030504040204" pitchFamily="34" charset="0"/>
              </a:rPr>
              <a:t>(M=4.06); </a:t>
            </a:r>
          </a:p>
          <a:p>
            <a:pPr indent="457200">
              <a:lnSpc>
                <a:spcPct val="115000"/>
              </a:lnSpc>
            </a:pPr>
            <a:r>
              <a:rPr lang="en-US" b="1" dirty="0">
                <a:latin typeface="Tahoma" panose="020B0604030504040204" pitchFamily="34" charset="0"/>
                <a:ea typeface="Tahoma" panose="020B0604030504040204" pitchFamily="34" charset="0"/>
                <a:cs typeface="Tahoma" panose="020B0604030504040204" pitchFamily="34" charset="0"/>
              </a:rPr>
              <a:t>(3) helps the student be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in control </a:t>
            </a:r>
            <a:r>
              <a:rPr lang="en-US" b="1" dirty="0">
                <a:latin typeface="Tahoma" panose="020B0604030504040204" pitchFamily="34" charset="0"/>
                <a:ea typeface="Tahoma" panose="020B0604030504040204" pitchFamily="34" charset="0"/>
                <a:cs typeface="Tahoma" panose="020B0604030504040204" pitchFamily="34" charset="0"/>
              </a:rPr>
              <a:t>of his/her learning (M=4.06);</a:t>
            </a:r>
          </a:p>
          <a:p>
            <a:pPr indent="457200">
              <a:lnSpc>
                <a:spcPct val="115000"/>
              </a:lnSpc>
            </a:pPr>
            <a:r>
              <a:rPr lang="en-US" b="1" dirty="0">
                <a:latin typeface="Tahoma" panose="020B0604030504040204" pitchFamily="34" charset="0"/>
                <a:ea typeface="Tahoma" panose="020B0604030504040204" pitchFamily="34" charset="0"/>
                <a:cs typeface="Tahoma" panose="020B0604030504040204" pitchFamily="34" charset="0"/>
              </a:rPr>
              <a:t>(4) helps the student to be able to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find out information </a:t>
            </a:r>
            <a:r>
              <a:rPr lang="en-US" b="1" dirty="0">
                <a:latin typeface="Tahoma" panose="020B0604030504040204" pitchFamily="34" charset="0"/>
                <a:ea typeface="Tahoma" panose="020B0604030504040204" pitchFamily="34" charset="0"/>
                <a:cs typeface="Tahoma" panose="020B0604030504040204" pitchFamily="34" charset="0"/>
              </a:rPr>
              <a:t>related to learning content for him/herself (M=3.94); </a:t>
            </a:r>
          </a:p>
          <a:p>
            <a:pPr indent="457200">
              <a:lnSpc>
                <a:spcPct val="115000"/>
              </a:lnSpc>
            </a:pPr>
            <a:r>
              <a:rPr lang="en-US" b="1" dirty="0">
                <a:latin typeface="Tahoma" panose="020B0604030504040204" pitchFamily="34" charset="0"/>
                <a:ea typeface="Tahoma" panose="020B0604030504040204" pitchFamily="34" charset="0"/>
                <a:cs typeface="Tahoma" panose="020B0604030504040204" pitchFamily="34" charset="0"/>
              </a:rPr>
              <a:t>(5) helps the student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embrace a learning challenge </a:t>
            </a:r>
            <a:r>
              <a:rPr lang="en-US" b="1" dirty="0">
                <a:latin typeface="Tahoma" panose="020B0604030504040204" pitchFamily="34" charset="0"/>
                <a:ea typeface="Tahoma" panose="020B0604030504040204" pitchFamily="34" charset="0"/>
                <a:cs typeface="Tahoma" panose="020B0604030504040204" pitchFamily="34" charset="0"/>
              </a:rPr>
              <a:t>(M=3.92). </a:t>
            </a:r>
          </a:p>
          <a:p>
            <a:pPr indent="457200">
              <a:lnSpc>
                <a:spcPct val="115000"/>
              </a:lnSpc>
            </a:pPr>
            <a:endParaRPr lang="en-US" b="1" dirty="0">
              <a:latin typeface="Tahoma" panose="020B0604030504040204" pitchFamily="34" charset="0"/>
              <a:ea typeface="Tahoma" panose="020B0604030504040204" pitchFamily="34" charset="0"/>
              <a:cs typeface="Tahoma" panose="020B0604030504040204" pitchFamily="34" charset="0"/>
            </a:endParaRPr>
          </a:p>
          <a:p>
            <a:pPr indent="457200">
              <a:lnSpc>
                <a:spcPct val="115000"/>
              </a:lnSpc>
            </a:pPr>
            <a:r>
              <a:rPr lang="en-US" b="1" dirty="0">
                <a:latin typeface="Tahoma" panose="020B0604030504040204" pitchFamily="34" charset="0"/>
                <a:ea typeface="Tahoma" panose="020B0604030504040204" pitchFamily="34" charset="0"/>
                <a:cs typeface="Tahoma" panose="020B0604030504040204" pitchFamily="34" charset="0"/>
              </a:rPr>
              <a:t>However, it seems that their MOOC designs have limited influence on students’ management skills (e.g., managing time and learning resources) (M=3.38) and setting strict time frames for learning (M=3.25).</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9218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69804" y="497539"/>
            <a:ext cx="8004391" cy="638906"/>
          </a:xfrm>
        </p:spPr>
        <p: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MOOC Instructor Perceptions of the Importance of Different SDL Skills for MOOC Participants</a:t>
            </a:r>
          </a:p>
        </p:txBody>
      </p:sp>
      <p:graphicFrame>
        <p:nvGraphicFramePr>
          <p:cNvPr id="3" name="Table 2"/>
          <p:cNvGraphicFramePr>
            <a:graphicFrameLocks noGrp="1"/>
          </p:cNvGraphicFramePr>
          <p:nvPr>
            <p:extLst>
              <p:ext uri="{D42A27DB-BD31-4B8C-83A1-F6EECF244321}">
                <p14:modId xmlns:p14="http://schemas.microsoft.com/office/powerpoint/2010/main" val="994165375"/>
              </p:ext>
            </p:extLst>
          </p:nvPr>
        </p:nvGraphicFramePr>
        <p:xfrm>
          <a:off x="941291" y="1277473"/>
          <a:ext cx="7651377" cy="5140547"/>
        </p:xfrm>
        <a:graphic>
          <a:graphicData uri="http://schemas.openxmlformats.org/drawingml/2006/table">
            <a:tbl>
              <a:tblPr firstRow="1" firstCol="1" bandRow="1">
                <a:tableStyleId>{2D5ABB26-0587-4C30-8999-92F81FD0307C}</a:tableStyleId>
              </a:tblPr>
              <a:tblGrid>
                <a:gridCol w="6891666">
                  <a:extLst>
                    <a:ext uri="{9D8B030D-6E8A-4147-A177-3AD203B41FA5}">
                      <a16:colId xmlns:a16="http://schemas.microsoft.com/office/drawing/2014/main" val="2983021145"/>
                    </a:ext>
                  </a:extLst>
                </a:gridCol>
                <a:gridCol w="759711">
                  <a:extLst>
                    <a:ext uri="{9D8B030D-6E8A-4147-A177-3AD203B41FA5}">
                      <a16:colId xmlns:a16="http://schemas.microsoft.com/office/drawing/2014/main" val="1017840663"/>
                    </a:ext>
                  </a:extLst>
                </a:gridCol>
              </a:tblGrid>
              <a:tr h="194473">
                <a:tc>
                  <a:txBody>
                    <a:bodyPr/>
                    <a:lstStyle/>
                    <a:p>
                      <a:pPr marL="0" marR="0">
                        <a:lnSpc>
                          <a:spcPct val="115000"/>
                        </a:lnSpc>
                        <a:spcBef>
                          <a:spcPts val="0"/>
                        </a:spcBef>
                        <a:spcAft>
                          <a:spcPts val="0"/>
                        </a:spcAft>
                      </a:pPr>
                      <a:r>
                        <a:rPr lang="en-US" sz="16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SDL skills</a:t>
                      </a:r>
                    </a:p>
                  </a:txBody>
                  <a:tcPr marL="49936" marR="49936" marT="0" marB="0" anchor="b"/>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Avg.</a:t>
                      </a:r>
                    </a:p>
                  </a:txBody>
                  <a:tcPr marL="49936" marR="49936" marT="0" marB="0" anchor="b"/>
                </a:tc>
                <a:extLst>
                  <a:ext uri="{0D108BD9-81ED-4DB2-BD59-A6C34878D82A}">
                    <a16:rowId xmlns:a16="http://schemas.microsoft.com/office/drawing/2014/main" val="352234787"/>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Q17. motivates students to learn new information</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4.38</a:t>
                      </a:r>
                    </a:p>
                  </a:txBody>
                  <a:tcPr marL="49936" marR="49936" marT="0" marB="0"/>
                </a:tc>
                <a:extLst>
                  <a:ext uri="{0D108BD9-81ED-4DB2-BD59-A6C34878D82A}">
                    <a16:rowId xmlns:a16="http://schemas.microsoft.com/office/drawing/2014/main" val="1738089207"/>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Q20. helps the student critically evaluate new ideas</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4.06</a:t>
                      </a:r>
                    </a:p>
                  </a:txBody>
                  <a:tcPr marL="49936" marR="49936" marT="0" marB="0"/>
                </a:tc>
                <a:extLst>
                  <a:ext uri="{0D108BD9-81ED-4DB2-BD59-A6C34878D82A}">
                    <a16:rowId xmlns:a16="http://schemas.microsoft.com/office/drawing/2014/main" val="3199421684"/>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Q24. helps the student be in control of his/her learning</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4.06</a:t>
                      </a:r>
                    </a:p>
                  </a:txBody>
                  <a:tcPr marL="49936" marR="49936" marT="0" marB="0"/>
                </a:tc>
                <a:extLst>
                  <a:ext uri="{0D108BD9-81ED-4DB2-BD59-A6C34878D82A}">
                    <a16:rowId xmlns:a16="http://schemas.microsoft.com/office/drawing/2014/main" val="139114169"/>
                  </a:ext>
                </a:extLst>
              </a:tr>
              <a:tr h="243470">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Q29. helps the student be able to find out information related to learning content for him/herself</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3.94</a:t>
                      </a:r>
                    </a:p>
                  </a:txBody>
                  <a:tcPr marL="49936" marR="49936" marT="0" marB="0"/>
                </a:tc>
                <a:extLst>
                  <a:ext uri="{0D108BD9-81ED-4DB2-BD59-A6C34878D82A}">
                    <a16:rowId xmlns:a16="http://schemas.microsoft.com/office/drawing/2014/main" val="1974895344"/>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Q19. helps the student embrace a learning challenge</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3.92</a:t>
                      </a:r>
                    </a:p>
                  </a:txBody>
                  <a:tcPr marL="49936" marR="49936" marT="0" marB="0"/>
                </a:tc>
                <a:extLst>
                  <a:ext uri="{0D108BD9-81ED-4DB2-BD59-A6C34878D82A}">
                    <a16:rowId xmlns:a16="http://schemas.microsoft.com/office/drawing/2014/main" val="1044188866"/>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Q18. helps the student develop a need to learn</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3.90</a:t>
                      </a:r>
                    </a:p>
                  </a:txBody>
                  <a:tcPr marL="49936" marR="49936" marT="0" marB="0"/>
                </a:tc>
                <a:extLst>
                  <a:ext uri="{0D108BD9-81ED-4DB2-BD59-A6C34878D82A}">
                    <a16:rowId xmlns:a16="http://schemas.microsoft.com/office/drawing/2014/main" val="1680775752"/>
                  </a:ext>
                </a:extLst>
              </a:tr>
              <a:tr h="243470">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Q16. helps the student to be confident in his/her ability to search out information</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3.88</a:t>
                      </a:r>
                    </a:p>
                  </a:txBody>
                  <a:tcPr marL="49936" marR="49936" marT="0" marB="0"/>
                </a:tc>
                <a:extLst>
                  <a:ext uri="{0D108BD9-81ED-4DB2-BD59-A6C34878D82A}">
                    <a16:rowId xmlns:a16="http://schemas.microsoft.com/office/drawing/2014/main" val="2636780565"/>
                  </a:ext>
                </a:extLst>
              </a:tr>
              <a:tr h="242702">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Q27. helps the student be responsible for his/her learning</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3.88</a:t>
                      </a:r>
                    </a:p>
                  </a:txBody>
                  <a:tcPr marL="49936" marR="49936" marT="0" marB="0"/>
                </a:tc>
                <a:extLst>
                  <a:ext uri="{0D108BD9-81ED-4DB2-BD59-A6C34878D82A}">
                    <a16:rowId xmlns:a16="http://schemas.microsoft.com/office/drawing/2014/main" val="3866784830"/>
                  </a:ext>
                </a:extLst>
              </a:tr>
              <a:tr h="242702">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Q26. helps the student evaluate his/her own performance</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3.83</a:t>
                      </a:r>
                    </a:p>
                  </a:txBody>
                  <a:tcPr marL="49936" marR="49936" marT="0" marB="0"/>
                </a:tc>
                <a:extLst>
                  <a:ext uri="{0D108BD9-81ED-4DB2-BD59-A6C34878D82A}">
                    <a16:rowId xmlns:a16="http://schemas.microsoft.com/office/drawing/2014/main" val="1515501366"/>
                  </a:ext>
                </a:extLst>
              </a:tr>
              <a:tr h="242702">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Q22. helps the student seek the deeper reasons for the facts</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3.77</a:t>
                      </a:r>
                    </a:p>
                  </a:txBody>
                  <a:tcPr marL="49936" marR="49936" marT="0" marB="0"/>
                </a:tc>
                <a:extLst>
                  <a:ext uri="{0D108BD9-81ED-4DB2-BD59-A6C34878D82A}">
                    <a16:rowId xmlns:a16="http://schemas.microsoft.com/office/drawing/2014/main" val="237599191"/>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Q11. helps the student to be self-disciplined</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3.73</a:t>
                      </a:r>
                    </a:p>
                  </a:txBody>
                  <a:tcPr marL="49936" marR="49936" marT="0" marB="0"/>
                </a:tc>
                <a:extLst>
                  <a:ext uri="{0D108BD9-81ED-4DB2-BD59-A6C34878D82A}">
                    <a16:rowId xmlns:a16="http://schemas.microsoft.com/office/drawing/2014/main" val="275918954"/>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Q12. helps the student to be organized</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3.71</a:t>
                      </a:r>
                    </a:p>
                  </a:txBody>
                  <a:tcPr marL="49936" marR="49936" marT="0" marB="0"/>
                </a:tc>
                <a:extLst>
                  <a:ext uri="{0D108BD9-81ED-4DB2-BD59-A6C34878D82A}">
                    <a16:rowId xmlns:a16="http://schemas.microsoft.com/office/drawing/2014/main" val="3516516106"/>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Q21. helps the student learn from his/her mistakes</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3.71</a:t>
                      </a:r>
                    </a:p>
                  </a:txBody>
                  <a:tcPr marL="49936" marR="49936" marT="0" marB="0"/>
                </a:tc>
                <a:extLst>
                  <a:ext uri="{0D108BD9-81ED-4DB2-BD59-A6C34878D82A}">
                    <a16:rowId xmlns:a16="http://schemas.microsoft.com/office/drawing/2014/main" val="1125613812"/>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Q28. helps the student be able to focus on a problem</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3.71</a:t>
                      </a:r>
                    </a:p>
                  </a:txBody>
                  <a:tcPr marL="49936" marR="49936" marT="0" marB="0"/>
                </a:tc>
                <a:extLst>
                  <a:ext uri="{0D108BD9-81ED-4DB2-BD59-A6C34878D82A}">
                    <a16:rowId xmlns:a16="http://schemas.microsoft.com/office/drawing/2014/main" val="4155607042"/>
                  </a:ext>
                </a:extLst>
              </a:tr>
              <a:tr h="243470">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Q23. helps the student be willing to seek different ways to solve difficult problems</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3.69</a:t>
                      </a:r>
                    </a:p>
                  </a:txBody>
                  <a:tcPr marL="49936" marR="49936" marT="0" marB="0"/>
                </a:tc>
                <a:extLst>
                  <a:ext uri="{0D108BD9-81ED-4DB2-BD59-A6C34878D82A}">
                    <a16:rowId xmlns:a16="http://schemas.microsoft.com/office/drawing/2014/main" val="1932885296"/>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 </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 </a:t>
                      </a:r>
                    </a:p>
                  </a:txBody>
                  <a:tcPr marL="49936" marR="49936" marT="0" marB="0"/>
                </a:tc>
                <a:extLst>
                  <a:ext uri="{0D108BD9-81ED-4DB2-BD59-A6C34878D82A}">
                    <a16:rowId xmlns:a16="http://schemas.microsoft.com/office/drawing/2014/main" val="1401805607"/>
                  </a:ext>
                </a:extLst>
              </a:tr>
              <a:tr h="243470">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Q30. helps the student have high beliefs in his/her abilities of learning</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3.65</a:t>
                      </a:r>
                    </a:p>
                  </a:txBody>
                  <a:tcPr marL="49936" marR="49936" marT="0" marB="0"/>
                </a:tc>
                <a:extLst>
                  <a:ext uri="{0D108BD9-81ED-4DB2-BD59-A6C34878D82A}">
                    <a16:rowId xmlns:a16="http://schemas.microsoft.com/office/drawing/2014/main" val="328094789"/>
                  </a:ext>
                </a:extLst>
              </a:tr>
              <a:tr h="402312">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Q15. helps the student to prioritize his/her study (e.g., determine the order in which the studies are to be done)</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3.60</a:t>
                      </a:r>
                    </a:p>
                  </a:txBody>
                  <a:tcPr marL="49936" marR="49936" marT="0" marB="0"/>
                </a:tc>
                <a:extLst>
                  <a:ext uri="{0D108BD9-81ED-4DB2-BD59-A6C34878D82A}">
                    <a16:rowId xmlns:a16="http://schemas.microsoft.com/office/drawing/2014/main" val="2173969772"/>
                  </a:ext>
                </a:extLst>
              </a:tr>
              <a:tr h="194473">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Q25. helps the student set his/her own learning goals</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3.52</a:t>
                      </a:r>
                    </a:p>
                  </a:txBody>
                  <a:tcPr marL="49936" marR="49936" marT="0" marB="0"/>
                </a:tc>
                <a:extLst>
                  <a:ext uri="{0D108BD9-81ED-4DB2-BD59-A6C34878D82A}">
                    <a16:rowId xmlns:a16="http://schemas.microsoft.com/office/drawing/2014/main" val="1149996853"/>
                  </a:ext>
                </a:extLst>
              </a:tr>
              <a:tr h="402312">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Q14. helps the student to have good management skills (e.g., managing time and learning resources)</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3.38</a:t>
                      </a:r>
                    </a:p>
                  </a:txBody>
                  <a:tcPr marL="49936" marR="49936" marT="0" marB="0"/>
                </a:tc>
                <a:extLst>
                  <a:ext uri="{0D108BD9-81ED-4DB2-BD59-A6C34878D82A}">
                    <a16:rowId xmlns:a16="http://schemas.microsoft.com/office/drawing/2014/main" val="2507426358"/>
                  </a:ext>
                </a:extLst>
              </a:tr>
              <a:tr h="242702">
                <a:tc>
                  <a:txBody>
                    <a:bodyPr/>
                    <a:lstStyle/>
                    <a:p>
                      <a:pPr marL="0" marR="0">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Q13. helps the student to set strict time frames for learning</a:t>
                      </a:r>
                    </a:p>
                  </a:txBody>
                  <a:tcPr marL="49936" marR="49936" marT="0" marB="0"/>
                </a:tc>
                <a:tc>
                  <a:txBody>
                    <a:bodyPr/>
                    <a:lstStyle/>
                    <a:p>
                      <a:pPr marL="0" marR="0" algn="r">
                        <a:lnSpc>
                          <a:spcPct val="115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3.25</a:t>
                      </a:r>
                    </a:p>
                  </a:txBody>
                  <a:tcPr marL="49936" marR="49936" marT="0" marB="0"/>
                </a:tc>
                <a:extLst>
                  <a:ext uri="{0D108BD9-81ED-4DB2-BD59-A6C34878D82A}">
                    <a16:rowId xmlns:a16="http://schemas.microsoft.com/office/drawing/2014/main" val="2053678190"/>
                  </a:ext>
                </a:extLst>
              </a:tr>
            </a:tbl>
          </a:graphicData>
        </a:graphic>
      </p:graphicFrame>
    </p:spTree>
    <p:extLst>
      <p:ext uri="{BB962C8B-B14F-4D97-AF65-F5344CB8AC3E}">
        <p14:creationId xmlns:p14="http://schemas.microsoft.com/office/powerpoint/2010/main" val="991977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0" y="911712"/>
            <a:ext cx="9144000" cy="638906"/>
          </a:xfrm>
        </p:spPr>
        <p: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
        <p:nvSpPr>
          <p:cNvPr id="4" name="Rectangle 3"/>
          <p:cNvSpPr/>
          <p:nvPr/>
        </p:nvSpPr>
        <p:spPr>
          <a:xfrm>
            <a:off x="685801" y="1903956"/>
            <a:ext cx="7706638" cy="3722879"/>
          </a:xfrm>
          <a:prstGeom prst="rect">
            <a:avLst/>
          </a:prstGeom>
        </p:spPr>
        <p:txBody>
          <a:bodyPr wrap="square">
            <a:spAutoFit/>
          </a:bodyPr>
          <a:lstStyle/>
          <a:p>
            <a:pPr indent="457200">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An interview with one instructor from Canada revealed a more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behaviorally-based tactic </a:t>
            </a:r>
            <a:r>
              <a:rPr lang="en-US" sz="2000" b="1" dirty="0">
                <a:latin typeface="Tahoma" panose="020B0604030504040204" pitchFamily="34" charset="0"/>
                <a:ea typeface="Tahoma" panose="020B0604030504040204" pitchFamily="34" charset="0"/>
                <a:cs typeface="Tahoma" panose="020B0604030504040204" pitchFamily="34" charset="0"/>
              </a:rPr>
              <a:t>that some MOOC instructors use to facilitate students’ SDL skills. </a:t>
            </a:r>
          </a:p>
          <a:p>
            <a:pPr indent="457200">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He argued that “I think our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quizzes at the end </a:t>
            </a:r>
            <a:r>
              <a:rPr lang="en-US" sz="2000" b="1" dirty="0">
                <a:latin typeface="Tahoma" panose="020B0604030504040204" pitchFamily="34" charset="0"/>
                <a:ea typeface="Tahoma" panose="020B0604030504040204" pitchFamily="34" charset="0"/>
                <a:cs typeface="Tahoma" panose="020B0604030504040204" pitchFamily="34" charset="0"/>
              </a:rPr>
              <a:t>are helpful. And I think…</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we have reading lists and I update the reading lists for the course on a regular basis</a:t>
            </a:r>
            <a:r>
              <a:rPr lang="en-US" sz="2000" b="1" dirty="0">
                <a:latin typeface="Tahoma" panose="020B0604030504040204" pitchFamily="34" charset="0"/>
                <a:ea typeface="Tahoma" panose="020B0604030504040204" pitchFamily="34" charset="0"/>
                <a:cs typeface="Tahoma" panose="020B0604030504040204" pitchFamily="34" charset="0"/>
              </a:rPr>
              <a:t>.” He added that they “direct people to that” and send reminders through the forum and emails. </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1409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641" y="1916482"/>
            <a:ext cx="7552907" cy="3477875"/>
          </a:xfrm>
          <a:prstGeom prst="rect">
            <a:avLst/>
          </a:prstGeom>
        </p:spPr>
        <p:txBody>
          <a:bodyPr wrap="square">
            <a:spAutoFit/>
          </a:bodyPr>
          <a:lstStyle/>
          <a:p>
            <a:pPr indent="457200"/>
            <a:r>
              <a:rPr lang="en-US" sz="2000" b="1" dirty="0">
                <a:latin typeface="Tahoma" panose="020B0604030504040204" pitchFamily="34" charset="0"/>
                <a:ea typeface="Tahoma" panose="020B0604030504040204" pitchFamily="34" charset="0"/>
                <a:cs typeface="Tahoma" panose="020B0604030504040204" pitchFamily="34" charset="0"/>
              </a:rPr>
              <a:t>One instructor from Canada mentioned he sent students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message to remind students</a:t>
            </a:r>
            <a:r>
              <a:rPr lang="en-US" sz="2000" b="1" dirty="0">
                <a:latin typeface="Tahoma" panose="020B0604030504040204" pitchFamily="34" charset="0"/>
                <a:ea typeface="Tahoma" panose="020B0604030504040204" pitchFamily="34" charset="0"/>
                <a:cs typeface="Tahoma" panose="020B0604030504040204" pitchFamily="34" charset="0"/>
              </a:rPr>
              <a:t>:</a:t>
            </a:r>
          </a:p>
          <a:p>
            <a:pPr lvl="2"/>
            <a:r>
              <a:rPr lang="en-US" sz="2000" b="1" dirty="0">
                <a:latin typeface="Tahoma" panose="020B0604030504040204" pitchFamily="34" charset="0"/>
                <a:ea typeface="Tahoma" panose="020B0604030504040204" pitchFamily="34" charset="0"/>
                <a:cs typeface="Tahoma" panose="020B0604030504040204" pitchFamily="34" charset="0"/>
              </a:rPr>
              <a:t>You lose people at the front and so one of the things that I've started to try to do is, because I know who those people are is to sort of send messages out saying “hey, if you haven't started yet just sign up again blah blah blah” and get people started.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I figure once we get people started we can keep them in the course like we have a good track record of keeping people in the course. </a:t>
            </a:r>
            <a:endPar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0" y="924334"/>
            <a:ext cx="9028386" cy="62909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algn="ctr"/>
            <a:r>
              <a:rPr lang="en-US" sz="2800" dirty="0">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Tree>
    <p:extLst>
      <p:ext uri="{BB962C8B-B14F-4D97-AF65-F5344CB8AC3E}">
        <p14:creationId xmlns:p14="http://schemas.microsoft.com/office/powerpoint/2010/main" val="1997581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223337" cy="2438996"/>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21,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Second Wave of MOOC Hype Is Here, and It’s Online Degrees</a:t>
            </a:r>
            <a:br>
              <a:rPr lang="en-US" b="1" dirty="0">
                <a:latin typeface="Tahoma" panose="020B0604030504040204" pitchFamily="34" charset="0"/>
                <a:ea typeface="Tahoma" panose="020B0604030504040204" pitchFamily="34" charset="0"/>
                <a:cs typeface="Tahoma" panose="020B0604030504040204" pitchFamily="34" charset="0"/>
              </a:rPr>
            </a:br>
            <a:r>
              <a:rPr lang="en-US" sz="2700" b="1" dirty="0" err="1">
                <a:latin typeface="Tahoma" panose="020B0604030504040204" pitchFamily="34" charset="0"/>
                <a:ea typeface="Tahoma" panose="020B0604030504040204" pitchFamily="34" charset="0"/>
                <a:cs typeface="Tahoma" panose="020B0604030504040204" pitchFamily="34" charset="0"/>
              </a:rPr>
              <a:t>Dhawal</a:t>
            </a:r>
            <a:r>
              <a:rPr lang="en-US" sz="2700" b="1" dirty="0">
                <a:latin typeface="Tahoma" panose="020B0604030504040204" pitchFamily="34" charset="0"/>
                <a:ea typeface="Tahoma" panose="020B0604030504040204" pitchFamily="34" charset="0"/>
                <a:cs typeface="Tahoma" panose="020B0604030504040204" pitchFamily="34" charset="0"/>
              </a:rPr>
              <a:t> Shah, Class Central</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https://www.edsurge.com/news/2018-05-21-the-second-wave-of-mooc-hype-is-here-and-it-s-online-degrees</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1DDCFCC-8947-4A10-A06C-75A59A826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437" y="2908653"/>
            <a:ext cx="5182037" cy="3451236"/>
          </a:xfrm>
          <a:prstGeom prst="rect">
            <a:avLst/>
          </a:prstGeom>
        </p:spPr>
      </p:pic>
      <p:pic>
        <p:nvPicPr>
          <p:cNvPr id="8" name="Picture 7">
            <a:extLst>
              <a:ext uri="{FF2B5EF4-FFF2-40B4-BE49-F238E27FC236}">
                <a16:creationId xmlns:a16="http://schemas.microsoft.com/office/drawing/2014/main" id="{68F389D6-E903-491E-9AF4-F2140AE10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6" y="2834284"/>
            <a:ext cx="3511723" cy="1975344"/>
          </a:xfrm>
          <a:prstGeom prst="rect">
            <a:avLst/>
          </a:prstGeom>
        </p:spPr>
      </p:pic>
      <p:pic>
        <p:nvPicPr>
          <p:cNvPr id="10" name="Picture 9">
            <a:extLst>
              <a:ext uri="{FF2B5EF4-FFF2-40B4-BE49-F238E27FC236}">
                <a16:creationId xmlns:a16="http://schemas.microsoft.com/office/drawing/2014/main" id="{7C9983D2-82C3-4417-8B11-F72CCAD9D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21739"/>
            <a:ext cx="3620022" cy="2036262"/>
          </a:xfrm>
          <a:prstGeom prst="rect">
            <a:avLst/>
          </a:prstGeom>
        </p:spPr>
      </p:pic>
    </p:spTree>
    <p:extLst>
      <p:ext uri="{BB962C8B-B14F-4D97-AF65-F5344CB8AC3E}">
        <p14:creationId xmlns:p14="http://schemas.microsoft.com/office/powerpoint/2010/main" val="1346383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115614" y="936860"/>
            <a:ext cx="9028386" cy="629095"/>
          </a:xfrm>
        </p:spPr>
        <p: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
        <p:nvSpPr>
          <p:cNvPr id="3" name="Rectangle 2"/>
          <p:cNvSpPr/>
          <p:nvPr/>
        </p:nvSpPr>
        <p:spPr>
          <a:xfrm>
            <a:off x="726511" y="1941534"/>
            <a:ext cx="7690980" cy="4093428"/>
          </a:xfrm>
          <a:prstGeom prst="rect">
            <a:avLst/>
          </a:prstGeom>
        </p:spPr>
        <p:txBody>
          <a:bodyPr wrap="square">
            <a:spAutoFit/>
          </a:bodyPr>
          <a:lstStyle/>
          <a:p>
            <a:pPr indent="457200"/>
            <a:r>
              <a:rPr lang="en-US" sz="2000" b="1" dirty="0">
                <a:latin typeface="Tahoma" panose="020B0604030504040204" pitchFamily="34" charset="0"/>
                <a:ea typeface="Tahoma" panose="020B0604030504040204" pitchFamily="34" charset="0"/>
                <a:cs typeface="Tahoma" panose="020B0604030504040204" pitchFamily="34" charset="0"/>
              </a:rPr>
              <a:t>One instructor from the UK mentioned she encouraged student reflection:</a:t>
            </a:r>
          </a:p>
          <a:p>
            <a:pPr lvl="2"/>
            <a:r>
              <a:rPr lang="en-US" sz="2000" b="1" dirty="0">
                <a:latin typeface="Tahoma" panose="020B0604030504040204" pitchFamily="34" charset="0"/>
                <a:ea typeface="Tahoma" panose="020B0604030504040204" pitchFamily="34" charset="0"/>
                <a:cs typeface="Tahoma" panose="020B0604030504040204" pitchFamily="34" charset="0"/>
              </a:rPr>
              <a:t>One of the things that I tried to do was to give people opportunities for</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 different types of engagement with explicit opportunities for reflection built-in. </a:t>
            </a:r>
            <a:r>
              <a:rPr lang="en-US" sz="2000" b="1" dirty="0">
                <a:latin typeface="Tahoma" panose="020B0604030504040204" pitchFamily="34" charset="0"/>
                <a:ea typeface="Tahoma" panose="020B0604030504040204" pitchFamily="34" charset="0"/>
                <a:cs typeface="Tahoma" panose="020B0604030504040204" pitchFamily="34" charset="0"/>
              </a:rPr>
              <a:t>So, for instance. You know for the second or third assignment, part one is you're asked to go through a set of exercises on your own following from examples in lecture. At the end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you're asked some questions about which parts of this were hard, what challenges did you encounter, how would you approach solving those challenges, how successful were you. </a:t>
            </a:r>
            <a:endPar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75529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641" y="1741117"/>
            <a:ext cx="7803427" cy="4083485"/>
          </a:xfrm>
          <a:prstGeom prst="rect">
            <a:avLst/>
          </a:prstGeom>
        </p:spPr>
        <p:txBody>
          <a:bodyPr wrap="square">
            <a:spAutoFit/>
          </a:bodyPr>
          <a:lstStyle/>
          <a:p>
            <a:pPr indent="457200">
              <a:lnSpc>
                <a:spcPct val="150000"/>
              </a:lnSpc>
            </a:pPr>
            <a:r>
              <a:rPr lang="en-US" b="1" dirty="0">
                <a:latin typeface="Tahoma" panose="020B0604030504040204" pitchFamily="34" charset="0"/>
                <a:ea typeface="Tahoma" panose="020B0604030504040204" pitchFamily="34" charset="0"/>
                <a:cs typeface="Tahoma" panose="020B0604030504040204" pitchFamily="34" charset="0"/>
              </a:rPr>
              <a:t>One instructor from the US mentioned she tried to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combine the content with student personal life</a:t>
            </a:r>
            <a:r>
              <a:rPr lang="en-US" b="1" dirty="0">
                <a:latin typeface="Tahoma" panose="020B0604030504040204" pitchFamily="34" charset="0"/>
                <a:ea typeface="Tahoma" panose="020B0604030504040204" pitchFamily="34" charset="0"/>
                <a:cs typeface="Tahoma" panose="020B0604030504040204" pitchFamily="34" charset="0"/>
              </a:rPr>
              <a:t>:</a:t>
            </a:r>
          </a:p>
          <a:p>
            <a:pPr lvl="2"/>
            <a:r>
              <a:rPr lang="en-US" b="1" dirty="0">
                <a:latin typeface="Tahoma" panose="020B0604030504040204" pitchFamily="34" charset="0"/>
                <a:ea typeface="Tahoma" panose="020B0604030504040204" pitchFamily="34" charset="0"/>
                <a:cs typeface="Tahoma" panose="020B0604030504040204" pitchFamily="34" charset="0"/>
              </a:rPr>
              <a:t>one of the things that we really tried to put in was opportunities for people to take what they were learning and to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reflect back how it impacted their own lives. So, we asked people about activities the case studies and things always go back to you</a:t>
            </a:r>
            <a:r>
              <a:rPr lang="en-US" b="1" dirty="0">
                <a:latin typeface="Tahoma" panose="020B0604030504040204" pitchFamily="34" charset="0"/>
                <a:ea typeface="Tahoma" panose="020B0604030504040204" pitchFamily="34" charset="0"/>
                <a:cs typeface="Tahoma" panose="020B0604030504040204" pitchFamily="34" charset="0"/>
              </a:rPr>
              <a:t>...then we say, in your own situation what would you do? So, in that sense I think that helps people to think about not only what's the right answer to a quiz question, perhaps but also how does what I'm learning affect me and how does that what I want to still learn more about. We made this really personal and applicable to them.</a:t>
            </a:r>
            <a:endParaRPr lang="en-US"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115614" y="861704"/>
            <a:ext cx="9028386" cy="62909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algn="ctr"/>
            <a:r>
              <a:rPr lang="en-US" sz="2800" dirty="0">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Tree>
    <p:extLst>
      <p:ext uri="{BB962C8B-B14F-4D97-AF65-F5344CB8AC3E}">
        <p14:creationId xmlns:p14="http://schemas.microsoft.com/office/powerpoint/2010/main" val="2530705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640" y="2154477"/>
            <a:ext cx="7715746" cy="3477875"/>
          </a:xfrm>
          <a:prstGeom prst="rect">
            <a:avLst/>
          </a:prstGeom>
        </p:spPr>
        <p:txBody>
          <a:bodyPr wrap="square">
            <a:spAutoFit/>
          </a:bodyPr>
          <a:lstStyle/>
          <a:p>
            <a:pPr indent="457200"/>
            <a:r>
              <a:rPr lang="en-US" sz="2200" b="1" dirty="0">
                <a:latin typeface="Tahoma" panose="020B0604030504040204" pitchFamily="34" charset="0"/>
                <a:ea typeface="Tahoma" panose="020B0604030504040204" pitchFamily="34" charset="0"/>
                <a:cs typeface="Tahoma" panose="020B0604030504040204" pitchFamily="34" charset="0"/>
              </a:rPr>
              <a:t>One instructor from the US mentioned she used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interactive interview to engage students </a:t>
            </a:r>
            <a:r>
              <a:rPr lang="en-US" sz="2200" b="1" dirty="0">
                <a:latin typeface="Tahoma" panose="020B0604030504040204" pitchFamily="34" charset="0"/>
                <a:ea typeface="Tahoma" panose="020B0604030504040204" pitchFamily="34" charset="0"/>
                <a:cs typeface="Tahoma" panose="020B0604030504040204" pitchFamily="34" charset="0"/>
              </a:rPr>
              <a:t>in MOOC:</a:t>
            </a:r>
          </a:p>
          <a:p>
            <a:pPr lvl="2"/>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And then we also have these little one-minute like on the street interviews to also try to help students engage with like what's happening. </a:t>
            </a:r>
            <a:r>
              <a:rPr lang="en-US" sz="2200" b="1" dirty="0">
                <a:latin typeface="Tahoma" panose="020B0604030504040204" pitchFamily="34" charset="0"/>
                <a:ea typeface="Tahoma" panose="020B0604030504040204" pitchFamily="34" charset="0"/>
                <a:cs typeface="Tahoma" panose="020B0604030504040204" pitchFamily="34" charset="0"/>
              </a:rPr>
              <a:t>To me so it wasn't all talking heads because that just we didn't think that was going to be helpful for the self-directed learning at all. So, we did try to really think about how could we get people involved. </a:t>
            </a:r>
            <a:endParaRPr lang="en-US" sz="22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115614" y="1112224"/>
            <a:ext cx="9028386" cy="62909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pPr algn="ctr"/>
            <a:r>
              <a:rPr lang="en-US" sz="2800" dirty="0">
                <a:latin typeface="Tahoma" panose="020B0604030504040204" pitchFamily="34" charset="0"/>
                <a:ea typeface="Tahoma" panose="020B0604030504040204" pitchFamily="34" charset="0"/>
                <a:cs typeface="Tahoma" panose="020B0604030504040204" pitchFamily="34" charset="0"/>
              </a:rPr>
              <a:t>RQ3: How do instructors design and deliver MOOCs to facilitate participant SDL skills?</a:t>
            </a:r>
          </a:p>
        </p:txBody>
      </p:sp>
    </p:spTree>
    <p:extLst>
      <p:ext uri="{BB962C8B-B14F-4D97-AF65-F5344CB8AC3E}">
        <p14:creationId xmlns:p14="http://schemas.microsoft.com/office/powerpoint/2010/main" val="1326466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768096" y="582142"/>
            <a:ext cx="7510272" cy="2868241"/>
          </a:xfrm>
        </p:spPr>
        <p:txBody>
          <a:bodyPr/>
          <a:lstStyle/>
          <a:p>
            <a:pPr algn="ctr"/>
            <a:r>
              <a:rPr lang="en-US" sz="6000" dirty="0"/>
              <a:t>Discussion, </a:t>
            </a:r>
            <a:br>
              <a:rPr lang="en-US" sz="6000" dirty="0"/>
            </a:br>
            <a:r>
              <a:rPr lang="en-US" sz="6000" dirty="0"/>
              <a:t>Significance, </a:t>
            </a:r>
            <a:br>
              <a:rPr lang="en-US" sz="6000" dirty="0"/>
            </a:br>
            <a:r>
              <a:rPr lang="en-US" sz="6000" dirty="0"/>
              <a:t>and Conclusion</a:t>
            </a:r>
          </a:p>
        </p:txBody>
      </p:sp>
      <p:pic>
        <p:nvPicPr>
          <p:cNvPr id="4" name="Picture 3">
            <a:extLst>
              <a:ext uri="{FF2B5EF4-FFF2-40B4-BE49-F238E27FC236}">
                <a16:creationId xmlns:a16="http://schemas.microsoft.com/office/drawing/2014/main" id="{98E25D2D-C133-4793-891E-808649B7E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381" y="3627342"/>
            <a:ext cx="5649238" cy="3230658"/>
          </a:xfrm>
          <a:prstGeom prst="rect">
            <a:avLst/>
          </a:prstGeom>
        </p:spPr>
      </p:pic>
    </p:spTree>
    <p:extLst>
      <p:ext uri="{BB962C8B-B14F-4D97-AF65-F5344CB8AC3E}">
        <p14:creationId xmlns:p14="http://schemas.microsoft.com/office/powerpoint/2010/main" val="410546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34180" y="1349406"/>
            <a:ext cx="8004391" cy="4696287"/>
          </a:xfrm>
        </p:spPr>
        <p:txBody>
          <a:bodyPr>
            <a:noAutofit/>
          </a:bodyPr>
          <a:lstStyle/>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Instructors considered SDL as a skill that can be educated. </a:t>
            </a:r>
          </a:p>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Most of them felt that MOOC instructors can intentionally create learning environments that foster the development of SDL skills as </a:t>
            </a:r>
            <a:r>
              <a:rPr lang="en-US" sz="2200" b="1" dirty="0" err="1">
                <a:solidFill>
                  <a:schemeClr val="tx1"/>
                </a:solidFill>
                <a:latin typeface="Tahoma" panose="020B0604030504040204" pitchFamily="34" charset="0"/>
                <a:ea typeface="Tahoma" panose="020B0604030504040204" pitchFamily="34" charset="0"/>
                <a:cs typeface="Tahoma" panose="020B0604030504040204" pitchFamily="34" charset="0"/>
              </a:rPr>
              <a:t>Kell</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and </a:t>
            </a:r>
            <a:r>
              <a:rPr lang="en-US" sz="2200" b="1" dirty="0" err="1">
                <a:solidFill>
                  <a:schemeClr val="tx1"/>
                </a:solidFill>
                <a:latin typeface="Tahoma" panose="020B0604030504040204" pitchFamily="34" charset="0"/>
                <a:ea typeface="Tahoma" panose="020B0604030504040204" pitchFamily="34" charset="0"/>
                <a:cs typeface="Tahoma" panose="020B0604030504040204" pitchFamily="34" charset="0"/>
              </a:rPr>
              <a:t>Deursen</a:t>
            </a:r>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 (2002) suggested. </a:t>
            </a:r>
          </a:p>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In terms of their design and delivery practices to facilitate SDL via the MOOC, it seems that the impact is mainly on learner self-monitoring and motivation. However, the impact on students’ self-management skills seems limited. </a:t>
            </a:r>
          </a:p>
          <a:p>
            <a:endPar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5EDE6B98-E056-4575-8532-399675574229}"/>
              </a:ext>
            </a:extLst>
          </p:cNvPr>
          <p:cNvSpPr>
            <a:spLocks noGrp="1"/>
          </p:cNvSpPr>
          <p:nvPr>
            <p:ph type="ctrTitle"/>
          </p:nvPr>
        </p:nvSpPr>
        <p:spPr>
          <a:xfrm>
            <a:off x="518824" y="572333"/>
            <a:ext cx="8004391" cy="638906"/>
          </a:xfrm>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Discussion of Results</a:t>
            </a:r>
            <a:r>
              <a:rPr lang="en-US" sz="36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222214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17620" y="876441"/>
            <a:ext cx="8004391" cy="63890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Significance &amp; Conclusion</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21989" y="1827417"/>
            <a:ext cx="6747835" cy="4437484"/>
          </a:xfrm>
        </p:spPr>
        <p:txBody>
          <a:bodyPr>
            <a:noAutofit/>
          </a:bodyPr>
          <a:lstStyle/>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This study offers insights into MOOC design for SDL. </a:t>
            </a:r>
          </a:p>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The findings might offer implications for instructors or instructional designers concerning the design of MOOCs for self-directed learners. </a:t>
            </a:r>
          </a:p>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Additionally, the results also provide guidance for MOOC learners on the SDL strategies that they need to be successful. </a:t>
            </a:r>
          </a:p>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38A62F0-C326-4CCC-A266-6AE7C609B25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53376" y="1"/>
            <a:ext cx="1690624" cy="950976"/>
          </a:xfrm>
          <a:prstGeom prst="rect">
            <a:avLst/>
          </a:prstGeom>
        </p:spPr>
      </p:pic>
      <p:pic>
        <p:nvPicPr>
          <p:cNvPr id="8" name="Picture 7">
            <a:extLst>
              <a:ext uri="{FF2B5EF4-FFF2-40B4-BE49-F238E27FC236}">
                <a16:creationId xmlns:a16="http://schemas.microsoft.com/office/drawing/2014/main" id="{C4B19DE9-73E5-4B78-A884-9462BDA73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099" y="876440"/>
            <a:ext cx="1798901" cy="3645456"/>
          </a:xfrm>
          <a:prstGeom prst="rect">
            <a:avLst/>
          </a:prstGeom>
        </p:spPr>
      </p:pic>
    </p:spTree>
    <p:extLst>
      <p:ext uri="{BB962C8B-B14F-4D97-AF65-F5344CB8AC3E}">
        <p14:creationId xmlns:p14="http://schemas.microsoft.com/office/powerpoint/2010/main" val="2680383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92038" y="1136144"/>
            <a:ext cx="7857018" cy="1521712"/>
          </a:xfrm>
        </p:spPr>
        <p:txBody>
          <a:bodyPr/>
          <a:lstStyle/>
          <a:p>
            <a:pPr algn="ctr"/>
            <a:r>
              <a:rPr lang="en-US" sz="6000" dirty="0"/>
              <a:t>Limitations and Future Directions</a:t>
            </a:r>
          </a:p>
        </p:txBody>
      </p:sp>
      <p:pic>
        <p:nvPicPr>
          <p:cNvPr id="5" name="Picture 4">
            <a:extLst>
              <a:ext uri="{FF2B5EF4-FFF2-40B4-BE49-F238E27FC236}">
                <a16:creationId xmlns:a16="http://schemas.microsoft.com/office/drawing/2014/main" id="{DCA71309-BCB5-4A6C-B835-2C37A5994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656" y="3147164"/>
            <a:ext cx="4947782" cy="3710836"/>
          </a:xfrm>
          <a:prstGeom prst="rect">
            <a:avLst/>
          </a:prstGeom>
        </p:spPr>
      </p:pic>
    </p:spTree>
    <p:extLst>
      <p:ext uri="{BB962C8B-B14F-4D97-AF65-F5344CB8AC3E}">
        <p14:creationId xmlns:p14="http://schemas.microsoft.com/office/powerpoint/2010/main" val="2525273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457864" y="796800"/>
            <a:ext cx="8004391" cy="638906"/>
          </a:xfrm>
        </p:spPr>
        <p:txBody>
          <a:bodyPr/>
          <a:lstStyle/>
          <a:p>
            <a:pPr algn="ctr"/>
            <a:r>
              <a:rPr lang="en-US" sz="4800" dirty="0">
                <a:latin typeface="Tahoma" panose="020B0604030504040204" pitchFamily="34" charset="0"/>
                <a:ea typeface="Tahoma" panose="020B0604030504040204" pitchFamily="34" charset="0"/>
                <a:cs typeface="Tahoma" panose="020B0604030504040204" pitchFamily="34" charset="0"/>
              </a:rPr>
              <a:t>Limitations…</a:t>
            </a: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848889" y="1681266"/>
            <a:ext cx="7222340" cy="4267200"/>
          </a:xfrm>
        </p:spPr>
        <p:txBody>
          <a:bodyPr>
            <a:noAutofit/>
          </a:bodyPr>
          <a:lstStyle/>
          <a:p>
            <a:pPr marL="914400" lvl="1" indent="-457200">
              <a:spcAft>
                <a:spcPts val="0"/>
              </a:spcAft>
              <a:buFont typeface="+mj-lt"/>
              <a:buAutoNum type="arabicPeriod"/>
            </a:pPr>
            <a:r>
              <a:rPr lang="en-US" sz="3200" b="1" dirty="0">
                <a:latin typeface="Tahoma" panose="020B0604030504040204" pitchFamily="34" charset="0"/>
                <a:ea typeface="Tahoma" panose="020B0604030504040204" pitchFamily="34" charset="0"/>
                <a:cs typeface="Tahoma" panose="020B0604030504040204" pitchFamily="34" charset="0"/>
              </a:rPr>
              <a:t> No student perspective or voice</a:t>
            </a:r>
          </a:p>
          <a:p>
            <a:pPr marL="914400" lvl="1" indent="-457200">
              <a:spcAft>
                <a:spcPts val="0"/>
              </a:spcAft>
              <a:buFont typeface="+mj-lt"/>
              <a:buAutoNum type="arabicPeriod"/>
            </a:pPr>
            <a:r>
              <a:rPr lang="en-US" sz="3200" b="1" dirty="0">
                <a:latin typeface="Tahoma" panose="020B0604030504040204" pitchFamily="34" charset="0"/>
                <a:ea typeface="Tahoma" panose="020B0604030504040204" pitchFamily="34" charset="0"/>
                <a:cs typeface="Tahoma" panose="020B0604030504040204" pitchFamily="34" charset="0"/>
              </a:rPr>
              <a:t> Small sample (48 surveyed; 4 interviewed)</a:t>
            </a:r>
          </a:p>
          <a:p>
            <a:pPr marL="914400" lvl="1" indent="-457200">
              <a:spcAft>
                <a:spcPts val="0"/>
              </a:spcAft>
              <a:buFont typeface="+mj-lt"/>
              <a:buAutoNum type="arabicPeriod"/>
            </a:pPr>
            <a:r>
              <a:rPr lang="en-US" sz="3200" b="1" dirty="0">
                <a:latin typeface="Tahoma" panose="020B0604030504040204" pitchFamily="34" charset="0"/>
                <a:ea typeface="Tahoma" panose="020B0604030504040204" pitchFamily="34" charset="0"/>
                <a:cs typeface="Tahoma" panose="020B0604030504040204" pitchFamily="34" charset="0"/>
              </a:rPr>
              <a:t> Self-report survey data</a:t>
            </a:r>
          </a:p>
          <a:p>
            <a:pPr marL="914400" lvl="1" indent="-457200">
              <a:spcAft>
                <a:spcPts val="0"/>
              </a:spcAft>
              <a:buFont typeface="+mj-lt"/>
              <a:buAutoNum type="arabicPeriod"/>
            </a:pPr>
            <a:r>
              <a:rPr lang="en-US" sz="3200" b="1" dirty="0">
                <a:latin typeface="Tahoma" panose="020B0604030504040204" pitchFamily="34" charset="0"/>
                <a:ea typeface="Tahoma" panose="020B0604030504040204" pitchFamily="34" charset="0"/>
                <a:cs typeface="Tahoma" panose="020B0604030504040204" pitchFamily="34" charset="0"/>
              </a:rPr>
              <a:t> No direct observations</a:t>
            </a:r>
          </a:p>
          <a:p>
            <a:pPr marL="457200" lvl="1" indent="0">
              <a:spcAft>
                <a:spcPts val="0"/>
              </a:spcAft>
              <a:buNone/>
            </a:pPr>
            <a:endPar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0545F859-2055-456B-9D24-05D1ECA94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875" y="4261393"/>
            <a:ext cx="2143125" cy="2143125"/>
          </a:xfrm>
          <a:prstGeom prst="rect">
            <a:avLst/>
          </a:prstGeom>
        </p:spPr>
      </p:pic>
    </p:spTree>
    <p:extLst>
      <p:ext uri="{BB962C8B-B14F-4D97-AF65-F5344CB8AC3E}">
        <p14:creationId xmlns:p14="http://schemas.microsoft.com/office/powerpoint/2010/main" val="4293286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DCF2-4CB0-445B-9B68-063F91439B0F}"/>
              </a:ext>
            </a:extLst>
          </p:cNvPr>
          <p:cNvSpPr>
            <a:spLocks noGrp="1"/>
          </p:cNvSpPr>
          <p:nvPr>
            <p:ph type="ctrTitle"/>
          </p:nvPr>
        </p:nvSpPr>
        <p:spPr>
          <a:xfrm>
            <a:off x="569804" y="888244"/>
            <a:ext cx="8004391" cy="638906"/>
          </a:xfrm>
        </p:spPr>
        <p:txBody>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Future Research Might Explore…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840282" y="1644924"/>
            <a:ext cx="6737966" cy="4554244"/>
          </a:xfrm>
        </p:spPr>
        <p:txBody>
          <a:bodyPr>
            <a:noAutofit/>
          </a:bodyPr>
          <a:lstStyle/>
          <a:p>
            <a:pPr marL="914400" lvl="1" indent="-457200">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Student perceive their SDL in MOOC.</a:t>
            </a:r>
          </a:p>
          <a:p>
            <a:pPr marL="914400" lvl="1" indent="-457200">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Support needed from learners in terms of SDL in MOOCs.</a:t>
            </a:r>
          </a:p>
          <a:p>
            <a:pPr marL="914400" lvl="1" indent="-457200">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MOOC instructional professional development and instructor teaching skill changes from designing MOOCs.</a:t>
            </a:r>
          </a:p>
        </p:txBody>
      </p:sp>
      <p:pic>
        <p:nvPicPr>
          <p:cNvPr id="9" name="Picture 8">
            <a:extLst>
              <a:ext uri="{FF2B5EF4-FFF2-40B4-BE49-F238E27FC236}">
                <a16:creationId xmlns:a16="http://schemas.microsoft.com/office/drawing/2014/main" id="{0D5AEEDD-EE42-49DF-9C56-015692666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030" y="4389831"/>
            <a:ext cx="3594970" cy="2022271"/>
          </a:xfrm>
          <a:prstGeom prst="rect">
            <a:avLst/>
          </a:prstGeom>
        </p:spPr>
      </p:pic>
    </p:spTree>
    <p:extLst>
      <p:ext uri="{BB962C8B-B14F-4D97-AF65-F5344CB8AC3E}">
        <p14:creationId xmlns:p14="http://schemas.microsoft.com/office/powerpoint/2010/main" val="555980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506694" y="841248"/>
            <a:ext cx="7898270" cy="1463541"/>
          </a:xfrm>
        </p:spPr>
        <p:txBody>
          <a:bodyPr/>
          <a:lstStyle/>
          <a:p>
            <a:pPr algn="ctr"/>
            <a:r>
              <a:rPr lang="en-US" sz="6000" dirty="0"/>
              <a:t>Any Questions?</a:t>
            </a:r>
          </a:p>
        </p:txBody>
      </p:sp>
      <p:pic>
        <p:nvPicPr>
          <p:cNvPr id="6" name="Picture 5">
            <a:extLst>
              <a:ext uri="{FF2B5EF4-FFF2-40B4-BE49-F238E27FC236}">
                <a16:creationId xmlns:a16="http://schemas.microsoft.com/office/drawing/2014/main" id="{CF9EB865-FFB3-4C2E-976C-F9DE8532B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95664"/>
            <a:ext cx="6391565" cy="3715095"/>
          </a:xfrm>
          <a:prstGeom prst="rect">
            <a:avLst/>
          </a:prstGeom>
        </p:spPr>
      </p:pic>
      <p:pic>
        <p:nvPicPr>
          <p:cNvPr id="13" name="Picture 12">
            <a:extLst>
              <a:ext uri="{FF2B5EF4-FFF2-40B4-BE49-F238E27FC236}">
                <a16:creationId xmlns:a16="http://schemas.microsoft.com/office/drawing/2014/main" id="{091AE719-C3AA-407F-B098-44D7145F2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388" y="2695664"/>
            <a:ext cx="2707612" cy="3715095"/>
          </a:xfrm>
          <a:prstGeom prst="rect">
            <a:avLst/>
          </a:prstGeom>
        </p:spPr>
      </p:pic>
    </p:spTree>
    <p:extLst>
      <p:ext uri="{BB962C8B-B14F-4D97-AF65-F5344CB8AC3E}">
        <p14:creationId xmlns:p14="http://schemas.microsoft.com/office/powerpoint/2010/main" val="3035000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edX</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8A5E63F-66AA-42EC-9E37-61C44FFCAC28}"/>
              </a:ext>
            </a:extLst>
          </p:cNvPr>
          <p:cNvPicPr>
            <a:picLocks noChangeAspect="1"/>
          </p:cNvPicPr>
          <p:nvPr/>
        </p:nvPicPr>
        <p:blipFill rotWithShape="1">
          <a:blip r:embed="rId3"/>
          <a:srcRect l="16551" t="12222" r="5109" b="21111"/>
          <a:stretch/>
        </p:blipFill>
        <p:spPr>
          <a:xfrm>
            <a:off x="1447800" y="2271305"/>
            <a:ext cx="6438900" cy="4340831"/>
          </a:xfrm>
          <a:prstGeom prst="rect">
            <a:avLst/>
          </a:prstGeom>
        </p:spPr>
      </p:pic>
    </p:spTree>
    <p:extLst>
      <p:ext uri="{BB962C8B-B14F-4D97-AF65-F5344CB8AC3E}">
        <p14:creationId xmlns:p14="http://schemas.microsoft.com/office/powerpoint/2010/main" val="36409490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096E8-37A6-4D0F-A702-3BA8B38A92ED}"/>
              </a:ext>
            </a:extLst>
          </p:cNvPr>
          <p:cNvSpPr/>
          <p:nvPr/>
        </p:nvSpPr>
        <p:spPr>
          <a:xfrm>
            <a:off x="1091379" y="3429000"/>
            <a:ext cx="6961241" cy="1938992"/>
          </a:xfrm>
          <a:prstGeom prst="rect">
            <a:avLst/>
          </a:prstGeom>
        </p:spPr>
        <p:txBody>
          <a:bodyPr wrap="square">
            <a:spAutoFit/>
          </a:bodyPr>
          <a:lstStyle/>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Curtis J. Bonk, IU, cjbonk@</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ndiana.edu</a:t>
            </a:r>
          </a:p>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Meina Zhu, IU, meinzhu@iu.edu</a:t>
            </a:r>
          </a:p>
          <a:p>
            <a:pPr>
              <a:lnSpc>
                <a:spcPct val="150000"/>
              </a:lnSpc>
            </a:pP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Annisa</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Sari, IU,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ann</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isa</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uny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ac.i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d</a:t>
            </a:r>
            <a:r>
              <a:rPr lang="id-ID"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Slides and Paper: http://www.trainingshare.com </a:t>
            </a:r>
          </a:p>
        </p:txBody>
      </p:sp>
      <p:pic>
        <p:nvPicPr>
          <p:cNvPr id="4" name="Picture 3">
            <a:extLst>
              <a:ext uri="{FF2B5EF4-FFF2-40B4-BE49-F238E27FC236}">
                <a16:creationId xmlns:a16="http://schemas.microsoft.com/office/drawing/2014/main" id="{113D2559-4A69-4F04-B86D-DFA7554831B9}"/>
              </a:ext>
            </a:extLst>
          </p:cNvPr>
          <p:cNvPicPr>
            <a:picLocks noChangeAspect="1"/>
          </p:cNvPicPr>
          <p:nvPr/>
        </p:nvPicPr>
        <p:blipFill rotWithShape="1">
          <a:blip r:embed="rId2">
            <a:extLst>
              <a:ext uri="{28A0092B-C50C-407E-A947-70E740481C1C}">
                <a14:useLocalDpi xmlns:a14="http://schemas.microsoft.com/office/drawing/2010/main" val="0"/>
              </a:ext>
            </a:extLst>
          </a:blip>
          <a:srcRect l="13507" t="51627" r="12915"/>
          <a:stretch/>
        </p:blipFill>
        <p:spPr>
          <a:xfrm>
            <a:off x="25052" y="62631"/>
            <a:ext cx="4001121" cy="2630465"/>
          </a:xfrm>
          <a:prstGeom prst="rect">
            <a:avLst/>
          </a:prstGeom>
        </p:spPr>
      </p:pic>
      <p:pic>
        <p:nvPicPr>
          <p:cNvPr id="5" name="Picture 4">
            <a:extLst>
              <a:ext uri="{FF2B5EF4-FFF2-40B4-BE49-F238E27FC236}">
                <a16:creationId xmlns:a16="http://schemas.microsoft.com/office/drawing/2014/main" id="{3FF40B0C-468F-45D9-B2BD-4EB5C335568A}"/>
              </a:ext>
            </a:extLst>
          </p:cNvPr>
          <p:cNvPicPr>
            <a:picLocks noChangeAspect="1"/>
          </p:cNvPicPr>
          <p:nvPr/>
        </p:nvPicPr>
        <p:blipFill rotWithShape="1">
          <a:blip r:embed="rId3">
            <a:extLst>
              <a:ext uri="{28A0092B-C50C-407E-A947-70E740481C1C}">
                <a14:useLocalDpi xmlns:a14="http://schemas.microsoft.com/office/drawing/2010/main" val="0"/>
              </a:ext>
            </a:extLst>
          </a:blip>
          <a:srcRect l="48" t="16534" r="499" b="15885"/>
          <a:stretch/>
        </p:blipFill>
        <p:spPr>
          <a:xfrm>
            <a:off x="3957549" y="62631"/>
            <a:ext cx="5161399" cy="2630465"/>
          </a:xfrm>
          <a:prstGeom prst="rect">
            <a:avLst/>
          </a:prstGeom>
        </p:spPr>
      </p:pic>
    </p:spTree>
    <p:extLst>
      <p:ext uri="{BB962C8B-B14F-4D97-AF65-F5344CB8AC3E}">
        <p14:creationId xmlns:p14="http://schemas.microsoft.com/office/powerpoint/2010/main" val="289615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57200" y="366834"/>
            <a:ext cx="8382000" cy="1842966"/>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Email inbox: June 10, 2018</a:t>
            </a:r>
            <a:br>
              <a:rPr lang="en-US" sz="2800" b="1" dirty="0">
                <a:latin typeface="Tahoma" panose="020B0604030504040204" pitchFamily="34" charset="0"/>
                <a:ea typeface="Tahoma" panose="020B0604030504040204" pitchFamily="34" charset="0"/>
                <a:cs typeface="Tahoma" panose="020B0604030504040204" pitchFamily="34" charset="0"/>
              </a:rPr>
            </a:br>
            <a:r>
              <a:rPr lang="en-US" b="1" dirty="0" err="1">
                <a:latin typeface="Tahoma" panose="020B0604030504040204" pitchFamily="34" charset="0"/>
                <a:ea typeface="Tahoma" panose="020B0604030504040204" pitchFamily="34" charset="0"/>
                <a:cs typeface="Tahoma" panose="020B0604030504040204" pitchFamily="34" charset="0"/>
              </a:rPr>
              <a:t>edX</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https://www.edx.org/course</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2547938" y="395288"/>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726554F-DD33-49E7-9C48-5946024B11EC}"/>
              </a:ext>
            </a:extLst>
          </p:cNvPr>
          <p:cNvPicPr>
            <a:picLocks noChangeAspect="1"/>
          </p:cNvPicPr>
          <p:nvPr/>
        </p:nvPicPr>
        <p:blipFill rotWithShape="1">
          <a:blip r:embed="rId3"/>
          <a:srcRect l="28395" t="18889" r="29476"/>
          <a:stretch/>
        </p:blipFill>
        <p:spPr>
          <a:xfrm>
            <a:off x="766352" y="3184895"/>
            <a:ext cx="1913351" cy="3581400"/>
          </a:xfrm>
          <a:prstGeom prst="rect">
            <a:avLst/>
          </a:prstGeom>
        </p:spPr>
      </p:pic>
      <p:pic>
        <p:nvPicPr>
          <p:cNvPr id="7" name="Picture 6">
            <a:extLst>
              <a:ext uri="{FF2B5EF4-FFF2-40B4-BE49-F238E27FC236}">
                <a16:creationId xmlns:a16="http://schemas.microsoft.com/office/drawing/2014/main" id="{90E1E965-5089-49F9-B77E-9FA8AD6DDBF8}"/>
              </a:ext>
            </a:extLst>
          </p:cNvPr>
          <p:cNvPicPr>
            <a:picLocks noChangeAspect="1"/>
          </p:cNvPicPr>
          <p:nvPr/>
        </p:nvPicPr>
        <p:blipFill rotWithShape="1">
          <a:blip r:embed="rId4"/>
          <a:srcRect l="24074" t="22223" r="27315" b="5348"/>
          <a:stretch/>
        </p:blipFill>
        <p:spPr>
          <a:xfrm>
            <a:off x="6174308" y="3064730"/>
            <a:ext cx="2638268" cy="3821730"/>
          </a:xfrm>
          <a:prstGeom prst="rect">
            <a:avLst/>
          </a:prstGeom>
        </p:spPr>
      </p:pic>
      <p:pic>
        <p:nvPicPr>
          <p:cNvPr id="8" name="Picture 7">
            <a:extLst>
              <a:ext uri="{FF2B5EF4-FFF2-40B4-BE49-F238E27FC236}">
                <a16:creationId xmlns:a16="http://schemas.microsoft.com/office/drawing/2014/main" id="{9766B172-DD97-4B3F-9B94-DB0CA480A0D6}"/>
              </a:ext>
            </a:extLst>
          </p:cNvPr>
          <p:cNvPicPr>
            <a:picLocks noChangeAspect="1"/>
          </p:cNvPicPr>
          <p:nvPr/>
        </p:nvPicPr>
        <p:blipFill rotWithShape="1">
          <a:blip r:embed="rId5"/>
          <a:srcRect l="26235" t="22223" r="30556" b="2221"/>
          <a:stretch/>
        </p:blipFill>
        <p:spPr>
          <a:xfrm>
            <a:off x="3390444" y="3217130"/>
            <a:ext cx="2141689" cy="3640870"/>
          </a:xfrm>
          <a:prstGeom prst="rect">
            <a:avLst/>
          </a:prstGeom>
        </p:spPr>
      </p:pic>
      <p:pic>
        <p:nvPicPr>
          <p:cNvPr id="97282" name="Picture 2" descr="Celebrate Summer With Savings!">
            <a:extLst>
              <a:ext uri="{FF2B5EF4-FFF2-40B4-BE49-F238E27FC236}">
                <a16:creationId xmlns:a16="http://schemas.microsoft.com/office/drawing/2014/main" id="{9B050D46-2767-494E-B6AD-E18F4F1484F2}"/>
              </a:ext>
            </a:extLst>
          </p:cNvPr>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2834764" y="2125629"/>
            <a:ext cx="3626872" cy="93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569042"/>
      </p:ext>
    </p:extLst>
  </p:cSld>
  <p:clrMapOvr>
    <a:masterClrMapping/>
  </p:clrMapOvr>
</p:sld>
</file>

<file path=ppt/theme/theme1.xml><?xml version="1.0" encoding="utf-8"?>
<a:theme xmlns:a="http://schemas.openxmlformats.org/drawingml/2006/main" name="I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IU theme</Template>
  <TotalTime>5176</TotalTime>
  <Words>3150</Words>
  <Application>Microsoft Office PowerPoint</Application>
  <PresentationFormat>On-screen Show (4:3)</PresentationFormat>
  <Paragraphs>362</Paragraphs>
  <Slides>80</Slides>
  <Notes>49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80</vt:i4>
      </vt:variant>
    </vt:vector>
  </HeadingPairs>
  <TitlesOfParts>
    <vt:vector size="97" baseType="lpstr">
      <vt:lpstr>Arial</vt:lpstr>
      <vt:lpstr>BentonSans Black</vt:lpstr>
      <vt:lpstr>BentonSansCond Book</vt:lpstr>
      <vt:lpstr>BentonSansCond Light</vt:lpstr>
      <vt:lpstr>Berlin Sans FB Demi</vt:lpstr>
      <vt:lpstr>Calibri</vt:lpstr>
      <vt:lpstr>Calibri Light</vt:lpstr>
      <vt:lpstr>Georgia Pro Cond</vt:lpstr>
      <vt:lpstr>Lucida Bright</vt:lpstr>
      <vt:lpstr>Tahoma</vt:lpstr>
      <vt:lpstr>Times New Roman</vt:lpstr>
      <vt:lpstr>Wingdings</vt:lpstr>
      <vt:lpstr>IU theme</vt:lpstr>
      <vt:lpstr>12_Office Theme</vt:lpstr>
      <vt:lpstr>5_Office Theme</vt:lpstr>
      <vt:lpstr>1_Office Theme</vt:lpstr>
      <vt:lpstr>2_Office Theme</vt:lpstr>
      <vt:lpstr>A Mixed Method Study of Instructor Design and Delivery of MOOCs for Participant Self-directed Learning </vt:lpstr>
      <vt:lpstr>Rethinking the MOOC Phenomenon…</vt:lpstr>
      <vt:lpstr>PowerPoint Presentation</vt:lpstr>
      <vt:lpstr>PowerPoint Presentation</vt:lpstr>
      <vt:lpstr>September 12, 2018 Coursera's CEO on the Evolving Meaning of 'MOOC’ Dian Schaffhauser, Campus Technology https://campustechnology.com/articles/2018/09/12/courseras-ceo-on-the-evolving-meaning-of-mooc.aspx </vt:lpstr>
      <vt:lpstr>September 2016 MOOCs, Graduate Skills Gaps, and Employability: A Qualitative Systematic Review of the Literature David Santandreu Calonge and Mariam Aman Shah, IRRODL, 17(5), 67-90. http://www.irrodl.org/index.php/irrodl/article/view/2675/3881 </vt:lpstr>
      <vt:lpstr>May 21, 2018 The Second Wave of MOOC Hype Is Here, and It’s Online Degrees Dhawal Shah, Class Central https://www.edsurge.com/news/2018-05-21-the-second-wave-of-mooc-hype-is-here-and-it-s-online-degrees </vt:lpstr>
      <vt:lpstr>Email inbox: June 10, 2018 edX https://www.edx.org/course </vt:lpstr>
      <vt:lpstr>Email inbox: June 10, 2018 edX https://www.edx.org/course </vt:lpstr>
      <vt:lpstr>June 10, 2018 edX https://www.edx.org/course </vt:lpstr>
      <vt:lpstr>Email inbox: June 11, 2018 Coursera https://www.coursera.org/ </vt:lpstr>
      <vt:lpstr>Email inbox: June 11, 2018 Coursera https://www.coursera.org/ </vt:lpstr>
      <vt:lpstr>June 14, 2018 Free MOOCs Face the Music Lindsay McKenzie, Inside Higher Ed https://www.insidehighered.com/news/2018/06/14/edx-introduces-support-fee-free-online-courses </vt:lpstr>
      <vt:lpstr>September 26, 2018 The Future of Professional Credentialing ... in an Engagement Announcement Joshua Kim, Inside Higher Ed https://www.insidehighered.com/digital-learning/blogs/technology-and-learning/future-professional-credentialing-engagement </vt:lpstr>
      <vt:lpstr>October 3, 2018 The EV1 and the MOOC Joshua Kim, Inside Higher Ed https://www.insidehighered.com/digital-learning/blogs/technology-and-learning/ev1-electric-car-and-mooc </vt:lpstr>
      <vt:lpstr>October, 2018 Teaching the World Sarah Fister Gale, CLO https://magazine.clomedia.com/issue/october-2018/teaching-the-world/  https://magazine.clomedia.com/issue/october-2018/ </vt:lpstr>
      <vt:lpstr>“MOOCs and Open Education Around the World” Edited by Curt Bonk, Mimi Lee, Tom Reeves, and Tom Reynolds (Published 2015 in English, 2016 in Korean, and 2018 in Chinese)  Book Endorsement: “I am truly astonished by the creative energy that the MOOC has unleashed in recent years. This book is a wonderful collection of some of the very best thinking in this very young field.”  Sebastian Thrun, CEO and cofounder of Udacity, Stanford Professor, and developer of Google Glass and self-driving cars, and instructor to 160,000+ students in a MOOC on AI   Bonk, C. J., Lee, M. M., Reeves, T. C., &amp; Reynolds, T. H. (Eds.). (2015). MOOCs and Open Education Around the World. NY: Routledge. (Note: translated to Korean (2016), Academy Press, Paju, Korea; and translated to Chinese (2018). East China Normal University, Shanghai, China. Homepage: http://moocsbook.com/  </vt:lpstr>
      <vt:lpstr>MOOC Trends and Recent Data</vt:lpstr>
      <vt:lpstr>December 25, 2016 A Review of MOOCs Stats and Trends in 2016, Dhawal Shah, Class Central https://www.class-central.com/report/mooc-stats-2016/</vt:lpstr>
      <vt:lpstr>January 22, 2018 A Review of MOOCs Stats and Trends in 2017, Dhawal Shah, Class Central https://www.class-central.com/report/moocs-stats-and-trends-2017/ </vt:lpstr>
      <vt:lpstr>January 22, 2018 A Review of MOOCs Stats and Trends in 2017, Dhawal Shah, Class Central https://www.class-central.com/report/moocs-stats-and-trends-2017/ </vt:lpstr>
      <vt:lpstr>August 19, 2018 Top 5 MOOC Providers by Number of Registered Users, 2018 Almanac 2018, Chronicle of Higher Education https://www.chronicle.com/article/Top-5-MOOC-Providers-by-Number/244090?cid=cp216 </vt:lpstr>
      <vt:lpstr>August 19, 2018 Top 5 MOOC Providers by Number of Registered Users, 2018 Almanac 2018, Chronicle of Higher Education https://www.chronicle.com/article/Top-5-MOOC-Providers-by-Number/244090?cid=cp216 </vt:lpstr>
      <vt:lpstr>Subject areas (January 22, 2018)</vt:lpstr>
      <vt:lpstr>August 19, 2018 Top 5 MOOC Providers by Number of Registered Users, 2018 Almanac 2018, Chronicle of Higher Education https://www.chronicle.com/article/Top-5-MOOC-Providers-by-Number/244090?cid=cp216 </vt:lpstr>
      <vt:lpstr>June 15, 2017 Massive List of MOOC Providers Around The World, Class Central JMOOC, K-MOOC, and T-MOOC? https://www.class-central.com/report/mooc-providers-list/ </vt:lpstr>
      <vt:lpstr>MOOC Research Gaps and Summaries</vt:lpstr>
      <vt:lpstr>2015 Instructional quality of Massive Open Online Courses (MOOCs).  Margaryan, Bianco, &amp; Littlejohn, Computers &amp; Education, 80, 77-83. http://www.sciencedirect.com/science/article/pii/S036013151400178X </vt:lpstr>
      <vt:lpstr>August 2017 A Contemporary Review of Research Methods Adopted to Understand Students’ and Instructors’ Use of Massive Open Online Courses (MOOCs) Ruiqi Deng and Pierre Benckendorff</vt:lpstr>
      <vt:lpstr>August 2017 A Contemporary Review of Research Methods Adopted to Understand Students’ and Instructors’ Use of Massive Open Online Courses (MOOCs) Ruiqi Deng and Pierre Benckendorff, International Journal of Information and Education Technology, 7(8), 601-607.</vt:lpstr>
      <vt:lpstr>August 2017 A Contemporary Review of Research Methods Adopted to Understand Students’ and Instructors’ Use of Massive Open Online Courses (MOOCs) Ruiqi Deng and Pierre Benckendorff, International Journal of Information and Education Technology, 7(8), 601-607.</vt:lpstr>
      <vt:lpstr>Quotes: Veletsianos et al. (2015-2016)</vt:lpstr>
      <vt:lpstr>Systematic Review of Research Methods in MOOCs (2014-2016) (Zhu, M., Sari, A., &amp; Lee, M. M., 2018) </vt:lpstr>
      <vt:lpstr>Systematic Review of Research Methods in MOOCs (2014-2016) (Zhu, M., Sari, A., &amp; Lee, M. M., 2018) </vt:lpstr>
      <vt:lpstr>Systematic Review of Research Methods in MOOCs (2014-2016) (Zhu, M., Sari, A., &amp; Lee, M. M., 2018) </vt:lpstr>
      <vt:lpstr>Systematic Review of Research Methods in MOOCs (2014-2016) (Zhu, M., Sari, A., &amp; Lee, M. M., 2018) </vt:lpstr>
      <vt:lpstr>Systematic Review of Research Methods and Topics in MOOCs:  Comparing 2014-2016 and 2016-2017 (Zhu, M., Sari, A., &amp; Bonk, C. J., 2018) </vt:lpstr>
      <vt:lpstr>Systematic Review of Research Methods in MOOCs (2014-2016) (Zhu, M., Sari, A., &amp; Lee, M. M., 2018) </vt:lpstr>
      <vt:lpstr>Implications and Final Comments “Given the number of participants that MOOCs attract, this study has the potential to provide marked insight into an emerging phenomenon that has immense global, local, and societal ramifications. With such wide impact potential, our research team continues to expand the database of MOOC instructors and courses that we have collected. The goal as we move forward is to determine more about the psychological, instructional, and technological issues, challenges, and opportunities of MOOCs and other emerging types of open online courses and educational experiences.”</vt:lpstr>
      <vt:lpstr>Self-Directed Learning Framework…</vt:lpstr>
      <vt:lpstr>Research Background</vt:lpstr>
      <vt:lpstr>Question: Are you self-directed when you take your MOOCs?</vt:lpstr>
      <vt:lpstr>Theory Framework</vt:lpstr>
      <vt:lpstr>Research Focus and Purpose</vt:lpstr>
      <vt:lpstr>Research Background</vt:lpstr>
      <vt:lpstr>Research Purpose</vt:lpstr>
      <vt:lpstr>Research Questions</vt:lpstr>
      <vt:lpstr>Research Design</vt:lpstr>
      <vt:lpstr>Research Methods-Design</vt:lpstr>
      <vt:lpstr>Research Methods-Data collection</vt:lpstr>
      <vt:lpstr>Research Methods-Data collection</vt:lpstr>
      <vt:lpstr>Research Methods-Data analysis</vt:lpstr>
      <vt:lpstr>Demographic Information</vt:lpstr>
      <vt:lpstr>Study Results</vt:lpstr>
      <vt:lpstr>Prior Online or Blended Experience</vt:lpstr>
      <vt:lpstr>Prior MOOC Experience</vt:lpstr>
      <vt:lpstr>MOOC Delivery Format</vt:lpstr>
      <vt:lpstr>RQ1:MOOC instructors’ perceptions of self-directed learning</vt:lpstr>
      <vt:lpstr>RQ1:MOOC instructors’ perceptions of self-directed learning</vt:lpstr>
      <vt:lpstr>RQ1:MOOC instructors’ perceptions of self-directed learning</vt:lpstr>
      <vt:lpstr>RQ1:MOOC instructors’ perceptions of self-directed learning</vt:lpstr>
      <vt:lpstr>RQ2: MOOC instructors’ perceptions of their role in facilitating SDL skills</vt:lpstr>
      <vt:lpstr>RQ2: MOOC instructors’ perceptions of their role in facilitating SDL skills</vt:lpstr>
      <vt:lpstr>RQ2: MOOC instructors’ perceptions of their role in facilitating SDL skills</vt:lpstr>
      <vt:lpstr>RQ2: MOOC instructors’ perceptions of their role in facilitating SDL skills</vt:lpstr>
      <vt:lpstr>RQ3: How do instructors design and deliver MOOCs to facilitate participant SDL skills?</vt:lpstr>
      <vt:lpstr>MOOC Instructor Perceptions of the Importance of Different SDL Skills for MOOC Participants</vt:lpstr>
      <vt:lpstr>RQ3: How do instructors design and deliver MOOCs to facilitate participant SDL skills?</vt:lpstr>
      <vt:lpstr>PowerPoint Presentation</vt:lpstr>
      <vt:lpstr>RQ3: How do instructors design and deliver MOOCs to facilitate participant SDL skills?</vt:lpstr>
      <vt:lpstr>PowerPoint Presentation</vt:lpstr>
      <vt:lpstr>PowerPoint Presentation</vt:lpstr>
      <vt:lpstr>Discussion,  Significance,  and Conclusion</vt:lpstr>
      <vt:lpstr>Discussion of Results </vt:lpstr>
      <vt:lpstr>Significance &amp; Conclusion</vt:lpstr>
      <vt:lpstr>Limitations and Future Directions</vt:lpstr>
      <vt:lpstr>Limitations…</vt:lpstr>
      <vt:lpstr>Future Research Might Explore…</vt:lpstr>
      <vt:lpstr>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146</cp:revision>
  <dcterms:created xsi:type="dcterms:W3CDTF">2017-10-19T12:45:28Z</dcterms:created>
  <dcterms:modified xsi:type="dcterms:W3CDTF">2018-10-15T06:18:35Z</dcterms:modified>
</cp:coreProperties>
</file>