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44" r:id="rId6"/>
    <p:sldMasterId id="2147483761" r:id="rId7"/>
    <p:sldMasterId id="2147483806" r:id="rId8"/>
    <p:sldMasterId id="2147483851" r:id="rId9"/>
    <p:sldMasterId id="2147483894" r:id="rId10"/>
    <p:sldMasterId id="2147483922" r:id="rId11"/>
    <p:sldMasterId id="2147484164" r:id="rId12"/>
    <p:sldMasterId id="2147484217" r:id="rId13"/>
    <p:sldMasterId id="2147484253" r:id="rId14"/>
  </p:sldMasterIdLst>
  <p:notesMasterIdLst>
    <p:notesMasterId r:id="rId75"/>
  </p:notesMasterIdLst>
  <p:sldIdLst>
    <p:sldId id="326" r:id="rId15"/>
    <p:sldId id="1035" r:id="rId16"/>
    <p:sldId id="416" r:id="rId17"/>
    <p:sldId id="396" r:id="rId18"/>
    <p:sldId id="17566" r:id="rId19"/>
    <p:sldId id="1037" r:id="rId20"/>
    <p:sldId id="1039" r:id="rId21"/>
    <p:sldId id="1102" r:id="rId22"/>
    <p:sldId id="1128" r:id="rId23"/>
    <p:sldId id="1088" r:id="rId24"/>
    <p:sldId id="1103" r:id="rId25"/>
    <p:sldId id="291" r:id="rId26"/>
    <p:sldId id="419" r:id="rId27"/>
    <p:sldId id="607" r:id="rId28"/>
    <p:sldId id="694" r:id="rId29"/>
    <p:sldId id="525" r:id="rId30"/>
    <p:sldId id="531" r:id="rId31"/>
    <p:sldId id="1006" r:id="rId32"/>
    <p:sldId id="693" r:id="rId33"/>
    <p:sldId id="292" r:id="rId34"/>
    <p:sldId id="293" r:id="rId35"/>
    <p:sldId id="284" r:id="rId36"/>
    <p:sldId id="1098" r:id="rId37"/>
    <p:sldId id="489" r:id="rId38"/>
    <p:sldId id="1065" r:id="rId39"/>
    <p:sldId id="1089" r:id="rId40"/>
    <p:sldId id="483" r:id="rId41"/>
    <p:sldId id="296" r:id="rId42"/>
    <p:sldId id="1010" r:id="rId43"/>
    <p:sldId id="1109" r:id="rId44"/>
    <p:sldId id="1070" r:id="rId45"/>
    <p:sldId id="479" r:id="rId46"/>
    <p:sldId id="1122" r:id="rId47"/>
    <p:sldId id="476" r:id="rId48"/>
    <p:sldId id="17542" r:id="rId49"/>
    <p:sldId id="1092" r:id="rId50"/>
    <p:sldId id="972" r:id="rId51"/>
    <p:sldId id="1078" r:id="rId52"/>
    <p:sldId id="298" r:id="rId53"/>
    <p:sldId id="976" r:id="rId54"/>
    <p:sldId id="402" r:id="rId55"/>
    <p:sldId id="17246" r:id="rId56"/>
    <p:sldId id="1085" r:id="rId57"/>
    <p:sldId id="510" r:id="rId58"/>
    <p:sldId id="17496" r:id="rId59"/>
    <p:sldId id="17631" r:id="rId60"/>
    <p:sldId id="257" r:id="rId61"/>
    <p:sldId id="359" r:id="rId62"/>
    <p:sldId id="1087" r:id="rId63"/>
    <p:sldId id="17627" r:id="rId64"/>
    <p:sldId id="348" r:id="rId65"/>
    <p:sldId id="480" r:id="rId66"/>
    <p:sldId id="271" r:id="rId67"/>
    <p:sldId id="17553" r:id="rId68"/>
    <p:sldId id="260" r:id="rId69"/>
    <p:sldId id="262" r:id="rId70"/>
    <p:sldId id="274" r:id="rId71"/>
    <p:sldId id="275" r:id="rId72"/>
    <p:sldId id="353" r:id="rId73"/>
    <p:sldId id="32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6497" autoAdjust="0"/>
  </p:normalViewPr>
  <p:slideViewPr>
    <p:cSldViewPr snapToGrid="0">
      <p:cViewPr>
        <p:scale>
          <a:sx n="100" d="100"/>
          <a:sy n="100" d="100"/>
        </p:scale>
        <p:origin x="876" y="726"/>
      </p:cViewPr>
      <p:guideLst/>
    </p:cSldViewPr>
  </p:slideViewPr>
  <p:notesTextViewPr>
    <p:cViewPr>
      <p:scale>
        <a:sx n="1" d="1"/>
        <a:sy n="1" d="1"/>
      </p:scale>
      <p:origin x="0" y="0"/>
    </p:cViewPr>
  </p:notesTextViewPr>
  <p:sorterViewPr>
    <p:cViewPr varScale="1">
      <p:scale>
        <a:sx n="100" d="100"/>
        <a:sy n="100" d="100"/>
      </p:scale>
      <p:origin x="0" y="-5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55D66-369F-42EF-8C37-8B2D2FDB2673}" type="datetimeFigureOut">
              <a:rPr lang="en-US" smtClean="0"/>
              <a:t>10/14/2018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B07B0-2CCA-4CE2-9402-94C2771B138C}" type="slidenum">
              <a:rPr lang="en-US" smtClean="0"/>
              <a:t>‹#›</a:t>
            </a:fld>
            <a:endParaRPr lang="en-US"/>
          </a:p>
        </p:txBody>
      </p:sp>
    </p:spTree>
    <p:extLst>
      <p:ext uri="{BB962C8B-B14F-4D97-AF65-F5344CB8AC3E}">
        <p14:creationId xmlns:p14="http://schemas.microsoft.com/office/powerpoint/2010/main" val="74273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B07B0-2CCA-4CE2-9402-94C2771B138C}" type="slidenum">
              <a:rPr lang="en-US" smtClean="0"/>
              <a:t>58</a:t>
            </a:fld>
            <a:endParaRPr lang="en-US"/>
          </a:p>
        </p:txBody>
      </p:sp>
    </p:spTree>
    <p:extLst>
      <p:ext uri="{BB962C8B-B14F-4D97-AF65-F5344CB8AC3E}">
        <p14:creationId xmlns:p14="http://schemas.microsoft.com/office/powerpoint/2010/main" val="195805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3599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189047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5415FC-7FD8-4F5E-8455-7ABBEDF9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8265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BFE619-3742-48ED-A503-8D1CC0C78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2269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7E9C00-E31E-4AA6-AD3A-C4BB1AE246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61583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379001-DFAD-4A0F-AA64-EA31276E4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41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E477B0-A044-4EA1-8317-ACD7624BE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4613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4EC6A-9424-4C62-828E-0FA625F5F9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1755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5B49E-A32B-4352-9196-74B3BF18F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797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0076C5-B9F7-4802-8C22-00E3A6E4B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497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0D9F983-547F-4C1A-B1BC-BA561FC343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146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AC56-0087-44AB-BB28-3013DD28D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51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845841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89F39F-FD2C-44EA-A839-153388FB7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3829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52C67-8A7A-47AB-9996-DBDC48181F8A}"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6F735D3B-1BED-4BF5-AD35-D442725D4CD2}" type="slidenum">
              <a:rPr lang="en-US" altLang="en-US"/>
              <a:pPr/>
              <a:t>‹#›</a:t>
            </a:fld>
            <a:endParaRPr lang="en-US" altLang="en-US"/>
          </a:p>
        </p:txBody>
      </p:sp>
    </p:spTree>
    <p:extLst>
      <p:ext uri="{BB962C8B-B14F-4D97-AF65-F5344CB8AC3E}">
        <p14:creationId xmlns:p14="http://schemas.microsoft.com/office/powerpoint/2010/main" val="824809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168734-91CD-48CA-B2A0-D378693A385B}"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C8E32FB-987C-46E0-8625-9ADE06F78D06}" type="slidenum">
              <a:rPr lang="en-US" altLang="en-US"/>
              <a:pPr/>
              <a:t>‹#›</a:t>
            </a:fld>
            <a:endParaRPr lang="en-US" altLang="en-US"/>
          </a:p>
        </p:txBody>
      </p:sp>
    </p:spTree>
    <p:extLst>
      <p:ext uri="{BB962C8B-B14F-4D97-AF65-F5344CB8AC3E}">
        <p14:creationId xmlns:p14="http://schemas.microsoft.com/office/powerpoint/2010/main" val="27490645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A8E70C-2DC1-480D-AAD2-DC1D8FBFC8B7}"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59042D2E-C942-4300-AEF6-26066C630B88}" type="slidenum">
              <a:rPr lang="en-US" altLang="en-US"/>
              <a:pPr/>
              <a:t>‹#›</a:t>
            </a:fld>
            <a:endParaRPr lang="en-US" altLang="en-US"/>
          </a:p>
        </p:txBody>
      </p:sp>
    </p:spTree>
    <p:extLst>
      <p:ext uri="{BB962C8B-B14F-4D97-AF65-F5344CB8AC3E}">
        <p14:creationId xmlns:p14="http://schemas.microsoft.com/office/powerpoint/2010/main" val="20762121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04C835-D66D-47F1-B4A3-5B82C47A91AF}"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49C93688-50D2-4287-B477-6CA72BD4FB27}" type="slidenum">
              <a:rPr lang="en-US" altLang="en-US"/>
              <a:pPr/>
              <a:t>‹#›</a:t>
            </a:fld>
            <a:endParaRPr lang="en-US" altLang="en-US"/>
          </a:p>
        </p:txBody>
      </p:sp>
    </p:spTree>
    <p:extLst>
      <p:ext uri="{BB962C8B-B14F-4D97-AF65-F5344CB8AC3E}">
        <p14:creationId xmlns:p14="http://schemas.microsoft.com/office/powerpoint/2010/main" val="11731299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B45B76-C2DD-4E28-8D1B-BCA378B1FB41}" type="datetimeFigureOut">
              <a:rPr lang="en-US"/>
              <a:pPr>
                <a:defRPr/>
              </a:pPr>
              <a:t>10/14/2018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07A98592-885D-433F-A64C-D763A4214218}" type="slidenum">
              <a:rPr lang="en-US" altLang="en-US"/>
              <a:pPr/>
              <a:t>‹#›</a:t>
            </a:fld>
            <a:endParaRPr lang="en-US" altLang="en-US"/>
          </a:p>
        </p:txBody>
      </p:sp>
    </p:spTree>
    <p:extLst>
      <p:ext uri="{BB962C8B-B14F-4D97-AF65-F5344CB8AC3E}">
        <p14:creationId xmlns:p14="http://schemas.microsoft.com/office/powerpoint/2010/main" val="3392801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F2574B-A08A-41F8-AD67-D4FFA1110628}" type="datetimeFigureOut">
              <a:rPr lang="en-US"/>
              <a:pPr>
                <a:defRPr/>
              </a:pPr>
              <a:t>10/14/2018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DCBABFC1-711A-43B9-B529-C106D4C152D0}" type="slidenum">
              <a:rPr lang="en-US" altLang="en-US"/>
              <a:pPr/>
              <a:t>‹#›</a:t>
            </a:fld>
            <a:endParaRPr lang="en-US" altLang="en-US"/>
          </a:p>
        </p:txBody>
      </p:sp>
    </p:spTree>
    <p:extLst>
      <p:ext uri="{BB962C8B-B14F-4D97-AF65-F5344CB8AC3E}">
        <p14:creationId xmlns:p14="http://schemas.microsoft.com/office/powerpoint/2010/main" val="15840498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983DCE-2333-4BBF-BCAB-DD3ADE168297}" type="datetimeFigureOut">
              <a:rPr lang="en-US"/>
              <a:pPr>
                <a:defRPr/>
              </a:pPr>
              <a:t>10/14/2018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CC72C6AD-EB99-4A91-B7DE-8564F005B5E0}" type="slidenum">
              <a:rPr lang="en-US" altLang="en-US"/>
              <a:pPr/>
              <a:t>‹#›</a:t>
            </a:fld>
            <a:endParaRPr lang="en-US" altLang="en-US"/>
          </a:p>
        </p:txBody>
      </p:sp>
    </p:spTree>
    <p:extLst>
      <p:ext uri="{BB962C8B-B14F-4D97-AF65-F5344CB8AC3E}">
        <p14:creationId xmlns:p14="http://schemas.microsoft.com/office/powerpoint/2010/main" val="7492328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14C65C5-F034-4054-B86B-056F91FFCD17}"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CF98BC6E-38A9-4781-9EC1-A6EDB851A441}" type="slidenum">
              <a:rPr lang="en-US" altLang="en-US"/>
              <a:pPr/>
              <a:t>‹#›</a:t>
            </a:fld>
            <a:endParaRPr lang="en-US" altLang="en-US"/>
          </a:p>
        </p:txBody>
      </p:sp>
    </p:spTree>
    <p:extLst>
      <p:ext uri="{BB962C8B-B14F-4D97-AF65-F5344CB8AC3E}">
        <p14:creationId xmlns:p14="http://schemas.microsoft.com/office/powerpoint/2010/main" val="37955632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372C0D-F947-4D19-B4E1-FF9E2E1F100A}"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9519AD1D-9271-43B7-9AA1-92BF105BA048}" type="slidenum">
              <a:rPr lang="en-US" altLang="en-US"/>
              <a:pPr/>
              <a:t>‹#›</a:t>
            </a:fld>
            <a:endParaRPr lang="en-US" altLang="en-US"/>
          </a:p>
        </p:txBody>
      </p:sp>
    </p:spTree>
    <p:extLst>
      <p:ext uri="{BB962C8B-B14F-4D97-AF65-F5344CB8AC3E}">
        <p14:creationId xmlns:p14="http://schemas.microsoft.com/office/powerpoint/2010/main" val="3821337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52502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B0876D-89BD-453E-83FC-075DBB5E4CCF}"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718AAAF8-41F0-479C-833C-BDEC053C94E5}" type="slidenum">
              <a:rPr lang="en-US" altLang="en-US"/>
              <a:pPr/>
              <a:t>‹#›</a:t>
            </a:fld>
            <a:endParaRPr lang="en-US" altLang="en-US"/>
          </a:p>
        </p:txBody>
      </p:sp>
    </p:spTree>
    <p:extLst>
      <p:ext uri="{BB962C8B-B14F-4D97-AF65-F5344CB8AC3E}">
        <p14:creationId xmlns:p14="http://schemas.microsoft.com/office/powerpoint/2010/main" val="9714703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95C685-B141-44D9-A5AC-DBE5259DB446}"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17135BC2-BDBF-4959-9360-EB19422546CC}" type="slidenum">
              <a:rPr lang="en-US" altLang="en-US"/>
              <a:pPr/>
              <a:t>‹#›</a:t>
            </a:fld>
            <a:endParaRPr lang="en-US" altLang="en-US"/>
          </a:p>
        </p:txBody>
      </p:sp>
    </p:spTree>
    <p:extLst>
      <p:ext uri="{BB962C8B-B14F-4D97-AF65-F5344CB8AC3E}">
        <p14:creationId xmlns:p14="http://schemas.microsoft.com/office/powerpoint/2010/main" val="10197949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a:prstGeom prst="rect">
            <a:avLst/>
          </a:prstGeom>
        </p:spPr>
        <p:txBody>
          <a:bodyPr/>
          <a:lstStyle>
            <a:lvl1pPr>
              <a:defRPr b="1" i="0">
                <a:solidFill>
                  <a:schemeClr val="bg1"/>
                </a:solidFill>
                <a:latin typeface="Andes"/>
                <a:cs typeface="Andes"/>
              </a:defRPr>
            </a:lvl1pPr>
          </a:lstStyle>
          <a:p>
            <a:r>
              <a:rPr lang="es-ES_tradnl" dirty="0"/>
              <a:t>Clic para editar título</a:t>
            </a:r>
            <a:endParaRPr lang="es-ES" dirty="0"/>
          </a:p>
        </p:txBody>
      </p:sp>
      <p:sp>
        <p:nvSpPr>
          <p:cNvPr id="3" name="Subtítulo 2"/>
          <p:cNvSpPr>
            <a:spLocks noGrp="1"/>
          </p:cNvSpPr>
          <p:nvPr>
            <p:ph type="subTitle" idx="1"/>
          </p:nvPr>
        </p:nvSpPr>
        <p:spPr>
          <a:xfrm>
            <a:off x="1828800" y="3886200"/>
            <a:ext cx="8534400" cy="1752600"/>
          </a:xfrm>
          <a:prstGeom prst="rect">
            <a:avLst/>
          </a:prstGeom>
        </p:spPr>
        <p:txBody>
          <a:bodyPr/>
          <a:lstStyle>
            <a:lvl1pPr marL="0" indent="0" algn="ctr">
              <a:buNone/>
              <a:defRPr b="0" i="0">
                <a:solidFill>
                  <a:schemeClr val="bg1"/>
                </a:solidFill>
                <a:latin typeface="Andes"/>
                <a:cs typeface="Ande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Tree>
    <p:extLst>
      <p:ext uri="{BB962C8B-B14F-4D97-AF65-F5344CB8AC3E}">
        <p14:creationId xmlns:p14="http://schemas.microsoft.com/office/powerpoint/2010/main" val="33196503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7987138-B3D4-4391-BB4F-F3DE7FD29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9707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809323B-875A-4091-9B30-D88BEB236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62FDC88-EF78-48AA-BE0A-BCDAB28DD07C}"/>
              </a:ext>
            </a:extLst>
          </p:cNvPr>
          <p:cNvSpPr/>
          <p:nvPr userDrawn="1"/>
        </p:nvSpPr>
        <p:spPr>
          <a:xfrm>
            <a:off x="0" y="909638"/>
            <a:ext cx="12192000" cy="59483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IN" sz="1800"/>
          </a:p>
        </p:txBody>
      </p:sp>
    </p:spTree>
    <p:extLst>
      <p:ext uri="{BB962C8B-B14F-4D97-AF65-F5344CB8AC3E}">
        <p14:creationId xmlns:p14="http://schemas.microsoft.com/office/powerpoint/2010/main" val="11051707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8955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CBD261-B53F-42CF-9E06-9F27493BA1FE}"/>
              </a:ext>
            </a:extLst>
          </p:cNvPr>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a:defRPr/>
            </a:pPr>
            <a:fld id="{F97A3EC0-6B7D-492A-9460-05A73F26F552}" type="datetimeFigureOut">
              <a:rPr lang="en-US"/>
              <a:pPr>
                <a:defRPr/>
              </a:pPr>
              <a:t>10/14/2018</a:t>
            </a:fld>
            <a:endParaRPr lang="en-US"/>
          </a:p>
        </p:txBody>
      </p:sp>
      <p:sp>
        <p:nvSpPr>
          <p:cNvPr id="3" name="Footer Placeholder 2">
            <a:extLst>
              <a:ext uri="{FF2B5EF4-FFF2-40B4-BE49-F238E27FC236}">
                <a16:creationId xmlns:a16="http://schemas.microsoft.com/office/drawing/2014/main" id="{F25927D8-ECEF-4986-A255-E56F3F6DB1D6}"/>
              </a:ext>
            </a:extLst>
          </p:cNvPr>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254DE3CF-3F6D-43EC-BE3D-8064A7CD4C8D}"/>
              </a:ext>
            </a:extLst>
          </p:cNvPr>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a:defRPr/>
            </a:pPr>
            <a:fld id="{00B8E48B-7E3E-4050-A4CF-79BBDF0D68A8}" type="slidenum">
              <a:rPr lang="en-US"/>
              <a:pPr>
                <a:defRPr/>
              </a:pPr>
              <a:t>‹#›</a:t>
            </a:fld>
            <a:endParaRPr lang="en-US"/>
          </a:p>
        </p:txBody>
      </p:sp>
    </p:spTree>
    <p:extLst>
      <p:ext uri="{BB962C8B-B14F-4D97-AF65-F5344CB8AC3E}">
        <p14:creationId xmlns:p14="http://schemas.microsoft.com/office/powerpoint/2010/main" val="1839112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0029AE-5D13-40CA-BBCC-96A12D837D48}" type="datetimeFigureOut">
              <a:rPr lang="en-US">
                <a:solidFill>
                  <a:prstClr val="black">
                    <a:tint val="75000"/>
                  </a:prstClr>
                </a:solidFill>
              </a:rPr>
              <a:pPr>
                <a:def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1E4EAE3-788F-4213-98DB-EE5FB161785B}" type="slidenum">
              <a:rPr lang="en-US"/>
              <a:pPr/>
              <a:t>‹#›</a:t>
            </a:fld>
            <a:endParaRPr lang="en-US"/>
          </a:p>
        </p:txBody>
      </p:sp>
    </p:spTree>
    <p:extLst>
      <p:ext uri="{BB962C8B-B14F-4D97-AF65-F5344CB8AC3E}">
        <p14:creationId xmlns:p14="http://schemas.microsoft.com/office/powerpoint/2010/main" val="4178073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FF1C84-0395-4FBE-A176-8A7A5CF97291}" type="datetimeFigureOut">
              <a:rPr lang="en-US">
                <a:solidFill>
                  <a:prstClr val="black">
                    <a:tint val="75000"/>
                  </a:prstClr>
                </a:solidFill>
              </a:rPr>
              <a:pPr>
                <a:def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6481A8-3942-4EF7-AC88-668A48B2E7A5}" type="slidenum">
              <a:rPr lang="en-US"/>
              <a:pPr/>
              <a:t>‹#›</a:t>
            </a:fld>
            <a:endParaRPr lang="en-US"/>
          </a:p>
        </p:txBody>
      </p:sp>
    </p:spTree>
    <p:extLst>
      <p:ext uri="{BB962C8B-B14F-4D97-AF65-F5344CB8AC3E}">
        <p14:creationId xmlns:p14="http://schemas.microsoft.com/office/powerpoint/2010/main" val="32376805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4862E0-329C-400A-A060-496D258161C3}" type="datetimeFigureOut">
              <a:rPr lang="en-US">
                <a:solidFill>
                  <a:prstClr val="black">
                    <a:tint val="75000"/>
                  </a:prstClr>
                </a:solidFill>
              </a:rPr>
              <a:pPr>
                <a:def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3ED7819-BAD4-478F-A9AC-ED5D05003E26}" type="slidenum">
              <a:rPr lang="en-US"/>
              <a:pPr/>
              <a:t>‹#›</a:t>
            </a:fld>
            <a:endParaRPr lang="en-US"/>
          </a:p>
        </p:txBody>
      </p:sp>
    </p:spTree>
    <p:extLst>
      <p:ext uri="{BB962C8B-B14F-4D97-AF65-F5344CB8AC3E}">
        <p14:creationId xmlns:p14="http://schemas.microsoft.com/office/powerpoint/2010/main" val="323279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689314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9CC96C9-FA71-48B4-9EC1-77FC2838B8A7}" type="datetimeFigureOut">
              <a:rPr lang="en-US">
                <a:solidFill>
                  <a:prstClr val="black">
                    <a:tint val="75000"/>
                  </a:prstClr>
                </a:solidFill>
              </a:rPr>
              <a:pPr>
                <a:defRPr/>
              </a:pPr>
              <a:t>10/14/2018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A62D848-B290-4DC7-B7DC-8E1D7EACF149}" type="slidenum">
              <a:rPr lang="en-US"/>
              <a:pPr/>
              <a:t>‹#›</a:t>
            </a:fld>
            <a:endParaRPr lang="en-US"/>
          </a:p>
        </p:txBody>
      </p:sp>
    </p:spTree>
    <p:extLst>
      <p:ext uri="{BB962C8B-B14F-4D97-AF65-F5344CB8AC3E}">
        <p14:creationId xmlns:p14="http://schemas.microsoft.com/office/powerpoint/2010/main" val="1807337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262084-41E9-4170-8547-771BAF79CB19}" type="datetimeFigureOut">
              <a:rPr lang="en-US">
                <a:solidFill>
                  <a:prstClr val="black">
                    <a:tint val="75000"/>
                  </a:prstClr>
                </a:solidFill>
              </a:rPr>
              <a:pPr>
                <a:defRPr/>
              </a:pPr>
              <a:t>10/14/2018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52B87C9-06A4-41CD-9F40-412E4FD91B9C}" type="slidenum">
              <a:rPr lang="en-US"/>
              <a:pPr/>
              <a:t>‹#›</a:t>
            </a:fld>
            <a:endParaRPr lang="en-US"/>
          </a:p>
        </p:txBody>
      </p:sp>
    </p:spTree>
    <p:extLst>
      <p:ext uri="{BB962C8B-B14F-4D97-AF65-F5344CB8AC3E}">
        <p14:creationId xmlns:p14="http://schemas.microsoft.com/office/powerpoint/2010/main" val="5328535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1892C5-86BE-41BD-8C47-B6A720EA59DF}" type="datetimeFigureOut">
              <a:rPr lang="en-US">
                <a:solidFill>
                  <a:prstClr val="black">
                    <a:tint val="75000"/>
                  </a:prstClr>
                </a:solidFill>
              </a:rPr>
              <a:pPr>
                <a:defRPr/>
              </a:pPr>
              <a:t>10/14/2018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C9EB4CA-327F-4E62-8751-B11C781ED604}" type="slidenum">
              <a:rPr lang="en-US"/>
              <a:pPr/>
              <a:t>‹#›</a:t>
            </a:fld>
            <a:endParaRPr lang="en-US"/>
          </a:p>
        </p:txBody>
      </p:sp>
    </p:spTree>
    <p:extLst>
      <p:ext uri="{BB962C8B-B14F-4D97-AF65-F5344CB8AC3E}">
        <p14:creationId xmlns:p14="http://schemas.microsoft.com/office/powerpoint/2010/main" val="27407657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5ADD3C-4628-4880-9312-AAB3602037E6}" type="datetimeFigureOut">
              <a:rPr lang="en-US">
                <a:solidFill>
                  <a:prstClr val="black">
                    <a:tint val="75000"/>
                  </a:prstClr>
                </a:solidFill>
              </a:rPr>
              <a:pPr>
                <a:defRPr/>
              </a:pPr>
              <a:t>10/14/2018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AF72989-9F57-4776-831A-AF6C066702F9}" type="slidenum">
              <a:rPr lang="en-US"/>
              <a:pPr/>
              <a:t>‹#›</a:t>
            </a:fld>
            <a:endParaRPr lang="en-US"/>
          </a:p>
        </p:txBody>
      </p:sp>
    </p:spTree>
    <p:extLst>
      <p:ext uri="{BB962C8B-B14F-4D97-AF65-F5344CB8AC3E}">
        <p14:creationId xmlns:p14="http://schemas.microsoft.com/office/powerpoint/2010/main" val="141946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F620DA-766F-4AFF-8648-7CB7F60C1249}" type="datetimeFigureOut">
              <a:rPr lang="en-US">
                <a:solidFill>
                  <a:prstClr val="black">
                    <a:tint val="75000"/>
                  </a:prstClr>
                </a:solidFill>
              </a:rPr>
              <a:pPr>
                <a:defRPr/>
              </a:pPr>
              <a:t>10/14/2018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03C9E09-4EB9-434D-BBB1-BFD25ADF0778}" type="slidenum">
              <a:rPr lang="en-US"/>
              <a:pPr/>
              <a:t>‹#›</a:t>
            </a:fld>
            <a:endParaRPr lang="en-US"/>
          </a:p>
        </p:txBody>
      </p:sp>
    </p:spTree>
    <p:extLst>
      <p:ext uri="{BB962C8B-B14F-4D97-AF65-F5344CB8AC3E}">
        <p14:creationId xmlns:p14="http://schemas.microsoft.com/office/powerpoint/2010/main" val="745045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D967E4-BB18-4154-8931-52C38A3C5071}" type="datetimeFigureOut">
              <a:rPr lang="en-US">
                <a:solidFill>
                  <a:prstClr val="black">
                    <a:tint val="75000"/>
                  </a:prstClr>
                </a:solidFill>
              </a:rPr>
              <a:pPr>
                <a:defRPr/>
              </a:pPr>
              <a:t>10/14/2018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784BC10-7426-461A-9649-2CC6830931FE}" type="slidenum">
              <a:rPr lang="en-US"/>
              <a:pPr/>
              <a:t>‹#›</a:t>
            </a:fld>
            <a:endParaRPr lang="en-US"/>
          </a:p>
        </p:txBody>
      </p:sp>
    </p:spTree>
    <p:extLst>
      <p:ext uri="{BB962C8B-B14F-4D97-AF65-F5344CB8AC3E}">
        <p14:creationId xmlns:p14="http://schemas.microsoft.com/office/powerpoint/2010/main" val="11816226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6F999F-C369-4937-9868-4833C9658E7D}" type="datetimeFigureOut">
              <a:rPr lang="en-US">
                <a:solidFill>
                  <a:prstClr val="black">
                    <a:tint val="75000"/>
                  </a:prstClr>
                </a:solidFill>
              </a:rPr>
              <a:pPr>
                <a:def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130AA5-6E39-4D09-B26B-8DB0A3DEEA0C}" type="slidenum">
              <a:rPr lang="en-US"/>
              <a:pPr/>
              <a:t>‹#›</a:t>
            </a:fld>
            <a:endParaRPr lang="en-US"/>
          </a:p>
        </p:txBody>
      </p:sp>
    </p:spTree>
    <p:extLst>
      <p:ext uri="{BB962C8B-B14F-4D97-AF65-F5344CB8AC3E}">
        <p14:creationId xmlns:p14="http://schemas.microsoft.com/office/powerpoint/2010/main" val="37532467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3BABC1-FA19-4F04-9EF1-F8DD97793754}" type="datetimeFigureOut">
              <a:rPr lang="en-US">
                <a:solidFill>
                  <a:prstClr val="black">
                    <a:tint val="75000"/>
                  </a:prstClr>
                </a:solidFill>
              </a:rPr>
              <a:pPr>
                <a:defRPr/>
              </a:pPr>
              <a:t>10/14/2018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74E1949-A013-48AB-A74C-9975E81FDA27}" type="slidenum">
              <a:rPr lang="en-US"/>
              <a:pPr/>
              <a:t>‹#›</a:t>
            </a:fld>
            <a:endParaRPr lang="en-US"/>
          </a:p>
        </p:txBody>
      </p:sp>
    </p:spTree>
    <p:extLst>
      <p:ext uri="{BB962C8B-B14F-4D97-AF65-F5344CB8AC3E}">
        <p14:creationId xmlns:p14="http://schemas.microsoft.com/office/powerpoint/2010/main" val="21638452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06B91D3-EF51-4A94-8732-E59128020905}"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F01C52D-3EA2-45A1-8149-E1481DEF95A6}" type="slidenum">
              <a:rPr lang="en-US"/>
              <a:pPr>
                <a:defRPr/>
              </a:pPr>
              <a:t>‹#›</a:t>
            </a:fld>
            <a:endParaRPr lang="en-US"/>
          </a:p>
        </p:txBody>
      </p:sp>
    </p:spTree>
    <p:extLst>
      <p:ext uri="{BB962C8B-B14F-4D97-AF65-F5344CB8AC3E}">
        <p14:creationId xmlns:p14="http://schemas.microsoft.com/office/powerpoint/2010/main" val="39632833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CF753A6-9339-4AFD-8CF6-6AC5D3ECE49E}"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983AE7-7B0F-48E1-A4FC-08D84D3F4520}" type="slidenum">
              <a:rPr lang="en-US"/>
              <a:pPr>
                <a:defRPr/>
              </a:pPr>
              <a:t>‹#›</a:t>
            </a:fld>
            <a:endParaRPr lang="en-US"/>
          </a:p>
        </p:txBody>
      </p:sp>
    </p:spTree>
    <p:extLst>
      <p:ext uri="{BB962C8B-B14F-4D97-AF65-F5344CB8AC3E}">
        <p14:creationId xmlns:p14="http://schemas.microsoft.com/office/powerpoint/2010/main" val="249078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5720672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76"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8FA3013-45F8-4E9F-8BE5-43173109B034}"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75EE4499-95C7-4330-86E6-D5F12DE6867D}" type="slidenum">
              <a:rPr lang="en-US"/>
              <a:pPr>
                <a:defRPr/>
              </a:pPr>
              <a:t>‹#›</a:t>
            </a:fld>
            <a:endParaRPr lang="en-US"/>
          </a:p>
        </p:txBody>
      </p:sp>
    </p:spTree>
    <p:extLst>
      <p:ext uri="{BB962C8B-B14F-4D97-AF65-F5344CB8AC3E}">
        <p14:creationId xmlns:p14="http://schemas.microsoft.com/office/powerpoint/2010/main" val="42082399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F981981-6768-4099-9FDD-5B042A22FA42}"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EA81943E-1638-4B96-A070-A23F8BA70C7F}" type="slidenum">
              <a:rPr lang="en-US"/>
              <a:pPr>
                <a:defRPr/>
              </a:pPr>
              <a:t>‹#›</a:t>
            </a:fld>
            <a:endParaRPr lang="en-US"/>
          </a:p>
        </p:txBody>
      </p:sp>
    </p:spTree>
    <p:extLst>
      <p:ext uri="{BB962C8B-B14F-4D97-AF65-F5344CB8AC3E}">
        <p14:creationId xmlns:p14="http://schemas.microsoft.com/office/powerpoint/2010/main" val="36559540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B67F189-9B66-4BD2-8CB7-CD21A4EA9F9E}" type="datetimeFigureOut">
              <a:rPr lang="en-US"/>
              <a:pPr>
                <a:defRPr/>
              </a:pPr>
              <a:t>10/14/2018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D15653DC-93A4-4D2D-BFC4-5B1A4B325C49}" type="slidenum">
              <a:rPr lang="en-US"/>
              <a:pPr>
                <a:defRPr/>
              </a:pPr>
              <a:t>‹#›</a:t>
            </a:fld>
            <a:endParaRPr lang="en-US"/>
          </a:p>
        </p:txBody>
      </p:sp>
    </p:spTree>
    <p:extLst>
      <p:ext uri="{BB962C8B-B14F-4D97-AF65-F5344CB8AC3E}">
        <p14:creationId xmlns:p14="http://schemas.microsoft.com/office/powerpoint/2010/main" val="27157764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3414018-0A7A-46FC-B07B-6B4DB891DD87}" type="datetimeFigureOut">
              <a:rPr lang="en-US"/>
              <a:pPr>
                <a:defRPr/>
              </a:pPr>
              <a:t>10/14/2018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182065A-5BF9-4244-8E7A-194F580430CA}" type="slidenum">
              <a:rPr lang="en-US"/>
              <a:pPr>
                <a:defRPr/>
              </a:pPr>
              <a:t>‹#›</a:t>
            </a:fld>
            <a:endParaRPr lang="en-US"/>
          </a:p>
        </p:txBody>
      </p:sp>
    </p:spTree>
    <p:extLst>
      <p:ext uri="{BB962C8B-B14F-4D97-AF65-F5344CB8AC3E}">
        <p14:creationId xmlns:p14="http://schemas.microsoft.com/office/powerpoint/2010/main" val="2962165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1BDFA5-70E1-46E2-86D1-8737AC9BB85D}" type="datetimeFigureOut">
              <a:rPr lang="en-US"/>
              <a:pPr>
                <a:defRPr/>
              </a:pPr>
              <a:t>10/14/2018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1F2B6DA9-62A2-44DE-A7D9-6DD13EF1C254}" type="slidenum">
              <a:rPr lang="en-US"/>
              <a:pPr>
                <a:defRPr/>
              </a:pPr>
              <a:t>‹#›</a:t>
            </a:fld>
            <a:endParaRPr lang="en-US"/>
          </a:p>
        </p:txBody>
      </p:sp>
    </p:spTree>
    <p:extLst>
      <p:ext uri="{BB962C8B-B14F-4D97-AF65-F5344CB8AC3E}">
        <p14:creationId xmlns:p14="http://schemas.microsoft.com/office/powerpoint/2010/main" val="4054559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26" b="1"/>
            </a:lvl1pPr>
          </a:lstStyle>
          <a:p>
            <a:r>
              <a:rPr lang="en-GB"/>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B1860B79-ADDB-4F17-A230-0213A096B0B7}"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29A85A2-3BB7-4076-A933-2BD0BDC88486}" type="slidenum">
              <a:rPr lang="en-US"/>
              <a:pPr>
                <a:defRPr/>
              </a:pPr>
              <a:t>‹#›</a:t>
            </a:fld>
            <a:endParaRPr lang="en-US"/>
          </a:p>
        </p:txBody>
      </p:sp>
    </p:spTree>
    <p:extLst>
      <p:ext uri="{BB962C8B-B14F-4D97-AF65-F5344CB8AC3E}">
        <p14:creationId xmlns:p14="http://schemas.microsoft.com/office/powerpoint/2010/main" val="4328157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26"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AB4FDDE-1FA6-4A1A-93DC-8C85E1048932}"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3127727-6E35-423F-95FC-80669893C353}" type="slidenum">
              <a:rPr lang="en-US"/>
              <a:pPr>
                <a:defRPr/>
              </a:pPr>
              <a:t>‹#›</a:t>
            </a:fld>
            <a:endParaRPr lang="en-US"/>
          </a:p>
        </p:txBody>
      </p:sp>
    </p:spTree>
    <p:extLst>
      <p:ext uri="{BB962C8B-B14F-4D97-AF65-F5344CB8AC3E}">
        <p14:creationId xmlns:p14="http://schemas.microsoft.com/office/powerpoint/2010/main" val="30918516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239B467B-52F0-4DCA-A38C-4B969286DCBC}"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0D4F3266-2FDE-4479-8393-1DDAB75EB507}" type="slidenum">
              <a:rPr lang="en-US"/>
              <a:pPr>
                <a:defRPr/>
              </a:pPr>
              <a:t>‹#›</a:t>
            </a:fld>
            <a:endParaRPr lang="en-US"/>
          </a:p>
        </p:txBody>
      </p:sp>
    </p:spTree>
    <p:extLst>
      <p:ext uri="{BB962C8B-B14F-4D97-AF65-F5344CB8AC3E}">
        <p14:creationId xmlns:p14="http://schemas.microsoft.com/office/powerpoint/2010/main" val="9503638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A389F6A-818B-482D-93AD-385FF709ABC9}"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239E5EB-996D-4671-8360-0E6716A6E5C4}" type="slidenum">
              <a:rPr lang="en-US"/>
              <a:pPr>
                <a:defRPr/>
              </a:pPr>
              <a:t>‹#›</a:t>
            </a:fld>
            <a:endParaRPr lang="en-US"/>
          </a:p>
        </p:txBody>
      </p:sp>
    </p:spTree>
    <p:extLst>
      <p:ext uri="{BB962C8B-B14F-4D97-AF65-F5344CB8AC3E}">
        <p14:creationId xmlns:p14="http://schemas.microsoft.com/office/powerpoint/2010/main" val="39570049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BD90A7-F0D2-4AD4-A872-43BF086774AA}"/>
              </a:ext>
            </a:extLst>
          </p:cNvPr>
          <p:cNvSpPr>
            <a:spLocks noGrp="1"/>
          </p:cNvSpPr>
          <p:nvPr>
            <p:ph type="dt" sz="half" idx="10"/>
          </p:nvPr>
        </p:nvSpPr>
        <p:spPr/>
        <p:txBody>
          <a:bodyPr/>
          <a:lstStyle>
            <a:lvl1pPr>
              <a:defRPr/>
            </a:lvl1pPr>
          </a:lstStyle>
          <a:p>
            <a:pPr>
              <a:defRPr/>
            </a:pPr>
            <a:fld id="{2BF8019B-B9AD-4DED-A477-92EC5756631E}" type="datetimeFigureOut">
              <a:rPr lang="en-US"/>
              <a:pPr>
                <a:defRPr/>
              </a:pPr>
              <a:t>10/14/2018</a:t>
            </a:fld>
            <a:endParaRPr lang="en-US"/>
          </a:p>
        </p:txBody>
      </p:sp>
      <p:sp>
        <p:nvSpPr>
          <p:cNvPr id="5" name="Footer Placeholder 4">
            <a:extLst>
              <a:ext uri="{FF2B5EF4-FFF2-40B4-BE49-F238E27FC236}">
                <a16:creationId xmlns:a16="http://schemas.microsoft.com/office/drawing/2014/main" id="{CF67FE83-D66F-4A11-9EA7-3EC4810402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261D90-09CF-42E1-A0CB-A8CB104AD004}"/>
              </a:ext>
            </a:extLst>
          </p:cNvPr>
          <p:cNvSpPr>
            <a:spLocks noGrp="1"/>
          </p:cNvSpPr>
          <p:nvPr>
            <p:ph type="sldNum" sz="quarter" idx="12"/>
          </p:nvPr>
        </p:nvSpPr>
        <p:spPr/>
        <p:txBody>
          <a:bodyPr/>
          <a:lstStyle>
            <a:lvl1pPr>
              <a:defRPr/>
            </a:lvl1pPr>
          </a:lstStyle>
          <a:p>
            <a:pPr>
              <a:defRPr/>
            </a:pPr>
            <a:fld id="{0872CF84-8B60-4C13-B632-E62A66A4121C}" type="slidenum">
              <a:rPr lang="en-US"/>
              <a:pPr>
                <a:defRPr/>
              </a:pPr>
              <a:t>‹#›</a:t>
            </a:fld>
            <a:endParaRPr lang="en-US"/>
          </a:p>
        </p:txBody>
      </p:sp>
    </p:spTree>
    <p:extLst>
      <p:ext uri="{BB962C8B-B14F-4D97-AF65-F5344CB8AC3E}">
        <p14:creationId xmlns:p14="http://schemas.microsoft.com/office/powerpoint/2010/main" val="90768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8246615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D0E90-BD0C-4FB9-9C5C-C160452CB5F4}"/>
              </a:ext>
            </a:extLst>
          </p:cNvPr>
          <p:cNvSpPr>
            <a:spLocks noGrp="1"/>
          </p:cNvSpPr>
          <p:nvPr>
            <p:ph type="dt" sz="half" idx="10"/>
          </p:nvPr>
        </p:nvSpPr>
        <p:spPr/>
        <p:txBody>
          <a:bodyPr/>
          <a:lstStyle>
            <a:lvl1pPr>
              <a:defRPr/>
            </a:lvl1pPr>
          </a:lstStyle>
          <a:p>
            <a:pPr>
              <a:defRPr/>
            </a:pPr>
            <a:fld id="{AE0FBFFD-1467-49F4-9939-24BE09DAEA48}" type="datetimeFigureOut">
              <a:rPr lang="en-US"/>
              <a:pPr>
                <a:defRPr/>
              </a:pPr>
              <a:t>10/14/2018</a:t>
            </a:fld>
            <a:endParaRPr lang="en-US"/>
          </a:p>
        </p:txBody>
      </p:sp>
      <p:sp>
        <p:nvSpPr>
          <p:cNvPr id="5" name="Footer Placeholder 4">
            <a:extLst>
              <a:ext uri="{FF2B5EF4-FFF2-40B4-BE49-F238E27FC236}">
                <a16:creationId xmlns:a16="http://schemas.microsoft.com/office/drawing/2014/main" id="{A28CA1D7-96A0-4722-AAF7-2EEF3C3E50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924EE5-AA87-45B9-812C-FC73E3ADC0EE}"/>
              </a:ext>
            </a:extLst>
          </p:cNvPr>
          <p:cNvSpPr>
            <a:spLocks noGrp="1"/>
          </p:cNvSpPr>
          <p:nvPr>
            <p:ph type="sldNum" sz="quarter" idx="12"/>
          </p:nvPr>
        </p:nvSpPr>
        <p:spPr/>
        <p:txBody>
          <a:bodyPr/>
          <a:lstStyle>
            <a:lvl1pPr>
              <a:defRPr/>
            </a:lvl1pPr>
          </a:lstStyle>
          <a:p>
            <a:pPr>
              <a:defRPr/>
            </a:pPr>
            <a:fld id="{15BFBA7B-4446-4C3F-8840-6FDF8D300B06}" type="slidenum">
              <a:rPr lang="en-US"/>
              <a:pPr>
                <a:defRPr/>
              </a:pPr>
              <a:t>‹#›</a:t>
            </a:fld>
            <a:endParaRPr lang="en-US"/>
          </a:p>
        </p:txBody>
      </p:sp>
    </p:spTree>
    <p:extLst>
      <p:ext uri="{BB962C8B-B14F-4D97-AF65-F5344CB8AC3E}">
        <p14:creationId xmlns:p14="http://schemas.microsoft.com/office/powerpoint/2010/main" val="3113611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9E28C0-F5BF-4B59-B94B-2C5ADF5B54B7}"/>
              </a:ext>
            </a:extLst>
          </p:cNvPr>
          <p:cNvSpPr>
            <a:spLocks noGrp="1"/>
          </p:cNvSpPr>
          <p:nvPr>
            <p:ph type="dt" sz="half" idx="10"/>
          </p:nvPr>
        </p:nvSpPr>
        <p:spPr/>
        <p:txBody>
          <a:bodyPr/>
          <a:lstStyle>
            <a:lvl1pPr>
              <a:defRPr/>
            </a:lvl1pPr>
          </a:lstStyle>
          <a:p>
            <a:pPr>
              <a:defRPr/>
            </a:pPr>
            <a:fld id="{C950CFFD-45CD-45BF-9E72-A39C67635AD7}" type="datetimeFigureOut">
              <a:rPr lang="en-US"/>
              <a:pPr>
                <a:defRPr/>
              </a:pPr>
              <a:t>10/14/2018</a:t>
            </a:fld>
            <a:endParaRPr lang="en-US"/>
          </a:p>
        </p:txBody>
      </p:sp>
      <p:sp>
        <p:nvSpPr>
          <p:cNvPr id="5" name="Footer Placeholder 4">
            <a:extLst>
              <a:ext uri="{FF2B5EF4-FFF2-40B4-BE49-F238E27FC236}">
                <a16:creationId xmlns:a16="http://schemas.microsoft.com/office/drawing/2014/main" id="{572C1857-B20A-45E5-A9D5-1118D9FE1E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5CB8B-B6A9-48BB-AFCE-3D413CCAD883}"/>
              </a:ext>
            </a:extLst>
          </p:cNvPr>
          <p:cNvSpPr>
            <a:spLocks noGrp="1"/>
          </p:cNvSpPr>
          <p:nvPr>
            <p:ph type="sldNum" sz="quarter" idx="12"/>
          </p:nvPr>
        </p:nvSpPr>
        <p:spPr/>
        <p:txBody>
          <a:bodyPr/>
          <a:lstStyle>
            <a:lvl1pPr>
              <a:defRPr/>
            </a:lvl1pPr>
          </a:lstStyle>
          <a:p>
            <a:pPr>
              <a:defRPr/>
            </a:pPr>
            <a:fld id="{B3FFC445-3A17-405F-8C1D-456B09E58E68}" type="slidenum">
              <a:rPr lang="en-US"/>
              <a:pPr>
                <a:defRPr/>
              </a:pPr>
              <a:t>‹#›</a:t>
            </a:fld>
            <a:endParaRPr lang="en-US"/>
          </a:p>
        </p:txBody>
      </p:sp>
    </p:spTree>
    <p:extLst>
      <p:ext uri="{BB962C8B-B14F-4D97-AF65-F5344CB8AC3E}">
        <p14:creationId xmlns:p14="http://schemas.microsoft.com/office/powerpoint/2010/main" val="17060918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71BDA5A-F07A-4C6E-9A47-8114607435AA}"/>
              </a:ext>
            </a:extLst>
          </p:cNvPr>
          <p:cNvSpPr>
            <a:spLocks noGrp="1"/>
          </p:cNvSpPr>
          <p:nvPr>
            <p:ph type="dt" sz="half" idx="10"/>
          </p:nvPr>
        </p:nvSpPr>
        <p:spPr/>
        <p:txBody>
          <a:bodyPr/>
          <a:lstStyle>
            <a:lvl1pPr>
              <a:defRPr/>
            </a:lvl1pPr>
          </a:lstStyle>
          <a:p>
            <a:pPr>
              <a:defRPr/>
            </a:pPr>
            <a:fld id="{702A0405-16CB-41C2-8F9C-31046A4D69A5}" type="datetimeFigureOut">
              <a:rPr lang="en-US"/>
              <a:pPr>
                <a:defRPr/>
              </a:pPr>
              <a:t>10/14/2018</a:t>
            </a:fld>
            <a:endParaRPr lang="en-US"/>
          </a:p>
        </p:txBody>
      </p:sp>
      <p:sp>
        <p:nvSpPr>
          <p:cNvPr id="6" name="Footer Placeholder 4">
            <a:extLst>
              <a:ext uri="{FF2B5EF4-FFF2-40B4-BE49-F238E27FC236}">
                <a16:creationId xmlns:a16="http://schemas.microsoft.com/office/drawing/2014/main" id="{6499966C-0DC5-4EB0-9F74-06A4D49D88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1301AB-C80C-4196-B881-5EFEBC7C9E17}"/>
              </a:ext>
            </a:extLst>
          </p:cNvPr>
          <p:cNvSpPr>
            <a:spLocks noGrp="1"/>
          </p:cNvSpPr>
          <p:nvPr>
            <p:ph type="sldNum" sz="quarter" idx="12"/>
          </p:nvPr>
        </p:nvSpPr>
        <p:spPr/>
        <p:txBody>
          <a:bodyPr/>
          <a:lstStyle>
            <a:lvl1pPr>
              <a:defRPr/>
            </a:lvl1pPr>
          </a:lstStyle>
          <a:p>
            <a:pPr>
              <a:defRPr/>
            </a:pPr>
            <a:fld id="{A34FF61F-70D4-4412-8CC4-69B60089FD1A}" type="slidenum">
              <a:rPr lang="en-US"/>
              <a:pPr>
                <a:defRPr/>
              </a:pPr>
              <a:t>‹#›</a:t>
            </a:fld>
            <a:endParaRPr lang="en-US"/>
          </a:p>
        </p:txBody>
      </p:sp>
    </p:spTree>
    <p:extLst>
      <p:ext uri="{BB962C8B-B14F-4D97-AF65-F5344CB8AC3E}">
        <p14:creationId xmlns:p14="http://schemas.microsoft.com/office/powerpoint/2010/main" val="37333418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20CE04-BDE1-4F1C-BA65-B87715843575}"/>
              </a:ext>
            </a:extLst>
          </p:cNvPr>
          <p:cNvSpPr>
            <a:spLocks noGrp="1"/>
          </p:cNvSpPr>
          <p:nvPr>
            <p:ph type="dt" sz="half" idx="10"/>
          </p:nvPr>
        </p:nvSpPr>
        <p:spPr/>
        <p:txBody>
          <a:bodyPr/>
          <a:lstStyle>
            <a:lvl1pPr>
              <a:defRPr/>
            </a:lvl1pPr>
          </a:lstStyle>
          <a:p>
            <a:pPr>
              <a:defRPr/>
            </a:pPr>
            <a:fld id="{5F432713-5F06-4F5E-85E9-65079DC33E02}" type="datetimeFigureOut">
              <a:rPr lang="en-US"/>
              <a:pPr>
                <a:defRPr/>
              </a:pPr>
              <a:t>10/14/2018</a:t>
            </a:fld>
            <a:endParaRPr lang="en-US"/>
          </a:p>
        </p:txBody>
      </p:sp>
      <p:sp>
        <p:nvSpPr>
          <p:cNvPr id="8" name="Footer Placeholder 4">
            <a:extLst>
              <a:ext uri="{FF2B5EF4-FFF2-40B4-BE49-F238E27FC236}">
                <a16:creationId xmlns:a16="http://schemas.microsoft.com/office/drawing/2014/main" id="{4457FAD4-8115-4245-9CC3-B4391739D6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205398-B04E-4625-8F06-C5ABAFE498DD}"/>
              </a:ext>
            </a:extLst>
          </p:cNvPr>
          <p:cNvSpPr>
            <a:spLocks noGrp="1"/>
          </p:cNvSpPr>
          <p:nvPr>
            <p:ph type="sldNum" sz="quarter" idx="12"/>
          </p:nvPr>
        </p:nvSpPr>
        <p:spPr/>
        <p:txBody>
          <a:bodyPr/>
          <a:lstStyle>
            <a:lvl1pPr>
              <a:defRPr/>
            </a:lvl1pPr>
          </a:lstStyle>
          <a:p>
            <a:pPr>
              <a:defRPr/>
            </a:pPr>
            <a:fld id="{AC034FD8-8A8A-44CA-B617-A9F4819D33DD}" type="slidenum">
              <a:rPr lang="en-US"/>
              <a:pPr>
                <a:defRPr/>
              </a:pPr>
              <a:t>‹#›</a:t>
            </a:fld>
            <a:endParaRPr lang="en-US"/>
          </a:p>
        </p:txBody>
      </p:sp>
    </p:spTree>
    <p:extLst>
      <p:ext uri="{BB962C8B-B14F-4D97-AF65-F5344CB8AC3E}">
        <p14:creationId xmlns:p14="http://schemas.microsoft.com/office/powerpoint/2010/main" val="21658578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77B7BE-D708-4D93-AB91-B5B9984D90CB}"/>
              </a:ext>
            </a:extLst>
          </p:cNvPr>
          <p:cNvSpPr>
            <a:spLocks noGrp="1"/>
          </p:cNvSpPr>
          <p:nvPr>
            <p:ph type="dt" sz="half" idx="10"/>
          </p:nvPr>
        </p:nvSpPr>
        <p:spPr/>
        <p:txBody>
          <a:bodyPr/>
          <a:lstStyle>
            <a:lvl1pPr>
              <a:defRPr/>
            </a:lvl1pPr>
          </a:lstStyle>
          <a:p>
            <a:pPr>
              <a:defRPr/>
            </a:pPr>
            <a:fld id="{C69C7A0F-DC25-45BA-9222-AC26820D36D0}" type="datetimeFigureOut">
              <a:rPr lang="en-US"/>
              <a:pPr>
                <a:defRPr/>
              </a:pPr>
              <a:t>10/14/2018</a:t>
            </a:fld>
            <a:endParaRPr lang="en-US"/>
          </a:p>
        </p:txBody>
      </p:sp>
      <p:sp>
        <p:nvSpPr>
          <p:cNvPr id="4" name="Footer Placeholder 4">
            <a:extLst>
              <a:ext uri="{FF2B5EF4-FFF2-40B4-BE49-F238E27FC236}">
                <a16:creationId xmlns:a16="http://schemas.microsoft.com/office/drawing/2014/main" id="{FD9B576B-F9CB-4D2C-B698-E6472945314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BE3BEB-7785-4DD0-8DBA-4B736CFC9FF2}"/>
              </a:ext>
            </a:extLst>
          </p:cNvPr>
          <p:cNvSpPr>
            <a:spLocks noGrp="1"/>
          </p:cNvSpPr>
          <p:nvPr>
            <p:ph type="sldNum" sz="quarter" idx="12"/>
          </p:nvPr>
        </p:nvSpPr>
        <p:spPr/>
        <p:txBody>
          <a:bodyPr/>
          <a:lstStyle>
            <a:lvl1pPr>
              <a:defRPr/>
            </a:lvl1pPr>
          </a:lstStyle>
          <a:p>
            <a:pPr>
              <a:defRPr/>
            </a:pPr>
            <a:fld id="{E40FDC31-3397-4862-B48D-727C9EB7F99D}" type="slidenum">
              <a:rPr lang="en-US"/>
              <a:pPr>
                <a:defRPr/>
              </a:pPr>
              <a:t>‹#›</a:t>
            </a:fld>
            <a:endParaRPr lang="en-US"/>
          </a:p>
        </p:txBody>
      </p:sp>
    </p:spTree>
    <p:extLst>
      <p:ext uri="{BB962C8B-B14F-4D97-AF65-F5344CB8AC3E}">
        <p14:creationId xmlns:p14="http://schemas.microsoft.com/office/powerpoint/2010/main" val="250025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688EC9-97F1-44B1-AFDF-25FE8B7271BE}"/>
              </a:ext>
            </a:extLst>
          </p:cNvPr>
          <p:cNvSpPr>
            <a:spLocks noGrp="1"/>
          </p:cNvSpPr>
          <p:nvPr>
            <p:ph type="dt" sz="half" idx="10"/>
          </p:nvPr>
        </p:nvSpPr>
        <p:spPr/>
        <p:txBody>
          <a:bodyPr/>
          <a:lstStyle>
            <a:lvl1pPr>
              <a:defRPr/>
            </a:lvl1pPr>
          </a:lstStyle>
          <a:p>
            <a:pPr>
              <a:defRPr/>
            </a:pPr>
            <a:fld id="{C4493035-5D1F-47B5-9589-3800F81A764C}" type="datetimeFigureOut">
              <a:rPr lang="en-US"/>
              <a:pPr>
                <a:defRPr/>
              </a:pPr>
              <a:t>10/14/2018</a:t>
            </a:fld>
            <a:endParaRPr lang="en-US"/>
          </a:p>
        </p:txBody>
      </p:sp>
      <p:sp>
        <p:nvSpPr>
          <p:cNvPr id="3" name="Footer Placeholder 4">
            <a:extLst>
              <a:ext uri="{FF2B5EF4-FFF2-40B4-BE49-F238E27FC236}">
                <a16:creationId xmlns:a16="http://schemas.microsoft.com/office/drawing/2014/main" id="{F69264E3-61E5-4B85-B26A-236D316C46C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159600A-E1EB-4814-88A3-F4D09E1FEC3F}"/>
              </a:ext>
            </a:extLst>
          </p:cNvPr>
          <p:cNvSpPr>
            <a:spLocks noGrp="1"/>
          </p:cNvSpPr>
          <p:nvPr>
            <p:ph type="sldNum" sz="quarter" idx="12"/>
          </p:nvPr>
        </p:nvSpPr>
        <p:spPr/>
        <p:txBody>
          <a:bodyPr/>
          <a:lstStyle>
            <a:lvl1pPr>
              <a:defRPr/>
            </a:lvl1pPr>
          </a:lstStyle>
          <a:p>
            <a:pPr>
              <a:defRPr/>
            </a:pPr>
            <a:fld id="{CDB2BEDE-9722-4CB5-B0DE-0413DC7D60DC}" type="slidenum">
              <a:rPr lang="en-US"/>
              <a:pPr>
                <a:defRPr/>
              </a:pPr>
              <a:t>‹#›</a:t>
            </a:fld>
            <a:endParaRPr lang="en-US"/>
          </a:p>
        </p:txBody>
      </p:sp>
    </p:spTree>
    <p:extLst>
      <p:ext uri="{BB962C8B-B14F-4D97-AF65-F5344CB8AC3E}">
        <p14:creationId xmlns:p14="http://schemas.microsoft.com/office/powerpoint/2010/main" val="34222939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CE76A6D-8EB3-47C6-BF25-09A49CA9D8E2}"/>
              </a:ext>
            </a:extLst>
          </p:cNvPr>
          <p:cNvSpPr>
            <a:spLocks noGrp="1"/>
          </p:cNvSpPr>
          <p:nvPr>
            <p:ph type="dt" sz="half" idx="10"/>
          </p:nvPr>
        </p:nvSpPr>
        <p:spPr/>
        <p:txBody>
          <a:bodyPr/>
          <a:lstStyle>
            <a:lvl1pPr>
              <a:defRPr/>
            </a:lvl1pPr>
          </a:lstStyle>
          <a:p>
            <a:pPr>
              <a:defRPr/>
            </a:pPr>
            <a:fld id="{AF513296-1046-4AA1-A570-B4771C205C37}" type="datetimeFigureOut">
              <a:rPr lang="en-US"/>
              <a:pPr>
                <a:defRPr/>
              </a:pPr>
              <a:t>10/14/2018</a:t>
            </a:fld>
            <a:endParaRPr lang="en-US"/>
          </a:p>
        </p:txBody>
      </p:sp>
      <p:sp>
        <p:nvSpPr>
          <p:cNvPr id="6" name="Footer Placeholder 4">
            <a:extLst>
              <a:ext uri="{FF2B5EF4-FFF2-40B4-BE49-F238E27FC236}">
                <a16:creationId xmlns:a16="http://schemas.microsoft.com/office/drawing/2014/main" id="{3EDA2364-3CD3-4032-A2B9-7E79D6922B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DE278B-408D-4722-895A-2A62B3F88EB4}"/>
              </a:ext>
            </a:extLst>
          </p:cNvPr>
          <p:cNvSpPr>
            <a:spLocks noGrp="1"/>
          </p:cNvSpPr>
          <p:nvPr>
            <p:ph type="sldNum" sz="quarter" idx="12"/>
          </p:nvPr>
        </p:nvSpPr>
        <p:spPr/>
        <p:txBody>
          <a:bodyPr/>
          <a:lstStyle>
            <a:lvl1pPr>
              <a:defRPr/>
            </a:lvl1pPr>
          </a:lstStyle>
          <a:p>
            <a:pPr>
              <a:defRPr/>
            </a:pPr>
            <a:fld id="{E438D41D-0F16-4F01-98AE-B70F912E9EB7}" type="slidenum">
              <a:rPr lang="en-US"/>
              <a:pPr>
                <a:defRPr/>
              </a:pPr>
              <a:t>‹#›</a:t>
            </a:fld>
            <a:endParaRPr lang="en-US"/>
          </a:p>
        </p:txBody>
      </p:sp>
    </p:spTree>
    <p:extLst>
      <p:ext uri="{BB962C8B-B14F-4D97-AF65-F5344CB8AC3E}">
        <p14:creationId xmlns:p14="http://schemas.microsoft.com/office/powerpoint/2010/main" val="8482226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50782F2-CFE4-4F73-857D-3E00D2F5ECA6}"/>
              </a:ext>
            </a:extLst>
          </p:cNvPr>
          <p:cNvSpPr>
            <a:spLocks noGrp="1"/>
          </p:cNvSpPr>
          <p:nvPr>
            <p:ph type="dt" sz="half" idx="10"/>
          </p:nvPr>
        </p:nvSpPr>
        <p:spPr/>
        <p:txBody>
          <a:bodyPr/>
          <a:lstStyle>
            <a:lvl1pPr>
              <a:defRPr/>
            </a:lvl1pPr>
          </a:lstStyle>
          <a:p>
            <a:pPr>
              <a:defRPr/>
            </a:pPr>
            <a:fld id="{A36AC7AA-924A-4A2C-AE16-9FDD26AEBA82}" type="datetimeFigureOut">
              <a:rPr lang="en-US"/>
              <a:pPr>
                <a:defRPr/>
              </a:pPr>
              <a:t>10/14/2018</a:t>
            </a:fld>
            <a:endParaRPr lang="en-US"/>
          </a:p>
        </p:txBody>
      </p:sp>
      <p:sp>
        <p:nvSpPr>
          <p:cNvPr id="6" name="Footer Placeholder 4">
            <a:extLst>
              <a:ext uri="{FF2B5EF4-FFF2-40B4-BE49-F238E27FC236}">
                <a16:creationId xmlns:a16="http://schemas.microsoft.com/office/drawing/2014/main" id="{2B0D33F8-03A6-4449-AABA-45D4ED9410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19859A-DC73-4761-BA15-758648FEBA0E}"/>
              </a:ext>
            </a:extLst>
          </p:cNvPr>
          <p:cNvSpPr>
            <a:spLocks noGrp="1"/>
          </p:cNvSpPr>
          <p:nvPr>
            <p:ph type="sldNum" sz="quarter" idx="12"/>
          </p:nvPr>
        </p:nvSpPr>
        <p:spPr/>
        <p:txBody>
          <a:bodyPr/>
          <a:lstStyle>
            <a:lvl1pPr>
              <a:defRPr/>
            </a:lvl1pPr>
          </a:lstStyle>
          <a:p>
            <a:pPr>
              <a:defRPr/>
            </a:pPr>
            <a:fld id="{D3A5B791-9803-4798-BD3A-50C85392ED25}" type="slidenum">
              <a:rPr lang="en-US"/>
              <a:pPr>
                <a:defRPr/>
              </a:pPr>
              <a:t>‹#›</a:t>
            </a:fld>
            <a:endParaRPr lang="en-US"/>
          </a:p>
        </p:txBody>
      </p:sp>
    </p:spTree>
    <p:extLst>
      <p:ext uri="{BB962C8B-B14F-4D97-AF65-F5344CB8AC3E}">
        <p14:creationId xmlns:p14="http://schemas.microsoft.com/office/powerpoint/2010/main" val="22275005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25A22-BDDA-48DD-A732-B93053F74205}"/>
              </a:ext>
            </a:extLst>
          </p:cNvPr>
          <p:cNvSpPr>
            <a:spLocks noGrp="1"/>
          </p:cNvSpPr>
          <p:nvPr>
            <p:ph type="dt" sz="half" idx="10"/>
          </p:nvPr>
        </p:nvSpPr>
        <p:spPr/>
        <p:txBody>
          <a:bodyPr/>
          <a:lstStyle>
            <a:lvl1pPr>
              <a:defRPr/>
            </a:lvl1pPr>
          </a:lstStyle>
          <a:p>
            <a:pPr>
              <a:defRPr/>
            </a:pPr>
            <a:fld id="{89240C3D-A49A-4569-B3B5-BD7B9014C9AB}" type="datetimeFigureOut">
              <a:rPr lang="en-US"/>
              <a:pPr>
                <a:defRPr/>
              </a:pPr>
              <a:t>10/14/2018</a:t>
            </a:fld>
            <a:endParaRPr lang="en-US"/>
          </a:p>
        </p:txBody>
      </p:sp>
      <p:sp>
        <p:nvSpPr>
          <p:cNvPr id="5" name="Footer Placeholder 4">
            <a:extLst>
              <a:ext uri="{FF2B5EF4-FFF2-40B4-BE49-F238E27FC236}">
                <a16:creationId xmlns:a16="http://schemas.microsoft.com/office/drawing/2014/main" id="{012B5195-7A60-4EC8-8E94-CD5DBF69E3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22168E-7119-4CCD-B6F7-BBA3AC1625D6}"/>
              </a:ext>
            </a:extLst>
          </p:cNvPr>
          <p:cNvSpPr>
            <a:spLocks noGrp="1"/>
          </p:cNvSpPr>
          <p:nvPr>
            <p:ph type="sldNum" sz="quarter" idx="12"/>
          </p:nvPr>
        </p:nvSpPr>
        <p:spPr/>
        <p:txBody>
          <a:bodyPr/>
          <a:lstStyle>
            <a:lvl1pPr>
              <a:defRPr/>
            </a:lvl1pPr>
          </a:lstStyle>
          <a:p>
            <a:pPr>
              <a:defRPr/>
            </a:pPr>
            <a:fld id="{0853C8B9-9AF3-4524-971F-24B63DE31172}" type="slidenum">
              <a:rPr lang="en-US"/>
              <a:pPr>
                <a:defRPr/>
              </a:pPr>
              <a:t>‹#›</a:t>
            </a:fld>
            <a:endParaRPr lang="en-US"/>
          </a:p>
        </p:txBody>
      </p:sp>
    </p:spTree>
    <p:extLst>
      <p:ext uri="{BB962C8B-B14F-4D97-AF65-F5344CB8AC3E}">
        <p14:creationId xmlns:p14="http://schemas.microsoft.com/office/powerpoint/2010/main" val="14877667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73D31-1D8D-4D00-A522-895B7FC4F8CE}"/>
              </a:ext>
            </a:extLst>
          </p:cNvPr>
          <p:cNvSpPr>
            <a:spLocks noGrp="1"/>
          </p:cNvSpPr>
          <p:nvPr>
            <p:ph type="dt" sz="half" idx="10"/>
          </p:nvPr>
        </p:nvSpPr>
        <p:spPr/>
        <p:txBody>
          <a:bodyPr/>
          <a:lstStyle>
            <a:lvl1pPr>
              <a:defRPr/>
            </a:lvl1pPr>
          </a:lstStyle>
          <a:p>
            <a:pPr>
              <a:defRPr/>
            </a:pPr>
            <a:fld id="{6371C015-86E3-415A-A753-1CE5FB613424}" type="datetimeFigureOut">
              <a:rPr lang="en-US"/>
              <a:pPr>
                <a:defRPr/>
              </a:pPr>
              <a:t>10/14/2018</a:t>
            </a:fld>
            <a:endParaRPr lang="en-US"/>
          </a:p>
        </p:txBody>
      </p:sp>
      <p:sp>
        <p:nvSpPr>
          <p:cNvPr id="5" name="Footer Placeholder 4">
            <a:extLst>
              <a:ext uri="{FF2B5EF4-FFF2-40B4-BE49-F238E27FC236}">
                <a16:creationId xmlns:a16="http://schemas.microsoft.com/office/drawing/2014/main" id="{E1DC13B5-2E65-436E-B8E1-B205D112D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071156-E2A5-4779-912F-B51F4A067498}"/>
              </a:ext>
            </a:extLst>
          </p:cNvPr>
          <p:cNvSpPr>
            <a:spLocks noGrp="1"/>
          </p:cNvSpPr>
          <p:nvPr>
            <p:ph type="sldNum" sz="quarter" idx="12"/>
          </p:nvPr>
        </p:nvSpPr>
        <p:spPr/>
        <p:txBody>
          <a:bodyPr/>
          <a:lstStyle>
            <a:lvl1pPr>
              <a:defRPr/>
            </a:lvl1pPr>
          </a:lstStyle>
          <a:p>
            <a:pPr>
              <a:defRPr/>
            </a:pPr>
            <a:fld id="{2E96DCD7-DA4C-453F-91C2-93FC0EAAD8E2}" type="slidenum">
              <a:rPr lang="en-US"/>
              <a:pPr>
                <a:defRPr/>
              </a:pPr>
              <a:t>‹#›</a:t>
            </a:fld>
            <a:endParaRPr lang="en-US"/>
          </a:p>
        </p:txBody>
      </p:sp>
    </p:spTree>
    <p:extLst>
      <p:ext uri="{BB962C8B-B14F-4D97-AF65-F5344CB8AC3E}">
        <p14:creationId xmlns:p14="http://schemas.microsoft.com/office/powerpoint/2010/main" val="2933202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10/14/2018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911024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10/14/2018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440958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10/14/2018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62521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48183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591147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683012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986713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68712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6812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89702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01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8369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3144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87983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2958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166646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5965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7560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8140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28064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63188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3772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27512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42860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8108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542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549412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4531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36547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661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78441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0814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4019768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925164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1552307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1810265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10/14/2018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377690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10/14/2018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777986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10/14/2018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47280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10/14/2018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57270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3608823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3789010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294322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267503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66C41-7F96-4481-ADFB-EC7627B1B14D}" type="slidenum">
              <a:rPr lang="en-US"/>
              <a:pPr>
                <a:defRPr/>
              </a:pPr>
              <a:t>‹#›</a:t>
            </a:fld>
            <a:endParaRPr lang="en-US"/>
          </a:p>
        </p:txBody>
      </p:sp>
    </p:spTree>
    <p:extLst>
      <p:ext uri="{BB962C8B-B14F-4D97-AF65-F5344CB8AC3E}">
        <p14:creationId xmlns:p14="http://schemas.microsoft.com/office/powerpoint/2010/main" val="6363907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04E560-B088-4E9A-8CBA-0B5B460C6E47}" type="slidenum">
              <a:rPr lang="en-US"/>
              <a:pPr>
                <a:defRPr/>
              </a:pPr>
              <a:t>‹#›</a:t>
            </a:fld>
            <a:endParaRPr lang="en-US"/>
          </a:p>
        </p:txBody>
      </p:sp>
    </p:spTree>
    <p:extLst>
      <p:ext uri="{BB962C8B-B14F-4D97-AF65-F5344CB8AC3E}">
        <p14:creationId xmlns:p14="http://schemas.microsoft.com/office/powerpoint/2010/main" val="1528500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1A2550-9213-426D-8267-643C008C3576}" type="slidenum">
              <a:rPr lang="en-US"/>
              <a:pPr>
                <a:defRPr/>
              </a:pPr>
              <a:t>‹#›</a:t>
            </a:fld>
            <a:endParaRPr lang="en-US"/>
          </a:p>
        </p:txBody>
      </p:sp>
    </p:spTree>
    <p:extLst>
      <p:ext uri="{BB962C8B-B14F-4D97-AF65-F5344CB8AC3E}">
        <p14:creationId xmlns:p14="http://schemas.microsoft.com/office/powerpoint/2010/main" val="2188771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F3844-AE09-4049-B660-0AE6FCA10C35}" type="slidenum">
              <a:rPr lang="en-US"/>
              <a:pPr>
                <a:defRPr/>
              </a:pPr>
              <a:t>‹#›</a:t>
            </a:fld>
            <a:endParaRPr lang="en-US"/>
          </a:p>
        </p:txBody>
      </p:sp>
    </p:spTree>
    <p:extLst>
      <p:ext uri="{BB962C8B-B14F-4D97-AF65-F5344CB8AC3E}">
        <p14:creationId xmlns:p14="http://schemas.microsoft.com/office/powerpoint/2010/main" val="1856474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10/14/2018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080964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FB899B-3708-46E7-AC95-9F7A14DC4295}" type="slidenum">
              <a:rPr lang="en-US"/>
              <a:pPr>
                <a:defRPr/>
              </a:pPr>
              <a:t>‹#›</a:t>
            </a:fld>
            <a:endParaRPr lang="en-US"/>
          </a:p>
        </p:txBody>
      </p:sp>
    </p:spTree>
    <p:extLst>
      <p:ext uri="{BB962C8B-B14F-4D97-AF65-F5344CB8AC3E}">
        <p14:creationId xmlns:p14="http://schemas.microsoft.com/office/powerpoint/2010/main" val="4939799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213F75-0F4A-4B3A-BBDC-82346CB50606}" type="slidenum">
              <a:rPr lang="en-US"/>
              <a:pPr>
                <a:defRPr/>
              </a:pPr>
              <a:t>‹#›</a:t>
            </a:fld>
            <a:endParaRPr lang="en-US"/>
          </a:p>
        </p:txBody>
      </p:sp>
    </p:spTree>
    <p:extLst>
      <p:ext uri="{BB962C8B-B14F-4D97-AF65-F5344CB8AC3E}">
        <p14:creationId xmlns:p14="http://schemas.microsoft.com/office/powerpoint/2010/main" val="3549697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EC9331-06B8-4228-A73E-8B6288C0B7AE}" type="slidenum">
              <a:rPr lang="en-US"/>
              <a:pPr>
                <a:defRPr/>
              </a:pPr>
              <a:t>‹#›</a:t>
            </a:fld>
            <a:endParaRPr lang="en-US"/>
          </a:p>
        </p:txBody>
      </p:sp>
    </p:spTree>
    <p:extLst>
      <p:ext uri="{BB962C8B-B14F-4D97-AF65-F5344CB8AC3E}">
        <p14:creationId xmlns:p14="http://schemas.microsoft.com/office/powerpoint/2010/main" val="1100534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EB9839-6AE6-4D83-B0BE-A53EB4A25F73}" type="slidenum">
              <a:rPr lang="en-US"/>
              <a:pPr>
                <a:defRPr/>
              </a:pPr>
              <a:t>‹#›</a:t>
            </a:fld>
            <a:endParaRPr lang="en-US"/>
          </a:p>
        </p:txBody>
      </p:sp>
    </p:spTree>
    <p:extLst>
      <p:ext uri="{BB962C8B-B14F-4D97-AF65-F5344CB8AC3E}">
        <p14:creationId xmlns:p14="http://schemas.microsoft.com/office/powerpoint/2010/main" val="1157274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A633-1597-47BA-9183-980F5A372A87}" type="slidenum">
              <a:rPr lang="en-US"/>
              <a:pPr>
                <a:defRPr/>
              </a:pPr>
              <a:t>‹#›</a:t>
            </a:fld>
            <a:endParaRPr lang="en-US"/>
          </a:p>
        </p:txBody>
      </p:sp>
    </p:spTree>
    <p:extLst>
      <p:ext uri="{BB962C8B-B14F-4D97-AF65-F5344CB8AC3E}">
        <p14:creationId xmlns:p14="http://schemas.microsoft.com/office/powerpoint/2010/main" val="1202258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2C8995-147A-47A9-94AC-ADD79C20B24A}" type="slidenum">
              <a:rPr lang="en-US"/>
              <a:pPr>
                <a:defRPr/>
              </a:pPr>
              <a:t>‹#›</a:t>
            </a:fld>
            <a:endParaRPr lang="en-US"/>
          </a:p>
        </p:txBody>
      </p:sp>
    </p:spTree>
    <p:extLst>
      <p:ext uri="{BB962C8B-B14F-4D97-AF65-F5344CB8AC3E}">
        <p14:creationId xmlns:p14="http://schemas.microsoft.com/office/powerpoint/2010/main" val="772996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29EFA7-0014-493A-9D26-B35FB813E570}" type="slidenum">
              <a:rPr lang="en-US"/>
              <a:pPr>
                <a:defRPr/>
              </a:pPr>
              <a:t>‹#›</a:t>
            </a:fld>
            <a:endParaRPr lang="en-US"/>
          </a:p>
        </p:txBody>
      </p:sp>
    </p:spTree>
    <p:extLst>
      <p:ext uri="{BB962C8B-B14F-4D97-AF65-F5344CB8AC3E}">
        <p14:creationId xmlns:p14="http://schemas.microsoft.com/office/powerpoint/2010/main" val="2226768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FA6170-8911-4F96-B0C4-07DCE1677C8C}" type="slidenum">
              <a:rPr lang="en-US"/>
              <a:pPr>
                <a:defRPr/>
              </a:pPr>
              <a:t>‹#›</a:t>
            </a:fld>
            <a:endParaRPr lang="en-US"/>
          </a:p>
        </p:txBody>
      </p:sp>
    </p:spTree>
    <p:extLst>
      <p:ext uri="{BB962C8B-B14F-4D97-AF65-F5344CB8AC3E}">
        <p14:creationId xmlns:p14="http://schemas.microsoft.com/office/powerpoint/2010/main" val="2909059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670D46-B0F2-4946-B5A1-E143FB3A2D91}" type="slidenum">
              <a:rPr lang="en-US"/>
              <a:pPr>
                <a:defRPr/>
              </a:pPr>
              <a:t>‹#›</a:t>
            </a:fld>
            <a:endParaRPr lang="en-US"/>
          </a:p>
        </p:txBody>
      </p:sp>
    </p:spTree>
    <p:extLst>
      <p:ext uri="{BB962C8B-B14F-4D97-AF65-F5344CB8AC3E}">
        <p14:creationId xmlns:p14="http://schemas.microsoft.com/office/powerpoint/2010/main" val="34477599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66BC439-6CF1-4211-8DAC-E46BAF5476DA}" type="slidenum">
              <a:rPr lang="en-US"/>
              <a:pPr>
                <a:defRPr/>
              </a:pPr>
              <a:t>‹#›</a:t>
            </a:fld>
            <a:endParaRPr lang="en-US"/>
          </a:p>
        </p:txBody>
      </p:sp>
    </p:spTree>
    <p:extLst>
      <p:ext uri="{BB962C8B-B14F-4D97-AF65-F5344CB8AC3E}">
        <p14:creationId xmlns:p14="http://schemas.microsoft.com/office/powerpoint/2010/main" val="212490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10/14/2018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760877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42E0-B572-465F-B018-382952F8C536}" type="slidenum">
              <a:rPr lang="en-US"/>
              <a:pPr>
                <a:defRPr/>
              </a:pPr>
              <a:t>‹#›</a:t>
            </a:fld>
            <a:endParaRPr lang="en-US"/>
          </a:p>
        </p:txBody>
      </p:sp>
    </p:spTree>
    <p:extLst>
      <p:ext uri="{BB962C8B-B14F-4D97-AF65-F5344CB8AC3E}">
        <p14:creationId xmlns:p14="http://schemas.microsoft.com/office/powerpoint/2010/main" val="10329844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FE2195F-3D5C-4158-A7F1-55F6161751A1}" type="slidenum">
              <a:rPr lang="en-US"/>
              <a:pPr>
                <a:defRPr/>
              </a:pPr>
              <a:t>‹#›</a:t>
            </a:fld>
            <a:endParaRPr lang="en-US"/>
          </a:p>
        </p:txBody>
      </p:sp>
    </p:spTree>
    <p:extLst>
      <p:ext uri="{BB962C8B-B14F-4D97-AF65-F5344CB8AC3E}">
        <p14:creationId xmlns:p14="http://schemas.microsoft.com/office/powerpoint/2010/main" val="53662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1069384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510450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17602748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755027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28034257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1534423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1995202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1625482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186693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24044935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1974091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1645114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375929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4473646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1019778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E2A4DE7-601F-40CD-A81E-FBC516A57C67}"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C500AC1-E833-4749-849C-6E21F42026C3}" type="slidenum">
              <a:rPr lang="en-US"/>
              <a:pPr>
                <a:defRPr/>
              </a:pPr>
              <a:t>‹#›</a:t>
            </a:fld>
            <a:endParaRPr lang="en-US"/>
          </a:p>
        </p:txBody>
      </p:sp>
    </p:spTree>
    <p:extLst>
      <p:ext uri="{BB962C8B-B14F-4D97-AF65-F5344CB8AC3E}">
        <p14:creationId xmlns:p14="http://schemas.microsoft.com/office/powerpoint/2010/main" val="1961258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B84941C-FBA4-4FA6-851F-863456515726}"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E674CE-7B25-4913-9A14-78DC9B031E13}" type="slidenum">
              <a:rPr lang="en-US"/>
              <a:pPr>
                <a:defRPr/>
              </a:pPr>
              <a:t>‹#›</a:t>
            </a:fld>
            <a:endParaRPr lang="en-US"/>
          </a:p>
        </p:txBody>
      </p:sp>
    </p:spTree>
    <p:extLst>
      <p:ext uri="{BB962C8B-B14F-4D97-AF65-F5344CB8AC3E}">
        <p14:creationId xmlns:p14="http://schemas.microsoft.com/office/powerpoint/2010/main" val="2951705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0340CF1-8AE0-492E-81AD-AB6DA10B60FB}"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895E7AA-056E-44CB-8217-14FB5B27F7EB}" type="slidenum">
              <a:rPr lang="en-US"/>
              <a:pPr>
                <a:defRPr/>
              </a:pPr>
              <a:t>‹#›</a:t>
            </a:fld>
            <a:endParaRPr lang="en-US"/>
          </a:p>
        </p:txBody>
      </p:sp>
    </p:spTree>
    <p:extLst>
      <p:ext uri="{BB962C8B-B14F-4D97-AF65-F5344CB8AC3E}">
        <p14:creationId xmlns:p14="http://schemas.microsoft.com/office/powerpoint/2010/main" val="3492252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3ED41CC-31D3-4ACB-B0FD-6C23802BFB01}"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31C2461-2C98-4F54-847E-B26B18AFF729}" type="slidenum">
              <a:rPr lang="en-US"/>
              <a:pPr>
                <a:defRPr/>
              </a:pPr>
              <a:t>‹#›</a:t>
            </a:fld>
            <a:endParaRPr lang="en-US"/>
          </a:p>
        </p:txBody>
      </p:sp>
    </p:spTree>
    <p:extLst>
      <p:ext uri="{BB962C8B-B14F-4D97-AF65-F5344CB8AC3E}">
        <p14:creationId xmlns:p14="http://schemas.microsoft.com/office/powerpoint/2010/main" val="389653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52967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E747056-0B0F-4307-8538-C4F33E6A887C}" type="datetimeFigureOut">
              <a:rPr lang="en-US"/>
              <a:pPr>
                <a:defRPr/>
              </a:pPr>
              <a:t>10/14/2018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DFF976-6A4E-4EC1-A8D9-48CB5DFD575C}" type="slidenum">
              <a:rPr lang="en-US"/>
              <a:pPr>
                <a:defRPr/>
              </a:pPr>
              <a:t>‹#›</a:t>
            </a:fld>
            <a:endParaRPr lang="en-US"/>
          </a:p>
        </p:txBody>
      </p:sp>
    </p:spTree>
    <p:extLst>
      <p:ext uri="{BB962C8B-B14F-4D97-AF65-F5344CB8AC3E}">
        <p14:creationId xmlns:p14="http://schemas.microsoft.com/office/powerpoint/2010/main" val="2548472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73B08812-600D-4231-8A48-01D288E14FE9}" type="datetimeFigureOut">
              <a:rPr lang="en-US"/>
              <a:pPr>
                <a:defRPr/>
              </a:pPr>
              <a:t>10/14/2018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C50C063-50E1-492E-855E-875FB7BE6D21}" type="slidenum">
              <a:rPr lang="en-US"/>
              <a:pPr>
                <a:defRPr/>
              </a:pPr>
              <a:t>‹#›</a:t>
            </a:fld>
            <a:endParaRPr lang="en-US"/>
          </a:p>
        </p:txBody>
      </p:sp>
    </p:spTree>
    <p:extLst>
      <p:ext uri="{BB962C8B-B14F-4D97-AF65-F5344CB8AC3E}">
        <p14:creationId xmlns:p14="http://schemas.microsoft.com/office/powerpoint/2010/main" val="23379090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EA4D42C-99A7-43A3-879B-0A3C35825C36}" type="datetimeFigureOut">
              <a:rPr lang="en-US"/>
              <a:pPr>
                <a:defRPr/>
              </a:pPr>
              <a:t>10/14/2018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710FFC1B-4BB4-4159-9AE7-3D60089C5A8B}" type="slidenum">
              <a:rPr lang="en-US"/>
              <a:pPr>
                <a:defRPr/>
              </a:pPr>
              <a:t>‹#›</a:t>
            </a:fld>
            <a:endParaRPr lang="en-US"/>
          </a:p>
        </p:txBody>
      </p:sp>
    </p:spTree>
    <p:extLst>
      <p:ext uri="{BB962C8B-B14F-4D97-AF65-F5344CB8AC3E}">
        <p14:creationId xmlns:p14="http://schemas.microsoft.com/office/powerpoint/2010/main" val="4078243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77F2B7-C985-47C5-9ACF-CA58D7C07468}"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A579F2-0BFC-45F6-AF40-E62987825C05}" type="slidenum">
              <a:rPr lang="en-US"/>
              <a:pPr>
                <a:defRPr/>
              </a:pPr>
              <a:t>‹#›</a:t>
            </a:fld>
            <a:endParaRPr lang="en-US"/>
          </a:p>
        </p:txBody>
      </p:sp>
    </p:spTree>
    <p:extLst>
      <p:ext uri="{BB962C8B-B14F-4D97-AF65-F5344CB8AC3E}">
        <p14:creationId xmlns:p14="http://schemas.microsoft.com/office/powerpoint/2010/main" val="20581822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90CB958-6178-4B57-82C9-56BE86E0067F}" type="datetimeFigureOut">
              <a:rPr lang="en-US"/>
              <a:pPr>
                <a:defRPr/>
              </a:pPr>
              <a:t>10/14/2018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4B19600-F02C-4DA2-BF39-CC45A413B3FC}" type="slidenum">
              <a:rPr lang="en-US"/>
              <a:pPr>
                <a:defRPr/>
              </a:pPr>
              <a:t>‹#›</a:t>
            </a:fld>
            <a:endParaRPr lang="en-US"/>
          </a:p>
        </p:txBody>
      </p:sp>
    </p:spTree>
    <p:extLst>
      <p:ext uri="{BB962C8B-B14F-4D97-AF65-F5344CB8AC3E}">
        <p14:creationId xmlns:p14="http://schemas.microsoft.com/office/powerpoint/2010/main" val="3712838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36F6772-DB48-4DCC-BD7B-675935819454}"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7798B3C-A833-4DAD-8210-1A53C197F905}" type="slidenum">
              <a:rPr lang="en-US"/>
              <a:pPr>
                <a:defRPr/>
              </a:pPr>
              <a:t>‹#›</a:t>
            </a:fld>
            <a:endParaRPr lang="en-US"/>
          </a:p>
        </p:txBody>
      </p:sp>
    </p:spTree>
    <p:extLst>
      <p:ext uri="{BB962C8B-B14F-4D97-AF65-F5344CB8AC3E}">
        <p14:creationId xmlns:p14="http://schemas.microsoft.com/office/powerpoint/2010/main" val="2044842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55124BE-4283-4032-8C95-DCAB5E2B1BC9}" type="datetimeFigureOut">
              <a:rPr lang="en-US"/>
              <a:pPr>
                <a:defRPr/>
              </a:pPr>
              <a:t>10/14/2018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41F0572-7D41-485C-AB18-2B607130AAAC}" type="slidenum">
              <a:rPr lang="en-US"/>
              <a:pPr>
                <a:defRPr/>
              </a:pPr>
              <a:t>‹#›</a:t>
            </a:fld>
            <a:endParaRPr lang="en-US"/>
          </a:p>
        </p:txBody>
      </p:sp>
    </p:spTree>
    <p:extLst>
      <p:ext uri="{BB962C8B-B14F-4D97-AF65-F5344CB8AC3E}">
        <p14:creationId xmlns:p14="http://schemas.microsoft.com/office/powerpoint/2010/main" val="992082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5E1767-17E2-4706-8CA7-4916AE884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415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9E0280-E179-4369-8C7B-100B14097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174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14AAB-16CD-45C6-BFB6-59D43A580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82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theme" Target="../theme/theme11.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7.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C2746-64E0-492B-B02D-E29670BE2F17}" type="datetimeFigureOut">
              <a:rPr lang="en-US" smtClean="0"/>
              <a:t>10/14/2018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1320241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ACA1C01-FC98-4194-BFD9-A09EAF2834EF}" type="datetimeFigureOut">
              <a:rPr lang="en-US">
                <a:cs typeface="Arial" panose="020B0604020202020204" pitchFamily="34" charset="0"/>
              </a:rPr>
              <a:pPr>
                <a:defRPr/>
              </a:pPr>
              <a:t>10/14/2018</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F557FD4-9C5E-4140-978E-734D9E611EF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107759331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A2144"/>
            </a:gs>
            <a:gs pos="87000">
              <a:srgbClr val="000000"/>
            </a:gs>
            <a:gs pos="100000">
              <a:srgbClr val="000000"/>
            </a:gs>
          </a:gsLst>
          <a:lin ang="153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52226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Lst>
  <p:txStyles>
    <p:titleStyle>
      <a:lvl1pPr algn="l" defTabSz="457200" rtl="0" eaLnBrk="0" fontAlgn="base" hangingPunct="0">
        <a:spcBef>
          <a:spcPct val="0"/>
        </a:spcBef>
        <a:spcAft>
          <a:spcPct val="0"/>
        </a:spcAft>
        <a:defRPr sz="3200" b="1" kern="1200">
          <a:solidFill>
            <a:schemeClr val="bg1"/>
          </a:solidFill>
          <a:latin typeface="Andes"/>
          <a:ea typeface="Andes"/>
          <a:cs typeface="Andes"/>
        </a:defRPr>
      </a:lvl1pPr>
      <a:lvl2pPr algn="l" defTabSz="457200" rtl="0" eaLnBrk="0" fontAlgn="base" hangingPunct="0">
        <a:spcBef>
          <a:spcPct val="0"/>
        </a:spcBef>
        <a:spcAft>
          <a:spcPct val="0"/>
        </a:spcAft>
        <a:defRPr sz="3200" b="1">
          <a:solidFill>
            <a:schemeClr val="bg1"/>
          </a:solidFill>
          <a:latin typeface="Andes"/>
          <a:ea typeface="Andes"/>
          <a:cs typeface="Andes"/>
        </a:defRPr>
      </a:lvl2pPr>
      <a:lvl3pPr algn="l" defTabSz="457200" rtl="0" eaLnBrk="0" fontAlgn="base" hangingPunct="0">
        <a:spcBef>
          <a:spcPct val="0"/>
        </a:spcBef>
        <a:spcAft>
          <a:spcPct val="0"/>
        </a:spcAft>
        <a:defRPr sz="3200" b="1">
          <a:solidFill>
            <a:schemeClr val="bg1"/>
          </a:solidFill>
          <a:latin typeface="Andes"/>
          <a:ea typeface="Andes"/>
          <a:cs typeface="Andes"/>
        </a:defRPr>
      </a:lvl3pPr>
      <a:lvl4pPr algn="l" defTabSz="457200" rtl="0" eaLnBrk="0" fontAlgn="base" hangingPunct="0">
        <a:spcBef>
          <a:spcPct val="0"/>
        </a:spcBef>
        <a:spcAft>
          <a:spcPct val="0"/>
        </a:spcAft>
        <a:defRPr sz="3200" b="1">
          <a:solidFill>
            <a:schemeClr val="bg1"/>
          </a:solidFill>
          <a:latin typeface="Andes"/>
          <a:ea typeface="Andes"/>
          <a:cs typeface="Andes"/>
        </a:defRPr>
      </a:lvl4pPr>
      <a:lvl5pPr algn="l" defTabSz="457200" rtl="0" eaLnBrk="0" fontAlgn="base" hangingPunct="0">
        <a:spcBef>
          <a:spcPct val="0"/>
        </a:spcBef>
        <a:spcAft>
          <a:spcPct val="0"/>
        </a:spcAft>
        <a:defRPr sz="3200" b="1">
          <a:solidFill>
            <a:schemeClr val="bg1"/>
          </a:solidFill>
          <a:latin typeface="Andes"/>
          <a:ea typeface="Andes"/>
          <a:cs typeface="Andes"/>
        </a:defRPr>
      </a:lvl5pPr>
      <a:lvl6pPr marL="457200" algn="l" defTabSz="457200" rtl="0" fontAlgn="base">
        <a:spcBef>
          <a:spcPct val="0"/>
        </a:spcBef>
        <a:spcAft>
          <a:spcPct val="0"/>
        </a:spcAft>
        <a:defRPr sz="3200" b="1">
          <a:solidFill>
            <a:schemeClr val="bg1"/>
          </a:solidFill>
          <a:latin typeface="Andes"/>
          <a:ea typeface="Andes"/>
          <a:cs typeface="Andes"/>
        </a:defRPr>
      </a:lvl6pPr>
      <a:lvl7pPr marL="914400" algn="l" defTabSz="457200" rtl="0" fontAlgn="base">
        <a:spcBef>
          <a:spcPct val="0"/>
        </a:spcBef>
        <a:spcAft>
          <a:spcPct val="0"/>
        </a:spcAft>
        <a:defRPr sz="3200" b="1">
          <a:solidFill>
            <a:schemeClr val="bg1"/>
          </a:solidFill>
          <a:latin typeface="Andes"/>
          <a:ea typeface="Andes"/>
          <a:cs typeface="Andes"/>
        </a:defRPr>
      </a:lvl7pPr>
      <a:lvl8pPr marL="1371600" algn="l" defTabSz="457200" rtl="0" fontAlgn="base">
        <a:spcBef>
          <a:spcPct val="0"/>
        </a:spcBef>
        <a:spcAft>
          <a:spcPct val="0"/>
        </a:spcAft>
        <a:defRPr sz="3200" b="1">
          <a:solidFill>
            <a:schemeClr val="bg1"/>
          </a:solidFill>
          <a:latin typeface="Andes"/>
          <a:ea typeface="Andes"/>
          <a:cs typeface="Andes"/>
        </a:defRPr>
      </a:lvl8pPr>
      <a:lvl9pPr marL="1828800" algn="l" defTabSz="457200" rtl="0" fontAlgn="base">
        <a:spcBef>
          <a:spcPct val="0"/>
        </a:spcBef>
        <a:spcAft>
          <a:spcPct val="0"/>
        </a:spcAft>
        <a:defRPr sz="3200" b="1">
          <a:solidFill>
            <a:schemeClr val="bg1"/>
          </a:solidFill>
          <a:latin typeface="Andes"/>
          <a:ea typeface="Andes"/>
          <a:cs typeface="Andes"/>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Andes"/>
          <a:ea typeface="Andes"/>
          <a:cs typeface="Andes"/>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Andes"/>
          <a:ea typeface="Andes"/>
          <a:cs typeface="Ande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Andes"/>
          <a:ea typeface="Andes"/>
          <a:cs typeface="Ande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bg1"/>
          </a:solidFill>
          <a:latin typeface="Andes"/>
          <a:ea typeface="Andes"/>
          <a:cs typeface="Ande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bg1"/>
          </a:solidFill>
          <a:latin typeface="Andes"/>
          <a:ea typeface="Andes"/>
          <a:cs typeface="And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eaLnBrk="1" hangingPunct="1">
              <a:defRPr/>
            </a:pPr>
            <a:fld id="{96712AE0-E70C-4C06-8A68-0C454774CD41}" type="datetimeFigureOut">
              <a:rPr lang="en-US">
                <a:solidFill>
                  <a:prstClr val="black">
                    <a:tint val="75000"/>
                  </a:prstClr>
                </a:solidFill>
              </a:rPr>
              <a:pPr eaLnBrk="1" hangingPunct="1">
                <a:defRPr/>
              </a:pPr>
              <a:t>10/14/2018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eaLnBrk="1" hangingPunct="1"/>
            <a:fld id="{F74F96C7-0DBF-4210-BF2D-25A173B17B04}" type="slidenum">
              <a:rPr lang="en-US">
                <a:cs typeface="Arial" panose="020B0604020202020204" pitchFamily="34" charset="0"/>
              </a:rPr>
              <a:pPr eaLnBrk="1" hangingPunct="1"/>
              <a:t>‹#›</a:t>
            </a:fld>
            <a:endParaRPr lang="en-US">
              <a:cs typeface="Arial" panose="020B0604020202020204" pitchFamily="34" charset="0"/>
            </a:endParaRPr>
          </a:p>
        </p:txBody>
      </p:sp>
    </p:spTree>
    <p:extLst>
      <p:ext uri="{BB962C8B-B14F-4D97-AF65-F5344CB8AC3E}">
        <p14:creationId xmlns:p14="http://schemas.microsoft.com/office/powerpoint/2010/main" val="3482145194"/>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a:t>Click to edit Master title style</a:t>
            </a:r>
            <a:endParaRPr lang="en-US" altLang="en-US"/>
          </a:p>
        </p:txBody>
      </p:sp>
      <p:sp>
        <p:nvSpPr>
          <p:cNvPr id="317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46A61ADE-92C8-4C43-9646-3FCC31C7B37B}" type="datetimeFigureOut">
              <a:rPr lang="en-US"/>
              <a:pPr>
                <a:defRPr/>
              </a:pPr>
              <a:t>10/14/2018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81D2049-A4BC-40EE-8273-3552AF738F8D}" type="slidenum">
              <a:rPr lang="en-US"/>
              <a:pPr>
                <a:defRPr/>
              </a:pPr>
              <a:t>‹#›</a:t>
            </a:fld>
            <a:endParaRPr lang="en-US"/>
          </a:p>
        </p:txBody>
      </p:sp>
    </p:spTree>
    <p:extLst>
      <p:ext uri="{BB962C8B-B14F-4D97-AF65-F5344CB8AC3E}">
        <p14:creationId xmlns:p14="http://schemas.microsoft.com/office/powerpoint/2010/main" val="2406649140"/>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40F94D6C-2ACF-4143-837C-A04EB12A90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3A99D8F8-B694-4219-A1B6-3DCE73B542B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471BB8-528E-4FC8-B324-3FA3FEC1B7A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F49BF20B-51DC-448E-ABF1-475BEC6A428B}" type="datetimeFigureOut">
              <a:rPr lang="en-US"/>
              <a:pPr>
                <a:defRPr/>
              </a:pPr>
              <a:t>10/14/2018</a:t>
            </a:fld>
            <a:endParaRPr lang="en-US"/>
          </a:p>
        </p:txBody>
      </p:sp>
      <p:sp>
        <p:nvSpPr>
          <p:cNvPr id="5" name="Footer Placeholder 4">
            <a:extLst>
              <a:ext uri="{FF2B5EF4-FFF2-40B4-BE49-F238E27FC236}">
                <a16:creationId xmlns:a16="http://schemas.microsoft.com/office/drawing/2014/main" id="{E31D78BF-F280-4E0C-BCDB-31110031A1E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0842925-6FDE-4C01-BE05-9E663C508F4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CE09DC75-D55D-4C9C-95A0-A70204971238}" type="slidenum">
              <a:rPr lang="en-US"/>
              <a:pPr>
                <a:defRPr/>
              </a:pPr>
              <a:t>‹#›</a:t>
            </a:fld>
            <a:endParaRPr lang="en-US"/>
          </a:p>
        </p:txBody>
      </p:sp>
    </p:spTree>
    <p:extLst>
      <p:ext uri="{BB962C8B-B14F-4D97-AF65-F5344CB8AC3E}">
        <p14:creationId xmlns:p14="http://schemas.microsoft.com/office/powerpoint/2010/main" val="553325936"/>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defRPr>
      </a:lvl2pPr>
      <a:lvl3pPr algn="ctr" defTabSz="685800" rtl="0" fontAlgn="base">
        <a:spcBef>
          <a:spcPct val="0"/>
        </a:spcBef>
        <a:spcAft>
          <a:spcPct val="0"/>
        </a:spcAft>
        <a:defRPr sz="3300">
          <a:solidFill>
            <a:schemeClr val="tx1"/>
          </a:solidFill>
          <a:latin typeface="Calibri" panose="020F0502020204030204" pitchFamily="34" charset="0"/>
        </a:defRPr>
      </a:lvl3pPr>
      <a:lvl4pPr algn="ctr" defTabSz="685800" rtl="0" fontAlgn="base">
        <a:spcBef>
          <a:spcPct val="0"/>
        </a:spcBef>
        <a:spcAft>
          <a:spcPct val="0"/>
        </a:spcAft>
        <a:defRPr sz="3300">
          <a:solidFill>
            <a:schemeClr val="tx1"/>
          </a:solidFill>
          <a:latin typeface="Calibri" panose="020F0502020204030204" pitchFamily="34" charset="0"/>
        </a:defRPr>
      </a:lvl4pPr>
      <a:lvl5pPr algn="ctr" defTabSz="685800" rtl="0" fontAlgn="base">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10/14/2018</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82353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10/14/2018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107515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10/14/2018</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5269156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10/14/2018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32357581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ea typeface="MS PGothic" panose="020B0600070205080204" pitchFamily="34" charset="-128"/>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ea typeface="MS PGothic" panose="020B0600070205080204" pitchFamily="34" charset="-128"/>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91A0D7BC-485C-4221-B54E-56A7E63BE17B}" type="slidenum">
              <a:rPr lang="en-US">
                <a:latin typeface="Arial" panose="020B0604020202020204" pitchFamily="34" charset="0"/>
                <a:ea typeface="MS PGothic" panose="020B0600070205080204" pitchFamily="34" charset="-128"/>
              </a:rPr>
              <a:pPr>
                <a:defRPr/>
              </a:pPr>
              <a:t>‹#›</a:t>
            </a:fld>
            <a:endParaRPr 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70893781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14606525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2F673A28-7B8E-4AEC-A2C5-EC70F2A90782}" type="datetimeFigureOut">
              <a:rPr lang="en-US"/>
              <a:pPr>
                <a:defRPr/>
              </a:pPr>
              <a:t>10/14/2018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F6B58A5C-FDA3-45E0-8B7C-442AD4265FAE}" type="slidenum">
              <a:rPr lang="en-US"/>
              <a:pPr>
                <a:defRPr/>
              </a:pPr>
              <a:t>‹#›</a:t>
            </a:fld>
            <a:endParaRPr lang="en-US"/>
          </a:p>
        </p:txBody>
      </p:sp>
    </p:spTree>
    <p:extLst>
      <p:ext uri="{BB962C8B-B14F-4D97-AF65-F5344CB8AC3E}">
        <p14:creationId xmlns:p14="http://schemas.microsoft.com/office/powerpoint/2010/main" val="173905942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eaLnBrk="1" hangingPunct="1">
              <a:defRPr/>
            </a:pPr>
            <a:fld id="{42A8411E-E8FC-4479-B685-47B19520EBA7}"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46073377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urtbonk.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7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amazon.com/100-Year-Life-Living-Working-Longevity/dp/1543624634" TargetMode="External"/><Relationship Id="rId2" Type="http://schemas.openxmlformats.org/officeDocument/2006/relationships/hyperlink" Target="http://www.100yearlife.com/" TargetMode="External"/><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trainingshare.com/fourth-industrial-evolution-video-clip-short.php" TargetMode="External"/><Relationship Id="rId7" Type="http://schemas.openxmlformats.org/officeDocument/2006/relationships/image" Target="../media/image35.png"/><Relationship Id="rId2" Type="http://schemas.openxmlformats.org/officeDocument/2006/relationships/hyperlink" Target="https://www.weforum.org/agenda/2016/01/the-fourth-industrial-revolution-what-it-means-and-how-to-respond/" TargetMode="Externa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hyperlink" Target="http://trainingshare.com/fourth-industrial-evolution-video-clip.php"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hyperlink" Target="https://www.ecampusnews.com/campus-administration/education-gen-z-phigital-student/" TargetMode="External"/><Relationship Id="rId2" Type="http://schemas.openxmlformats.org/officeDocument/2006/relationships/hyperlink" Target="http://trustedk12.com/phigital-digital-learning/" TargetMode="Externa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hyperlink" Target="http://www.applicadthai.com/articles/education-4-0/" TargetMode="External"/><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4.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www.usatoday.com/story/tech/news/2018/01/03/ces-2018-your-guide-biggest-consumer-electronics-show/1000778001/" TargetMode="External"/><Relationship Id="rId1" Type="http://schemas.openxmlformats.org/officeDocument/2006/relationships/slideLayout" Target="../slideLayouts/slideLayout35.xml"/><Relationship Id="rId4" Type="http://schemas.openxmlformats.org/officeDocument/2006/relationships/image" Target="../media/image64.JP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hyperlink" Target="https://www.huffingtonpost.com/entry/scientist-pens-270-wikipedia-pages-in-a-year-so-female-scientists-get-noticed_us_5b574eeee4b0b15aba92c0d5" TargetMode="External"/><Relationship Id="rId1" Type="http://schemas.openxmlformats.org/officeDocument/2006/relationships/slideLayout" Target="../slideLayouts/slideLayout35.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youtube.com/watch?v=NDmu7Z5NPXo" TargetMode="External"/><Relationship Id="rId7" Type="http://schemas.openxmlformats.org/officeDocument/2006/relationships/image" Target="../media/image70.png"/><Relationship Id="rId2" Type="http://schemas.openxmlformats.org/officeDocument/2006/relationships/hyperlink" Target="https://evolllution.com/revenue-streams/distance_online_learning/reducing-transactional-distance-engaging-online-students-in-higher-education/" TargetMode="External"/><Relationship Id="rId1" Type="http://schemas.openxmlformats.org/officeDocument/2006/relationships/slideLayout" Target="../slideLayouts/slideLayout35.xml"/><Relationship Id="rId6" Type="http://schemas.openxmlformats.org/officeDocument/2006/relationships/hyperlink" Target="https://www.youtube.com/watch?v=7rzufxlGH4o" TargetMode="External"/><Relationship Id="rId5" Type="http://schemas.openxmlformats.org/officeDocument/2006/relationships/hyperlink" Target="https://www.youtube.com/watch?v=ZDZjaIhzMSM" TargetMode="External"/><Relationship Id="rId4" Type="http://schemas.openxmlformats.org/officeDocument/2006/relationships/hyperlink" Target="https://www.youtube.com/watch?v=Z5OWdqfAYfw"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twitter.com/chasingseals" TargetMode="External"/><Relationship Id="rId7" Type="http://schemas.openxmlformats.org/officeDocument/2006/relationships/image" Target="../media/image74.png"/><Relationship Id="rId2" Type="http://schemas.openxmlformats.org/officeDocument/2006/relationships/hyperlink" Target="http://chasingseals.com/" TargetMode="External"/><Relationship Id="rId1" Type="http://schemas.openxmlformats.org/officeDocument/2006/relationships/slideLayout" Target="../slideLayouts/slideLayout143.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hyperlink" Target="https://www.nytimes.com/interactive/2018/05/14/climate/arctic-sea-ice.html" TargetMode="External"/><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hyperlink" Target="http://curtbonk.com/san-quentin.html" TargetMode="External"/><Relationship Id="rId7" Type="http://schemas.openxmlformats.org/officeDocument/2006/relationships/image" Target="../media/image82.png"/><Relationship Id="rId2" Type="http://schemas.openxmlformats.org/officeDocument/2006/relationships/hyperlink" Target="https://www.usatoday.com/story/tech/2018/07/25/california-youth-learning-code-prison-help-san-quentin-inmates/810122002/" TargetMode="External"/><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hyperlink" Target="http://curtbonk.com/hololens.html" TargetMode="External"/><Relationship Id="rId7" Type="http://schemas.openxmlformats.org/officeDocument/2006/relationships/image" Target="../media/image86.png"/><Relationship Id="rId2" Type="http://schemas.openxmlformats.org/officeDocument/2006/relationships/hyperlink" Target="https://www.eschoolnews.com/2018/05/01/3-amazing-ways-our-district-is-using-ar-and-vr/" TargetMode="External"/><Relationship Id="rId1" Type="http://schemas.openxmlformats.org/officeDocument/2006/relationships/slideLayout" Target="../slideLayouts/slideLayout3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363.co.kr/wp/?bw_gallery=study-cafe_11" TargetMode="External"/><Relationship Id="rId2" Type="http://schemas.openxmlformats.org/officeDocument/2006/relationships/hyperlink" Target="http://363.co.kr/wp/?page_id=244" TargetMode="Externa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chronicle.com/article/Who-s-UpWho-s-Down-in/239964" TargetMode="External"/><Relationship Id="rId1" Type="http://schemas.openxmlformats.org/officeDocument/2006/relationships/slideLayout" Target="../slideLayouts/slideLayout24.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hyperlink" Target="http://curtbonk.com/ghostbusters15.html" TargetMode="External"/><Relationship Id="rId7" Type="http://schemas.openxmlformats.org/officeDocument/2006/relationships/image" Target="../media/image92.png"/><Relationship Id="rId2" Type="http://schemas.openxmlformats.org/officeDocument/2006/relationships/hyperlink" Target="https://www.usatoday.com/story/news/nation-now/2018/07/11/fossil-first-giant-dinosaur-discovered-argentina/774493002/" TargetMode="External"/><Relationship Id="rId1" Type="http://schemas.openxmlformats.org/officeDocument/2006/relationships/slideLayout" Target="../slideLayouts/slideLayout3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curtbonk.com/ghostbusters27.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bryanalexander.us7.list-manage1.com/track/click?u=0a4e39a3e22e7f40ffc2aa4b2&amp;id=bca9f54610&amp;e=8e0d37f4fd" TargetMode="External"/><Relationship Id="rId7" Type="http://schemas.openxmlformats.org/officeDocument/2006/relationships/image" Target="../media/image93.png"/><Relationship Id="rId2" Type="http://schemas.openxmlformats.org/officeDocument/2006/relationships/hyperlink" Target="http://r20.rs6.net/tn.jsp?f=001QnzQS4isDmiaI39Z80WWzN6PAQQXhwTyOMBXNe5agmPxcskw8EAeo-ctEPQwldxMf_GXceZkqdCLLl-K7cCZuqc2l47cdE77CkvVT7Vq4VAuZtehP4SnLkW-jZ1t00Id5SwYuv869gtmW9Ev6BAZgDalGzkBnyOs&amp;c=YTLLv46mWiiYQi64R5FOszbXSSy2DMWO4PAU0IIYmWxgeDorWSX_Jg==&amp;ch=r1VGteAY2hHVXA_xFEX8Z4nxz4zDrr2o-T19XO7BTR1eV-Wz6mIaAA==" TargetMode="External"/><Relationship Id="rId1" Type="http://schemas.openxmlformats.org/officeDocument/2006/relationships/slideLayout" Target="../slideLayouts/slideLayout13.xml"/><Relationship Id="rId6" Type="http://schemas.openxmlformats.org/officeDocument/2006/relationships/hyperlink" Target="https://shindig.com/client/client/?event=ftf-agarwal" TargetMode="External"/><Relationship Id="rId5" Type="http://schemas.openxmlformats.org/officeDocument/2006/relationships/hyperlink" Target="http://events.shindig.com/event/ftf-anniversary" TargetMode="External"/><Relationship Id="rId4" Type="http://schemas.openxmlformats.org/officeDocument/2006/relationships/hyperlink" Target="http://www.shindig.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earechatterbox.org/" TargetMode="External"/><Relationship Id="rId1" Type="http://schemas.openxmlformats.org/officeDocument/2006/relationships/slideLayout" Target="../slideLayouts/slideLayout39.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images.results.chronicle.com/Web/TheChronicleofHigherEducation/%7b0cbd562d-5eee-4c74-88e4-4894148213e1%7d_2018_OpenEducationResources_Infographic_v4.pdf" TargetMode="External"/><Relationship Id="rId1" Type="http://schemas.openxmlformats.org/officeDocument/2006/relationships/slideLayout" Target="../slideLayouts/slideLayout35.xml"/><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hyperlink" Target="http://research.cehd.umn.edu/otn/" TargetMode="External"/><Relationship Id="rId1" Type="http://schemas.openxmlformats.org/officeDocument/2006/relationships/slideLayout" Target="../slideLayouts/slideLayout3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cpb-us-e1.wpmucdn.com/news-network.rice.edu/dist/c/2/files/2018/07/infographic-2018_final-21jjdwm.pdf" TargetMode="Externa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hyperlink" Target="http://curtbonk.com/link" TargetMode="External"/><Relationship Id="rId2" Type="http://schemas.openxmlformats.org/officeDocument/2006/relationships/hyperlink" Target="https://www.chronicle.com/article/Can-a-Huge-Online-College/244054" TargetMode="External"/><Relationship Id="rId1" Type="http://schemas.openxmlformats.org/officeDocument/2006/relationships/slideLayout" Target="../slideLayouts/slideLayout35.xml"/><Relationship Id="rId5" Type="http://schemas.openxmlformats.org/officeDocument/2006/relationships/image" Target="../media/image108.jpg"/><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modernstates.org/" TargetMode="External"/><Relationship Id="rId1" Type="http://schemas.openxmlformats.org/officeDocument/2006/relationships/slideLayout" Target="../slideLayouts/slideLayout2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teachmenow.com/" TargetMode="External"/><Relationship Id="rId1" Type="http://schemas.openxmlformats.org/officeDocument/2006/relationships/slideLayout" Target="../slideLayouts/slideLayout3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gif"/></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curtbonk.com/automation.html" TargetMode="External"/><Relationship Id="rId7" Type="http://schemas.openxmlformats.org/officeDocument/2006/relationships/image" Target="../media/image12.jpeg"/><Relationship Id="rId2" Type="http://schemas.openxmlformats.org/officeDocument/2006/relationships/hyperlink" Target="https://www.usatoday.com/story/money/2017/11/29/automation-could-kill-73-million-u-s-jobs-2030/899878001/" TargetMode="External"/><Relationship Id="rId1" Type="http://schemas.openxmlformats.org/officeDocument/2006/relationships/slideLayout" Target="../slideLayouts/slideLayout39.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hyperlink" Target="http://curtbonk.com/automation2.html"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hyperlink" Target="http://www.miamiherald.com/news/local/education/article143434384.html" TargetMode="External"/><Relationship Id="rId7" Type="http://schemas.openxmlformats.org/officeDocument/2006/relationships/image" Target="../media/image120.jpeg"/><Relationship Id="rId2" Type="http://schemas.openxmlformats.org/officeDocument/2006/relationships/hyperlink" Target="https://campustechnology.com/articles/2016/09/07/the-future-of-collaboration-spaces-encompasses-video-interactive-mobile.aspx" TargetMode="External"/><Relationship Id="rId1" Type="http://schemas.openxmlformats.org/officeDocument/2006/relationships/slideLayout" Target="../slideLayouts/slideLayout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hyperlink" Target="https://www.edutopia.org/article/architecture-ideal-learning-environments" TargetMode="External"/><Relationship Id="rId9"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hyperlink" Target="https://www.usatoday.com/story/tech/news/2018/01/02/artificial-intelligence-end-world-overblown-fears/985813001/" TargetMode="External"/><Relationship Id="rId1" Type="http://schemas.openxmlformats.org/officeDocument/2006/relationships/slideLayout" Target="../slideLayouts/slideLayout35.xml"/><Relationship Id="rId4" Type="http://schemas.openxmlformats.org/officeDocument/2006/relationships/image" Target="../media/image124.jpg"/></Relationships>
</file>

<file path=ppt/slides/_rels/slide42.xml.rels><?xml version="1.0" encoding="UTF-8" standalone="yes"?>
<Relationships xmlns="http://schemas.openxmlformats.org/package/2006/relationships"><Relationship Id="rId3" Type="http://schemas.openxmlformats.org/officeDocument/2006/relationships/hyperlink" Target="http://curtbonk.com/chinese-ai.html" TargetMode="External"/><Relationship Id="rId2" Type="http://schemas.openxmlformats.org/officeDocument/2006/relationships/hyperlink" Target="https://www.scmp.com/tech/science-research/article/2115271/china-wants-bring-artificial-intelligence-its-classrooms-boost" TargetMode="External"/><Relationship Id="rId1" Type="http://schemas.openxmlformats.org/officeDocument/2006/relationships/slideLayout" Target="../slideLayouts/slideLayout150.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hyperlink" Target="http://curtbonk.com/jetsons24.html" TargetMode="External"/><Relationship Id="rId7" Type="http://schemas.openxmlformats.org/officeDocument/2006/relationships/image" Target="../media/image130.png"/><Relationship Id="rId2" Type="http://schemas.openxmlformats.org/officeDocument/2006/relationships/hyperlink" Target="https://www.chronicle.com/article/Hey-Alexa-Should-We-Bring/244129" TargetMode="External"/><Relationship Id="rId1" Type="http://schemas.openxmlformats.org/officeDocument/2006/relationships/slideLayout" Target="../slideLayouts/slideLayout3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hyperlink" Target="http://curtbonk.com/jetsons44.html"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curtbonk.com/google40-245.html" TargetMode="External"/><Relationship Id="rId7" Type="http://schemas.openxmlformats.org/officeDocument/2006/relationships/image" Target="../media/image133.jpg"/><Relationship Id="rId2" Type="http://schemas.openxmlformats.org/officeDocument/2006/relationships/hyperlink" Target="https://www.youtube.com/watch?v=bd1mEm2Fy08" TargetMode="External"/><Relationship Id="rId1" Type="http://schemas.openxmlformats.org/officeDocument/2006/relationships/slideLayout" Target="../slideLayouts/slideLayout35.xml"/><Relationship Id="rId6" Type="http://schemas.openxmlformats.org/officeDocument/2006/relationships/image" Target="../media/image132.png"/><Relationship Id="rId5" Type="http://schemas.openxmlformats.org/officeDocument/2006/relationships/hyperlink" Target="http://www.news.gatech.edu/2017/01/09/jill-watson-round-three" TargetMode="External"/><Relationship Id="rId4" Type="http://schemas.openxmlformats.org/officeDocument/2006/relationships/hyperlink" Target="http://curtbonk.com/google2018.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qz.com/1252664/talk-to-books-at-ted-2018-ray-kurzweil-unveils-googles-astounding-new-search-tool-will-answer-any-question-by-reading-thousands-of-books/" TargetMode="External"/><Relationship Id="rId1" Type="http://schemas.openxmlformats.org/officeDocument/2006/relationships/slideLayout" Target="../slideLayouts/slideLayout35.xml"/><Relationship Id="rId5" Type="http://schemas.openxmlformats.org/officeDocument/2006/relationships/image" Target="../media/image137.png"/><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insidehighered.com/news/2018/10/12/edx-launches-nine-low-cost-online-degrees" TargetMode="External"/><Relationship Id="rId1" Type="http://schemas.openxmlformats.org/officeDocument/2006/relationships/slideLayout" Target="../slideLayouts/slideLayout3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02.xml"/><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3" Type="http://schemas.openxmlformats.org/officeDocument/2006/relationships/hyperlink" Target="https://www.coursera.org/learn/machine-learning" TargetMode="External"/><Relationship Id="rId2" Type="http://schemas.openxmlformats.org/officeDocument/2006/relationships/hyperlink" Target="https://www.udemy.com/artificial-intelligence-az/" TargetMode="External"/><Relationship Id="rId1" Type="http://schemas.openxmlformats.org/officeDocument/2006/relationships/slideLayout" Target="../slideLayouts/slideLayout35.xml"/><Relationship Id="rId5" Type="http://schemas.openxmlformats.org/officeDocument/2006/relationships/image" Target="../media/image147.jpeg"/><Relationship Id="rId4" Type="http://schemas.openxmlformats.org/officeDocument/2006/relationships/image" Target="../media/image146.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a-NLh58bIIk" TargetMode="External"/><Relationship Id="rId2" Type="http://schemas.openxmlformats.org/officeDocument/2006/relationships/hyperlink" Target="https://theoutline.com/post/6293/reader-rabbit-history-the-learning-company-zoombinis-carmen-sandiego?zd=1&amp;zi=qmbuobk7" TargetMode="Externa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achievingthedream.org/sites/default/files/initiatives/launching_oer_degree_pathways.pdf" TargetMode="External"/><Relationship Id="rId1" Type="http://schemas.openxmlformats.org/officeDocument/2006/relationships/slideLayout" Target="../slideLayouts/slideLayout35.xml"/><Relationship Id="rId4" Type="http://schemas.openxmlformats.org/officeDocument/2006/relationships/hyperlink" Target="https://www.achievingthedream.org/resource/17507/participant-experiences-and-financial-impacts-findings-from-year-2-of-achieving-the-dream-s-oer-degree-initiative?elqTrackId=07be5b37e9f046159a46ee5a954723fc&amp;elq=97532dc41e5842fe95d23b224c2e5885&amp;elqaid=20941&amp;elqat=1&amp;elqCampaignId=9917"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theumlaut.com/binge-learning-is-online-education-s-killer-app-84da18f8ae76" TargetMode="Externa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fastcompany.com/company/vipkid" TargetMode="External"/><Relationship Id="rId1" Type="http://schemas.openxmlformats.org/officeDocument/2006/relationships/slideLayout" Target="../slideLayouts/slideLayout39.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pn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www.thelivingmoon.com/43ancients/02files/Library_Alexandria.html"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hyperlink" Target="https://www.ibm.com/blogs/research/2018/08/mandarin-language-ai/" TargetMode="External"/><Relationship Id="rId7" Type="http://schemas.openxmlformats.org/officeDocument/2006/relationships/image" Target="../media/image157.png"/><Relationship Id="rId2" Type="http://schemas.openxmlformats.org/officeDocument/2006/relationships/hyperlink" Target="https://www.insidehighered.com/digital-learning/article/2018/09/26/academics-push-expand-use-ai-higher-ed-teaching-and-learning" TargetMode="External"/><Relationship Id="rId1" Type="http://schemas.openxmlformats.org/officeDocument/2006/relationships/slideLayout" Target="../slideLayouts/slideLayout150.xml"/><Relationship Id="rId6" Type="http://schemas.openxmlformats.org/officeDocument/2006/relationships/image" Target="../media/image156.jpeg"/><Relationship Id="rId5" Type="http://schemas.openxmlformats.org/officeDocument/2006/relationships/hyperlink" Target="http://curtbonk.com/mandarin.html" TargetMode="External"/><Relationship Id="rId4" Type="http://schemas.openxmlformats.org/officeDocument/2006/relationships/hyperlink" Target="https://www.youtube.com/watch?time_continue=4&amp;v=7EuSTu1iR2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hyperlink" Target="http://www.usatoday.com/story/tech/2017/01/30/robotic-barista-now-serving-really-fast/95888780/" TargetMode="External"/><Relationship Id="rId1" Type="http://schemas.openxmlformats.org/officeDocument/2006/relationships/slideLayout" Target="../slideLayouts/slideLayout13.xml"/><Relationship Id="rId5" Type="http://schemas.openxmlformats.org/officeDocument/2006/relationships/image" Target="../media/image161.png"/><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hyperlink" Target="http://www.thelivingmoon.com/43ancients/02files/Library_Alexandria.html" TargetMode="External"/><Relationship Id="rId1" Type="http://schemas.openxmlformats.org/officeDocument/2006/relationships/slideLayout" Target="../slideLayouts/slideLayout1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jpg"/></Relationships>
</file>

<file path=ppt/slides/_rels/slide57.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hyperlink" Target="https://www.teachingchannel.org/blog/2016/07/29/starbucks-your-classroom/" TargetMode="External"/><Relationship Id="rId1" Type="http://schemas.openxmlformats.org/officeDocument/2006/relationships/slideLayout" Target="../slideLayouts/slideLayout13.xml"/><Relationship Id="rId5" Type="http://schemas.openxmlformats.org/officeDocument/2006/relationships/image" Target="../media/image168.jpeg"/><Relationship Id="rId4" Type="http://schemas.openxmlformats.org/officeDocument/2006/relationships/image" Target="../media/image167.jpg"/></Relationships>
</file>

<file path=ppt/slides/_rels/slide5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1.jpg"/><Relationship Id="rId4" Type="http://schemas.openxmlformats.org/officeDocument/2006/relationships/image" Target="../media/image170.png"/></Relationships>
</file>

<file path=ppt/slides/_rels/slide59.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hyperlink" Target="http://wifflegif.com/gifs/524152-lord-of-the-rings-frodo-baggins-gif" TargetMode="Externa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Education_3.0" TargetMode="External"/><Relationship Id="rId2" Type="http://schemas.openxmlformats.org/officeDocument/2006/relationships/image" Target="../media/image15.jpeg"/><Relationship Id="rId1" Type="http://schemas.openxmlformats.org/officeDocument/2006/relationships/slideLayout" Target="../slideLayouts/slideLayout7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hyperlink" Target="http://tec-variety.com/" TargetMode="External"/><Relationship Id="rId7" Type="http://schemas.openxmlformats.org/officeDocument/2006/relationships/image" Target="../media/image174.jpeg"/><Relationship Id="rId2" Type="http://schemas.openxmlformats.org/officeDocument/2006/relationships/audio" Target="../media/audio2.wav"/><Relationship Id="rId1" Type="http://schemas.openxmlformats.org/officeDocument/2006/relationships/slideLayout" Target="../slideLayouts/slideLayout57.xml"/><Relationship Id="rId6" Type="http://schemas.openxmlformats.org/officeDocument/2006/relationships/image" Target="../media/image4.jpeg"/><Relationship Id="rId5" Type="http://schemas.openxmlformats.org/officeDocument/2006/relationships/image" Target="../media/image173.gif"/><Relationship Id="rId4" Type="http://schemas.openxmlformats.org/officeDocument/2006/relationships/hyperlink" Target="mailto:cjbonk@Indiana.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gillysalmon.com/learningfutures.html" TargetMode="Externa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thinc.in.th/engadmission/education4.html" TargetMode="External"/><Relationship Id="rId2" Type="http://schemas.openxmlformats.org/officeDocument/2006/relationships/hyperlink" Target="http://www.igi-global.com/dictionary/education-40/41755" TargetMode="External"/><Relationship Id="rId1" Type="http://schemas.openxmlformats.org/officeDocument/2006/relationships/slideLayout" Target="../slideLayouts/slideLayout128.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16.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753626" y="587375"/>
            <a:ext cx="10470383" cy="1905000"/>
          </a:xfrm>
        </p:spPr>
        <p:txBody>
          <a:bodyPr/>
          <a:lstStyle/>
          <a:p>
            <a:pPr eaLnBrk="1" hangingPunct="1"/>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Education 20/20 Meets Education 3.0:</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Visions of Our Changing Learning World!</a:t>
            </a:r>
            <a:endPar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1759717" y="2492375"/>
            <a:ext cx="8458200" cy="1447800"/>
          </a:xfrm>
        </p:spPr>
        <p:txBody>
          <a:bodyPr/>
          <a:lstStyle/>
          <a:p>
            <a:pPr algn="ctr" eaLnBrk="1" hangingPunct="1">
              <a:buFontTx/>
              <a:buNone/>
            </a:pPr>
            <a:r>
              <a:rPr lang="en-US" altLang="en-US" sz="2800" b="1" dirty="0">
                <a:latin typeface="Tahoma" pitchFamily="34" charset="0"/>
              </a:rPr>
              <a:t>Curtis J. Bonk, Professor, Indiana University</a:t>
            </a:r>
          </a:p>
          <a:p>
            <a:pPr algn="ctr" eaLnBrk="1" hangingPunct="1">
              <a:buFontTx/>
              <a:buNone/>
            </a:pPr>
            <a:r>
              <a:rPr lang="en-US" altLang="en-US" sz="2200" b="1" dirty="0">
                <a:latin typeface="Tahoma" pitchFamily="34" charset="0"/>
                <a:hlinkClick r:id="rId2"/>
              </a:rPr>
              <a:t>cjbonk@indiana.edu</a:t>
            </a:r>
            <a:r>
              <a:rPr lang="en-US" altLang="en-US" sz="2200" b="1" dirty="0">
                <a:latin typeface="Tahoma" pitchFamily="34" charset="0"/>
              </a:rPr>
              <a:t> </a:t>
            </a:r>
          </a:p>
          <a:p>
            <a:pPr algn="ctr" eaLnBrk="1" hangingPunct="1">
              <a:buFontTx/>
              <a:buNone/>
            </a:pPr>
            <a:r>
              <a:rPr lang="en-US" altLang="en-US" sz="2200" b="1" dirty="0">
                <a:latin typeface="Tahoma" pitchFamily="34" charset="0"/>
                <a:hlinkClick r:id="rId3"/>
              </a:rPr>
              <a:t>http://curtbonk.com/</a:t>
            </a:r>
            <a:r>
              <a:rPr lang="en-US" altLang="en-US" sz="2200" b="1" dirty="0">
                <a:latin typeface="Tahoma" pitchFamily="34" charset="0"/>
              </a:rPr>
              <a:t> </a:t>
            </a:r>
          </a:p>
        </p:txBody>
      </p:sp>
      <p:sp>
        <p:nvSpPr>
          <p:cNvPr id="176132" name="AutoShape 11" descr="http://www.trainingshare.com/images/thesepics2.jpg"/>
          <p:cNvSpPr>
            <a:spLocks noChangeAspect="1" noChangeArrowheads="1"/>
          </p:cNvSpPr>
          <p:nvPr/>
        </p:nvSpPr>
        <p:spPr bwMode="auto">
          <a:xfrm>
            <a:off x="1679575" y="-144463"/>
            <a:ext cx="304800" cy="304801"/>
          </a:xfrm>
          <a:prstGeom prst="rect">
            <a:avLst/>
          </a:prstGeom>
          <a:noFill/>
          <a:ln w="9525">
            <a:noFill/>
            <a:miter lim="800000"/>
            <a:headEnd/>
            <a:tailEnd/>
          </a:ln>
        </p:spPr>
        <p:txBody>
          <a:bodyPr lIns="91435" tIns="45718" rIns="91435"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 name="AutoShape 2" descr="Image result for education 3.0"/>
          <p:cNvSpPr>
            <a:spLocks noChangeAspect="1" noChangeArrowheads="1"/>
          </p:cNvSpPr>
          <p:nvPr/>
        </p:nvSpPr>
        <p:spPr bwMode="auto">
          <a:xfrm>
            <a:off x="155575" y="-1036638"/>
            <a:ext cx="38385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2" descr="Image result for artificial intellig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9473" y="4397375"/>
            <a:ext cx="4360565" cy="2442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20/20">
            <a:extLst>
              <a:ext uri="{FF2B5EF4-FFF2-40B4-BE49-F238E27FC236}">
                <a16:creationId xmlns:a16="http://schemas.microsoft.com/office/drawing/2014/main" id="{2D2627E6-13A4-47C8-AE43-BEC685AC4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57868"/>
            <a:ext cx="3333509" cy="2500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edu-tech.ru/images/edutech/logo/eng.png">
            <a:extLst>
              <a:ext uri="{FF2B5EF4-FFF2-40B4-BE49-F238E27FC236}">
                <a16:creationId xmlns:a16="http://schemas.microsoft.com/office/drawing/2014/main" id="{C088DAEC-63CC-4A87-9B67-04A0A636C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9128" y="4432185"/>
            <a:ext cx="4112871" cy="231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954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274638"/>
            <a:ext cx="8305800" cy="269716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24, 2018</a:t>
            </a:r>
            <a:br>
              <a:rPr lang="en-US" sz="6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The 100-Year Life: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Living and Working in an Age of Longevity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Lynda Gratton and </a:t>
            </a:r>
            <a:r>
              <a:rPr lang="en-US" sz="2800" b="1" dirty="0">
                <a:latin typeface="Tahoma" panose="020B0604030504040204" pitchFamily="34" charset="0"/>
                <a:ea typeface="Tahoma" panose="020B0604030504040204" pitchFamily="34" charset="0"/>
                <a:cs typeface="Tahoma" panose="020B0604030504040204" pitchFamily="34" charset="0"/>
              </a:rPr>
              <a:t>Andrew Scott</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http://www.100yearlife.com/</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https://www.amazon.com/100-Year-Life-Living-Working-Longevity/dp/1543624634</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3D186C-38EB-43DF-94A6-69ECDE09D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074308"/>
            <a:ext cx="2584814" cy="3783692"/>
          </a:xfrm>
          <a:prstGeom prst="rect">
            <a:avLst/>
          </a:prstGeom>
        </p:spPr>
      </p:pic>
      <p:pic>
        <p:nvPicPr>
          <p:cNvPr id="8" name="Picture 7">
            <a:extLst>
              <a:ext uri="{FF2B5EF4-FFF2-40B4-BE49-F238E27FC236}">
                <a16:creationId xmlns:a16="http://schemas.microsoft.com/office/drawing/2014/main" id="{ADA6FA96-9B37-48B8-93E7-8D2960E8F074}"/>
              </a:ext>
            </a:extLst>
          </p:cNvPr>
          <p:cNvPicPr>
            <a:picLocks noChangeAspect="1"/>
          </p:cNvPicPr>
          <p:nvPr/>
        </p:nvPicPr>
        <p:blipFill rotWithShape="1">
          <a:blip r:embed="rId5"/>
          <a:srcRect l="15000" t="17774" r="12500" b="1661"/>
          <a:stretch/>
        </p:blipFill>
        <p:spPr>
          <a:xfrm>
            <a:off x="2133600" y="3095242"/>
            <a:ext cx="4953000" cy="3700518"/>
          </a:xfrm>
          <a:prstGeom prst="rect">
            <a:avLst/>
          </a:prstGeom>
        </p:spPr>
      </p:pic>
    </p:spTree>
    <p:extLst>
      <p:ext uri="{BB962C8B-B14F-4D97-AF65-F5344CB8AC3E}">
        <p14:creationId xmlns:p14="http://schemas.microsoft.com/office/powerpoint/2010/main" val="2736586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706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14,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The Fourth Industrial Revolution: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What it means, how to respond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Klaus Schwab, Founder and Executive Chairman, World Economic Forum</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https://www.weforum.org/agenda/2016/01/the-fourth-industrial-revolution-what-it-means-and-how-to-respond/</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solidFill>
                  <a:srgbClr val="0070C0"/>
                </a:solidFill>
                <a:latin typeface="Tahoma" panose="020B0604030504040204" pitchFamily="34" charset="0"/>
                <a:ea typeface="Tahoma" panose="020B0604030504040204" pitchFamily="34" charset="0"/>
                <a:cs typeface="Tahoma" panose="020B0604030504040204" pitchFamily="34" charset="0"/>
              </a:rPr>
              <a:t>(Ubiquitous, mobile supercomputing, artificially-intelligent robots, self-driving cars. neuro-technological brain enhancements, genetic editing, etc.)</a:t>
            </a:r>
            <a:br>
              <a:rPr lang="en-US" sz="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http://www.trainingshare.com/fourth-industrial-evolution-video-clip-short.php</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rotWithShape="1">
          <a:blip r:embed="rId4"/>
          <a:srcRect l="36359" t="25234" r="8091" b="33130"/>
          <a:stretch/>
        </p:blipFill>
        <p:spPr>
          <a:xfrm>
            <a:off x="2697565" y="2494235"/>
            <a:ext cx="6648807" cy="39892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41" y="2908476"/>
            <a:ext cx="2473842" cy="3931360"/>
          </a:xfrm>
          <a:prstGeom prst="rect">
            <a:avLst/>
          </a:prstGeom>
        </p:spPr>
      </p:pic>
      <p:pic>
        <p:nvPicPr>
          <p:cNvPr id="1026" name="Picture 2" descr="http://previews.123rf.com/images/palinchak/palinchak1501/palinchak150100101/35780866-DAVOS-SWITZERLAND-Jan-21-2015-Klaus-Schwab-Founder-and-Executive-Chairman-World-Economic-Forum-in-Da-Stock-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0566" y="4689231"/>
            <a:ext cx="3450336" cy="2297628"/>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Movie 6">
            <a:hlinkClick r:id="rId3" highlightClick="1"/>
          </p:cNvPr>
          <p:cNvSpPr/>
          <p:nvPr/>
        </p:nvSpPr>
        <p:spPr>
          <a:xfrm>
            <a:off x="11149584" y="37535"/>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p:nvPicPr>
        <p:blipFill rotWithShape="1">
          <a:blip r:embed="rId7"/>
          <a:srcRect l="32916" t="23719" r="16830" b="13034"/>
          <a:stretch/>
        </p:blipFill>
        <p:spPr>
          <a:xfrm>
            <a:off x="11149584" y="196365"/>
            <a:ext cx="1042416" cy="714474"/>
          </a:xfrm>
          <a:prstGeom prst="rect">
            <a:avLst/>
          </a:prstGeom>
        </p:spPr>
      </p:pic>
      <p:pic>
        <p:nvPicPr>
          <p:cNvPr id="9" name="Picture 8">
            <a:extLst>
              <a:ext uri="{FF2B5EF4-FFF2-40B4-BE49-F238E27FC236}">
                <a16:creationId xmlns:a16="http://schemas.microsoft.com/office/drawing/2014/main" id="{E00FFD3D-64FA-4B42-9AFE-B12832C43815}"/>
              </a:ext>
            </a:extLst>
          </p:cNvPr>
          <p:cNvPicPr>
            <a:picLocks noChangeAspect="1"/>
          </p:cNvPicPr>
          <p:nvPr/>
        </p:nvPicPr>
        <p:blipFill rotWithShape="1">
          <a:blip r:embed="rId8"/>
          <a:srcRect l="35294" t="35574" r="10294" b="26700"/>
          <a:stretch/>
        </p:blipFill>
        <p:spPr>
          <a:xfrm>
            <a:off x="8559794" y="2566740"/>
            <a:ext cx="3611880" cy="2049987"/>
          </a:xfrm>
          <a:prstGeom prst="rect">
            <a:avLst/>
          </a:prstGeom>
        </p:spPr>
      </p:pic>
      <p:sp>
        <p:nvSpPr>
          <p:cNvPr id="10" name="Action Button: Movie 5">
            <a:hlinkClick r:id="rId9" highlightClick="1"/>
            <a:extLst>
              <a:ext uri="{FF2B5EF4-FFF2-40B4-BE49-F238E27FC236}">
                <a16:creationId xmlns:a16="http://schemas.microsoft.com/office/drawing/2014/main" id="{E2FCFB60-1EAB-4DC8-9AAE-D9324812C71F}"/>
              </a:ext>
            </a:extLst>
          </p:cNvPr>
          <p:cNvSpPr/>
          <p:nvPr/>
        </p:nvSpPr>
        <p:spPr>
          <a:xfrm>
            <a:off x="11129258" y="1115578"/>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3B77421-CEC2-41C3-8E07-C7208346348D}"/>
              </a:ext>
            </a:extLst>
          </p:cNvPr>
          <p:cNvPicPr>
            <a:picLocks noChangeAspect="1"/>
          </p:cNvPicPr>
          <p:nvPr/>
        </p:nvPicPr>
        <p:blipFill rotWithShape="1">
          <a:blip r:embed="rId10"/>
          <a:srcRect l="16891" t="18266" r="5619" b="3417"/>
          <a:stretch/>
        </p:blipFill>
        <p:spPr>
          <a:xfrm>
            <a:off x="11126041" y="1337123"/>
            <a:ext cx="1045633" cy="599326"/>
          </a:xfrm>
          <a:prstGeom prst="rect">
            <a:avLst/>
          </a:prstGeom>
        </p:spPr>
      </p:pic>
    </p:spTree>
    <p:extLst>
      <p:ext uri="{BB962C8B-B14F-4D97-AF65-F5344CB8AC3E}">
        <p14:creationId xmlns:p14="http://schemas.microsoft.com/office/powerpoint/2010/main" val="3141866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64" y="0"/>
            <a:ext cx="12000472" cy="6858000"/>
          </a:xfrm>
          <a:prstGeom prst="rect">
            <a:avLst/>
          </a:prstGeom>
        </p:spPr>
      </p:pic>
    </p:spTree>
    <p:extLst>
      <p:ext uri="{BB962C8B-B14F-4D97-AF65-F5344CB8AC3E}">
        <p14:creationId xmlns:p14="http://schemas.microsoft.com/office/powerpoint/2010/main" val="162560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5326" y="304800"/>
            <a:ext cx="8466053" cy="3244516"/>
          </a:xfrm>
        </p:spPr>
        <p:txBody>
          <a:bodyPr>
            <a:normAutofit fontScale="90000"/>
          </a:bodyPr>
          <a:lstStyle/>
          <a:p>
            <a:r>
              <a:rPr lang="en-US" sz="5300" b="1" dirty="0">
                <a:solidFill>
                  <a:srgbClr val="FF0000"/>
                </a:solidFill>
                <a:latin typeface="Tahoma" panose="020B0604030504040204" pitchFamily="34" charset="0"/>
                <a:ea typeface="Tahoma" panose="020B0604030504040204" pitchFamily="34" charset="0"/>
                <a:cs typeface="Tahoma" panose="020B0604030504040204" pitchFamily="34" charset="0"/>
              </a:rPr>
              <a:t>July 11, 2017</a:t>
            </a:r>
            <a:br>
              <a:rPr lang="en-US" sz="5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The Rise of the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Phigital</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Learner</a:t>
            </a:r>
            <a:br>
              <a:rPr lang="en-US" sz="105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Going ‘</a:t>
            </a:r>
            <a:r>
              <a:rPr lang="en-US" sz="2700" b="1" dirty="0" err="1">
                <a:latin typeface="Tahoma" panose="020B0604030504040204" pitchFamily="34" charset="0"/>
                <a:ea typeface="Tahoma" panose="020B0604030504040204" pitchFamily="34" charset="0"/>
                <a:cs typeface="Tahoma" panose="020B0604030504040204" pitchFamily="34" charset="0"/>
              </a:rPr>
              <a:t>phigital</a:t>
            </a:r>
            <a:r>
              <a:rPr lang="en-US" sz="2700" b="1" dirty="0">
                <a:latin typeface="Tahoma" panose="020B0604030504040204" pitchFamily="34" charset="0"/>
                <a:ea typeface="Tahoma" panose="020B0604030504040204" pitchFamily="34" charset="0"/>
                <a:cs typeface="Tahoma" panose="020B0604030504040204" pitchFamily="34" charset="0"/>
              </a:rPr>
              <a:t>?’ 4 things schools need to know about Generation Z, </a:t>
            </a:r>
            <a:r>
              <a:rPr lang="en-US" sz="1800" b="1" dirty="0">
                <a:latin typeface="Tahoma" panose="020B0604030504040204" pitchFamily="34" charset="0"/>
                <a:ea typeface="Tahoma" panose="020B0604030504040204" pitchFamily="34" charset="0"/>
                <a:cs typeface="Tahoma" panose="020B0604030504040204" pitchFamily="34" charset="0"/>
              </a:rPr>
              <a:t>Todd </a:t>
            </a:r>
            <a:r>
              <a:rPr lang="en-US" sz="1800" b="1" dirty="0" err="1">
                <a:latin typeface="Tahoma" panose="020B0604030504040204" pitchFamily="34" charset="0"/>
                <a:ea typeface="Tahoma" panose="020B0604030504040204" pitchFamily="34" charset="0"/>
                <a:cs typeface="Tahoma" panose="020B0604030504040204" pitchFamily="34" charset="0"/>
              </a:rPr>
              <a:t>Kominiak</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TrustEd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http://trustedk12.com/phigital-digital-learning/</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May 15, 2017</a:t>
            </a:r>
            <a:br>
              <a:rPr lang="en-US" sz="7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3 must </a:t>
            </a:r>
            <a:r>
              <a:rPr lang="en-US" sz="2000" b="1" dirty="0" err="1">
                <a:latin typeface="Tahoma" panose="020B0604030504040204" pitchFamily="34" charset="0"/>
                <a:ea typeface="Tahoma" panose="020B0604030504040204" pitchFamily="34" charset="0"/>
                <a:cs typeface="Tahoma" panose="020B0604030504040204" pitchFamily="34" charset="0"/>
              </a:rPr>
              <a:t>know’s</a:t>
            </a:r>
            <a:r>
              <a:rPr lang="en-US" sz="2000" b="1" dirty="0">
                <a:latin typeface="Tahoma" panose="020B0604030504040204" pitchFamily="34" charset="0"/>
                <a:ea typeface="Tahoma" panose="020B0604030504040204" pitchFamily="34" charset="0"/>
                <a:cs typeface="Tahoma" panose="020B0604030504040204" pitchFamily="34" charset="0"/>
              </a:rPr>
              <a:t> about the rising “</a:t>
            </a:r>
            <a:r>
              <a:rPr lang="en-US" sz="2000" b="1" dirty="0" err="1">
                <a:latin typeface="Tahoma" panose="020B0604030504040204" pitchFamily="34" charset="0"/>
                <a:ea typeface="Tahoma" panose="020B0604030504040204" pitchFamily="34" charset="0"/>
                <a:cs typeface="Tahoma" panose="020B0604030504040204" pitchFamily="34" charset="0"/>
              </a:rPr>
              <a:t>phigital</a:t>
            </a:r>
            <a:r>
              <a:rPr lang="en-US" sz="2000" b="1" dirty="0">
                <a:latin typeface="Tahoma" panose="020B0604030504040204" pitchFamily="34" charset="0"/>
                <a:ea typeface="Tahoma" panose="020B0604030504040204" pitchFamily="34" charset="0"/>
                <a:cs typeface="Tahoma" panose="020B0604030504040204" pitchFamily="34" charset="0"/>
              </a:rPr>
              <a:t>” student-and why their impact is enormous, </a:t>
            </a:r>
            <a:r>
              <a:rPr lang="en-US" sz="1200" b="1" dirty="0" err="1">
                <a:latin typeface="Tahoma" panose="020B0604030504040204" pitchFamily="34" charset="0"/>
                <a:ea typeface="Tahoma" panose="020B0604030504040204" pitchFamily="34" charset="0"/>
                <a:cs typeface="Tahoma" panose="020B0604030504040204" pitchFamily="34" charset="0"/>
              </a:rPr>
              <a:t>Meris</a:t>
            </a:r>
            <a:r>
              <a:rPr lang="en-US" sz="1200" b="1" dirty="0">
                <a:latin typeface="Tahoma" panose="020B0604030504040204" pitchFamily="34" charset="0"/>
                <a:ea typeface="Tahoma" panose="020B0604030504040204" pitchFamily="34" charset="0"/>
                <a:cs typeface="Tahoma" panose="020B0604030504040204" pitchFamily="34" charset="0"/>
              </a:rPr>
              <a:t> Stansbury, </a:t>
            </a:r>
            <a:r>
              <a:rPr lang="en-US" sz="1200" b="1" dirty="0" err="1">
                <a:latin typeface="Tahoma" panose="020B0604030504040204" pitchFamily="34" charset="0"/>
                <a:ea typeface="Tahoma" panose="020B0604030504040204" pitchFamily="34" charset="0"/>
                <a:cs typeface="Tahoma" panose="020B0604030504040204" pitchFamily="34" charset="0"/>
              </a:rPr>
              <a:t>eCamous</a:t>
            </a:r>
            <a:r>
              <a:rPr lang="en-US" sz="1200" b="1" dirty="0">
                <a:latin typeface="Tahoma" panose="020B0604030504040204" pitchFamily="34" charset="0"/>
                <a:ea typeface="Tahoma" panose="020B0604030504040204" pitchFamily="34" charset="0"/>
                <a:cs typeface="Tahoma" panose="020B0604030504040204" pitchFamily="34" charset="0"/>
              </a:rPr>
              <a:t> News</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https://www.ecampusnews.com/campus-administration/education-gen-z-phigital-student</a:t>
            </a:r>
            <a:r>
              <a:rPr lang="en-US" sz="1600" b="1" dirty="0">
                <a:latin typeface="Tahoma" panose="020B0604030504040204" pitchFamily="34" charset="0"/>
                <a:ea typeface="Tahoma" panose="020B0604030504040204" pitchFamily="34" charset="0"/>
                <a:cs typeface="Tahoma" panose="020B0604030504040204" pitchFamily="34" charset="0"/>
                <a:hlinkClick r:id="rId3"/>
              </a:rPr>
              <a:t>/</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1667" t="25834" r="32500" b="10731"/>
          <a:stretch/>
        </p:blipFill>
        <p:spPr>
          <a:xfrm>
            <a:off x="7820527" y="3493540"/>
            <a:ext cx="4191000" cy="3200401"/>
          </a:xfrm>
          <a:prstGeom prst="rect">
            <a:avLst/>
          </a:prstGeom>
        </p:spPr>
      </p:pic>
      <p:pic>
        <p:nvPicPr>
          <p:cNvPr id="5" name="Picture 4"/>
          <p:cNvPicPr>
            <a:picLocks noChangeAspect="1"/>
          </p:cNvPicPr>
          <p:nvPr/>
        </p:nvPicPr>
        <p:blipFill rotWithShape="1">
          <a:blip r:embed="rId5"/>
          <a:srcRect l="25000" t="15986" r="12500" b="24490"/>
          <a:stretch/>
        </p:blipFill>
        <p:spPr>
          <a:xfrm>
            <a:off x="152552" y="3685674"/>
            <a:ext cx="6446287" cy="3008267"/>
          </a:xfrm>
          <a:prstGeom prst="rect">
            <a:avLst/>
          </a:prstGeom>
        </p:spPr>
      </p:pic>
    </p:spTree>
    <p:extLst>
      <p:ext uri="{BB962C8B-B14F-4D97-AF65-F5344CB8AC3E}">
        <p14:creationId xmlns:p14="http://schemas.microsoft.com/office/powerpoint/2010/main" val="305334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6" descr="DSC_00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48672"/>
            <a:ext cx="5913780" cy="38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itle 1"/>
          <p:cNvSpPr>
            <a:spLocks noGrp="1"/>
          </p:cNvSpPr>
          <p:nvPr>
            <p:ph type="title"/>
          </p:nvPr>
        </p:nvSpPr>
        <p:spPr>
          <a:xfrm>
            <a:off x="2016087" y="432486"/>
            <a:ext cx="8400659" cy="1878227"/>
          </a:xfrm>
        </p:spPr>
        <p:txBody>
          <a:bodyPr>
            <a:normAutofit fontScale="90000"/>
          </a:bodyPr>
          <a:lstStyle/>
          <a:p>
            <a:r>
              <a:rPr lang="en-US" altLang="en-US" sz="6000" b="1" dirty="0">
                <a:solidFill>
                  <a:srgbClr val="FF0000"/>
                </a:solidFill>
                <a:latin typeface="Tahoma" panose="020B0604030504040204" pitchFamily="34" charset="0"/>
                <a:cs typeface="Tahoma" panose="020B0604030504040204" pitchFamily="34" charset="0"/>
              </a:rPr>
              <a:t>Clearly…</a:t>
            </a:r>
            <a:br>
              <a:rPr lang="en-US" alt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Learning is Changing!</a:t>
            </a:r>
            <a:br>
              <a:rPr lang="en-US" alt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20/20</a:t>
            </a:r>
            <a:endParaRPr lang="en-US" altLang="en-US"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37C633A-3070-4F2C-A97B-54851AAC0C81}"/>
              </a:ext>
            </a:extLst>
          </p:cNvPr>
          <p:cNvPicPr>
            <a:picLocks noChangeAspect="1"/>
          </p:cNvPicPr>
          <p:nvPr/>
        </p:nvPicPr>
        <p:blipFill rotWithShape="1">
          <a:blip r:embed="rId3"/>
          <a:srcRect l="28241" t="30420" r="30278" b="18285"/>
          <a:stretch/>
        </p:blipFill>
        <p:spPr>
          <a:xfrm>
            <a:off x="6216416" y="2624220"/>
            <a:ext cx="6109639" cy="4064001"/>
          </a:xfrm>
          <a:prstGeom prst="rect">
            <a:avLst/>
          </a:prstGeom>
        </p:spPr>
      </p:pic>
    </p:spTree>
    <p:extLst>
      <p:ext uri="{BB962C8B-B14F-4D97-AF65-F5344CB8AC3E}">
        <p14:creationId xmlns:p14="http://schemas.microsoft.com/office/powerpoint/2010/main" val="288145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latin typeface="Tahoma" panose="020B0604030504040204" pitchFamily="34" charset="0"/>
                <a:cs typeface="Tahoma" panose="020B0604030504040204" pitchFamily="34" charset="0"/>
              </a:rPr>
              <a:t>20 New Roles of the Instructor</a:t>
            </a:r>
          </a:p>
        </p:txBody>
      </p:sp>
      <p:sp>
        <p:nvSpPr>
          <p:cNvPr id="7" name="TextBox 6"/>
          <p:cNvSpPr txBox="1"/>
          <p:nvPr/>
        </p:nvSpPr>
        <p:spPr>
          <a:xfrm rot="21040725">
            <a:off x="1756173" y="1877715"/>
            <a:ext cx="187880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Captain</a:t>
            </a:r>
          </a:p>
        </p:txBody>
      </p:sp>
      <p:sp>
        <p:nvSpPr>
          <p:cNvPr id="8" name="TextBox 7"/>
          <p:cNvSpPr txBox="1"/>
          <p:nvPr/>
        </p:nvSpPr>
        <p:spPr>
          <a:xfrm rot="240000">
            <a:off x="3128309" y="2419580"/>
            <a:ext cx="2296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Counselor</a:t>
            </a:r>
          </a:p>
        </p:txBody>
      </p:sp>
      <p:sp>
        <p:nvSpPr>
          <p:cNvPr id="4" name="TextBox 3"/>
          <p:cNvSpPr txBox="1"/>
          <p:nvPr/>
        </p:nvSpPr>
        <p:spPr>
          <a:xfrm rot="21377494">
            <a:off x="1804743" y="4133401"/>
            <a:ext cx="201218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Consultant</a:t>
            </a:r>
          </a:p>
        </p:txBody>
      </p:sp>
      <p:sp>
        <p:nvSpPr>
          <p:cNvPr id="5" name="TextBox 4"/>
          <p:cNvSpPr txBox="1"/>
          <p:nvPr/>
        </p:nvSpPr>
        <p:spPr>
          <a:xfrm rot="60000">
            <a:off x="1877544" y="3149711"/>
            <a:ext cx="231457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Conductor</a:t>
            </a:r>
          </a:p>
        </p:txBody>
      </p:sp>
      <p:sp>
        <p:nvSpPr>
          <p:cNvPr id="6" name="TextBox 5"/>
          <p:cNvSpPr txBox="1"/>
          <p:nvPr/>
        </p:nvSpPr>
        <p:spPr>
          <a:xfrm>
            <a:off x="3195740" y="5426098"/>
            <a:ext cx="258127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Cultivator</a:t>
            </a:r>
          </a:p>
        </p:txBody>
      </p:sp>
      <p:sp>
        <p:nvSpPr>
          <p:cNvPr id="9" name="TextBox 8"/>
          <p:cNvSpPr txBox="1"/>
          <p:nvPr/>
        </p:nvSpPr>
        <p:spPr>
          <a:xfrm rot="-60000">
            <a:off x="1772807" y="4807668"/>
            <a:ext cx="36528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Community Organizer</a:t>
            </a:r>
          </a:p>
        </p:txBody>
      </p:sp>
      <p:sp>
        <p:nvSpPr>
          <p:cNvPr id="11" name="TextBox 10"/>
          <p:cNvSpPr txBox="1"/>
          <p:nvPr/>
        </p:nvSpPr>
        <p:spPr>
          <a:xfrm>
            <a:off x="3667123" y="1525309"/>
            <a:ext cx="407261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Course Ambassador</a:t>
            </a:r>
          </a:p>
        </p:txBody>
      </p:sp>
      <p:sp>
        <p:nvSpPr>
          <p:cNvPr id="12" name="TextBox 11"/>
          <p:cNvSpPr txBox="1"/>
          <p:nvPr/>
        </p:nvSpPr>
        <p:spPr>
          <a:xfrm rot="60000">
            <a:off x="5083281" y="2111138"/>
            <a:ext cx="184453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Curator</a:t>
            </a:r>
          </a:p>
        </p:txBody>
      </p:sp>
      <p:sp>
        <p:nvSpPr>
          <p:cNvPr id="13" name="TextBox 12"/>
          <p:cNvSpPr txBox="1"/>
          <p:nvPr/>
        </p:nvSpPr>
        <p:spPr>
          <a:xfrm rot="-180000">
            <a:off x="4681078" y="2903171"/>
            <a:ext cx="244792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Concierge</a:t>
            </a:r>
          </a:p>
        </p:txBody>
      </p:sp>
      <p:sp>
        <p:nvSpPr>
          <p:cNvPr id="14" name="TextBox 13"/>
          <p:cNvSpPr txBox="1"/>
          <p:nvPr/>
        </p:nvSpPr>
        <p:spPr>
          <a:xfrm>
            <a:off x="3924298" y="3619500"/>
            <a:ext cx="4354288" cy="5386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Camping Trip Guide</a:t>
            </a:r>
          </a:p>
        </p:txBody>
      </p:sp>
      <p:sp>
        <p:nvSpPr>
          <p:cNvPr id="15" name="TextBox 14"/>
          <p:cNvSpPr txBox="1"/>
          <p:nvPr/>
        </p:nvSpPr>
        <p:spPr>
          <a:xfrm rot="154830">
            <a:off x="4669854" y="4367940"/>
            <a:ext cx="4152900"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Course Expedition Leader</a:t>
            </a:r>
          </a:p>
        </p:txBody>
      </p:sp>
      <p:sp>
        <p:nvSpPr>
          <p:cNvPr id="16" name="TextBox 15"/>
          <p:cNvSpPr txBox="1"/>
          <p:nvPr/>
        </p:nvSpPr>
        <p:spPr>
          <a:xfrm rot="21391926">
            <a:off x="5703122" y="4848245"/>
            <a:ext cx="25052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Chemist</a:t>
            </a:r>
          </a:p>
        </p:txBody>
      </p:sp>
      <p:sp>
        <p:nvSpPr>
          <p:cNvPr id="17" name="TextBox 16"/>
          <p:cNvSpPr txBox="1"/>
          <p:nvPr/>
        </p:nvSpPr>
        <p:spPr>
          <a:xfrm rot="167886">
            <a:off x="7436432" y="1903066"/>
            <a:ext cx="37172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Consumer Advocate</a:t>
            </a:r>
          </a:p>
        </p:txBody>
      </p:sp>
      <p:sp>
        <p:nvSpPr>
          <p:cNvPr id="18" name="TextBox 17"/>
          <p:cNvSpPr txBox="1"/>
          <p:nvPr/>
        </p:nvSpPr>
        <p:spPr>
          <a:xfrm>
            <a:off x="6955758" y="2544202"/>
            <a:ext cx="1631155" cy="5906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Cook</a:t>
            </a:r>
          </a:p>
        </p:txBody>
      </p:sp>
      <p:sp>
        <p:nvSpPr>
          <p:cNvPr id="19" name="TextBox 18"/>
          <p:cNvSpPr txBox="1"/>
          <p:nvPr/>
        </p:nvSpPr>
        <p:spPr>
          <a:xfrm>
            <a:off x="8029575" y="3223943"/>
            <a:ext cx="21717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Comedian </a:t>
            </a:r>
          </a:p>
        </p:txBody>
      </p:sp>
      <p:sp>
        <p:nvSpPr>
          <p:cNvPr id="20" name="TextBox 19"/>
          <p:cNvSpPr txBox="1"/>
          <p:nvPr/>
        </p:nvSpPr>
        <p:spPr>
          <a:xfrm rot="300000">
            <a:off x="8231981" y="3853190"/>
            <a:ext cx="14049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Coach</a:t>
            </a:r>
          </a:p>
        </p:txBody>
      </p:sp>
      <p:sp>
        <p:nvSpPr>
          <p:cNvPr id="21" name="TextBox 20"/>
          <p:cNvSpPr txBox="1"/>
          <p:nvPr/>
        </p:nvSpPr>
        <p:spPr>
          <a:xfrm rot="180000">
            <a:off x="8502252" y="4575689"/>
            <a:ext cx="2194323" cy="4770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Collaborator</a:t>
            </a:r>
          </a:p>
        </p:txBody>
      </p:sp>
      <p:sp>
        <p:nvSpPr>
          <p:cNvPr id="22" name="TextBox 21"/>
          <p:cNvSpPr txBox="1"/>
          <p:nvPr/>
        </p:nvSpPr>
        <p:spPr>
          <a:xfrm rot="60000">
            <a:off x="7934325" y="5172045"/>
            <a:ext cx="20002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Care Giver</a:t>
            </a:r>
          </a:p>
        </p:txBody>
      </p:sp>
      <p:sp>
        <p:nvSpPr>
          <p:cNvPr id="23" name="TextBox 22"/>
          <p:cNvSpPr txBox="1"/>
          <p:nvPr/>
        </p:nvSpPr>
        <p:spPr>
          <a:xfrm rot="214093">
            <a:off x="6553199" y="5633710"/>
            <a:ext cx="194548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Colleague</a:t>
            </a:r>
          </a:p>
        </p:txBody>
      </p:sp>
      <p:sp>
        <p:nvSpPr>
          <p:cNvPr id="24" name="Rounded Rectangle 23"/>
          <p:cNvSpPr/>
          <p:nvPr/>
        </p:nvSpPr>
        <p:spPr>
          <a:xfrm>
            <a:off x="1328737" y="1485900"/>
            <a:ext cx="9534527" cy="480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rot="60000">
            <a:off x="8278586" y="2544202"/>
            <a:ext cx="234315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Change Catalyst</a:t>
            </a:r>
          </a:p>
        </p:txBody>
      </p:sp>
      <p:pic>
        <p:nvPicPr>
          <p:cNvPr id="25" name="Picture 24">
            <a:extLst>
              <a:ext uri="{FF2B5EF4-FFF2-40B4-BE49-F238E27FC236}">
                <a16:creationId xmlns:a16="http://schemas.microsoft.com/office/drawing/2014/main" id="{BC725288-45C2-4DF8-B84D-C3EEE3732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591" y="5789007"/>
            <a:ext cx="3092918" cy="1063585"/>
          </a:xfrm>
          <a:prstGeom prst="rect">
            <a:avLst/>
          </a:prstGeom>
        </p:spPr>
      </p:pic>
      <p:pic>
        <p:nvPicPr>
          <p:cNvPr id="26" name="Picture 25">
            <a:extLst>
              <a:ext uri="{FF2B5EF4-FFF2-40B4-BE49-F238E27FC236}">
                <a16:creationId xmlns:a16="http://schemas.microsoft.com/office/drawing/2014/main" id="{14ED49AE-EF25-4B82-BF6C-886D9758E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4" y="5389871"/>
            <a:ext cx="2553193" cy="1436171"/>
          </a:xfrm>
          <a:prstGeom prst="rect">
            <a:avLst/>
          </a:prstGeom>
        </p:spPr>
      </p:pic>
    </p:spTree>
    <p:extLst>
      <p:ext uri="{BB962C8B-B14F-4D97-AF65-F5344CB8AC3E}">
        <p14:creationId xmlns:p14="http://schemas.microsoft.com/office/powerpoint/2010/main" val="177780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10" r="1664"/>
          <a:stretch/>
        </p:blipFill>
        <p:spPr>
          <a:xfrm>
            <a:off x="5583248" y="-2"/>
            <a:ext cx="6608753" cy="3772369"/>
          </a:xfrm>
          <a:prstGeom prst="rect">
            <a:avLst/>
          </a:prstGeom>
        </p:spPr>
      </p:pic>
      <p:pic>
        <p:nvPicPr>
          <p:cNvPr id="6" name="Picture 5"/>
          <p:cNvPicPr>
            <a:picLocks noChangeAspect="1"/>
          </p:cNvPicPr>
          <p:nvPr/>
        </p:nvPicPr>
        <p:blipFill>
          <a:blip r:embed="rId3"/>
          <a:stretch>
            <a:fillRect/>
          </a:stretch>
        </p:blipFill>
        <p:spPr>
          <a:xfrm>
            <a:off x="0" y="0"/>
            <a:ext cx="5653548" cy="3772368"/>
          </a:xfrm>
          <a:prstGeom prst="rect">
            <a:avLst/>
          </a:prstGeom>
        </p:spPr>
      </p:pic>
      <p:pic>
        <p:nvPicPr>
          <p:cNvPr id="10" name="Picture 9"/>
          <p:cNvPicPr>
            <a:picLocks noChangeAspect="1"/>
          </p:cNvPicPr>
          <p:nvPr/>
        </p:nvPicPr>
        <p:blipFill>
          <a:blip r:embed="rId4"/>
          <a:stretch>
            <a:fillRect/>
          </a:stretch>
        </p:blipFill>
        <p:spPr>
          <a:xfrm>
            <a:off x="5575457" y="3715193"/>
            <a:ext cx="5837904" cy="3249298"/>
          </a:xfrm>
          <a:prstGeom prst="rect">
            <a:avLst/>
          </a:prstGeom>
        </p:spPr>
      </p:pic>
      <p:pic>
        <p:nvPicPr>
          <p:cNvPr id="11" name="Picture 10"/>
          <p:cNvPicPr>
            <a:picLocks noChangeAspect="1"/>
          </p:cNvPicPr>
          <p:nvPr/>
        </p:nvPicPr>
        <p:blipFill>
          <a:blip r:embed="rId5"/>
          <a:stretch>
            <a:fillRect/>
          </a:stretch>
        </p:blipFill>
        <p:spPr>
          <a:xfrm>
            <a:off x="1297859" y="3717525"/>
            <a:ext cx="4305310" cy="3228982"/>
          </a:xfrm>
          <a:prstGeom prst="rect">
            <a:avLst/>
          </a:prstGeom>
        </p:spPr>
      </p:pic>
      <p:pic>
        <p:nvPicPr>
          <p:cNvPr id="12" name="Picture 11"/>
          <p:cNvPicPr>
            <a:picLocks noChangeAspect="1"/>
          </p:cNvPicPr>
          <p:nvPr/>
        </p:nvPicPr>
        <p:blipFill>
          <a:blip r:embed="rId6"/>
          <a:stretch>
            <a:fillRect/>
          </a:stretch>
        </p:blipFill>
        <p:spPr>
          <a:xfrm>
            <a:off x="3392129" y="689325"/>
            <a:ext cx="2349909" cy="3007884"/>
          </a:xfrm>
          <a:prstGeom prst="rect">
            <a:avLst/>
          </a:prstGeom>
        </p:spPr>
      </p:pic>
    </p:spTree>
    <p:extLst>
      <p:ext uri="{BB962C8B-B14F-4D97-AF65-F5344CB8AC3E}">
        <p14:creationId xmlns:p14="http://schemas.microsoft.com/office/powerpoint/2010/main" val="313590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1847850" y="333375"/>
            <a:ext cx="8280400" cy="2590800"/>
          </a:xfrm>
        </p:spPr>
        <p:txBody>
          <a:bodyPr/>
          <a:lstStyle/>
          <a:p>
            <a:r>
              <a:rPr lang="en-US" altLang="en-US" b="1" dirty="0">
                <a:solidFill>
                  <a:srgbClr val="00B050"/>
                </a:solidFill>
                <a:latin typeface="Tahoma" panose="020B0604030504040204" pitchFamily="34" charset="0"/>
                <a:cs typeface="Tahoma" panose="020B0604030504040204" pitchFamily="34" charset="0"/>
              </a:rPr>
              <a:t>Merrill’s First Principles of Teaching/Instruction</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endParaRPr lang="en-US" altLang="en-US" sz="1200" dirty="0">
              <a:latin typeface="Tahoma" panose="020B0604030504040204" pitchFamily="34" charset="0"/>
              <a:cs typeface="Tahoma" panose="020B0604030504040204" pitchFamily="34"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7106" y="2867582"/>
            <a:ext cx="3070456" cy="399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0441" y="2867582"/>
            <a:ext cx="2668032" cy="399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768" y="4177495"/>
            <a:ext cx="5359725" cy="26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8229" y="2924175"/>
            <a:ext cx="5154805" cy="323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33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1847850" y="333375"/>
            <a:ext cx="8280400" cy="2590800"/>
          </a:xfrm>
        </p:spPr>
        <p:txBody>
          <a:bodyPr/>
          <a:lstStyle/>
          <a:p>
            <a:r>
              <a:rPr lang="en-US" altLang="en-US" b="1" dirty="0">
                <a:solidFill>
                  <a:srgbClr val="00B050"/>
                </a:solidFill>
                <a:latin typeface="Tahoma" panose="020B0604030504040204" pitchFamily="34" charset="0"/>
                <a:cs typeface="Tahoma" panose="020B0604030504040204" pitchFamily="34" charset="0"/>
              </a:rPr>
              <a:t>Bonk's Last Principles of Teaching/Instruction (Education 4.0?)</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3"/>
              </a:rPr>
              <a:t>http://www.applicadthai.com/articles/education-4-0/</a:t>
            </a:r>
            <a:r>
              <a:rPr lang="en-US" altLang="en-US" sz="1200" b="1" dirty="0">
                <a:latin typeface="Tahoma" panose="020B0604030504040204" pitchFamily="34" charset="0"/>
                <a:cs typeface="Tahoma" panose="020B0604030504040204" pitchFamily="34" charset="0"/>
              </a:rPr>
              <a:t> </a:t>
            </a:r>
            <a:endParaRPr lang="en-US" altLang="en-US" sz="1200" dirty="0">
              <a:latin typeface="Tahoma" panose="020B0604030504040204" pitchFamily="34" charset="0"/>
              <a:cs typeface="Tahoma" panose="020B0604030504040204" pitchFamily="34" charset="0"/>
            </a:endParaRPr>
          </a:p>
        </p:txBody>
      </p:sp>
      <p:pic>
        <p:nvPicPr>
          <p:cNvPr id="13005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9633" y="3162027"/>
            <a:ext cx="3017013" cy="36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 r="-393" b="12115"/>
          <a:stretch/>
        </p:blipFill>
        <p:spPr>
          <a:xfrm>
            <a:off x="5846646" y="3162027"/>
            <a:ext cx="6345354" cy="1936956"/>
          </a:xfrm>
          <a:prstGeom prst="rect">
            <a:avLst/>
          </a:prstGeom>
        </p:spPr>
      </p:pic>
      <p:pic>
        <p:nvPicPr>
          <p:cNvPr id="5" name="Picture 4">
            <a:extLst>
              <a:ext uri="{FF2B5EF4-FFF2-40B4-BE49-F238E27FC236}">
                <a16:creationId xmlns:a16="http://schemas.microsoft.com/office/drawing/2014/main" id="{B4A33FE1-7F25-4FF0-9D0A-243B7B1DEBA4}"/>
              </a:ext>
            </a:extLst>
          </p:cNvPr>
          <p:cNvPicPr>
            <a:picLocks noChangeAspect="1"/>
          </p:cNvPicPr>
          <p:nvPr/>
        </p:nvPicPr>
        <p:blipFill rotWithShape="1">
          <a:blip r:embed="rId6">
            <a:extLst>
              <a:ext uri="{28A0092B-C50C-407E-A947-70E740481C1C}">
                <a14:useLocalDpi xmlns:a14="http://schemas.microsoft.com/office/drawing/2010/main" val="0"/>
              </a:ext>
            </a:extLst>
          </a:blip>
          <a:srcRect l="20586" t="18596" r="21852" b="27719"/>
          <a:stretch/>
        </p:blipFill>
        <p:spPr>
          <a:xfrm>
            <a:off x="-73664" y="3163675"/>
            <a:ext cx="2970868" cy="3694325"/>
          </a:xfrm>
          <a:prstGeom prst="rect">
            <a:avLst/>
          </a:prstGeom>
        </p:spPr>
      </p:pic>
    </p:spTree>
    <p:extLst>
      <p:ext uri="{BB962C8B-B14F-4D97-AF65-F5344CB8AC3E}">
        <p14:creationId xmlns:p14="http://schemas.microsoft.com/office/powerpoint/2010/main" val="95981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86391"/>
            <a:ext cx="11067535" cy="1340418"/>
          </a:xfrm>
        </p:spPr>
        <p:txBody>
          <a:bodyPr>
            <a:normAutofit fontScale="90000"/>
          </a:bodyPr>
          <a:lstStyle/>
          <a:p>
            <a:r>
              <a:rPr lang="en-US" sz="3600" b="1" dirty="0">
                <a:solidFill>
                  <a:srgbClr val="00B050"/>
                </a:solidFill>
                <a:latin typeface="Tahoma" panose="020B0604030504040204" pitchFamily="34" charset="0"/>
                <a:cs typeface="Tahoma" panose="020B0604030504040204" pitchFamily="34" charset="0"/>
              </a:rPr>
              <a:t>Bonk's 20 "Last" Principles of Instruction </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(LAST = Learning Activation System Template)</a:t>
            </a:r>
            <a:br>
              <a:rPr lang="en-US" sz="3600" b="1" dirty="0">
                <a:solidFill>
                  <a:srgbClr val="00B050"/>
                </a:solidFill>
                <a:latin typeface="Tahoma" panose="020B0604030504040204" pitchFamily="34" charset="0"/>
                <a:cs typeface="Tahoma" panose="020B0604030504040204" pitchFamily="34" charset="0"/>
              </a:rPr>
            </a:br>
            <a:r>
              <a:rPr lang="en-US" altLang="en-US" sz="1600" b="1" dirty="0">
                <a:latin typeface="Tahoma" panose="020B0604030504040204" pitchFamily="34" charset="0"/>
                <a:cs typeface="Tahoma" panose="020B0604030504040204" pitchFamily="34" charset="0"/>
                <a:hlinkClick r:id="rId2"/>
              </a:rPr>
              <a:t>http://travelinedman.blogspot.com/2011/05/bonks-last-principles-of-instruction.html</a:t>
            </a:r>
            <a:endParaRPr lang="en-US" sz="3600" b="1" dirty="0">
              <a:solidFill>
                <a:srgbClr val="00B050"/>
              </a:solidFill>
              <a:latin typeface="Tahoma" panose="020B0604030504040204" pitchFamily="34" charset="0"/>
              <a:cs typeface="Tahoma" panose="020B0604030504040204" pitchFamily="34" charset="0"/>
            </a:endParaRPr>
          </a:p>
        </p:txBody>
      </p:sp>
      <p:sp>
        <p:nvSpPr>
          <p:cNvPr id="5" name="TextBox 4"/>
          <p:cNvSpPr txBox="1"/>
          <p:nvPr/>
        </p:nvSpPr>
        <p:spPr>
          <a:xfrm rot="21367875">
            <a:off x="1572268" y="2300649"/>
            <a:ext cx="17902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Flexibility</a:t>
            </a:r>
          </a:p>
        </p:txBody>
      </p:sp>
      <p:sp>
        <p:nvSpPr>
          <p:cNvPr id="6" name="TextBox 5"/>
          <p:cNvSpPr txBox="1"/>
          <p:nvPr/>
        </p:nvSpPr>
        <p:spPr>
          <a:xfrm>
            <a:off x="1143000" y="2895600"/>
            <a:ext cx="2506436" cy="4770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Convenience</a:t>
            </a:r>
          </a:p>
        </p:txBody>
      </p:sp>
      <p:sp>
        <p:nvSpPr>
          <p:cNvPr id="7" name="TextBox 6"/>
          <p:cNvSpPr txBox="1"/>
          <p:nvPr/>
        </p:nvSpPr>
        <p:spPr>
          <a:xfrm rot="-180000">
            <a:off x="1504320" y="3506341"/>
            <a:ext cx="258127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Collegiality</a:t>
            </a:r>
          </a:p>
        </p:txBody>
      </p:sp>
      <p:sp>
        <p:nvSpPr>
          <p:cNvPr id="8" name="TextBox 7"/>
          <p:cNvSpPr txBox="1"/>
          <p:nvPr/>
        </p:nvSpPr>
        <p:spPr>
          <a:xfrm>
            <a:off x="934130" y="4247675"/>
            <a:ext cx="452437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Cheerfulness and Optimism</a:t>
            </a:r>
          </a:p>
        </p:txBody>
      </p:sp>
      <p:sp>
        <p:nvSpPr>
          <p:cNvPr id="9" name="TextBox 8"/>
          <p:cNvSpPr txBox="1"/>
          <p:nvPr/>
        </p:nvSpPr>
        <p:spPr>
          <a:xfrm rot="-60000">
            <a:off x="1250499" y="4838669"/>
            <a:ext cx="258127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High Expectations</a:t>
            </a:r>
          </a:p>
        </p:txBody>
      </p:sp>
      <p:sp>
        <p:nvSpPr>
          <p:cNvPr id="10" name="TextBox 9"/>
          <p:cNvSpPr txBox="1"/>
          <p:nvPr/>
        </p:nvSpPr>
        <p:spPr>
          <a:xfrm rot="60000">
            <a:off x="1494434" y="5482347"/>
            <a:ext cx="50074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Empowerment and Autonomy</a:t>
            </a:r>
          </a:p>
        </p:txBody>
      </p:sp>
      <p:sp>
        <p:nvSpPr>
          <p:cNvPr id="11" name="TextBox 10"/>
          <p:cNvSpPr txBox="1"/>
          <p:nvPr/>
        </p:nvSpPr>
        <p:spPr>
          <a:xfrm>
            <a:off x="3515235" y="2096652"/>
            <a:ext cx="3312319"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Support and Feedback</a:t>
            </a:r>
          </a:p>
        </p:txBody>
      </p:sp>
      <p:sp>
        <p:nvSpPr>
          <p:cNvPr id="12" name="TextBox 11"/>
          <p:cNvSpPr txBox="1"/>
          <p:nvPr/>
        </p:nvSpPr>
        <p:spPr>
          <a:xfrm>
            <a:off x="3649436" y="2725220"/>
            <a:ext cx="238125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Spontaneity</a:t>
            </a:r>
          </a:p>
        </p:txBody>
      </p:sp>
      <p:sp>
        <p:nvSpPr>
          <p:cNvPr id="13" name="TextBox 12"/>
          <p:cNvSpPr txBox="1"/>
          <p:nvPr/>
        </p:nvSpPr>
        <p:spPr>
          <a:xfrm rot="60000">
            <a:off x="4176712" y="3381167"/>
            <a:ext cx="27432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Organization</a:t>
            </a:r>
          </a:p>
        </p:txBody>
      </p:sp>
      <p:sp>
        <p:nvSpPr>
          <p:cNvPr id="14" name="TextBox 13"/>
          <p:cNvSpPr txBox="1"/>
          <p:nvPr/>
        </p:nvSpPr>
        <p:spPr>
          <a:xfrm rot="-60000">
            <a:off x="4790499" y="3819631"/>
            <a:ext cx="24003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Sharing</a:t>
            </a:r>
          </a:p>
        </p:txBody>
      </p:sp>
      <p:sp>
        <p:nvSpPr>
          <p:cNvPr id="16" name="TextBox 15"/>
          <p:cNvSpPr txBox="1"/>
          <p:nvPr/>
        </p:nvSpPr>
        <p:spPr>
          <a:xfrm>
            <a:off x="6770994" y="2354863"/>
            <a:ext cx="3685605"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Nontraditional Learning</a:t>
            </a:r>
          </a:p>
        </p:txBody>
      </p:sp>
      <p:sp>
        <p:nvSpPr>
          <p:cNvPr id="17" name="TextBox 16"/>
          <p:cNvSpPr txBox="1"/>
          <p:nvPr/>
        </p:nvSpPr>
        <p:spPr>
          <a:xfrm rot="120000">
            <a:off x="6365889" y="2789485"/>
            <a:ext cx="3690619"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Passion and Inspiration</a:t>
            </a:r>
          </a:p>
        </p:txBody>
      </p:sp>
      <p:sp>
        <p:nvSpPr>
          <p:cNvPr id="18" name="TextBox 17"/>
          <p:cNvSpPr txBox="1"/>
          <p:nvPr/>
        </p:nvSpPr>
        <p:spPr>
          <a:xfrm>
            <a:off x="6505575" y="3357265"/>
            <a:ext cx="43249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Relevance and Meaningfulness</a:t>
            </a:r>
          </a:p>
        </p:txBody>
      </p:sp>
      <p:sp>
        <p:nvSpPr>
          <p:cNvPr id="19" name="TextBox 18"/>
          <p:cNvSpPr txBox="1"/>
          <p:nvPr/>
        </p:nvSpPr>
        <p:spPr>
          <a:xfrm rot="-240000">
            <a:off x="6687677" y="3958114"/>
            <a:ext cx="458375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Trial and Error (i.e., it is ok to fail)</a:t>
            </a:r>
          </a:p>
        </p:txBody>
      </p:sp>
      <p:sp>
        <p:nvSpPr>
          <p:cNvPr id="20" name="TextBox 19"/>
          <p:cNvSpPr txBox="1"/>
          <p:nvPr/>
        </p:nvSpPr>
        <p:spPr>
          <a:xfrm rot="-60000">
            <a:off x="7929720" y="4500703"/>
            <a:ext cx="3410920"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Expanded Resources</a:t>
            </a:r>
          </a:p>
        </p:txBody>
      </p:sp>
      <p:sp>
        <p:nvSpPr>
          <p:cNvPr id="21" name="TextBox 20"/>
          <p:cNvSpPr txBox="1"/>
          <p:nvPr/>
        </p:nvSpPr>
        <p:spPr>
          <a:xfrm rot="120000">
            <a:off x="6036600" y="5136110"/>
            <a:ext cx="350393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Human Connectedness</a:t>
            </a:r>
          </a:p>
        </p:txBody>
      </p:sp>
      <p:sp>
        <p:nvSpPr>
          <p:cNvPr id="22" name="TextBox 21"/>
          <p:cNvSpPr txBox="1"/>
          <p:nvPr/>
        </p:nvSpPr>
        <p:spPr>
          <a:xfrm rot="-120000">
            <a:off x="6443120" y="5525980"/>
            <a:ext cx="353615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Cognitive Apprenticeship</a:t>
            </a:r>
          </a:p>
        </p:txBody>
      </p:sp>
      <p:sp>
        <p:nvSpPr>
          <p:cNvPr id="23" name="TextBox 22"/>
          <p:cNvSpPr txBox="1"/>
          <p:nvPr/>
        </p:nvSpPr>
        <p:spPr>
          <a:xfrm rot="-120000">
            <a:off x="3992207" y="4663087"/>
            <a:ext cx="3112211"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Purpose and Vision</a:t>
            </a:r>
          </a:p>
        </p:txBody>
      </p:sp>
      <p:sp>
        <p:nvSpPr>
          <p:cNvPr id="24" name="TextBox 23"/>
          <p:cNvSpPr txBox="1"/>
          <p:nvPr/>
        </p:nvSpPr>
        <p:spPr>
          <a:xfrm rot="20945485">
            <a:off x="9466310" y="4986036"/>
            <a:ext cx="184512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#20 ???</a:t>
            </a:r>
          </a:p>
        </p:txBody>
      </p:sp>
      <p:sp>
        <p:nvSpPr>
          <p:cNvPr id="25" name="Rounded Rectangle 24"/>
          <p:cNvSpPr/>
          <p:nvPr/>
        </p:nvSpPr>
        <p:spPr>
          <a:xfrm>
            <a:off x="847725" y="1800225"/>
            <a:ext cx="10496550" cy="43719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rot="338849">
            <a:off x="8214594" y="1716647"/>
            <a:ext cx="284117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Choice and Options</a:t>
            </a:r>
          </a:p>
        </p:txBody>
      </p:sp>
      <p:pic>
        <p:nvPicPr>
          <p:cNvPr id="26" name="Picture 2">
            <a:extLst>
              <a:ext uri="{FF2B5EF4-FFF2-40B4-BE49-F238E27FC236}">
                <a16:creationId xmlns:a16="http://schemas.microsoft.com/office/drawing/2014/main" id="{3CCCCD7E-9CDA-4E11-8154-465598847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36424"/>
            <a:ext cx="1561937" cy="119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a:extLst>
              <a:ext uri="{FF2B5EF4-FFF2-40B4-BE49-F238E27FC236}">
                <a16:creationId xmlns:a16="http://schemas.microsoft.com/office/drawing/2014/main" id="{991868AB-99C1-404B-80AE-0E2D3DEBFF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5112" y="5597241"/>
            <a:ext cx="1704338" cy="11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8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198" t="1476" r="7052"/>
          <a:stretch/>
        </p:blipFill>
        <p:spPr>
          <a:xfrm>
            <a:off x="-1" y="1771335"/>
            <a:ext cx="6102085" cy="3953079"/>
          </a:xfrm>
          <a:prstGeom prst="rect">
            <a:avLst/>
          </a:prstGeom>
        </p:spPr>
      </p:pic>
      <p:pic>
        <p:nvPicPr>
          <p:cNvPr id="1028" name="Picture 4"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71335"/>
            <a:ext cx="6032863" cy="395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subTnLst>
                                    <p:audio>
                                      <p:cMediaNode>
                                        <p:cTn display="0" masterRel="sameClick">
                                          <p:stCondLst>
                                            <p:cond evt="begin" delay="0">
                                              <p:tn val="5"/>
                                            </p:cond>
                                          </p:stCondLst>
                                          <p:endCondLst>
                                            <p:cond evt="onStopAudio" delay="0">
                                              <p:tgtEl>
                                                <p:sldTgt/>
                                              </p:tgtEl>
                                            </p:cond>
                                          </p:endCondLst>
                                        </p:cTn>
                                        <p:tgtEl>
                                          <p:sndTgt r:embed="rId2" name="gandalf_secr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90"/>
            <a:ext cx="10822970" cy="1535552"/>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The Mega Trends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603" y="2147905"/>
            <a:ext cx="6862947" cy="4616245"/>
          </a:xfrm>
          <a:prstGeom prst="rect">
            <a:avLst/>
          </a:prstGeom>
        </p:spPr>
      </p:pic>
      <p:pic>
        <p:nvPicPr>
          <p:cNvPr id="5" name="Picture 4">
            <a:extLst>
              <a:ext uri="{FF2B5EF4-FFF2-40B4-BE49-F238E27FC236}">
                <a16:creationId xmlns:a16="http://schemas.microsoft.com/office/drawing/2014/main" id="{2A5CE323-F2C1-4013-8039-419F7D05306A}"/>
              </a:ext>
            </a:extLst>
          </p:cNvPr>
          <p:cNvPicPr>
            <a:picLocks noChangeAspect="1"/>
          </p:cNvPicPr>
          <p:nvPr/>
        </p:nvPicPr>
        <p:blipFill rotWithShape="1">
          <a:blip r:embed="rId3"/>
          <a:srcRect l="22799" t="10000" r="10062" b="1111"/>
          <a:stretch/>
        </p:blipFill>
        <p:spPr>
          <a:xfrm>
            <a:off x="9630516" y="3743324"/>
            <a:ext cx="2552574" cy="3114675"/>
          </a:xfrm>
          <a:prstGeom prst="rect">
            <a:avLst/>
          </a:prstGeom>
        </p:spPr>
      </p:pic>
      <p:pic>
        <p:nvPicPr>
          <p:cNvPr id="6" name="Picture 2">
            <a:extLst>
              <a:ext uri="{FF2B5EF4-FFF2-40B4-BE49-F238E27FC236}">
                <a16:creationId xmlns:a16="http://schemas.microsoft.com/office/drawing/2014/main" id="{C95AFE4E-FEB0-4C04-9635-3A7249CD6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 y="4600575"/>
            <a:ext cx="3009898" cy="225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85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#1. Learner Engagement</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492" y="2383604"/>
            <a:ext cx="6000353" cy="4409766"/>
          </a:xfrm>
          <a:prstGeom prst="rect">
            <a:avLst/>
          </a:prstGeom>
        </p:spPr>
      </p:pic>
    </p:spTree>
    <p:extLst>
      <p:ext uri="{BB962C8B-B14F-4D97-AF65-F5344CB8AC3E}">
        <p14:creationId xmlns:p14="http://schemas.microsoft.com/office/powerpoint/2010/main" val="878213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457200"/>
            <a:ext cx="8382000" cy="26670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3,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Mobile</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CES 2018: Your guide to the biggest consumer electronics show</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USA Today</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https://www.usatoday.com/story/tech/news/2018/01/03/ces-2018-your-guide-biggest-consumer-electronics-show/1000778001/</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59B86F6-9BEB-48D0-9423-C9E3ACED938B}"/>
              </a:ext>
            </a:extLst>
          </p:cNvPr>
          <p:cNvSpPr txBox="1"/>
          <p:nvPr/>
        </p:nvSpPr>
        <p:spPr>
          <a:xfrm>
            <a:off x="6781800" y="3276601"/>
            <a:ext cx="3429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Octopus watch from Joy, an icon-based watch for kids to have good habits is on display during CES.</a:t>
            </a:r>
          </a:p>
        </p:txBody>
      </p:sp>
      <p:pic>
        <p:nvPicPr>
          <p:cNvPr id="5" name="Picture 4">
            <a:extLst>
              <a:ext uri="{FF2B5EF4-FFF2-40B4-BE49-F238E27FC236}">
                <a16:creationId xmlns:a16="http://schemas.microsoft.com/office/drawing/2014/main" id="{857AECA6-9EAD-43DE-A8B0-06ACD672C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124200"/>
            <a:ext cx="4953000" cy="3714750"/>
          </a:xfrm>
          <a:prstGeom prst="rect">
            <a:avLst/>
          </a:prstGeom>
        </p:spPr>
      </p:pic>
      <p:pic>
        <p:nvPicPr>
          <p:cNvPr id="8" name="Picture 7">
            <a:extLst>
              <a:ext uri="{FF2B5EF4-FFF2-40B4-BE49-F238E27FC236}">
                <a16:creationId xmlns:a16="http://schemas.microsoft.com/office/drawing/2014/main" id="{AF920882-2F8E-4642-82C1-186D8CC48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4800600"/>
            <a:ext cx="2590800" cy="1943100"/>
          </a:xfrm>
          <a:prstGeom prst="rect">
            <a:avLst/>
          </a:prstGeom>
        </p:spPr>
      </p:pic>
    </p:spTree>
    <p:extLst>
      <p:ext uri="{BB962C8B-B14F-4D97-AF65-F5344CB8AC3E}">
        <p14:creationId xmlns:p14="http://schemas.microsoft.com/office/powerpoint/2010/main" val="271676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891250" y="420937"/>
            <a:ext cx="9931079" cy="269716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24,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Digital and Resource Rich</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This Physicist Wants Female Scientists To Get Noticed. So She Wrote 270 Wikipedia Profiles.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Jenna </a:t>
            </a:r>
            <a:r>
              <a:rPr lang="en-US" sz="2800" b="1" dirty="0" err="1">
                <a:latin typeface="Tahoma" panose="020B0604030504040204" pitchFamily="34" charset="0"/>
                <a:ea typeface="Tahoma" panose="020B0604030504040204" pitchFamily="34" charset="0"/>
                <a:cs typeface="Tahoma" panose="020B0604030504040204" pitchFamily="34" charset="0"/>
              </a:rPr>
              <a:t>Amatulli</a:t>
            </a:r>
            <a:r>
              <a:rPr lang="en-US" sz="2800" b="1" dirty="0">
                <a:latin typeface="Tahoma" panose="020B0604030504040204" pitchFamily="34" charset="0"/>
                <a:ea typeface="Tahoma" panose="020B0604030504040204" pitchFamily="34" charset="0"/>
                <a:cs typeface="Tahoma" panose="020B0604030504040204" pitchFamily="34" charset="0"/>
              </a:rPr>
              <a:t>, Huffington Post</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https://www.huffingtonpost.com/entry/scientist-pens-270-wikipedia-pages-in-a-year-so-female-scientists-get-noticed_us_5b574eeee4b0b15aba92c0d5</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BFA56B7-CFCE-484E-8896-E86953628224}"/>
              </a:ext>
            </a:extLst>
          </p:cNvPr>
          <p:cNvPicPr>
            <a:picLocks noChangeAspect="1"/>
          </p:cNvPicPr>
          <p:nvPr/>
        </p:nvPicPr>
        <p:blipFill rotWithShape="1">
          <a:blip r:embed="rId3"/>
          <a:srcRect l="30000" t="40284" r="37500" b="207"/>
          <a:stretch/>
        </p:blipFill>
        <p:spPr>
          <a:xfrm>
            <a:off x="0" y="3310359"/>
            <a:ext cx="2818777" cy="3541540"/>
          </a:xfrm>
          <a:prstGeom prst="rect">
            <a:avLst/>
          </a:prstGeom>
        </p:spPr>
      </p:pic>
      <p:pic>
        <p:nvPicPr>
          <p:cNvPr id="4" name="Picture 3">
            <a:extLst>
              <a:ext uri="{FF2B5EF4-FFF2-40B4-BE49-F238E27FC236}">
                <a16:creationId xmlns:a16="http://schemas.microsoft.com/office/drawing/2014/main" id="{A5BD7483-FA53-4046-98C7-B35B051CC675}"/>
              </a:ext>
            </a:extLst>
          </p:cNvPr>
          <p:cNvPicPr>
            <a:picLocks noChangeAspect="1"/>
          </p:cNvPicPr>
          <p:nvPr/>
        </p:nvPicPr>
        <p:blipFill rotWithShape="1">
          <a:blip r:embed="rId4"/>
          <a:srcRect l="30833" t="34212" r="37500" b="18424"/>
          <a:stretch/>
        </p:blipFill>
        <p:spPr>
          <a:xfrm>
            <a:off x="3091069" y="3310359"/>
            <a:ext cx="3343352" cy="3431335"/>
          </a:xfrm>
          <a:prstGeom prst="rect">
            <a:avLst/>
          </a:prstGeom>
        </p:spPr>
      </p:pic>
      <p:pic>
        <p:nvPicPr>
          <p:cNvPr id="5" name="Picture 4">
            <a:extLst>
              <a:ext uri="{FF2B5EF4-FFF2-40B4-BE49-F238E27FC236}">
                <a16:creationId xmlns:a16="http://schemas.microsoft.com/office/drawing/2014/main" id="{AFBDE4F4-B534-4B4C-8B36-9C9839D317ED}"/>
              </a:ext>
            </a:extLst>
          </p:cNvPr>
          <p:cNvPicPr>
            <a:picLocks noChangeAspect="1"/>
          </p:cNvPicPr>
          <p:nvPr/>
        </p:nvPicPr>
        <p:blipFill rotWithShape="1">
          <a:blip r:embed="rId5"/>
          <a:srcRect l="23333" t="28139" r="13333" b="12352"/>
          <a:stretch/>
        </p:blipFill>
        <p:spPr>
          <a:xfrm>
            <a:off x="6490489" y="3220277"/>
            <a:ext cx="4927916" cy="3177209"/>
          </a:xfrm>
          <a:prstGeom prst="rect">
            <a:avLst/>
          </a:prstGeom>
        </p:spPr>
      </p:pic>
      <p:pic>
        <p:nvPicPr>
          <p:cNvPr id="6" name="Picture 5">
            <a:extLst>
              <a:ext uri="{FF2B5EF4-FFF2-40B4-BE49-F238E27FC236}">
                <a16:creationId xmlns:a16="http://schemas.microsoft.com/office/drawing/2014/main" id="{3B887AC2-D39C-4244-8CF0-E21AE6B13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044" y="4502426"/>
            <a:ext cx="2166206" cy="1444137"/>
          </a:xfrm>
          <a:prstGeom prst="rect">
            <a:avLst/>
          </a:prstGeom>
        </p:spPr>
      </p:pic>
      <p:pic>
        <p:nvPicPr>
          <p:cNvPr id="7" name="Picture 6">
            <a:extLst>
              <a:ext uri="{FF2B5EF4-FFF2-40B4-BE49-F238E27FC236}">
                <a16:creationId xmlns:a16="http://schemas.microsoft.com/office/drawing/2014/main" id="{2903D9FE-7129-4D8B-9CF3-E90BE23D8F89}"/>
              </a:ext>
            </a:extLst>
          </p:cNvPr>
          <p:cNvPicPr>
            <a:picLocks noChangeAspect="1"/>
          </p:cNvPicPr>
          <p:nvPr/>
        </p:nvPicPr>
        <p:blipFill rotWithShape="1">
          <a:blip r:embed="rId7"/>
          <a:srcRect l="29167" t="83056" r="39348" b="-1008"/>
          <a:stretch/>
        </p:blipFill>
        <p:spPr>
          <a:xfrm>
            <a:off x="9750287" y="6048741"/>
            <a:ext cx="2330963" cy="911902"/>
          </a:xfrm>
          <a:prstGeom prst="rect">
            <a:avLst/>
          </a:prstGeom>
        </p:spPr>
      </p:pic>
    </p:spTree>
    <p:extLst>
      <p:ext uri="{BB962C8B-B14F-4D97-AF65-F5344CB8AC3E}">
        <p14:creationId xmlns:p14="http://schemas.microsoft.com/office/powerpoint/2010/main" val="2876140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393902" y="395288"/>
            <a:ext cx="9813073" cy="288131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22,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dirty="0">
                <a:latin typeface="Tahoma" panose="020B0604030504040204" pitchFamily="34" charset="0"/>
                <a:ea typeface="Tahoma" panose="020B0604030504040204" pitchFamily="34" charset="0"/>
                <a:cs typeface="Tahoma" panose="020B0604030504040204" pitchFamily="34" charset="0"/>
              </a:rPr>
            </a:br>
            <a:r>
              <a:rPr lang="it-IT" b="1" dirty="0">
                <a:latin typeface="Tahoma" panose="020B0604030504040204" pitchFamily="34" charset="0"/>
                <a:ea typeface="Tahoma" panose="020B0604030504040204" pitchFamily="34" charset="0"/>
                <a:cs typeface="Tahoma" panose="020B0604030504040204" pitchFamily="34" charset="0"/>
              </a:rPr>
              <a:t>Microsoft AI Commercial ft. Common</a:t>
            </a:r>
            <a:br>
              <a:rPr lang="en-US"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1:00: </a:t>
            </a:r>
            <a:r>
              <a:rPr lang="it-IT" sz="1400" b="1" dirty="0">
                <a:latin typeface="Tahoma" panose="020B0604030504040204" pitchFamily="34" charset="0"/>
                <a:ea typeface="Tahoma" panose="020B0604030504040204" pitchFamily="34" charset="0"/>
                <a:cs typeface="Tahoma" panose="020B0604030504040204" pitchFamily="34" charset="0"/>
              </a:rPr>
              <a:t>Microsoft AI Commercial ft: </a:t>
            </a: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https://www.youtube.com/watch?v=9tucY7Jhhs4 /</a:t>
            </a:r>
            <a:r>
              <a:rPr lang="en-US" sz="1400" b="1" dirty="0">
                <a:latin typeface="Tahoma" panose="020B0604030504040204" pitchFamily="34" charset="0"/>
                <a:ea typeface="Tahoma" panose="020B0604030504040204" pitchFamily="34" charset="0"/>
                <a:cs typeface="Tahoma" panose="020B0604030504040204" pitchFamily="34" charset="0"/>
              </a:rPr>
              <a:t> (Feb 11, 2018)</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1:48: Microsoft AI: Amplifying Human Ingenuity: </a:t>
            </a: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https://www.youtube.com/watch?v=NDmu7Z5NPXo</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1:00: Microsoft AI: Empowering Innovators ft. Common: </a:t>
            </a:r>
            <a:r>
              <a:rPr lang="en-US" sz="1200" b="1" dirty="0">
                <a:latin typeface="Tahoma" panose="020B0604030504040204" pitchFamily="34" charset="0"/>
                <a:ea typeface="Tahoma" panose="020B0604030504040204" pitchFamily="34" charset="0"/>
                <a:cs typeface="Tahoma" panose="020B0604030504040204" pitchFamily="34" charset="0"/>
                <a:hlinkClick r:id="rId4"/>
              </a:rPr>
              <a:t>https://www.youtube.com/watch?v=Z5OWdqfAYfw</a:t>
            </a:r>
            <a:r>
              <a:rPr lang="en-US" sz="1200" b="1" dirty="0">
                <a:latin typeface="Tahoma" panose="020B0604030504040204" pitchFamily="34" charset="0"/>
                <a:ea typeface="Tahoma" panose="020B0604030504040204" pitchFamily="34" charset="0"/>
                <a:cs typeface="Tahoma" panose="020B0604030504040204" pitchFamily="34" charset="0"/>
              </a:rPr>
              <a:t> (April 22, 2018)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1:00 </a:t>
            </a:r>
            <a:r>
              <a:rPr lang="en-US" sz="1400" b="1" dirty="0">
                <a:latin typeface="Tahoma" panose="020B0604030504040204" pitchFamily="34" charset="0"/>
                <a:ea typeface="Tahoma" panose="020B0604030504040204" pitchFamily="34" charset="0"/>
                <a:cs typeface="Tahoma" panose="020B0604030504040204" pitchFamily="34" charset="0"/>
              </a:rPr>
              <a:t>Microsoft AI + </a:t>
            </a:r>
            <a:r>
              <a:rPr lang="en-US" sz="1400" b="1" dirty="0" err="1">
                <a:latin typeface="Tahoma" panose="020B0604030504040204" pitchFamily="34" charset="0"/>
                <a:ea typeface="Tahoma" panose="020B0604030504040204" pitchFamily="34" charset="0"/>
                <a:cs typeface="Tahoma" panose="020B0604030504040204" pitchFamily="34" charset="0"/>
              </a:rPr>
              <a:t>Iconem</a:t>
            </a:r>
            <a:r>
              <a:rPr lang="en-US" sz="1400" b="1" dirty="0">
                <a:latin typeface="Tahoma" panose="020B0604030504040204" pitchFamily="34" charset="0"/>
                <a:ea typeface="Tahoma" panose="020B0604030504040204" pitchFamily="34" charset="0"/>
                <a:cs typeface="Tahoma" panose="020B0604030504040204" pitchFamily="34" charset="0"/>
              </a:rPr>
              <a:t>: Preserving History ft. Common: </a:t>
            </a:r>
            <a:r>
              <a:rPr lang="en-US" sz="1400" b="1" dirty="0">
                <a:latin typeface="Tahoma" panose="020B0604030504040204" pitchFamily="34" charset="0"/>
                <a:ea typeface="Tahoma" panose="020B0604030504040204" pitchFamily="34" charset="0"/>
                <a:cs typeface="Tahoma" panose="020B0604030504040204" pitchFamily="34" charset="0"/>
                <a:hlinkClick r:id="rId5"/>
              </a:rPr>
              <a:t>https://www.youtube.com/watch?v=ZDZjaIhzMSM</a:t>
            </a:r>
            <a:r>
              <a:rPr lang="en-US" sz="1400" b="1" dirty="0">
                <a:latin typeface="Tahoma" panose="020B0604030504040204" pitchFamily="34" charset="0"/>
                <a:ea typeface="Tahoma" panose="020B0604030504040204" pitchFamily="34" charset="0"/>
                <a:cs typeface="Tahoma" panose="020B0604030504040204" pitchFamily="34" charset="0"/>
              </a:rPr>
              <a:t> (April 22, 2018)</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0:44:  Microsoft AI + The Yield: Taking the guesswork out of farming ft. Common: </a:t>
            </a:r>
            <a:r>
              <a:rPr lang="en-US" sz="1400" b="1" dirty="0">
                <a:latin typeface="Tahoma" panose="020B0604030504040204" pitchFamily="34" charset="0"/>
                <a:ea typeface="Tahoma" panose="020B0604030504040204" pitchFamily="34" charset="0"/>
                <a:cs typeface="Tahoma" panose="020B0604030504040204" pitchFamily="34" charset="0"/>
                <a:hlinkClick r:id="rId6"/>
              </a:rPr>
              <a:t>https://www.youtube.com/watch?v=7rzufxlGH4o</a:t>
            </a:r>
            <a:r>
              <a:rPr lang="en-US" sz="1400" b="1" dirty="0">
                <a:latin typeface="Tahoma" panose="020B0604030504040204" pitchFamily="34" charset="0"/>
                <a:ea typeface="Tahoma" panose="020B0604030504040204" pitchFamily="34" charset="0"/>
                <a:cs typeface="Tahoma" panose="020B0604030504040204" pitchFamily="34" charset="0"/>
              </a:rPr>
              <a:t> (April 22, 2018)</a:t>
            </a:r>
            <a:br>
              <a:rPr lang="en-US" sz="1400" b="1" dirty="0">
                <a:latin typeface="Tahoma" panose="020B0604030504040204" pitchFamily="34" charset="0"/>
                <a:ea typeface="Tahoma" panose="020B0604030504040204" pitchFamily="34" charset="0"/>
                <a:cs typeface="Tahoma" panose="020B0604030504040204" pitchFamily="34" charset="0"/>
              </a:rPr>
            </a:b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386639F7-68EA-458E-8E57-E90C374F6A49}"/>
              </a:ext>
            </a:extLst>
          </p:cNvPr>
          <p:cNvPicPr>
            <a:picLocks noChangeAspect="1"/>
          </p:cNvPicPr>
          <p:nvPr/>
        </p:nvPicPr>
        <p:blipFill rotWithShape="1">
          <a:blip r:embed="rId7"/>
          <a:srcRect l="5000" t="12568" r="35833" b="4823"/>
          <a:stretch/>
        </p:blipFill>
        <p:spPr>
          <a:xfrm>
            <a:off x="1518745" y="3352800"/>
            <a:ext cx="3871090" cy="3489434"/>
          </a:xfrm>
          <a:prstGeom prst="rect">
            <a:avLst/>
          </a:prstGeom>
        </p:spPr>
      </p:pic>
      <p:pic>
        <p:nvPicPr>
          <p:cNvPr id="6" name="Picture 5">
            <a:extLst>
              <a:ext uri="{FF2B5EF4-FFF2-40B4-BE49-F238E27FC236}">
                <a16:creationId xmlns:a16="http://schemas.microsoft.com/office/drawing/2014/main" id="{5E0CAC70-33F5-4B2E-BFC0-BBA18B3B897D}"/>
              </a:ext>
            </a:extLst>
          </p:cNvPr>
          <p:cNvPicPr>
            <a:picLocks noChangeAspect="1"/>
          </p:cNvPicPr>
          <p:nvPr/>
        </p:nvPicPr>
        <p:blipFill rotWithShape="1">
          <a:blip r:embed="rId8"/>
          <a:srcRect l="3333" t="12568" r="35833" b="3532"/>
          <a:stretch/>
        </p:blipFill>
        <p:spPr>
          <a:xfrm>
            <a:off x="6444299" y="3352800"/>
            <a:ext cx="3918902" cy="3489434"/>
          </a:xfrm>
          <a:prstGeom prst="rect">
            <a:avLst/>
          </a:prstGeom>
        </p:spPr>
      </p:pic>
    </p:spTree>
    <p:extLst>
      <p:ext uri="{BB962C8B-B14F-4D97-AF65-F5344CB8AC3E}">
        <p14:creationId xmlns:p14="http://schemas.microsoft.com/office/powerpoint/2010/main" val="1805594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1"/>
          <p:cNvSpPr>
            <a:spLocks noGrp="1"/>
          </p:cNvSpPr>
          <p:nvPr>
            <p:ph type="title"/>
          </p:nvPr>
        </p:nvSpPr>
        <p:spPr>
          <a:xfrm>
            <a:off x="1905000" y="228600"/>
            <a:ext cx="8229600" cy="2362200"/>
          </a:xfrm>
        </p:spPr>
        <p:txBody>
          <a:bodyPr rtlCol="0">
            <a:normAutofit fontScale="90000"/>
          </a:bodyPr>
          <a:lstStyle/>
          <a:p>
            <a:pPr eaLnBrk="1" hangingPunct="1">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14, 2018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(Engagement)</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Adventurous</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Aaron Doering, Chasing Seals, TEDx</a:t>
            </a:r>
            <a:br>
              <a:rPr lang="en-US" sz="3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hlinkClick r:id="rId2"/>
              </a:rPr>
              <a:t>http://chasingseals.com/</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https://twitter.com/chasingseals</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https://www.nytimes.com/interactive/2018/05/14/climate/arctic-sea-ice.html</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altLang="en-US" sz="1600" b="1" dirty="0">
              <a:latin typeface="Tahoma" panose="020B0604030504040204" pitchFamily="34" charset="0"/>
              <a:cs typeface="Tahoma" panose="020B0604030504040204" pitchFamily="34" charset="0"/>
            </a:endParaRPr>
          </a:p>
        </p:txBody>
      </p:sp>
      <p:pic>
        <p:nvPicPr>
          <p:cNvPr id="1027075" name="Picture 2"/>
          <p:cNvPicPr>
            <a:picLocks noChangeAspect="1" noChangeArrowheads="1"/>
          </p:cNvPicPr>
          <p:nvPr/>
        </p:nvPicPr>
        <p:blipFill>
          <a:blip r:embed="rId5">
            <a:extLst>
              <a:ext uri="{28A0092B-C50C-407E-A947-70E740481C1C}">
                <a14:useLocalDpi xmlns:a14="http://schemas.microsoft.com/office/drawing/2010/main" val="0"/>
              </a:ext>
            </a:extLst>
          </a:blip>
          <a:srcRect l="19524" t="18039" r="20476" b="9019"/>
          <a:stretch>
            <a:fillRect/>
          </a:stretch>
        </p:blipFill>
        <p:spPr bwMode="auto">
          <a:xfrm>
            <a:off x="1490662" y="2808514"/>
            <a:ext cx="5486400" cy="404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074" y="3124201"/>
            <a:ext cx="4017926" cy="2762865"/>
          </a:xfrm>
          <a:prstGeom prst="rect">
            <a:avLst/>
          </a:prstGeom>
        </p:spPr>
      </p:pic>
      <p:pic>
        <p:nvPicPr>
          <p:cNvPr id="5" name="Picture 4"/>
          <p:cNvPicPr>
            <a:picLocks noChangeAspect="1"/>
          </p:cNvPicPr>
          <p:nvPr/>
        </p:nvPicPr>
        <p:blipFill rotWithShape="1">
          <a:blip r:embed="rId7"/>
          <a:srcRect l="1505" t="17006" r="27783" b="1877"/>
          <a:stretch/>
        </p:blipFill>
        <p:spPr>
          <a:xfrm>
            <a:off x="6873040" y="2707453"/>
            <a:ext cx="3788529" cy="378852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7062" y="3657600"/>
            <a:ext cx="1485900" cy="990600"/>
          </a:xfrm>
          <a:prstGeom prst="rect">
            <a:avLst/>
          </a:prstGeom>
        </p:spPr>
      </p:pic>
      <p:pic>
        <p:nvPicPr>
          <p:cNvPr id="10" name="Picture 9">
            <a:extLst>
              <a:ext uri="{FF2B5EF4-FFF2-40B4-BE49-F238E27FC236}">
                <a16:creationId xmlns:a16="http://schemas.microsoft.com/office/drawing/2014/main" id="{7FD04CA4-1D47-479D-98D1-DF195D0A55C9}"/>
              </a:ext>
            </a:extLst>
          </p:cNvPr>
          <p:cNvPicPr>
            <a:picLocks noChangeAspect="1"/>
          </p:cNvPicPr>
          <p:nvPr/>
        </p:nvPicPr>
        <p:blipFill rotWithShape="1">
          <a:blip r:embed="rId9"/>
          <a:srcRect l="7671" t="22029" r="8036" b="7536"/>
          <a:stretch/>
        </p:blipFill>
        <p:spPr>
          <a:xfrm>
            <a:off x="262307" y="2860744"/>
            <a:ext cx="6610733" cy="3481945"/>
          </a:xfrm>
          <a:prstGeom prst="rect">
            <a:avLst/>
          </a:prstGeom>
        </p:spPr>
      </p:pic>
      <p:pic>
        <p:nvPicPr>
          <p:cNvPr id="11" name="Picture 10">
            <a:extLst>
              <a:ext uri="{FF2B5EF4-FFF2-40B4-BE49-F238E27FC236}">
                <a16:creationId xmlns:a16="http://schemas.microsoft.com/office/drawing/2014/main" id="{A296FF12-D437-47F8-8CB0-A4BAA290CDC7}"/>
              </a:ext>
            </a:extLst>
          </p:cNvPr>
          <p:cNvPicPr>
            <a:picLocks noChangeAspect="1"/>
          </p:cNvPicPr>
          <p:nvPr/>
        </p:nvPicPr>
        <p:blipFill rotWithShape="1">
          <a:blip r:embed="rId10"/>
          <a:srcRect l="7671" t="22222" r="8036" b="7513"/>
          <a:stretch/>
        </p:blipFill>
        <p:spPr>
          <a:xfrm>
            <a:off x="103078" y="2860744"/>
            <a:ext cx="6769962" cy="3557155"/>
          </a:xfrm>
          <a:prstGeom prst="rect">
            <a:avLst/>
          </a:prstGeom>
        </p:spPr>
      </p:pic>
      <p:pic>
        <p:nvPicPr>
          <p:cNvPr id="16" name="Picture 15">
            <a:extLst>
              <a:ext uri="{FF2B5EF4-FFF2-40B4-BE49-F238E27FC236}">
                <a16:creationId xmlns:a16="http://schemas.microsoft.com/office/drawing/2014/main" id="{4F12566F-4DB0-44D4-AB06-A1037F2B95BA}"/>
              </a:ext>
            </a:extLst>
          </p:cNvPr>
          <p:cNvPicPr>
            <a:picLocks noChangeAspect="1"/>
          </p:cNvPicPr>
          <p:nvPr/>
        </p:nvPicPr>
        <p:blipFill rotWithShape="1">
          <a:blip r:embed="rId11"/>
          <a:srcRect l="33398" t="41714" r="35059" b="27902"/>
          <a:stretch/>
        </p:blipFill>
        <p:spPr>
          <a:xfrm>
            <a:off x="158285" y="2757928"/>
            <a:ext cx="6535916" cy="3968583"/>
          </a:xfrm>
          <a:prstGeom prst="rect">
            <a:avLst/>
          </a:prstGeom>
        </p:spPr>
      </p:pic>
    </p:spTree>
    <p:extLst>
      <p:ext uri="{BB962C8B-B14F-4D97-AF65-F5344CB8AC3E}">
        <p14:creationId xmlns:p14="http://schemas.microsoft.com/office/powerpoint/2010/main" val="14763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041722" y="274637"/>
            <a:ext cx="10104698" cy="308964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29,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sz="8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Why Silicon Valley is teaming up with San Quentin to train young people to code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Jessica </a:t>
            </a:r>
            <a:r>
              <a:rPr lang="en-US" sz="2800" b="1" dirty="0" err="1">
                <a:latin typeface="Tahoma" panose="020B0604030504040204" pitchFamily="34" charset="0"/>
                <a:ea typeface="Tahoma" panose="020B0604030504040204" pitchFamily="34" charset="0"/>
                <a:cs typeface="Tahoma" panose="020B0604030504040204" pitchFamily="34" charset="0"/>
              </a:rPr>
              <a:t>Guynn</a:t>
            </a:r>
            <a:r>
              <a:rPr lang="en-US" sz="2800" b="1" dirty="0">
                <a:latin typeface="Tahoma" panose="020B0604030504040204" pitchFamily="34" charset="0"/>
                <a:ea typeface="Tahoma" panose="020B0604030504040204" pitchFamily="34" charset="0"/>
                <a:cs typeface="Tahoma" panose="020B0604030504040204" pitchFamily="34" charset="0"/>
              </a:rPr>
              <a:t> and Megan </a:t>
            </a:r>
            <a:r>
              <a:rPr lang="en-US" sz="2800" b="1" dirty="0" err="1">
                <a:latin typeface="Tahoma" panose="020B0604030504040204" pitchFamily="34" charset="0"/>
                <a:ea typeface="Tahoma" panose="020B0604030504040204" pitchFamily="34" charset="0"/>
                <a:cs typeface="Tahoma" panose="020B0604030504040204" pitchFamily="34" charset="0"/>
              </a:rPr>
              <a:t>Diskin</a:t>
            </a:r>
            <a:r>
              <a:rPr lang="en-US" sz="2800" b="1" dirty="0">
                <a:latin typeface="Tahoma" panose="020B0604030504040204" pitchFamily="34" charset="0"/>
                <a:ea typeface="Tahoma" panose="020B0604030504040204" pitchFamily="34" charset="0"/>
                <a:cs typeface="Tahoma" panose="020B0604030504040204" pitchFamily="34" charset="0"/>
              </a:rPr>
              <a:t>, USA TODAY</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https://www.usatoday.com/story/tech/2018/07/25/california-youth-learning-code-prison-help-san-quentin-inmates/810122002/</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(1:46): </a:t>
            </a:r>
            <a:r>
              <a:rPr lang="en-US" sz="1200" b="1" dirty="0">
                <a:latin typeface="Tahoma" panose="020B0604030504040204" pitchFamily="34" charset="0"/>
                <a:ea typeface="Tahoma" panose="020B0604030504040204" pitchFamily="34" charset="0"/>
                <a:cs typeface="Tahoma" panose="020B0604030504040204" pitchFamily="34" charset="0"/>
                <a:hlinkClick r:id="rId3"/>
              </a:rPr>
              <a:t>http://curtbonk.com/san-quentin.html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37CFD30-DE05-485F-96A6-CAB688974804}"/>
              </a:ext>
            </a:extLst>
          </p:cNvPr>
          <p:cNvPicPr>
            <a:picLocks noChangeAspect="1"/>
          </p:cNvPicPr>
          <p:nvPr/>
        </p:nvPicPr>
        <p:blipFill rotWithShape="1">
          <a:blip r:embed="rId4"/>
          <a:srcRect l="31666" t="28016" r="19167" b="14303"/>
          <a:stretch/>
        </p:blipFill>
        <p:spPr>
          <a:xfrm>
            <a:off x="-6751" y="3467250"/>
            <a:ext cx="5655197" cy="3354778"/>
          </a:xfrm>
          <a:prstGeom prst="rect">
            <a:avLst/>
          </a:prstGeom>
        </p:spPr>
      </p:pic>
      <p:pic>
        <p:nvPicPr>
          <p:cNvPr id="4" name="Picture 3">
            <a:extLst>
              <a:ext uri="{FF2B5EF4-FFF2-40B4-BE49-F238E27FC236}">
                <a16:creationId xmlns:a16="http://schemas.microsoft.com/office/drawing/2014/main" id="{67BAEA0E-83A1-4690-A8D6-ED7A541D8111}"/>
              </a:ext>
            </a:extLst>
          </p:cNvPr>
          <p:cNvPicPr>
            <a:picLocks noChangeAspect="1"/>
          </p:cNvPicPr>
          <p:nvPr/>
        </p:nvPicPr>
        <p:blipFill rotWithShape="1">
          <a:blip r:embed="rId5"/>
          <a:srcRect l="32500" t="45056" r="37500" b="15392"/>
          <a:stretch/>
        </p:blipFill>
        <p:spPr>
          <a:xfrm>
            <a:off x="3979636" y="3861032"/>
            <a:ext cx="3868295" cy="2578865"/>
          </a:xfrm>
          <a:prstGeom prst="rect">
            <a:avLst/>
          </a:prstGeom>
        </p:spPr>
      </p:pic>
      <p:pic>
        <p:nvPicPr>
          <p:cNvPr id="5" name="Picture 4">
            <a:extLst>
              <a:ext uri="{FF2B5EF4-FFF2-40B4-BE49-F238E27FC236}">
                <a16:creationId xmlns:a16="http://schemas.microsoft.com/office/drawing/2014/main" id="{79505C6D-249B-42DD-A7C5-162FC2DA9FC8}"/>
              </a:ext>
            </a:extLst>
          </p:cNvPr>
          <p:cNvPicPr>
            <a:picLocks noChangeAspect="1"/>
          </p:cNvPicPr>
          <p:nvPr/>
        </p:nvPicPr>
        <p:blipFill rotWithShape="1">
          <a:blip r:embed="rId6"/>
          <a:srcRect l="32579" t="44079" r="36581" b="14937"/>
          <a:stretch/>
        </p:blipFill>
        <p:spPr>
          <a:xfrm>
            <a:off x="8562665" y="3975001"/>
            <a:ext cx="3498574" cy="2350925"/>
          </a:xfrm>
          <a:prstGeom prst="rect">
            <a:avLst/>
          </a:prstGeom>
        </p:spPr>
      </p:pic>
      <p:pic>
        <p:nvPicPr>
          <p:cNvPr id="6" name="Picture 5">
            <a:extLst>
              <a:ext uri="{FF2B5EF4-FFF2-40B4-BE49-F238E27FC236}">
                <a16:creationId xmlns:a16="http://schemas.microsoft.com/office/drawing/2014/main" id="{065B0DBE-56EF-40F1-B819-DF0018C52447}"/>
              </a:ext>
            </a:extLst>
          </p:cNvPr>
          <p:cNvPicPr>
            <a:picLocks noChangeAspect="1"/>
          </p:cNvPicPr>
          <p:nvPr/>
        </p:nvPicPr>
        <p:blipFill rotWithShape="1">
          <a:blip r:embed="rId7"/>
          <a:srcRect l="32500" t="45056" r="35833" b="13743"/>
          <a:stretch/>
        </p:blipFill>
        <p:spPr>
          <a:xfrm>
            <a:off x="3545685" y="3933137"/>
            <a:ext cx="4445790" cy="2924864"/>
          </a:xfrm>
          <a:prstGeom prst="rect">
            <a:avLst/>
          </a:prstGeom>
        </p:spPr>
      </p:pic>
    </p:spTree>
    <p:extLst>
      <p:ext uri="{BB962C8B-B14F-4D97-AF65-F5344CB8AC3E}">
        <p14:creationId xmlns:p14="http://schemas.microsoft.com/office/powerpoint/2010/main" val="3948301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05000" y="514350"/>
            <a:ext cx="8467725" cy="23000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3 ways districts can use AR and AI</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Justin </a:t>
            </a:r>
            <a:r>
              <a:rPr lang="en-US" sz="3100" b="1" dirty="0" err="1">
                <a:latin typeface="Tahoma" panose="020B0604030504040204" pitchFamily="34" charset="0"/>
                <a:ea typeface="Tahoma" panose="020B0604030504040204" pitchFamily="34" charset="0"/>
                <a:cs typeface="Tahoma" panose="020B0604030504040204" pitchFamily="34" charset="0"/>
              </a:rPr>
              <a:t>Anglio</a:t>
            </a:r>
            <a:r>
              <a:rPr lang="en-US" sz="3100" b="1" dirty="0">
                <a:latin typeface="Tahoma" panose="020B0604030504040204" pitchFamily="34" charset="0"/>
                <a:ea typeface="Tahoma" panose="020B0604030504040204" pitchFamily="34" charset="0"/>
                <a:cs typeface="Tahoma" panose="020B0604030504040204" pitchFamily="34" charset="0"/>
              </a:rPr>
              <a:t>, </a:t>
            </a:r>
            <a:r>
              <a:rPr lang="en-US" sz="3100" b="1" dirty="0" err="1">
                <a:latin typeface="Tahoma" panose="020B0604030504040204" pitchFamily="34" charset="0"/>
                <a:ea typeface="Tahoma" panose="020B0604030504040204" pitchFamily="34" charset="0"/>
                <a:cs typeface="Tahoma" panose="020B0604030504040204" pitchFamily="34" charset="0"/>
              </a:rPr>
              <a:t>eSchool</a:t>
            </a:r>
            <a:r>
              <a:rPr lang="en-US" sz="3100" b="1" dirty="0">
                <a:latin typeface="Tahoma" panose="020B0604030504040204" pitchFamily="34" charset="0"/>
                <a:ea typeface="Tahoma" panose="020B0604030504040204" pitchFamily="34" charset="0"/>
                <a:cs typeface="Tahoma" panose="020B0604030504040204" pitchFamily="34" charset="0"/>
              </a:rPr>
              <a:t> News</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https://www.eschoolnews.com/2018/05/01/3-amazing-ways-our-district-is-using-ar-and-vr/</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Video #1: 1:09: </a:t>
            </a:r>
            <a:r>
              <a:rPr lang="en-US" sz="2000" b="1" u="sng" dirty="0">
                <a:latin typeface="Tahoma" panose="020B0604030504040204" pitchFamily="34" charset="0"/>
                <a:ea typeface="Tahoma" panose="020B0604030504040204" pitchFamily="34" charset="0"/>
                <a:cs typeface="Tahoma" panose="020B0604030504040204" pitchFamily="34" charset="0"/>
                <a:hlinkClick r:id="rId3"/>
              </a:rPr>
              <a:t>http://curtbonk.com/hololens.html</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0230872B-0AC5-4230-BC00-FE2B958C1D2F}"/>
              </a:ext>
            </a:extLst>
          </p:cNvPr>
          <p:cNvSpPr txBox="1"/>
          <p:nvPr/>
        </p:nvSpPr>
        <p:spPr>
          <a:xfrm>
            <a:off x="1743077" y="5107860"/>
            <a:ext cx="8305800" cy="1477328"/>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When a teacher glances around her classroom,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Lumilo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allows her to see real-time analytics (in the form of icons) floating directly above each student’s head. The teacher can glance directly at a student or “click” on a student’s icon to see more detailed information about where and how that student might be struggling.</a:t>
            </a:r>
          </a:p>
        </p:txBody>
      </p:sp>
      <p:pic>
        <p:nvPicPr>
          <p:cNvPr id="6" name="Picture 5">
            <a:extLst>
              <a:ext uri="{FF2B5EF4-FFF2-40B4-BE49-F238E27FC236}">
                <a16:creationId xmlns:a16="http://schemas.microsoft.com/office/drawing/2014/main" id="{95CE062B-1F86-42C8-B027-3F3003995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1" y="2992130"/>
            <a:ext cx="1625586" cy="2115730"/>
          </a:xfrm>
          <a:prstGeom prst="rect">
            <a:avLst/>
          </a:prstGeom>
        </p:spPr>
      </p:pic>
      <p:pic>
        <p:nvPicPr>
          <p:cNvPr id="8" name="Picture 7">
            <a:extLst>
              <a:ext uri="{FF2B5EF4-FFF2-40B4-BE49-F238E27FC236}">
                <a16:creationId xmlns:a16="http://schemas.microsoft.com/office/drawing/2014/main" id="{327279AC-AEEE-4FEA-BB45-774865F39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802" y="2902678"/>
            <a:ext cx="6770255" cy="2234184"/>
          </a:xfrm>
          <a:prstGeom prst="rect">
            <a:avLst/>
          </a:prstGeom>
        </p:spPr>
      </p:pic>
      <p:pic>
        <p:nvPicPr>
          <p:cNvPr id="9" name="Picture 8">
            <a:extLst>
              <a:ext uri="{FF2B5EF4-FFF2-40B4-BE49-F238E27FC236}">
                <a16:creationId xmlns:a16="http://schemas.microsoft.com/office/drawing/2014/main" id="{BD2E4D3C-803B-4892-8E22-17DF39556AB3}"/>
              </a:ext>
            </a:extLst>
          </p:cNvPr>
          <p:cNvPicPr>
            <a:picLocks noChangeAspect="1"/>
          </p:cNvPicPr>
          <p:nvPr/>
        </p:nvPicPr>
        <p:blipFill rotWithShape="1">
          <a:blip r:embed="rId6"/>
          <a:srcRect l="14961" t="51459" r="57311" b="9133"/>
          <a:stretch/>
        </p:blipFill>
        <p:spPr>
          <a:xfrm>
            <a:off x="1865802" y="2933510"/>
            <a:ext cx="3272189" cy="2172520"/>
          </a:xfrm>
          <a:prstGeom prst="rect">
            <a:avLst/>
          </a:prstGeom>
        </p:spPr>
      </p:pic>
      <p:pic>
        <p:nvPicPr>
          <p:cNvPr id="10" name="Picture 9">
            <a:extLst>
              <a:ext uri="{FF2B5EF4-FFF2-40B4-BE49-F238E27FC236}">
                <a16:creationId xmlns:a16="http://schemas.microsoft.com/office/drawing/2014/main" id="{63B9B78A-CBFC-4AC7-A47F-42FD5D07448D}"/>
              </a:ext>
            </a:extLst>
          </p:cNvPr>
          <p:cNvPicPr>
            <a:picLocks noChangeAspect="1"/>
          </p:cNvPicPr>
          <p:nvPr/>
        </p:nvPicPr>
        <p:blipFill rotWithShape="1">
          <a:blip r:embed="rId7"/>
          <a:srcRect l="18333" t="13637" r="21667" b="11984"/>
          <a:stretch/>
        </p:blipFill>
        <p:spPr>
          <a:xfrm>
            <a:off x="8758782" y="2913115"/>
            <a:ext cx="3541295" cy="2213309"/>
          </a:xfrm>
          <a:prstGeom prst="rect">
            <a:avLst/>
          </a:prstGeom>
        </p:spPr>
      </p:pic>
    </p:spTree>
    <p:extLst>
      <p:ext uri="{BB962C8B-B14F-4D97-AF65-F5344CB8AC3E}">
        <p14:creationId xmlns:p14="http://schemas.microsoft.com/office/powerpoint/2010/main" val="2017003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#2. Pervasive Access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4339" y="2245953"/>
            <a:ext cx="6241172" cy="4586748"/>
          </a:xfrm>
          <a:prstGeom prst="rect">
            <a:avLst/>
          </a:prstGeom>
        </p:spPr>
      </p:pic>
    </p:spTree>
    <p:extLst>
      <p:ext uri="{BB962C8B-B14F-4D97-AF65-F5344CB8AC3E}">
        <p14:creationId xmlns:p14="http://schemas.microsoft.com/office/powerpoint/2010/main" val="1464743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323" y="228600"/>
            <a:ext cx="9261987" cy="2667000"/>
          </a:xfrm>
        </p:spPr>
        <p:txBody>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1, 2016 (Access)</a:t>
            </a:r>
            <a:br>
              <a:rPr lang="en-US" sz="2800"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Ubiquitous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363 by Idea Group; Study Café</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Meeting Place; Idea Space (Seoul, Korea)</a:t>
            </a:r>
            <a:br>
              <a:rPr lang="en-US" sz="36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http://363.co.kr/wp/?page_id=244</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http://363.co.kr/wp/?bw_gallery=study-cafe_11</a:t>
            </a:r>
            <a:r>
              <a:rPr lang="en-US" sz="1100" b="1"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3" name="Picture 2"/>
          <p:cNvPicPr>
            <a:picLocks noChangeAspect="1"/>
          </p:cNvPicPr>
          <p:nvPr/>
        </p:nvPicPr>
        <p:blipFill rotWithShape="1">
          <a:blip r:embed="rId4"/>
          <a:srcRect l="3232" t="10845" r="2443" b="1783"/>
          <a:stretch/>
        </p:blipFill>
        <p:spPr>
          <a:xfrm>
            <a:off x="6214711" y="3154248"/>
            <a:ext cx="5486400" cy="3775588"/>
          </a:xfrm>
          <a:prstGeom prst="rect">
            <a:avLst/>
          </a:prstGeom>
        </p:spPr>
      </p:pic>
      <p:pic>
        <p:nvPicPr>
          <p:cNvPr id="5" name="Picture 4"/>
          <p:cNvPicPr>
            <a:picLocks noChangeAspect="1"/>
          </p:cNvPicPr>
          <p:nvPr/>
        </p:nvPicPr>
        <p:blipFill rotWithShape="1">
          <a:blip r:embed="rId5"/>
          <a:srcRect l="26353" t="26442" r="12833" b="3171"/>
          <a:stretch/>
        </p:blipFill>
        <p:spPr>
          <a:xfrm>
            <a:off x="899712" y="3226084"/>
            <a:ext cx="5314999" cy="3631915"/>
          </a:xfrm>
          <a:prstGeom prst="rect">
            <a:avLst/>
          </a:prstGeom>
        </p:spPr>
      </p:pic>
    </p:spTree>
    <p:extLst>
      <p:ext uri="{BB962C8B-B14F-4D97-AF65-F5344CB8AC3E}">
        <p14:creationId xmlns:p14="http://schemas.microsoft.com/office/powerpoint/2010/main" val="382570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179942" cy="2334998"/>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2017</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Remember Education 1.0?</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Those Jobs Are Gone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Steve </a:t>
            </a:r>
            <a:r>
              <a:rPr lang="en-US" sz="2400" b="1" dirty="0" err="1">
                <a:latin typeface="Tahoma" panose="020B0604030504040204" pitchFamily="34" charset="0"/>
                <a:ea typeface="Tahoma" panose="020B0604030504040204" pitchFamily="34" charset="0"/>
                <a:cs typeface="Tahoma" panose="020B0604030504040204" pitchFamily="34" charset="0"/>
              </a:rPr>
              <a:t>Kolowich</a:t>
            </a:r>
            <a:r>
              <a:rPr lang="en-US" sz="24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http://www.chronicle.com/article/Who-s-UpWho-s-Down-in/239964</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0326" t="23449" r="31760" b="21855"/>
          <a:stretch/>
        </p:blipFill>
        <p:spPr>
          <a:xfrm>
            <a:off x="327737" y="2879138"/>
            <a:ext cx="4439472" cy="37668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837" y="2934168"/>
            <a:ext cx="6839164" cy="3847030"/>
          </a:xfrm>
          <a:prstGeom prst="rect">
            <a:avLst/>
          </a:prstGeom>
        </p:spPr>
      </p:pic>
    </p:spTree>
    <p:extLst>
      <p:ext uri="{BB962C8B-B14F-4D97-AF65-F5344CB8AC3E}">
        <p14:creationId xmlns:p14="http://schemas.microsoft.com/office/powerpoint/2010/main" val="64111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199" y="274638"/>
            <a:ext cx="8331843" cy="299868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11,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itchFamily="34" charset="0"/>
                <a:ea typeface="Tahoma" pitchFamily="34" charset="0"/>
                <a:cs typeface="Tahoma" pitchFamily="34" charset="0"/>
              </a:rPr>
              <a:t>Learning is More I</a:t>
            </a:r>
            <a:r>
              <a:rPr lang="en-US" altLang="zh-CN" sz="3600" b="1" dirty="0">
                <a:solidFill>
                  <a:srgbClr val="0070C0"/>
                </a:solidFill>
                <a:latin typeface="Tahoma" pitchFamily="34" charset="0"/>
                <a:ea typeface="Tahoma" pitchFamily="34" charset="0"/>
                <a:cs typeface="Tahoma" pitchFamily="34" charset="0"/>
              </a:rPr>
              <a:t>mmediate…</a:t>
            </a:r>
            <a:br>
              <a:rPr lang="en-US" sz="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Fossil of first giant dinosaur, dubbed </a:t>
            </a:r>
            <a:r>
              <a:rPr lang="en-US" b="1" dirty="0" err="1">
                <a:latin typeface="Tahoma" panose="020B0604030504040204" pitchFamily="34" charset="0"/>
                <a:ea typeface="Tahoma" panose="020B0604030504040204" pitchFamily="34" charset="0"/>
                <a:cs typeface="Tahoma" panose="020B0604030504040204" pitchFamily="34" charset="0"/>
              </a:rPr>
              <a:t>Ingentia</a:t>
            </a:r>
            <a:r>
              <a:rPr lang="en-US" b="1" dirty="0">
                <a:latin typeface="Tahoma" panose="020B0604030504040204" pitchFamily="34" charset="0"/>
                <a:ea typeface="Tahoma" panose="020B0604030504040204" pitchFamily="34" charset="0"/>
                <a:cs typeface="Tahoma" panose="020B0604030504040204" pitchFamily="34" charset="0"/>
              </a:rPr>
              <a:t> prima, found in Argentina</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Brett Molina, USA Today</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https://www.usatoday.com/story/news/nation-now/2018/07/11/fossil-first-giant-dinosaur-discovered-argentina/774493002/</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15 second: </a:t>
            </a:r>
            <a:r>
              <a:rPr lang="en-US" sz="1400" b="1" u="sng" dirty="0">
                <a:latin typeface="Tahoma" panose="020B0604030504040204" pitchFamily="34" charset="0"/>
                <a:ea typeface="Tahoma" panose="020B0604030504040204" pitchFamily="34" charset="0"/>
                <a:cs typeface="Tahoma" panose="020B0604030504040204" pitchFamily="34" charset="0"/>
                <a:hlinkClick r:id="rId3"/>
              </a:rPr>
              <a:t>http://curtbonk.com/ghostbusters15.html</a:t>
            </a:r>
            <a:br>
              <a:rPr lang="en-US" sz="1400" b="1" u="sng"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27 second: </a:t>
            </a:r>
            <a:r>
              <a:rPr lang="en-US" sz="1400" b="1" u="sng" dirty="0">
                <a:latin typeface="Tahoma" panose="020B0604030504040204" pitchFamily="34" charset="0"/>
                <a:ea typeface="Tahoma" panose="020B0604030504040204" pitchFamily="34" charset="0"/>
                <a:cs typeface="Tahoma" panose="020B0604030504040204" pitchFamily="34" charset="0"/>
                <a:hlinkClick r:id="rId4"/>
              </a:rPr>
              <a:t>http://curtbonk.com/ghostbusters27.html</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7" name="Picture 6">
            <a:extLst>
              <a:ext uri="{FF2B5EF4-FFF2-40B4-BE49-F238E27FC236}">
                <a16:creationId xmlns:a16="http://schemas.microsoft.com/office/drawing/2014/main" id="{2A24BD13-5604-465E-B1C5-F4D29A00B447}"/>
              </a:ext>
            </a:extLst>
          </p:cNvPr>
          <p:cNvPicPr>
            <a:picLocks noChangeAspect="1"/>
          </p:cNvPicPr>
          <p:nvPr/>
        </p:nvPicPr>
        <p:blipFill rotWithShape="1">
          <a:blip r:embed="rId5"/>
          <a:srcRect l="31667" t="24954" r="21667" b="5275"/>
          <a:stretch/>
        </p:blipFill>
        <p:spPr>
          <a:xfrm>
            <a:off x="81946" y="3273318"/>
            <a:ext cx="5050420" cy="3517257"/>
          </a:xfrm>
          <a:prstGeom prst="rect">
            <a:avLst/>
          </a:prstGeom>
        </p:spPr>
      </p:pic>
      <p:pic>
        <p:nvPicPr>
          <p:cNvPr id="4" name="Picture 3">
            <a:extLst>
              <a:ext uri="{FF2B5EF4-FFF2-40B4-BE49-F238E27FC236}">
                <a16:creationId xmlns:a16="http://schemas.microsoft.com/office/drawing/2014/main" id="{A7FF605C-21DD-48AF-BF26-13DB46713E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973" y="3906077"/>
            <a:ext cx="3120786" cy="2884498"/>
          </a:xfrm>
          <a:prstGeom prst="rect">
            <a:avLst/>
          </a:prstGeom>
        </p:spPr>
      </p:pic>
      <p:pic>
        <p:nvPicPr>
          <p:cNvPr id="6" name="Picture 5">
            <a:extLst>
              <a:ext uri="{FF2B5EF4-FFF2-40B4-BE49-F238E27FC236}">
                <a16:creationId xmlns:a16="http://schemas.microsoft.com/office/drawing/2014/main" id="{5578660B-2E5A-499E-BF0D-90D291C11F8C}"/>
              </a:ext>
            </a:extLst>
          </p:cNvPr>
          <p:cNvPicPr>
            <a:picLocks noChangeAspect="1"/>
          </p:cNvPicPr>
          <p:nvPr/>
        </p:nvPicPr>
        <p:blipFill rotWithShape="1">
          <a:blip r:embed="rId7"/>
          <a:srcRect l="29167" t="24506" r="22500" b="24506"/>
          <a:stretch/>
        </p:blipFill>
        <p:spPr>
          <a:xfrm>
            <a:off x="7192725" y="3597670"/>
            <a:ext cx="4873381" cy="3192905"/>
          </a:xfrm>
          <a:prstGeom prst="rect">
            <a:avLst/>
          </a:prstGeom>
        </p:spPr>
      </p:pic>
    </p:spTree>
    <p:extLst>
      <p:ext uri="{BB962C8B-B14F-4D97-AF65-F5344CB8AC3E}">
        <p14:creationId xmlns:p14="http://schemas.microsoft.com/office/powerpoint/2010/main" val="1953801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844" y="533400"/>
            <a:ext cx="9661731" cy="215265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4, 2018 (Engagement)</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Synchronous</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Shindig, Future Trends Forum, Bryan Alexander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u="sng" dirty="0">
                <a:hlinkClick r:id="rId2"/>
              </a:rPr>
              <a:t>Anant Agarwal</a:t>
            </a:r>
            <a:r>
              <a:rPr lang="en-US" sz="2000" b="1" dirty="0"/>
              <a:t>, CEO and founder of 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hlinkClick r:id="rId3"/>
              </a:rPr>
              <a:t>https://bryanalexander.org/the-future-trends-forum/</a:t>
            </a:r>
            <a:br>
              <a:rPr lang="en-US" sz="1400" b="1" u="sng" dirty="0">
                <a:latin typeface="Tahoma" panose="020B0604030504040204" pitchFamily="34" charset="0"/>
                <a:ea typeface="Tahoma" panose="020B0604030504040204" pitchFamily="34" charset="0"/>
                <a:cs typeface="Tahoma" panose="020B0604030504040204" pitchFamily="34" charset="0"/>
                <a:hlinkClick r:id="rId3"/>
              </a:rPr>
            </a:br>
            <a:r>
              <a:rPr lang="en-US" sz="1400" b="1" u="sng" dirty="0">
                <a:latin typeface="Tahoma" panose="020B0604030504040204" pitchFamily="34" charset="0"/>
                <a:ea typeface="Tahoma" panose="020B0604030504040204" pitchFamily="34" charset="0"/>
                <a:cs typeface="Tahoma" panose="020B0604030504040204" pitchFamily="34" charset="0"/>
                <a:hlinkClick r:id="rId4"/>
              </a:rPr>
              <a:t>http://www.shindig.com/</a:t>
            </a:r>
            <a:r>
              <a:rPr lang="en-US" sz="1400" b="1" u="sng" dirty="0">
                <a:latin typeface="Tahoma" panose="020B0604030504040204" pitchFamily="34" charset="0"/>
                <a:ea typeface="Tahoma" panose="020B0604030504040204" pitchFamily="34" charset="0"/>
                <a:cs typeface="Tahoma" panose="020B0604030504040204" pitchFamily="34" charset="0"/>
              </a:rPr>
              <a:t> </a:t>
            </a:r>
            <a:br>
              <a:rPr lang="en-US" sz="1400" b="1" u="sng"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hlinkClick r:id="rId5"/>
              </a:rPr>
              <a:t>http://events.shindig.com/event/ftf-anniversary</a:t>
            </a:r>
            <a:r>
              <a:rPr lang="en-US" sz="1400" b="1" u="sng" dirty="0">
                <a:latin typeface="Tahoma" panose="020B0604030504040204" pitchFamily="34" charset="0"/>
                <a:ea typeface="Tahoma" panose="020B0604030504040204" pitchFamily="34" charset="0"/>
                <a:cs typeface="Tahoma" panose="020B0604030504040204" pitchFamily="34" charset="0"/>
              </a:rPr>
              <a:t> </a:t>
            </a:r>
            <a:br>
              <a:rPr lang="en-US" sz="1400" b="1" u="sng"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6"/>
              </a:rPr>
              <a:t>https://shindig.com/client/client/?event=ftf-agarwal</a:t>
            </a:r>
            <a:br>
              <a:rPr lang="en-US" sz="2000" b="1" u="sng" dirty="0">
                <a:latin typeface="Tahoma" panose="020B0604030504040204" pitchFamily="34" charset="0"/>
                <a:ea typeface="Tahoma" panose="020B0604030504040204" pitchFamily="34" charset="0"/>
                <a:cs typeface="Tahoma" panose="020B0604030504040204" pitchFamily="34" charset="0"/>
              </a:rPr>
            </a:b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B4F6ED3-490C-4BC4-A14E-F8F577804771}"/>
              </a:ext>
            </a:extLst>
          </p:cNvPr>
          <p:cNvPicPr>
            <a:picLocks noChangeAspect="1"/>
          </p:cNvPicPr>
          <p:nvPr/>
        </p:nvPicPr>
        <p:blipFill rotWithShape="1">
          <a:blip r:embed="rId7"/>
          <a:srcRect t="12811" r="833"/>
          <a:stretch/>
        </p:blipFill>
        <p:spPr>
          <a:xfrm>
            <a:off x="158536" y="2970743"/>
            <a:ext cx="7490040" cy="3836717"/>
          </a:xfrm>
          <a:prstGeom prst="rect">
            <a:avLst/>
          </a:prstGeom>
        </p:spPr>
      </p:pic>
      <p:pic>
        <p:nvPicPr>
          <p:cNvPr id="11" name="Picture 10">
            <a:extLst>
              <a:ext uri="{FF2B5EF4-FFF2-40B4-BE49-F238E27FC236}">
                <a16:creationId xmlns:a16="http://schemas.microsoft.com/office/drawing/2014/main" id="{46C4F66F-F5E8-4162-A7CD-5C99324CAE8C}"/>
              </a:ext>
            </a:extLst>
          </p:cNvPr>
          <p:cNvPicPr>
            <a:picLocks noChangeAspect="1"/>
          </p:cNvPicPr>
          <p:nvPr/>
        </p:nvPicPr>
        <p:blipFill rotWithShape="1">
          <a:blip r:embed="rId8"/>
          <a:srcRect t="15564"/>
          <a:stretch/>
        </p:blipFill>
        <p:spPr>
          <a:xfrm>
            <a:off x="6998543" y="4371975"/>
            <a:ext cx="5193458" cy="2486025"/>
          </a:xfrm>
          <a:prstGeom prst="rect">
            <a:avLst/>
          </a:prstGeom>
        </p:spPr>
      </p:pic>
    </p:spTree>
    <p:extLst>
      <p:ext uri="{BB962C8B-B14F-4D97-AF65-F5344CB8AC3E}">
        <p14:creationId xmlns:p14="http://schemas.microsoft.com/office/powerpoint/2010/main" val="1306623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966769" y="614255"/>
            <a:ext cx="10526892" cy="2597295"/>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21, 2018 (Engagement)</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Global </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Chatterbox</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overall winner in the competition was </a:t>
            </a:r>
            <a:r>
              <a:rPr lang="en-US" sz="2700" b="1" dirty="0">
                <a:latin typeface="Tahoma" panose="020B0604030504040204" pitchFamily="34" charset="0"/>
                <a:ea typeface="Tahoma" panose="020B0604030504040204" pitchFamily="34" charset="0"/>
                <a:cs typeface="Tahoma" panose="020B0604030504040204" pitchFamily="34" charset="0"/>
                <a:hlinkClick r:id="rId2"/>
              </a:rPr>
              <a:t>Chatterbox</a:t>
            </a:r>
            <a:r>
              <a:rPr lang="en-US" sz="2700" b="1" dirty="0">
                <a:latin typeface="Tahoma" panose="020B0604030504040204" pitchFamily="34" charset="0"/>
                <a:ea typeface="Tahoma" panose="020B0604030504040204" pitchFamily="34" charset="0"/>
                <a:cs typeface="Tahoma" panose="020B0604030504040204" pitchFamily="34" charset="0"/>
              </a:rPr>
              <a:t>, an online language school powered by refugees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https://wearechatterbox.org/</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8CDEB29-6A7D-4B7B-9194-44966D5771EB}"/>
              </a:ext>
            </a:extLst>
          </p:cNvPr>
          <p:cNvPicPr>
            <a:picLocks noChangeAspect="1"/>
          </p:cNvPicPr>
          <p:nvPr/>
        </p:nvPicPr>
        <p:blipFill rotWithShape="1">
          <a:blip r:embed="rId3"/>
          <a:srcRect l="-206" t="12223" r="1140" b="11111"/>
          <a:stretch/>
        </p:blipFill>
        <p:spPr>
          <a:xfrm>
            <a:off x="1024628" y="3495553"/>
            <a:ext cx="5262754" cy="3286245"/>
          </a:xfrm>
          <a:prstGeom prst="rect">
            <a:avLst/>
          </a:prstGeom>
        </p:spPr>
      </p:pic>
      <p:pic>
        <p:nvPicPr>
          <p:cNvPr id="5" name="Picture 4">
            <a:extLst>
              <a:ext uri="{FF2B5EF4-FFF2-40B4-BE49-F238E27FC236}">
                <a16:creationId xmlns:a16="http://schemas.microsoft.com/office/drawing/2014/main" id="{0BC92D59-13AB-4678-9A41-7218BD974E65}"/>
              </a:ext>
            </a:extLst>
          </p:cNvPr>
          <p:cNvPicPr>
            <a:picLocks noChangeAspect="1"/>
          </p:cNvPicPr>
          <p:nvPr/>
        </p:nvPicPr>
        <p:blipFill rotWithShape="1">
          <a:blip r:embed="rId4"/>
          <a:srcRect l="18622" t="26666" r="19518"/>
          <a:stretch/>
        </p:blipFill>
        <p:spPr>
          <a:xfrm>
            <a:off x="6453879" y="3495554"/>
            <a:ext cx="3435620" cy="3286245"/>
          </a:xfrm>
          <a:prstGeom prst="rect">
            <a:avLst/>
          </a:prstGeom>
        </p:spPr>
      </p:pic>
    </p:spTree>
    <p:extLst>
      <p:ext uri="{BB962C8B-B14F-4D97-AF65-F5344CB8AC3E}">
        <p14:creationId xmlns:p14="http://schemas.microsoft.com/office/powerpoint/2010/main" val="639944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366834"/>
            <a:ext cx="8382000" cy="288131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7,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Open Educational </a:t>
            </a:r>
            <a:r>
              <a:rPr lang="en-US" b="1" dirty="0" err="1">
                <a:latin typeface="Tahoma" panose="020B0604030504040204" pitchFamily="34" charset="0"/>
                <a:ea typeface="Tahoma" panose="020B0604030504040204" pitchFamily="34" charset="0"/>
                <a:cs typeface="Tahoma" panose="020B0604030504040204" pitchFamily="34" charset="0"/>
              </a:rPr>
              <a:t>Resouces</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Chronicle of Higher Education</a:t>
            </a:r>
            <a:br>
              <a:rPr lang="en-US" sz="5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http://images.results.chronicle.com/Web/TheChronicleofHigherEducation/%7B0cbd562d-5eee-4c74-88e4-4894148213e1%7D_2018_OpenEducationResources_Infographic_v4.pdf</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1F18BC0-86D2-4F41-81D4-BC116722F83A}"/>
              </a:ext>
            </a:extLst>
          </p:cNvPr>
          <p:cNvPicPr>
            <a:picLocks noChangeAspect="1"/>
          </p:cNvPicPr>
          <p:nvPr/>
        </p:nvPicPr>
        <p:blipFill rotWithShape="1">
          <a:blip r:embed="rId3"/>
          <a:srcRect l="29166" t="30477" r="15833" b="20715"/>
          <a:stretch/>
        </p:blipFill>
        <p:spPr>
          <a:xfrm>
            <a:off x="7407755" y="3248146"/>
            <a:ext cx="4276409" cy="1943823"/>
          </a:xfrm>
          <a:prstGeom prst="rect">
            <a:avLst/>
          </a:prstGeom>
        </p:spPr>
      </p:pic>
      <p:pic>
        <p:nvPicPr>
          <p:cNvPr id="7" name="Picture 6">
            <a:extLst>
              <a:ext uri="{FF2B5EF4-FFF2-40B4-BE49-F238E27FC236}">
                <a16:creationId xmlns:a16="http://schemas.microsoft.com/office/drawing/2014/main" id="{C6FDCEBE-5779-4564-8561-DFE24F1B8290}"/>
              </a:ext>
            </a:extLst>
          </p:cNvPr>
          <p:cNvPicPr>
            <a:picLocks noChangeAspect="1"/>
          </p:cNvPicPr>
          <p:nvPr/>
        </p:nvPicPr>
        <p:blipFill rotWithShape="1">
          <a:blip r:embed="rId4"/>
          <a:srcRect l="27863" t="20715" r="15001" b="27223"/>
          <a:stretch/>
        </p:blipFill>
        <p:spPr>
          <a:xfrm>
            <a:off x="8676861" y="5320001"/>
            <a:ext cx="3295282" cy="1537999"/>
          </a:xfrm>
          <a:prstGeom prst="rect">
            <a:avLst/>
          </a:prstGeom>
        </p:spPr>
      </p:pic>
      <p:pic>
        <p:nvPicPr>
          <p:cNvPr id="8" name="Picture 7">
            <a:extLst>
              <a:ext uri="{FF2B5EF4-FFF2-40B4-BE49-F238E27FC236}">
                <a16:creationId xmlns:a16="http://schemas.microsoft.com/office/drawing/2014/main" id="{9EF752E3-0892-42A1-A765-0189785B046E}"/>
              </a:ext>
            </a:extLst>
          </p:cNvPr>
          <p:cNvPicPr>
            <a:picLocks noChangeAspect="1"/>
          </p:cNvPicPr>
          <p:nvPr/>
        </p:nvPicPr>
        <p:blipFill rotWithShape="1">
          <a:blip r:embed="rId5"/>
          <a:srcRect l="30833" t="20715" r="15000" b="27223"/>
          <a:stretch/>
        </p:blipFill>
        <p:spPr>
          <a:xfrm>
            <a:off x="136254" y="2836074"/>
            <a:ext cx="6422105" cy="3161653"/>
          </a:xfrm>
          <a:prstGeom prst="rect">
            <a:avLst/>
          </a:prstGeom>
        </p:spPr>
      </p:pic>
    </p:spTree>
    <p:extLst>
      <p:ext uri="{BB962C8B-B14F-4D97-AF65-F5344CB8AC3E}">
        <p14:creationId xmlns:p14="http://schemas.microsoft.com/office/powerpoint/2010/main" val="1051406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274638"/>
            <a:ext cx="8305800" cy="201136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19,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Open Textbook Network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Center for Open Education, University of Minnesota</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http://research.cehd.umn.edu/otn/</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933A77B-F8F0-4318-BA5C-37E5F4750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572" y="2345345"/>
            <a:ext cx="4134428" cy="1300812"/>
          </a:xfrm>
          <a:prstGeom prst="rect">
            <a:avLst/>
          </a:prstGeom>
        </p:spPr>
      </p:pic>
      <p:pic>
        <p:nvPicPr>
          <p:cNvPr id="7" name="Picture 6">
            <a:extLst>
              <a:ext uri="{FF2B5EF4-FFF2-40B4-BE49-F238E27FC236}">
                <a16:creationId xmlns:a16="http://schemas.microsoft.com/office/drawing/2014/main" id="{0C62D102-4232-45AE-9A07-F7D8FE23C5CD}"/>
              </a:ext>
            </a:extLst>
          </p:cNvPr>
          <p:cNvPicPr>
            <a:picLocks noChangeAspect="1"/>
          </p:cNvPicPr>
          <p:nvPr/>
        </p:nvPicPr>
        <p:blipFill rotWithShape="1">
          <a:blip r:embed="rId4"/>
          <a:srcRect l="47528" t="54807" r="22478" b="10726"/>
          <a:stretch/>
        </p:blipFill>
        <p:spPr>
          <a:xfrm>
            <a:off x="8915400" y="3646157"/>
            <a:ext cx="2743200" cy="2887579"/>
          </a:xfrm>
          <a:prstGeom prst="rect">
            <a:avLst/>
          </a:prstGeom>
        </p:spPr>
      </p:pic>
      <p:pic>
        <p:nvPicPr>
          <p:cNvPr id="8" name="Picture 7">
            <a:extLst>
              <a:ext uri="{FF2B5EF4-FFF2-40B4-BE49-F238E27FC236}">
                <a16:creationId xmlns:a16="http://schemas.microsoft.com/office/drawing/2014/main" id="{37279A75-06E1-43F3-B4EC-5AEE688CBD7B}"/>
              </a:ext>
            </a:extLst>
          </p:cNvPr>
          <p:cNvPicPr>
            <a:picLocks noChangeAspect="1"/>
          </p:cNvPicPr>
          <p:nvPr/>
        </p:nvPicPr>
        <p:blipFill rotWithShape="1">
          <a:blip r:embed="rId5"/>
          <a:srcRect l="15833" t="28440" r="38333" b="6877"/>
          <a:stretch/>
        </p:blipFill>
        <p:spPr>
          <a:xfrm>
            <a:off x="76285" y="2421269"/>
            <a:ext cx="4518805" cy="3697204"/>
          </a:xfrm>
          <a:prstGeom prst="rect">
            <a:avLst/>
          </a:prstGeom>
        </p:spPr>
      </p:pic>
      <p:pic>
        <p:nvPicPr>
          <p:cNvPr id="9" name="Picture 8">
            <a:extLst>
              <a:ext uri="{FF2B5EF4-FFF2-40B4-BE49-F238E27FC236}">
                <a16:creationId xmlns:a16="http://schemas.microsoft.com/office/drawing/2014/main" id="{BDD2A6F8-670E-4B20-B19A-563CBC102F28}"/>
              </a:ext>
            </a:extLst>
          </p:cNvPr>
          <p:cNvPicPr>
            <a:picLocks noChangeAspect="1"/>
          </p:cNvPicPr>
          <p:nvPr/>
        </p:nvPicPr>
        <p:blipFill rotWithShape="1">
          <a:blip r:embed="rId6"/>
          <a:srcRect l="6667" t="13297" r="7500" b="9062"/>
          <a:stretch/>
        </p:blipFill>
        <p:spPr>
          <a:xfrm>
            <a:off x="4724585" y="2421269"/>
            <a:ext cx="3328033" cy="1777105"/>
          </a:xfrm>
          <a:prstGeom prst="rect">
            <a:avLst/>
          </a:prstGeom>
        </p:spPr>
      </p:pic>
      <p:pic>
        <p:nvPicPr>
          <p:cNvPr id="3" name="Picture 2">
            <a:extLst>
              <a:ext uri="{FF2B5EF4-FFF2-40B4-BE49-F238E27FC236}">
                <a16:creationId xmlns:a16="http://schemas.microsoft.com/office/drawing/2014/main" id="{EBB2006F-E663-4092-82E7-8F6ECBD56C94}"/>
              </a:ext>
            </a:extLst>
          </p:cNvPr>
          <p:cNvPicPr>
            <a:picLocks noChangeAspect="1"/>
          </p:cNvPicPr>
          <p:nvPr/>
        </p:nvPicPr>
        <p:blipFill rotWithShape="1">
          <a:blip r:embed="rId7"/>
          <a:srcRect l="39113" t="19835" r="24516" b="6122"/>
          <a:stretch/>
        </p:blipFill>
        <p:spPr>
          <a:xfrm>
            <a:off x="5128490" y="3846871"/>
            <a:ext cx="2520221" cy="2822133"/>
          </a:xfrm>
          <a:prstGeom prst="rect">
            <a:avLst/>
          </a:prstGeom>
        </p:spPr>
      </p:pic>
    </p:spTree>
    <p:extLst>
      <p:ext uri="{BB962C8B-B14F-4D97-AF65-F5344CB8AC3E}">
        <p14:creationId xmlns:p14="http://schemas.microsoft.com/office/powerpoint/2010/main" val="67374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05000" y="716578"/>
            <a:ext cx="8297238" cy="168312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2,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a:t>
            </a:r>
            <a:br>
              <a:rPr lang="en-US"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OpenStax Infographic</a:t>
            </a:r>
            <a:br>
              <a:rPr lang="en-US" sz="7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https://cpb-us-e1.wpmucdn.com/news-network.rice.edu/dist/c/2/files/2018/07/infographic-2018_final-21jjdwm.pdf</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endParaRPr lang="en-US" dirty="0">
              <a:solidFill>
                <a:prstClr val="black"/>
              </a:solidFill>
              <a:latin typeface="Calibri"/>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3105150" y="947739"/>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64076397-9FA1-4DA9-A1D3-FCBFB6C56A20}"/>
              </a:ext>
            </a:extLst>
          </p:cNvPr>
          <p:cNvPicPr>
            <a:picLocks noChangeAspect="1"/>
          </p:cNvPicPr>
          <p:nvPr/>
        </p:nvPicPr>
        <p:blipFill rotWithShape="1">
          <a:blip r:embed="rId3"/>
          <a:srcRect l="4167" t="28837" r="20833" b="18960"/>
          <a:stretch/>
        </p:blipFill>
        <p:spPr>
          <a:xfrm>
            <a:off x="0" y="3099371"/>
            <a:ext cx="8915400" cy="3665220"/>
          </a:xfrm>
          <a:prstGeom prst="rect">
            <a:avLst/>
          </a:prstGeom>
        </p:spPr>
      </p:pic>
      <p:pic>
        <p:nvPicPr>
          <p:cNvPr id="6" name="Picture 5">
            <a:extLst>
              <a:ext uri="{FF2B5EF4-FFF2-40B4-BE49-F238E27FC236}">
                <a16:creationId xmlns:a16="http://schemas.microsoft.com/office/drawing/2014/main" id="{4BC13764-9F35-4279-A0B2-A224F751A3C1}"/>
              </a:ext>
            </a:extLst>
          </p:cNvPr>
          <p:cNvPicPr>
            <a:picLocks noChangeAspect="1"/>
          </p:cNvPicPr>
          <p:nvPr/>
        </p:nvPicPr>
        <p:blipFill rotWithShape="1">
          <a:blip r:embed="rId4"/>
          <a:srcRect l="1666" t="14729" r="19167" b="2029"/>
          <a:stretch/>
        </p:blipFill>
        <p:spPr>
          <a:xfrm>
            <a:off x="9000902" y="3319354"/>
            <a:ext cx="3181796" cy="1976063"/>
          </a:xfrm>
          <a:prstGeom prst="rect">
            <a:avLst/>
          </a:prstGeom>
        </p:spPr>
      </p:pic>
    </p:spTree>
    <p:extLst>
      <p:ext uri="{BB962C8B-B14F-4D97-AF65-F5344CB8AC3E}">
        <p14:creationId xmlns:p14="http://schemas.microsoft.com/office/powerpoint/2010/main" val="3914246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307939" y="403846"/>
            <a:ext cx="10069975" cy="269716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29,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Learning is More Online</a:t>
            </a:r>
            <a:br>
              <a:rPr lang="en-US" sz="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Can a Huge Online College Solve California’s Work-Force Problems?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Karin Fischer,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https://www.chronicle.com/article/Can-a-Huge-Online-College/244054</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400" b="1" u="sng" dirty="0">
                <a:latin typeface="Tahoma" panose="020B0604030504040204" pitchFamily="34" charset="0"/>
                <a:ea typeface="Tahoma" panose="020B0604030504040204" pitchFamily="34" charset="0"/>
                <a:cs typeface="Tahoma" panose="020B0604030504040204" pitchFamily="34" charset="0"/>
                <a:hlinkClick r:id="rId3"/>
              </a:rPr>
              <a:t>http://curtbonk.com/link</a:t>
            </a:r>
            <a:br>
              <a:rPr lang="en-US" b="1" u="sng" dirty="0">
                <a:latin typeface="Tahoma" panose="020B0604030504040204" pitchFamily="34" charset="0"/>
                <a:ea typeface="Tahoma" panose="020B0604030504040204" pitchFamily="34" charset="0"/>
                <a:cs typeface="Tahoma" panose="020B0604030504040204" pitchFamily="34" charset="0"/>
              </a:rPr>
            </a:b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662984C-ABA7-4BE4-A349-420B31081B60}"/>
              </a:ext>
            </a:extLst>
          </p:cNvPr>
          <p:cNvPicPr>
            <a:picLocks noChangeAspect="1"/>
          </p:cNvPicPr>
          <p:nvPr/>
        </p:nvPicPr>
        <p:blipFill rotWithShape="1">
          <a:blip r:embed="rId4"/>
          <a:srcRect l="24167" t="21936" r="32500" b="18428"/>
          <a:stretch/>
        </p:blipFill>
        <p:spPr>
          <a:xfrm>
            <a:off x="1414669" y="2971800"/>
            <a:ext cx="3962400" cy="3886200"/>
          </a:xfrm>
          <a:prstGeom prst="rect">
            <a:avLst/>
          </a:prstGeom>
        </p:spPr>
      </p:pic>
      <p:pic>
        <p:nvPicPr>
          <p:cNvPr id="6" name="Picture 5">
            <a:extLst>
              <a:ext uri="{FF2B5EF4-FFF2-40B4-BE49-F238E27FC236}">
                <a16:creationId xmlns:a16="http://schemas.microsoft.com/office/drawing/2014/main" id="{25CFC971-CE2F-4CDC-97C0-F98342E61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971" y="3242672"/>
            <a:ext cx="3669175" cy="2443238"/>
          </a:xfrm>
          <a:prstGeom prst="rect">
            <a:avLst/>
          </a:prstGeom>
        </p:spPr>
      </p:pic>
      <p:sp>
        <p:nvSpPr>
          <p:cNvPr id="7" name="TextBox 6">
            <a:extLst>
              <a:ext uri="{FF2B5EF4-FFF2-40B4-BE49-F238E27FC236}">
                <a16:creationId xmlns:a16="http://schemas.microsoft.com/office/drawing/2014/main" id="{BC43343A-6D3E-4042-990F-6192787021A2}"/>
              </a:ext>
            </a:extLst>
          </p:cNvPr>
          <p:cNvSpPr txBox="1"/>
          <p:nvPr/>
        </p:nvSpPr>
        <p:spPr>
          <a:xfrm>
            <a:off x="5867400" y="5685910"/>
            <a:ext cx="5771322" cy="923330"/>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The new college is being created to help California’s adults improve their job prospects in growing fields like IT support. </a:t>
            </a:r>
          </a:p>
        </p:txBody>
      </p:sp>
    </p:spTree>
    <p:extLst>
      <p:ext uri="{BB962C8B-B14F-4D97-AF65-F5344CB8AC3E}">
        <p14:creationId xmlns:p14="http://schemas.microsoft.com/office/powerpoint/2010/main" val="1594184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551" y="274638"/>
            <a:ext cx="9470672" cy="2536295"/>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9,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Free and Open and Online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Modern State Education Alliance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https://modernstates.org/</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15001" t="11073" r="1665" b="13668"/>
          <a:stretch/>
        </p:blipFill>
        <p:spPr>
          <a:xfrm>
            <a:off x="0" y="3429000"/>
            <a:ext cx="6385337" cy="3703495"/>
          </a:xfrm>
          <a:prstGeom prst="rect">
            <a:avLst/>
          </a:prstGeom>
        </p:spPr>
      </p:pic>
      <p:pic>
        <p:nvPicPr>
          <p:cNvPr id="6" name="Picture 5"/>
          <p:cNvPicPr>
            <a:picLocks noChangeAspect="1"/>
          </p:cNvPicPr>
          <p:nvPr/>
        </p:nvPicPr>
        <p:blipFill rotWithShape="1">
          <a:blip r:embed="rId4"/>
          <a:srcRect l="18284" t="10380" r="9216" b="18253"/>
          <a:stretch/>
        </p:blipFill>
        <p:spPr>
          <a:xfrm>
            <a:off x="7303910" y="3161915"/>
            <a:ext cx="3323717" cy="2101200"/>
          </a:xfrm>
          <a:prstGeom prst="rect">
            <a:avLst/>
          </a:prstGeom>
        </p:spPr>
      </p:pic>
      <p:pic>
        <p:nvPicPr>
          <p:cNvPr id="7" name="Picture 6">
            <a:extLst>
              <a:ext uri="{FF2B5EF4-FFF2-40B4-BE49-F238E27FC236}">
                <a16:creationId xmlns:a16="http://schemas.microsoft.com/office/drawing/2014/main" id="{3BCEAE66-B7A6-4063-8F01-FEDF00341B56}"/>
              </a:ext>
            </a:extLst>
          </p:cNvPr>
          <p:cNvPicPr>
            <a:picLocks noChangeAspect="1"/>
          </p:cNvPicPr>
          <p:nvPr/>
        </p:nvPicPr>
        <p:blipFill rotWithShape="1">
          <a:blip r:embed="rId5"/>
          <a:srcRect l="21667" t="46700" r="34984" b="30305"/>
          <a:stretch/>
        </p:blipFill>
        <p:spPr>
          <a:xfrm>
            <a:off x="6588538" y="5378925"/>
            <a:ext cx="5478656" cy="1467741"/>
          </a:xfrm>
          <a:prstGeom prst="rect">
            <a:avLst/>
          </a:prstGeom>
        </p:spPr>
      </p:pic>
      <p:pic>
        <p:nvPicPr>
          <p:cNvPr id="8" name="Picture 7">
            <a:extLst>
              <a:ext uri="{FF2B5EF4-FFF2-40B4-BE49-F238E27FC236}">
                <a16:creationId xmlns:a16="http://schemas.microsoft.com/office/drawing/2014/main" id="{33538C15-D7C2-46CF-9042-95AA0043A024}"/>
              </a:ext>
            </a:extLst>
          </p:cNvPr>
          <p:cNvPicPr>
            <a:picLocks noChangeAspect="1"/>
          </p:cNvPicPr>
          <p:nvPr/>
        </p:nvPicPr>
        <p:blipFill rotWithShape="1">
          <a:blip r:embed="rId6"/>
          <a:srcRect l="30687" t="42695" r="36457" b="20974"/>
          <a:stretch/>
        </p:blipFill>
        <p:spPr>
          <a:xfrm>
            <a:off x="5173825" y="3161915"/>
            <a:ext cx="1988120" cy="1467740"/>
          </a:xfrm>
          <a:prstGeom prst="rect">
            <a:avLst/>
          </a:prstGeom>
        </p:spPr>
      </p:pic>
    </p:spTree>
    <p:extLst>
      <p:ext uri="{BB962C8B-B14F-4D97-AF65-F5344CB8AC3E}">
        <p14:creationId xmlns:p14="http://schemas.microsoft.com/office/powerpoint/2010/main" val="185708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959556" y="349957"/>
            <a:ext cx="10160000" cy="2987706"/>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21,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Direct from Experts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TeachMeNow</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hlinkClick r:id="rId2"/>
              </a:rPr>
              <a:t>TeachMeNow</a:t>
            </a:r>
            <a:r>
              <a:rPr lang="en-US" sz="1800" b="1" dirty="0">
                <a:latin typeface="Tahoma" panose="020B0604030504040204" pitchFamily="34" charset="0"/>
                <a:ea typeface="Tahoma" panose="020B0604030504040204" pitchFamily="34" charset="0"/>
                <a:cs typeface="Tahoma" panose="020B0604030504040204" pitchFamily="34" charset="0"/>
              </a:rPr>
              <a:t> is a gig-economy platform for teachers. This marketplace connects teachers, experts, and mentors to students. </a:t>
            </a:r>
            <a:r>
              <a:rPr lang="en-US" sz="1200" b="1" dirty="0">
                <a:latin typeface="Tahoma" panose="020B0604030504040204" pitchFamily="34" charset="0"/>
                <a:ea typeface="Tahoma" panose="020B0604030504040204" pitchFamily="34" charset="0"/>
                <a:cs typeface="Tahoma" panose="020B0604030504040204" pitchFamily="34" charset="0"/>
              </a:rPr>
              <a:t>The technology combines scheduling, payments and live virtual sessions that can connect on any device allows tens of thousands of teachers to create their own online businesses, with some earning over $100,000 last year. In addition, schools and companies including Microsoft use </a:t>
            </a:r>
            <a:r>
              <a:rPr lang="en-US" sz="1200" b="1" dirty="0" err="1">
                <a:latin typeface="Tahoma" panose="020B0604030504040204" pitchFamily="34" charset="0"/>
                <a:ea typeface="Tahoma" panose="020B0604030504040204" pitchFamily="34" charset="0"/>
                <a:cs typeface="Tahoma" panose="020B0604030504040204" pitchFamily="34" charset="0"/>
              </a:rPr>
              <a:t>TeachMeNow</a:t>
            </a:r>
            <a:r>
              <a:rPr lang="en-US" sz="1200" b="1" dirty="0">
                <a:latin typeface="Tahoma" panose="020B0604030504040204" pitchFamily="34" charset="0"/>
                <a:ea typeface="Tahoma" panose="020B0604030504040204" pitchFamily="34" charset="0"/>
                <a:cs typeface="Tahoma" panose="020B0604030504040204" pitchFamily="34" charset="0"/>
              </a:rPr>
              <a:t> software to create their own-branded online learning communities.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hlinkClick r:id="rId2"/>
              </a:rPr>
              <a:t>https://teachmenow.com/</a:t>
            </a:r>
            <a:r>
              <a:rPr lang="en-US" sz="27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C8300C4F-E548-4097-811D-078319B5DBC1}"/>
              </a:ext>
            </a:extLst>
          </p:cNvPr>
          <p:cNvPicPr>
            <a:picLocks noChangeAspect="1"/>
          </p:cNvPicPr>
          <p:nvPr/>
        </p:nvPicPr>
        <p:blipFill rotWithShape="1">
          <a:blip r:embed="rId3"/>
          <a:srcRect l="-1" t="8889" r="1140"/>
          <a:stretch/>
        </p:blipFill>
        <p:spPr>
          <a:xfrm>
            <a:off x="3305171" y="3520338"/>
            <a:ext cx="2555200" cy="1900090"/>
          </a:xfrm>
          <a:prstGeom prst="rect">
            <a:avLst/>
          </a:prstGeom>
        </p:spPr>
      </p:pic>
      <p:pic>
        <p:nvPicPr>
          <p:cNvPr id="8" name="Picture 7">
            <a:extLst>
              <a:ext uri="{FF2B5EF4-FFF2-40B4-BE49-F238E27FC236}">
                <a16:creationId xmlns:a16="http://schemas.microsoft.com/office/drawing/2014/main" id="{D3B86332-11B2-4810-BBEB-502B5482E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4" y="3520338"/>
            <a:ext cx="3041037" cy="1712104"/>
          </a:xfrm>
          <a:prstGeom prst="rect">
            <a:avLst/>
          </a:prstGeom>
        </p:spPr>
      </p:pic>
      <p:pic>
        <p:nvPicPr>
          <p:cNvPr id="4" name="Picture 3">
            <a:extLst>
              <a:ext uri="{FF2B5EF4-FFF2-40B4-BE49-F238E27FC236}">
                <a16:creationId xmlns:a16="http://schemas.microsoft.com/office/drawing/2014/main" id="{40E982E3-1428-4A04-B8C0-814F34C675C8}"/>
              </a:ext>
            </a:extLst>
          </p:cNvPr>
          <p:cNvPicPr>
            <a:picLocks noChangeAspect="1"/>
          </p:cNvPicPr>
          <p:nvPr/>
        </p:nvPicPr>
        <p:blipFill rotWithShape="1">
          <a:blip r:embed="rId5"/>
          <a:srcRect l="15037" t="15556" r="14140" b="1111"/>
          <a:stretch/>
        </p:blipFill>
        <p:spPr>
          <a:xfrm>
            <a:off x="6096000" y="3520338"/>
            <a:ext cx="3226502" cy="3063135"/>
          </a:xfrm>
          <a:prstGeom prst="rect">
            <a:avLst/>
          </a:prstGeom>
        </p:spPr>
      </p:pic>
      <p:pic>
        <p:nvPicPr>
          <p:cNvPr id="7" name="Picture 6">
            <a:extLst>
              <a:ext uri="{FF2B5EF4-FFF2-40B4-BE49-F238E27FC236}">
                <a16:creationId xmlns:a16="http://schemas.microsoft.com/office/drawing/2014/main" id="{6BA60D9C-BA16-4E13-B10F-8EE2EFB9CC99}"/>
              </a:ext>
            </a:extLst>
          </p:cNvPr>
          <p:cNvPicPr>
            <a:picLocks noChangeAspect="1"/>
          </p:cNvPicPr>
          <p:nvPr/>
        </p:nvPicPr>
        <p:blipFill rotWithShape="1">
          <a:blip r:embed="rId6"/>
          <a:srcRect l="14140" t="11111" r="20415" b="1111"/>
          <a:stretch/>
        </p:blipFill>
        <p:spPr>
          <a:xfrm>
            <a:off x="9071601" y="3520338"/>
            <a:ext cx="3041730" cy="3291736"/>
          </a:xfrm>
          <a:prstGeom prst="rect">
            <a:avLst/>
          </a:prstGeom>
        </p:spPr>
      </p:pic>
    </p:spTree>
    <p:extLst>
      <p:ext uri="{BB962C8B-B14F-4D97-AF65-F5344CB8AC3E}">
        <p14:creationId xmlns:p14="http://schemas.microsoft.com/office/powerpoint/2010/main" val="473564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#3. Customization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046" y="2101680"/>
            <a:ext cx="6297984" cy="4628500"/>
          </a:xfrm>
          <a:prstGeom prst="rect">
            <a:avLst/>
          </a:prstGeom>
        </p:spPr>
      </p:pic>
    </p:spTree>
    <p:extLst>
      <p:ext uri="{BB962C8B-B14F-4D97-AF65-F5344CB8AC3E}">
        <p14:creationId xmlns:p14="http://schemas.microsoft.com/office/powerpoint/2010/main" val="290956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2057400" y="274638"/>
            <a:ext cx="8153400" cy="246856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28, 2017</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Automation could kill 73 million U.S. jobs by 2030</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Paul Davidson, USA Today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https://www.usatoday.com/story/money/2017/11/29/automation-could-kill-73-million-u-s-jobs-2030/899878001/</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(1:20): </a:t>
            </a:r>
            <a:r>
              <a:rPr lang="en-US" sz="1800" b="1" u="sng" dirty="0">
                <a:latin typeface="Tahoma" panose="020B0604030504040204" pitchFamily="34" charset="0"/>
                <a:ea typeface="Tahoma" panose="020B0604030504040204" pitchFamily="34" charset="0"/>
                <a:cs typeface="Tahoma" panose="020B0604030504040204" pitchFamily="34" charset="0"/>
                <a:hlinkClick r:id="rId3"/>
              </a:rPr>
              <a:t>http://curtbonk.com/automation.html</a:t>
            </a:r>
            <a:br>
              <a:rPr lang="en-US" sz="1800" b="1" u="sng"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(1:20): </a:t>
            </a:r>
            <a:r>
              <a:rPr lang="en-US" sz="1800" b="1" u="sng" dirty="0">
                <a:latin typeface="Tahoma" panose="020B0604030504040204" pitchFamily="34" charset="0"/>
                <a:ea typeface="Tahoma" panose="020B0604030504040204" pitchFamily="34" charset="0"/>
                <a:cs typeface="Tahoma" panose="020B0604030504040204" pitchFamily="34" charset="0"/>
                <a:hlinkClick r:id="rId4"/>
              </a:rPr>
              <a:t>http://curtbonk.com/automation2.html</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D9997A9C-8B57-468B-B195-FDF7282F6943}"/>
              </a:ext>
            </a:extLst>
          </p:cNvPr>
          <p:cNvPicPr>
            <a:picLocks noChangeAspect="1"/>
          </p:cNvPicPr>
          <p:nvPr/>
        </p:nvPicPr>
        <p:blipFill rotWithShape="1">
          <a:blip r:embed="rId5"/>
          <a:srcRect l="24416" t="27952" r="27250" b="10554"/>
          <a:stretch/>
        </p:blipFill>
        <p:spPr>
          <a:xfrm>
            <a:off x="143059" y="3048000"/>
            <a:ext cx="6324600" cy="3598479"/>
          </a:xfrm>
          <a:prstGeom prst="rect">
            <a:avLst/>
          </a:prstGeom>
        </p:spPr>
      </p:pic>
      <p:pic>
        <p:nvPicPr>
          <p:cNvPr id="6" name="Picture 5">
            <a:extLst>
              <a:ext uri="{FF2B5EF4-FFF2-40B4-BE49-F238E27FC236}">
                <a16:creationId xmlns:a16="http://schemas.microsoft.com/office/drawing/2014/main" id="{2B1F02C6-0068-440B-A9E6-ECAE6EF42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534" y="3618363"/>
            <a:ext cx="3822961" cy="2870800"/>
          </a:xfrm>
          <a:prstGeom prst="rect">
            <a:avLst/>
          </a:prstGeom>
        </p:spPr>
      </p:pic>
      <p:pic>
        <p:nvPicPr>
          <p:cNvPr id="5" name="Picture 2" descr="robot">
            <a:extLst>
              <a:ext uri="{FF2B5EF4-FFF2-40B4-BE49-F238E27FC236}">
                <a16:creationId xmlns:a16="http://schemas.microsoft.com/office/drawing/2014/main" id="{E7E8FA4F-C63E-43E9-97CF-D619A86CFD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2616" y="3618363"/>
            <a:ext cx="3736368" cy="207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67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990600" y="457200"/>
            <a:ext cx="9505950" cy="2011362"/>
          </a:xfrm>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Modifiable </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Architecture of Ideal Learning Environments</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Emelina </a:t>
            </a:r>
            <a:r>
              <a:rPr lang="en-US" sz="2700" b="1" dirty="0" err="1">
                <a:latin typeface="Tahoma" panose="020B0604030504040204" pitchFamily="34" charset="0"/>
                <a:ea typeface="Tahoma" panose="020B0604030504040204" pitchFamily="34" charset="0"/>
                <a:cs typeface="Tahoma" panose="020B0604030504040204" pitchFamily="34" charset="0"/>
              </a:rPr>
              <a:t>Minero</a:t>
            </a:r>
            <a:r>
              <a:rPr lang="en-US" sz="2700" b="1" dirty="0">
                <a:latin typeface="Tahoma" panose="020B0604030504040204" pitchFamily="34" charset="0"/>
                <a:ea typeface="Tahoma" panose="020B0604030504040204" pitchFamily="34" charset="0"/>
                <a:cs typeface="Tahoma" panose="020B0604030504040204" pitchFamily="34" charset="0"/>
              </a:rPr>
              <a:t>, Edutopia</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The Future of Collaboration Spaces Encompasses Video</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Interactive, Mobile, Julie Johnston, IU, Campus Technology</a:t>
            </a:r>
            <a:br>
              <a:rPr lang="en-US" sz="12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https://campustechnology.com/articles/2016/09/07/the-future-of-collaboration-spaces-encompasses-video-interactive-mobile.aspx</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http://www.miamiherald.com/news/local/education/article143434384.html</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4"/>
              </a:rPr>
              <a:t>https://www.edutopia.org/article/architecture-ideal-learning-environments</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7" name="Picture 6">
            <a:extLst>
              <a:ext uri="{FF2B5EF4-FFF2-40B4-BE49-F238E27FC236}">
                <a16:creationId xmlns:a16="http://schemas.microsoft.com/office/drawing/2014/main" id="{3F58B70B-2F13-4F66-AB1E-D9C9FD422E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03" y="2846213"/>
            <a:ext cx="2743200" cy="1830705"/>
          </a:xfrm>
          <a:prstGeom prst="rect">
            <a:avLst/>
          </a:prstGeom>
        </p:spPr>
      </p:pic>
      <p:pic>
        <p:nvPicPr>
          <p:cNvPr id="9" name="Picture 8">
            <a:extLst>
              <a:ext uri="{FF2B5EF4-FFF2-40B4-BE49-F238E27FC236}">
                <a16:creationId xmlns:a16="http://schemas.microsoft.com/office/drawing/2014/main" id="{E62559B4-5E1A-4D13-8954-01FFF366C1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7161" y="2874788"/>
            <a:ext cx="2832209" cy="1888139"/>
          </a:xfrm>
          <a:prstGeom prst="rect">
            <a:avLst/>
          </a:prstGeom>
        </p:spPr>
      </p:pic>
      <p:pic>
        <p:nvPicPr>
          <p:cNvPr id="11" name="Picture 10">
            <a:extLst>
              <a:ext uri="{FF2B5EF4-FFF2-40B4-BE49-F238E27FC236}">
                <a16:creationId xmlns:a16="http://schemas.microsoft.com/office/drawing/2014/main" id="{C37183EB-8FE0-4F01-8FE8-7750E83D9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225" y="4775200"/>
            <a:ext cx="2895600" cy="1930400"/>
          </a:xfrm>
          <a:prstGeom prst="rect">
            <a:avLst/>
          </a:prstGeom>
        </p:spPr>
      </p:pic>
      <p:pic>
        <p:nvPicPr>
          <p:cNvPr id="13" name="Picture 12">
            <a:extLst>
              <a:ext uri="{FF2B5EF4-FFF2-40B4-BE49-F238E27FC236}">
                <a16:creationId xmlns:a16="http://schemas.microsoft.com/office/drawing/2014/main" id="{61511D3D-8003-43D5-8C55-DFFA70D66A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7161" y="4775200"/>
            <a:ext cx="2995614" cy="1997076"/>
          </a:xfrm>
          <a:prstGeom prst="rect">
            <a:avLst/>
          </a:prstGeom>
        </p:spPr>
      </p:pic>
      <p:pic>
        <p:nvPicPr>
          <p:cNvPr id="8" name="Picture 7">
            <a:extLst>
              <a:ext uri="{FF2B5EF4-FFF2-40B4-BE49-F238E27FC236}">
                <a16:creationId xmlns:a16="http://schemas.microsoft.com/office/drawing/2014/main" id="{4E688FF5-C36B-41E2-9407-B16266DB2FBC}"/>
              </a:ext>
            </a:extLst>
          </p:cNvPr>
          <p:cNvPicPr>
            <a:picLocks noChangeAspect="1"/>
          </p:cNvPicPr>
          <p:nvPr/>
        </p:nvPicPr>
        <p:blipFill rotWithShape="1">
          <a:blip r:embed="rId9"/>
          <a:srcRect l="20000" t="15750" r="28333" b="8900"/>
          <a:stretch/>
        </p:blipFill>
        <p:spPr>
          <a:xfrm>
            <a:off x="4227756" y="3144791"/>
            <a:ext cx="3366245" cy="2986186"/>
          </a:xfrm>
          <a:prstGeom prst="rect">
            <a:avLst/>
          </a:prstGeom>
        </p:spPr>
      </p:pic>
    </p:spTree>
    <p:extLst>
      <p:ext uri="{BB962C8B-B14F-4D97-AF65-F5344CB8AC3E}">
        <p14:creationId xmlns:p14="http://schemas.microsoft.com/office/powerpoint/2010/main" val="3863841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981200" y="304800"/>
            <a:ext cx="8305800" cy="3276600"/>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Personalized</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5G to AR: Here are 7 technologies to watch in 2018, </a:t>
            </a:r>
            <a:r>
              <a:rPr lang="en-US" sz="2800" b="1" dirty="0">
                <a:latin typeface="Tahoma" panose="020B0604030504040204" pitchFamily="34" charset="0"/>
                <a:ea typeface="Tahoma" panose="020B0604030504040204" pitchFamily="34" charset="0"/>
                <a:cs typeface="Tahoma" panose="020B0604030504040204" pitchFamily="34" charset="0"/>
              </a:rPr>
              <a:t>Edward C. </a:t>
            </a:r>
            <a:r>
              <a:rPr lang="en-US" sz="2800" b="1" dirty="0" err="1">
                <a:latin typeface="Tahoma" panose="020B0604030504040204" pitchFamily="34" charset="0"/>
                <a:ea typeface="Tahoma" panose="020B0604030504040204" pitchFamily="34" charset="0"/>
                <a:cs typeface="Tahoma" panose="020B0604030504040204" pitchFamily="34" charset="0"/>
              </a:rPr>
              <a:t>Baig</a:t>
            </a:r>
            <a:r>
              <a:rPr lang="en-US" sz="2800" b="1" dirty="0">
                <a:latin typeface="Tahoma" panose="020B0604030504040204" pitchFamily="34" charset="0"/>
                <a:ea typeface="Tahoma" panose="020B0604030504040204" pitchFamily="34" charset="0"/>
                <a:cs typeface="Tahoma" panose="020B0604030504040204" pitchFamily="34" charset="0"/>
              </a:rPr>
              <a:t>, USA Today</a:t>
            </a:r>
            <a:br>
              <a:rPr lang="en-US"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https://www.usatoday.com/story/tech/news/2018/01/02/artificial-intelligence-end-world-overblown-fears/985813001/</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(e.g., Augmented hearing)</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AA46514-27F3-447F-8EA7-1F9AE0FAE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438525"/>
            <a:ext cx="4419600" cy="3314700"/>
          </a:xfrm>
          <a:prstGeom prst="rect">
            <a:avLst/>
          </a:prstGeom>
        </p:spPr>
      </p:pic>
      <p:pic>
        <p:nvPicPr>
          <p:cNvPr id="8" name="Picture 7">
            <a:extLst>
              <a:ext uri="{FF2B5EF4-FFF2-40B4-BE49-F238E27FC236}">
                <a16:creationId xmlns:a16="http://schemas.microsoft.com/office/drawing/2014/main" id="{F5BB6B50-E06D-406B-9CF9-C7E9FD72A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820" y="3581401"/>
            <a:ext cx="4234180" cy="3175635"/>
          </a:xfrm>
          <a:prstGeom prst="rect">
            <a:avLst/>
          </a:prstGeom>
        </p:spPr>
      </p:pic>
    </p:spTree>
    <p:extLst>
      <p:ext uri="{BB962C8B-B14F-4D97-AF65-F5344CB8AC3E}">
        <p14:creationId xmlns:p14="http://schemas.microsoft.com/office/powerpoint/2010/main" val="4030985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199" y="304800"/>
            <a:ext cx="8529263" cy="3085672"/>
          </a:xfrm>
        </p:spPr>
        <p:txBody>
          <a:bodyPr rtlCol="0">
            <a:noAutofit/>
          </a:bodyPr>
          <a:lstStyle/>
          <a:p>
            <a:pPr fontAlgn="auto">
              <a:spcAft>
                <a:spcPts val="0"/>
              </a:spcAft>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14, 2017</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Customized</a:t>
            </a:r>
            <a:br>
              <a:rPr lang="en-US" sz="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China wants to bring artificial intelligence to its classrooms to boost its education system</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How the take off of AI-enabled education will affect the interaction between China’s 14 million teachers and 188 million pupils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Meng Jing, South China Morning Post</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https://www.scmp.com/tech/science-research/article/2115271/china-wants-bring-artificial-intelligence-its-classrooms-boost</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Video 1:33: </a:t>
            </a:r>
            <a:r>
              <a:rPr lang="en-US" sz="1600" b="1" dirty="0">
                <a:latin typeface="Tahoma" panose="020B0604030504040204" pitchFamily="34" charset="0"/>
                <a:ea typeface="Tahoma" panose="020B0604030504040204" pitchFamily="34" charset="0"/>
                <a:cs typeface="Tahoma" panose="020B0604030504040204" pitchFamily="34" charset="0"/>
                <a:hlinkClick r:id="rId3"/>
              </a:rPr>
              <a:t>http://curtbonk.com/chinese-ai.html</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228355" name="AutoShape 2" descr="Image result for The Digital Campus: The Robot Has Arrived">
            <a:extLst>
              <a:ext uri="{FF2B5EF4-FFF2-40B4-BE49-F238E27FC236}">
                <a16:creationId xmlns:a16="http://schemas.microsoft.com/office/drawing/2014/main" id="{5F21FFB3-4FDE-461D-B49C-8C202D94CE26}"/>
              </a:ext>
            </a:extLst>
          </p:cNvPr>
          <p:cNvSpPr>
            <a:spLocks noChangeAspect="1" noChangeArrowheads="1"/>
          </p:cNvSpPr>
          <p:nvPr/>
        </p:nvSpPr>
        <p:spPr bwMode="auto">
          <a:xfrm>
            <a:off x="4071939" y="395289"/>
            <a:ext cx="4048125"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latin typeface="Calibri" panose="020F0502020204030204" pitchFamily="34" charset="0"/>
            </a:endParaRPr>
          </a:p>
        </p:txBody>
      </p:sp>
      <p:pic>
        <p:nvPicPr>
          <p:cNvPr id="228356" name="Picture 2">
            <a:extLst>
              <a:ext uri="{FF2B5EF4-FFF2-40B4-BE49-F238E27FC236}">
                <a16:creationId xmlns:a16="http://schemas.microsoft.com/office/drawing/2014/main" id="{4253CFD4-990A-4A1A-90DC-5C84EF17C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001" t="35542" r="25832" b="21085"/>
          <a:stretch>
            <a:fillRect/>
          </a:stretch>
        </p:blipFill>
        <p:spPr bwMode="auto">
          <a:xfrm>
            <a:off x="6140542" y="3467529"/>
            <a:ext cx="5969285" cy="342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7" name="Picture 5">
            <a:extLst>
              <a:ext uri="{FF2B5EF4-FFF2-40B4-BE49-F238E27FC236}">
                <a16:creationId xmlns:a16="http://schemas.microsoft.com/office/drawing/2014/main" id="{A1D70CCB-3227-4F79-BBF4-E7CCB34B4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834" t="37149" r="25832" b="21085"/>
          <a:stretch>
            <a:fillRect/>
          </a:stretch>
        </p:blipFill>
        <p:spPr bwMode="auto">
          <a:xfrm>
            <a:off x="8917124" y="3549042"/>
            <a:ext cx="3274876" cy="185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BA1F447-A24A-46B8-8CD5-6DD6BB79F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59" y="3549042"/>
            <a:ext cx="5803820" cy="330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708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274638"/>
            <a:ext cx="8305800" cy="269716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Technology Assisted</a:t>
            </a:r>
            <a:br>
              <a:rPr lang="en-US" sz="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Hey, Alexa, Should We Bring Virtual Assistants to Campus? These Colleges Gave Them a Shot</a:t>
            </a:r>
            <a:br>
              <a:rPr lang="en-US"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Lindsey Ellis,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https://www.chronicle.com/article/Hey-Alexa-Should-We-Bring/244129</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24 seconds: </a:t>
            </a:r>
            <a:r>
              <a:rPr lang="en-US" sz="1400" b="1" u="sng" dirty="0">
                <a:latin typeface="Tahoma" panose="020B0604030504040204" pitchFamily="34" charset="0"/>
                <a:ea typeface="Tahoma" panose="020B0604030504040204" pitchFamily="34" charset="0"/>
                <a:cs typeface="Tahoma" panose="020B0604030504040204" pitchFamily="34" charset="0"/>
                <a:hlinkClick r:id="rId3"/>
              </a:rPr>
              <a:t>http://curtbonk.com/jetsons24.html</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44 Seconds: </a:t>
            </a:r>
            <a:r>
              <a:rPr lang="en-US" sz="1400" b="1" u="sng" dirty="0">
                <a:latin typeface="Tahoma" panose="020B0604030504040204" pitchFamily="34" charset="0"/>
                <a:ea typeface="Tahoma" panose="020B0604030504040204" pitchFamily="34" charset="0"/>
                <a:cs typeface="Tahoma" panose="020B0604030504040204" pitchFamily="34" charset="0"/>
                <a:hlinkClick r:id="rId4"/>
              </a:rPr>
              <a:t>http://curtbonk.com/jetsons44.html</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7E8AFF-ACAF-4EDC-B95A-C7152E579B59}"/>
              </a:ext>
            </a:extLst>
          </p:cNvPr>
          <p:cNvPicPr>
            <a:picLocks noChangeAspect="1"/>
          </p:cNvPicPr>
          <p:nvPr/>
        </p:nvPicPr>
        <p:blipFill rotWithShape="1">
          <a:blip r:embed="rId5"/>
          <a:srcRect l="22500" t="27928" r="31667" b="1715"/>
          <a:stretch/>
        </p:blipFill>
        <p:spPr>
          <a:xfrm>
            <a:off x="6285058" y="3153068"/>
            <a:ext cx="3995514" cy="3704932"/>
          </a:xfrm>
          <a:prstGeom prst="rect">
            <a:avLst/>
          </a:prstGeom>
        </p:spPr>
      </p:pic>
      <p:pic>
        <p:nvPicPr>
          <p:cNvPr id="5" name="Picture 2" descr="Image result for google home">
            <a:extLst>
              <a:ext uri="{FF2B5EF4-FFF2-40B4-BE49-F238E27FC236}">
                <a16:creationId xmlns:a16="http://schemas.microsoft.com/office/drawing/2014/main" id="{7E52BD34-A524-48C0-AC06-3BAB16AE6F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8745" y="5210268"/>
            <a:ext cx="3057330" cy="1647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69E06C-51DF-4B25-9F81-BAC1F0C57747}"/>
              </a:ext>
            </a:extLst>
          </p:cNvPr>
          <p:cNvPicPr>
            <a:picLocks noChangeAspect="1"/>
          </p:cNvPicPr>
          <p:nvPr/>
        </p:nvPicPr>
        <p:blipFill rotWithShape="1">
          <a:blip r:embed="rId7"/>
          <a:srcRect l="29081" t="25213" r="18350" b="24360"/>
          <a:stretch/>
        </p:blipFill>
        <p:spPr>
          <a:xfrm>
            <a:off x="1905000" y="2971800"/>
            <a:ext cx="3581401" cy="2133600"/>
          </a:xfrm>
          <a:prstGeom prst="rect">
            <a:avLst/>
          </a:prstGeom>
        </p:spPr>
      </p:pic>
      <p:pic>
        <p:nvPicPr>
          <p:cNvPr id="8" name="Picture 7">
            <a:extLst>
              <a:ext uri="{FF2B5EF4-FFF2-40B4-BE49-F238E27FC236}">
                <a16:creationId xmlns:a16="http://schemas.microsoft.com/office/drawing/2014/main" id="{FD7F832B-9872-4181-AF57-54335A772A30}"/>
              </a:ext>
            </a:extLst>
          </p:cNvPr>
          <p:cNvPicPr>
            <a:picLocks noChangeAspect="1"/>
          </p:cNvPicPr>
          <p:nvPr/>
        </p:nvPicPr>
        <p:blipFill rotWithShape="1">
          <a:blip r:embed="rId8">
            <a:extLst>
              <a:ext uri="{28A0092B-C50C-407E-A947-70E740481C1C}">
                <a14:useLocalDpi xmlns:a14="http://schemas.microsoft.com/office/drawing/2010/main" val="0"/>
              </a:ext>
            </a:extLst>
          </a:blip>
          <a:srcRect l="10486" t="2688" r="13108" b="1552"/>
          <a:stretch/>
        </p:blipFill>
        <p:spPr>
          <a:xfrm>
            <a:off x="4282507" y="3276159"/>
            <a:ext cx="1943568" cy="1829241"/>
          </a:xfrm>
          <a:prstGeom prst="rect">
            <a:avLst/>
          </a:prstGeom>
        </p:spPr>
      </p:pic>
    </p:spTree>
    <p:extLst>
      <p:ext uri="{BB962C8B-B14F-4D97-AF65-F5344CB8AC3E}">
        <p14:creationId xmlns:p14="http://schemas.microsoft.com/office/powerpoint/2010/main" val="2833691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366834"/>
            <a:ext cx="8382000" cy="288131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9,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Intelligently Assisted</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Google Duplex Demo from Google IO 2018</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Video (4:11): </a:t>
            </a: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https://www.youtube.com/watch?v=bd1mEm2Fy08</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Video (2:05): </a:t>
            </a:r>
            <a:r>
              <a:rPr lang="en-US" sz="1600" b="1" u="sng" dirty="0">
                <a:latin typeface="Tahoma" panose="020B0604030504040204" pitchFamily="34" charset="0"/>
                <a:ea typeface="Tahoma" panose="020B0604030504040204" pitchFamily="34" charset="0"/>
                <a:cs typeface="Tahoma" panose="020B0604030504040204" pitchFamily="34" charset="0"/>
                <a:hlinkClick r:id="rId3"/>
              </a:rPr>
              <a:t>http://curtbonk.com/google40-245.html</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rPr>
              <a:t>Entire video (4:11): </a:t>
            </a:r>
            <a:r>
              <a:rPr lang="en-US" sz="900" b="1" dirty="0">
                <a:latin typeface="Tahoma" panose="020B0604030504040204" pitchFamily="34" charset="0"/>
                <a:ea typeface="Tahoma" panose="020B0604030504040204" pitchFamily="34" charset="0"/>
                <a:cs typeface="Tahoma" panose="020B0604030504040204" pitchFamily="34" charset="0"/>
                <a:hlinkClick r:id="rId4"/>
              </a:rPr>
              <a:t>http://curtbonk.com/google2018.html</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Jill Watson, Round Three, Georgia Tech course prepares for third semester with virtual teaching assistants, </a:t>
            </a:r>
            <a:r>
              <a:rPr lang="en-US" sz="1100" b="1" dirty="0">
                <a:latin typeface="Tahoma" panose="020B0604030504040204" pitchFamily="34" charset="0"/>
                <a:ea typeface="Tahoma" panose="020B0604030504040204" pitchFamily="34" charset="0"/>
                <a:cs typeface="Tahoma" panose="020B0604030504040204" pitchFamily="34" charset="0"/>
              </a:rPr>
              <a:t>Jason </a:t>
            </a:r>
            <a:r>
              <a:rPr lang="en-US" sz="1100" b="1" dirty="0" err="1">
                <a:latin typeface="Tahoma" panose="020B0604030504040204" pitchFamily="34" charset="0"/>
                <a:ea typeface="Tahoma" panose="020B0604030504040204" pitchFamily="34" charset="0"/>
                <a:cs typeface="Tahoma" panose="020B0604030504040204" pitchFamily="34" charset="0"/>
              </a:rPr>
              <a:t>Maderer</a:t>
            </a:r>
            <a:r>
              <a:rPr lang="en-US" sz="1100" b="1" dirty="0">
                <a:latin typeface="Tahoma" panose="020B0604030504040204" pitchFamily="34" charset="0"/>
                <a:ea typeface="Tahoma" panose="020B0604030504040204" pitchFamily="34" charset="0"/>
                <a:cs typeface="Tahoma" panose="020B0604030504040204" pitchFamily="34" charset="0"/>
              </a:rPr>
              <a:t>, Georgia Tech News Center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5"/>
              </a:rPr>
              <a:t>http://www.news.gatech.edu/2017/01/09/jill-watson-round-three</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F5FE41A2-23DE-405D-BE34-C4B9AD40F543}"/>
              </a:ext>
            </a:extLst>
          </p:cNvPr>
          <p:cNvPicPr>
            <a:picLocks noChangeAspect="1"/>
          </p:cNvPicPr>
          <p:nvPr/>
        </p:nvPicPr>
        <p:blipFill rotWithShape="1">
          <a:blip r:embed="rId6"/>
          <a:srcRect l="15834" t="16969" r="27864" b="21863"/>
          <a:stretch/>
        </p:blipFill>
        <p:spPr>
          <a:xfrm>
            <a:off x="199892" y="3248146"/>
            <a:ext cx="4521995" cy="3346527"/>
          </a:xfrm>
          <a:prstGeom prst="rect">
            <a:avLst/>
          </a:prstGeom>
        </p:spPr>
      </p:pic>
      <p:pic>
        <p:nvPicPr>
          <p:cNvPr id="8" name="Picture 7">
            <a:extLst>
              <a:ext uri="{FF2B5EF4-FFF2-40B4-BE49-F238E27FC236}">
                <a16:creationId xmlns:a16="http://schemas.microsoft.com/office/drawing/2014/main" id="{20A5566D-42AE-424B-B3B8-D516A2D76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290" y="3354949"/>
            <a:ext cx="5524910" cy="3107762"/>
          </a:xfrm>
          <a:prstGeom prst="rect">
            <a:avLst/>
          </a:prstGeom>
        </p:spPr>
      </p:pic>
      <p:pic>
        <p:nvPicPr>
          <p:cNvPr id="9" name="Picture 8">
            <a:extLst>
              <a:ext uri="{FF2B5EF4-FFF2-40B4-BE49-F238E27FC236}">
                <a16:creationId xmlns:a16="http://schemas.microsoft.com/office/drawing/2014/main" id="{CD30C0B0-A830-4ABC-B9F4-30A1920F7E86}"/>
              </a:ext>
            </a:extLst>
          </p:cNvPr>
          <p:cNvPicPr>
            <a:picLocks noChangeAspect="1"/>
          </p:cNvPicPr>
          <p:nvPr/>
        </p:nvPicPr>
        <p:blipFill rotWithShape="1">
          <a:blip r:embed="rId8"/>
          <a:srcRect l="30000" t="15925" r="11666" b="11482"/>
          <a:stretch/>
        </p:blipFill>
        <p:spPr>
          <a:xfrm>
            <a:off x="9103352" y="3248146"/>
            <a:ext cx="3088648" cy="2162054"/>
          </a:xfrm>
          <a:prstGeom prst="rect">
            <a:avLst/>
          </a:prstGeom>
        </p:spPr>
      </p:pic>
    </p:spTree>
    <p:extLst>
      <p:ext uri="{BB962C8B-B14F-4D97-AF65-F5344CB8AC3E}">
        <p14:creationId xmlns:p14="http://schemas.microsoft.com/office/powerpoint/2010/main" val="666906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199" y="533401"/>
            <a:ext cx="8249587" cy="2046922"/>
          </a:xfrm>
        </p:spPr>
        <p:txBody>
          <a:bodyP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April 14, 2018</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Demand</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Google’s astounding new search tool will answer any question by reading thousands of books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Anne Quito, Quartz</a:t>
            </a:r>
            <a:br>
              <a:rPr lang="en-US" sz="12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https://qz.com/1252664/talk-to-books-at-ted-2018-ray-kurzweil-unveils-googles-astounding-new-search-tool-will-answer-any-question-by-reading-thousands-of-books/</a:t>
            </a:r>
            <a:r>
              <a:rPr lang="en-US" sz="6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Allows you and me to ask questions which trigger a semantic search of the 120,000 books that Google has digitized (typically in under 6 seconds). </a:t>
            </a: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A5048675-88A2-44A4-8DD2-D0E620799EB5}"/>
              </a:ext>
            </a:extLst>
          </p:cNvPr>
          <p:cNvPicPr>
            <a:picLocks noChangeAspect="1"/>
          </p:cNvPicPr>
          <p:nvPr/>
        </p:nvPicPr>
        <p:blipFill rotWithShape="1">
          <a:blip r:embed="rId3"/>
          <a:srcRect l="808" t="14444" r="2506" b="3334"/>
          <a:stretch/>
        </p:blipFill>
        <p:spPr>
          <a:xfrm>
            <a:off x="341026" y="2752558"/>
            <a:ext cx="6324600" cy="4105442"/>
          </a:xfrm>
          <a:prstGeom prst="rect">
            <a:avLst/>
          </a:prstGeom>
        </p:spPr>
      </p:pic>
      <p:pic>
        <p:nvPicPr>
          <p:cNvPr id="7" name="Picture 6">
            <a:extLst>
              <a:ext uri="{FF2B5EF4-FFF2-40B4-BE49-F238E27FC236}">
                <a16:creationId xmlns:a16="http://schemas.microsoft.com/office/drawing/2014/main" id="{90A0E7CD-C077-4FCB-9B6E-262B20454716}"/>
              </a:ext>
            </a:extLst>
          </p:cNvPr>
          <p:cNvPicPr>
            <a:picLocks noChangeAspect="1"/>
          </p:cNvPicPr>
          <p:nvPr/>
        </p:nvPicPr>
        <p:blipFill rotWithShape="1">
          <a:blip r:embed="rId4"/>
          <a:srcRect l="27501" t="13613" r="25833" b="1483"/>
          <a:stretch/>
        </p:blipFill>
        <p:spPr>
          <a:xfrm>
            <a:off x="6665626" y="2580323"/>
            <a:ext cx="3710782" cy="4174631"/>
          </a:xfrm>
          <a:prstGeom prst="rect">
            <a:avLst/>
          </a:prstGeom>
        </p:spPr>
      </p:pic>
      <p:pic>
        <p:nvPicPr>
          <p:cNvPr id="9" name="Picture 8">
            <a:extLst>
              <a:ext uri="{FF2B5EF4-FFF2-40B4-BE49-F238E27FC236}">
                <a16:creationId xmlns:a16="http://schemas.microsoft.com/office/drawing/2014/main" id="{BF814F3A-A05B-4765-9DE7-0A272CC9C07A}"/>
              </a:ext>
            </a:extLst>
          </p:cNvPr>
          <p:cNvPicPr>
            <a:picLocks noChangeAspect="1"/>
          </p:cNvPicPr>
          <p:nvPr/>
        </p:nvPicPr>
        <p:blipFill rotWithShape="1">
          <a:blip r:embed="rId5"/>
          <a:srcRect l="27501" t="19003" r="25833" b="1483"/>
          <a:stretch/>
        </p:blipFill>
        <p:spPr>
          <a:xfrm>
            <a:off x="10128768" y="4670687"/>
            <a:ext cx="1978287" cy="2084267"/>
          </a:xfrm>
          <a:prstGeom prst="rect">
            <a:avLst/>
          </a:prstGeom>
        </p:spPr>
      </p:pic>
    </p:spTree>
    <p:extLst>
      <p:ext uri="{BB962C8B-B14F-4D97-AF65-F5344CB8AC3E}">
        <p14:creationId xmlns:p14="http://schemas.microsoft.com/office/powerpoint/2010/main" val="3791804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642937"/>
            <a:ext cx="8305800" cy="2633663"/>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12,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Massive and Modular</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EdX: From </a:t>
            </a:r>
            <a:r>
              <a:rPr lang="en-US" sz="3200" b="1" dirty="0" err="1">
                <a:latin typeface="Tahoma" panose="020B0604030504040204" pitchFamily="34" charset="0"/>
                <a:ea typeface="Tahoma" panose="020B0604030504040204" pitchFamily="34" charset="0"/>
                <a:cs typeface="Tahoma" panose="020B0604030504040204" pitchFamily="34" charset="0"/>
              </a:rPr>
              <a:t>MicroMasters</a:t>
            </a:r>
            <a:r>
              <a:rPr lang="en-US" sz="3200" b="1" dirty="0">
                <a:latin typeface="Tahoma" panose="020B0604030504040204" pitchFamily="34" charset="0"/>
                <a:ea typeface="Tahoma" panose="020B0604030504040204" pitchFamily="34" charset="0"/>
                <a:cs typeface="Tahoma" panose="020B0604030504040204" pitchFamily="34" charset="0"/>
              </a:rPr>
              <a:t> to Online Master’s Degrees</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Lindsey McKenzie, Inside Higher Ed</a:t>
            </a:r>
            <a:br>
              <a:rPr lang="en-US" sz="7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https://www.insidehighered.com/news/2018/10/12/edx-launches-nine-low-cost-online-degrees</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endParaRPr lang="en-US" dirty="0">
              <a:solidFill>
                <a:prstClr val="black"/>
              </a:solidFill>
              <a:latin typeface="Calibri"/>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3105150" y="947739"/>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7DC771E4-24C7-4FE0-9566-9407D9F61B54}"/>
              </a:ext>
            </a:extLst>
          </p:cNvPr>
          <p:cNvPicPr>
            <a:picLocks noChangeAspect="1"/>
          </p:cNvPicPr>
          <p:nvPr/>
        </p:nvPicPr>
        <p:blipFill rotWithShape="1">
          <a:blip r:embed="rId3"/>
          <a:srcRect l="19167" t="52239" r="25833" b="17533"/>
          <a:stretch/>
        </p:blipFill>
        <p:spPr>
          <a:xfrm>
            <a:off x="-3967" y="3581401"/>
            <a:ext cx="4427533" cy="1811263"/>
          </a:xfrm>
          <a:prstGeom prst="rect">
            <a:avLst/>
          </a:prstGeom>
        </p:spPr>
      </p:pic>
      <p:pic>
        <p:nvPicPr>
          <p:cNvPr id="6" name="Picture 5">
            <a:extLst>
              <a:ext uri="{FF2B5EF4-FFF2-40B4-BE49-F238E27FC236}">
                <a16:creationId xmlns:a16="http://schemas.microsoft.com/office/drawing/2014/main" id="{9B5A876E-AFE1-479F-92A0-A4790E8E1D27}"/>
              </a:ext>
            </a:extLst>
          </p:cNvPr>
          <p:cNvPicPr>
            <a:picLocks noChangeAspect="1"/>
          </p:cNvPicPr>
          <p:nvPr/>
        </p:nvPicPr>
        <p:blipFill rotWithShape="1">
          <a:blip r:embed="rId4"/>
          <a:srcRect l="17754" t="14445" r="8418" b="5764"/>
          <a:stretch/>
        </p:blipFill>
        <p:spPr>
          <a:xfrm>
            <a:off x="8274533" y="3650104"/>
            <a:ext cx="3825380" cy="3157587"/>
          </a:xfrm>
          <a:prstGeom prst="rect">
            <a:avLst/>
          </a:prstGeom>
        </p:spPr>
      </p:pic>
      <p:pic>
        <p:nvPicPr>
          <p:cNvPr id="7" name="Picture 6">
            <a:extLst>
              <a:ext uri="{FF2B5EF4-FFF2-40B4-BE49-F238E27FC236}">
                <a16:creationId xmlns:a16="http://schemas.microsoft.com/office/drawing/2014/main" id="{6B735CAE-413C-4D7D-9808-A8FAF2476068}"/>
              </a:ext>
            </a:extLst>
          </p:cNvPr>
          <p:cNvPicPr>
            <a:picLocks noChangeAspect="1"/>
          </p:cNvPicPr>
          <p:nvPr/>
        </p:nvPicPr>
        <p:blipFill rotWithShape="1">
          <a:blip r:embed="rId5"/>
          <a:srcRect l="33790" t="20784" r="22332" b="933"/>
          <a:stretch/>
        </p:blipFill>
        <p:spPr>
          <a:xfrm>
            <a:off x="4676984" y="3740045"/>
            <a:ext cx="2674597" cy="2977703"/>
          </a:xfrm>
          <a:prstGeom prst="rect">
            <a:avLst/>
          </a:prstGeom>
        </p:spPr>
      </p:pic>
      <p:pic>
        <p:nvPicPr>
          <p:cNvPr id="8" name="Picture 7">
            <a:extLst>
              <a:ext uri="{FF2B5EF4-FFF2-40B4-BE49-F238E27FC236}">
                <a16:creationId xmlns:a16="http://schemas.microsoft.com/office/drawing/2014/main" id="{4E3B793D-004A-4A4C-BFEC-BABCD4F42EA8}"/>
              </a:ext>
            </a:extLst>
          </p:cNvPr>
          <p:cNvPicPr>
            <a:picLocks noChangeAspect="1"/>
          </p:cNvPicPr>
          <p:nvPr/>
        </p:nvPicPr>
        <p:blipFill rotWithShape="1">
          <a:blip r:embed="rId6"/>
          <a:srcRect l="24551" t="17579" r="32393" b="6916"/>
          <a:stretch/>
        </p:blipFill>
        <p:spPr>
          <a:xfrm>
            <a:off x="6741952" y="5228896"/>
            <a:ext cx="1581461" cy="1581461"/>
          </a:xfrm>
          <a:prstGeom prst="rect">
            <a:avLst/>
          </a:prstGeom>
        </p:spPr>
      </p:pic>
    </p:spTree>
    <p:extLst>
      <p:ext uri="{BB962C8B-B14F-4D97-AF65-F5344CB8AC3E}">
        <p14:creationId xmlns:p14="http://schemas.microsoft.com/office/powerpoint/2010/main" val="3253602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90"/>
            <a:ext cx="10822970" cy="1535552"/>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sz="4000" b="1" dirty="0">
                <a:solidFill>
                  <a:srgbClr val="0070C0"/>
                </a:solidFill>
                <a:latin typeface="Tahoma" panose="020B0604030504040204" pitchFamily="34" charset="0"/>
                <a:ea typeface="Tahoma" panose="020B0604030504040204" pitchFamily="34" charset="0"/>
                <a:cs typeface="Tahoma" panose="020B0604030504040204" pitchFamily="34" charset="0"/>
              </a:rPr>
              <a:t>Recapping the Three Mega Trends: </a:t>
            </a:r>
            <a:br>
              <a:rPr lang="en-NZ"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NZ" sz="4000" b="1" dirty="0">
                <a:solidFill>
                  <a:srgbClr val="0070C0"/>
                </a:solidFill>
                <a:latin typeface="Tahoma" panose="020B0604030504040204" pitchFamily="34" charset="0"/>
                <a:ea typeface="Tahoma" panose="020B0604030504040204" pitchFamily="34" charset="0"/>
                <a:cs typeface="Tahoma" panose="020B0604030504040204" pitchFamily="34" charset="0"/>
              </a:rPr>
              <a:t>Engagement, Access, and Customization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8795" y="2193320"/>
            <a:ext cx="4639584" cy="4664680"/>
          </a:xfrm>
          <a:prstGeom prst="rect">
            <a:avLst/>
          </a:prstGeom>
        </p:spPr>
      </p:pic>
    </p:spTree>
    <p:extLst>
      <p:ext uri="{BB962C8B-B14F-4D97-AF65-F5344CB8AC3E}">
        <p14:creationId xmlns:p14="http://schemas.microsoft.com/office/powerpoint/2010/main" val="357638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FE8048-496B-4ACD-B237-2411992DA486}"/>
              </a:ext>
            </a:extLst>
          </p:cNvPr>
          <p:cNvPicPr>
            <a:picLocks noChangeAspect="1"/>
          </p:cNvPicPr>
          <p:nvPr/>
        </p:nvPicPr>
        <p:blipFill rotWithShape="1">
          <a:blip r:embed="rId2"/>
          <a:srcRect l="26841" t="20853" r="36493" b="35951"/>
          <a:stretch/>
        </p:blipFill>
        <p:spPr>
          <a:xfrm>
            <a:off x="844954" y="3122271"/>
            <a:ext cx="5602146" cy="3692323"/>
          </a:xfrm>
          <a:prstGeom prst="rect">
            <a:avLst/>
          </a:prstGeom>
        </p:spPr>
      </p:pic>
      <p:pic>
        <p:nvPicPr>
          <p:cNvPr id="5" name="Picture 4">
            <a:extLst>
              <a:ext uri="{FF2B5EF4-FFF2-40B4-BE49-F238E27FC236}">
                <a16:creationId xmlns:a16="http://schemas.microsoft.com/office/drawing/2014/main" id="{9BDFC9A3-511F-44E2-966E-8837A6B1F946}"/>
              </a:ext>
            </a:extLst>
          </p:cNvPr>
          <p:cNvPicPr>
            <a:picLocks noChangeAspect="1"/>
          </p:cNvPicPr>
          <p:nvPr/>
        </p:nvPicPr>
        <p:blipFill rotWithShape="1">
          <a:blip r:embed="rId3"/>
          <a:srcRect l="34999" t="10572" r="30001" b="10572"/>
          <a:stretch/>
        </p:blipFill>
        <p:spPr>
          <a:xfrm>
            <a:off x="7303626" y="3078866"/>
            <a:ext cx="2736615" cy="3779134"/>
          </a:xfrm>
          <a:prstGeom prst="rect">
            <a:avLst/>
          </a:prstGeom>
        </p:spPr>
      </p:pic>
      <p:pic>
        <p:nvPicPr>
          <p:cNvPr id="7" name="Picture 2" descr="Image result for what's next">
            <a:extLst>
              <a:ext uri="{FF2B5EF4-FFF2-40B4-BE49-F238E27FC236}">
                <a16:creationId xmlns:a16="http://schemas.microsoft.com/office/drawing/2014/main" id="{4858A02B-4C31-4474-AA83-25AD2763C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432" y="381965"/>
            <a:ext cx="3898517" cy="240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896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92775" y="436683"/>
            <a:ext cx="8305800" cy="2697162"/>
          </a:xfrm>
        </p:spPr>
        <p:txBody>
          <a:bodyPr>
            <a:normAutofit fontScale="9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August 1, 2018</a:t>
            </a:r>
            <a:b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1. Independent Studies Via MOOCs</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MOOC: AI A-Z: Learning How to Build an AI Online Course and Machine Learning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rPr>
              <a:t>Mengyuan</a:t>
            </a:r>
            <a:r>
              <a:rPr lang="en-US" sz="1800" b="1" dirty="0">
                <a:latin typeface="Tahoma" panose="020B0604030504040204" pitchFamily="34" charset="0"/>
                <a:ea typeface="Tahoma" panose="020B0604030504040204" pitchFamily="34" charset="0"/>
                <a:cs typeface="Tahoma" panose="020B0604030504040204" pitchFamily="34" charset="0"/>
              </a:rPr>
              <a:t> Zhao</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https://www.udemy.com/artificial-intelligence-az/</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https://www.coursera.org/learn/machine-learning</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2D4F22F-6AA8-435B-ABC5-8A54967330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719647" y="2679701"/>
            <a:ext cx="3581399" cy="4775199"/>
          </a:xfrm>
          <a:prstGeom prst="rect">
            <a:avLst/>
          </a:prstGeom>
        </p:spPr>
      </p:pic>
      <p:pic>
        <p:nvPicPr>
          <p:cNvPr id="8" name="Picture 7">
            <a:extLst>
              <a:ext uri="{FF2B5EF4-FFF2-40B4-BE49-F238E27FC236}">
                <a16:creationId xmlns:a16="http://schemas.microsoft.com/office/drawing/2014/main" id="{0FF60AF2-48B8-4F93-AEF2-15D1429A3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637924" y="2650443"/>
            <a:ext cx="3606477" cy="4808636"/>
          </a:xfrm>
          <a:prstGeom prst="rect">
            <a:avLst/>
          </a:prstGeom>
        </p:spPr>
      </p:pic>
    </p:spTree>
    <p:extLst>
      <p:ext uri="{BB962C8B-B14F-4D97-AF65-F5344CB8AC3E}">
        <p14:creationId xmlns:p14="http://schemas.microsoft.com/office/powerpoint/2010/main" val="208773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05000" y="533401"/>
            <a:ext cx="8441076" cy="2099838"/>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26,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Remember Education 2.0?</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rise and fall of the company behind ‘Reader Rabbit’ and all your favorite educational games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Abigail Cain, The Outline</a:t>
            </a:r>
            <a:br>
              <a:rPr lang="en-US" sz="7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https://theoutline.com/post/6293/reader-rabbit-history-the-learning-company-zoombinis-carmen-sandiego?zd=1&amp;zi=qmbuobk7</a:t>
            </a:r>
            <a:r>
              <a:rPr lang="en-US" sz="1000" b="1" u="sng" dirty="0">
                <a:latin typeface="Tahoma" panose="020B0604030504040204" pitchFamily="34" charset="0"/>
                <a:ea typeface="Tahoma" panose="020B0604030504040204" pitchFamily="34" charset="0"/>
                <a:cs typeface="Tahoma" panose="020B0604030504040204" pitchFamily="34" charset="0"/>
              </a:rPr>
              <a:t> </a:t>
            </a:r>
            <a:br>
              <a:rPr lang="en-US" sz="1200" b="1" u="sng"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https://www.youtube.com/watch?v=a-NLh58bI</a:t>
            </a:r>
            <a:r>
              <a:rPr lang="en-US" sz="1200" b="1" u="sng" dirty="0">
                <a:hlinkClick r:id="rId3"/>
              </a:rPr>
              <a:t>Ik</a:t>
            </a:r>
            <a:r>
              <a:rPr lang="en-US" sz="1200" b="1" u="sng" dirty="0"/>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endParaRPr lang="en-US" dirty="0"/>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3105150" y="947739"/>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FB3C117-DA7F-4C4F-A3D9-D5FB9E13FD73}"/>
              </a:ext>
            </a:extLst>
          </p:cNvPr>
          <p:cNvPicPr>
            <a:picLocks noChangeAspect="1"/>
          </p:cNvPicPr>
          <p:nvPr/>
        </p:nvPicPr>
        <p:blipFill rotWithShape="1">
          <a:blip r:embed="rId4"/>
          <a:srcRect t="9808" r="833"/>
          <a:stretch/>
        </p:blipFill>
        <p:spPr>
          <a:xfrm>
            <a:off x="129181" y="2971801"/>
            <a:ext cx="6286500" cy="3860157"/>
          </a:xfrm>
          <a:prstGeom prst="rect">
            <a:avLst/>
          </a:prstGeom>
        </p:spPr>
      </p:pic>
      <p:pic>
        <p:nvPicPr>
          <p:cNvPr id="6" name="Picture 5">
            <a:extLst>
              <a:ext uri="{FF2B5EF4-FFF2-40B4-BE49-F238E27FC236}">
                <a16:creationId xmlns:a16="http://schemas.microsoft.com/office/drawing/2014/main" id="{98502B95-EFBA-401E-990A-961CC1DAB139}"/>
              </a:ext>
            </a:extLst>
          </p:cNvPr>
          <p:cNvPicPr>
            <a:picLocks noChangeAspect="1"/>
          </p:cNvPicPr>
          <p:nvPr/>
        </p:nvPicPr>
        <p:blipFill rotWithShape="1">
          <a:blip r:embed="rId5"/>
          <a:srcRect l="834" t="16674" r="29166" b="9808"/>
          <a:stretch/>
        </p:blipFill>
        <p:spPr>
          <a:xfrm>
            <a:off x="6415681" y="2923664"/>
            <a:ext cx="5397134" cy="3826985"/>
          </a:xfrm>
          <a:prstGeom prst="rect">
            <a:avLst/>
          </a:prstGeom>
        </p:spPr>
      </p:pic>
    </p:spTree>
    <p:extLst>
      <p:ext uri="{BB962C8B-B14F-4D97-AF65-F5344CB8AC3E}">
        <p14:creationId xmlns:p14="http://schemas.microsoft.com/office/powerpoint/2010/main" val="4008729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05000" y="316469"/>
            <a:ext cx="8625590" cy="318873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12,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2. OER-Based Courses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Chronicle of Higher Education</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Launching OER Degree Pathways: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An Early Snapshot of Achieving the Dream’s OER Degree Initiative and Emerging Lessons </a:t>
            </a:r>
            <a:br>
              <a:rPr lang="en-US" sz="7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https://www.achievingthedream.org/sites/default/files/initiatives/launching_oer_degree_pathways.pdf</a:t>
            </a:r>
            <a:r>
              <a:rPr lang="en-US" sz="1200" b="1" u="sng" dirty="0">
                <a:latin typeface="Tahoma" panose="020B0604030504040204" pitchFamily="34" charset="0"/>
                <a:ea typeface="Tahoma" panose="020B0604030504040204" pitchFamily="34" charset="0"/>
                <a:cs typeface="Tahoma" panose="020B0604030504040204" pitchFamily="34" charset="0"/>
              </a:rPr>
              <a:t> </a:t>
            </a:r>
            <a:br>
              <a:rPr lang="en-US" sz="1200" b="1" u="sng"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Griffiths, R., Gardner, S., </a:t>
            </a:r>
            <a:r>
              <a:rPr lang="en-US" sz="1600" b="1" dirty="0" err="1">
                <a:latin typeface="Tahoma" panose="020B0604030504040204" pitchFamily="34" charset="0"/>
                <a:ea typeface="Tahoma" panose="020B0604030504040204" pitchFamily="34" charset="0"/>
                <a:cs typeface="Tahoma" panose="020B0604030504040204" pitchFamily="34" charset="0"/>
              </a:rPr>
              <a:t>Lundh</a:t>
            </a:r>
            <a:r>
              <a:rPr lang="en-US" sz="1600" b="1" dirty="0">
                <a:latin typeface="Tahoma" panose="020B0604030504040204" pitchFamily="34" charset="0"/>
                <a:ea typeface="Tahoma" panose="020B0604030504040204" pitchFamily="34" charset="0"/>
                <a:cs typeface="Tahoma" panose="020B0604030504040204" pitchFamily="34" charset="0"/>
              </a:rPr>
              <a:t>, P., Shear, L., Ball, A., </a:t>
            </a:r>
            <a:r>
              <a:rPr lang="en-US" sz="1600" b="1" dirty="0" err="1">
                <a:latin typeface="Tahoma" panose="020B0604030504040204" pitchFamily="34" charset="0"/>
                <a:ea typeface="Tahoma" panose="020B0604030504040204" pitchFamily="34" charset="0"/>
                <a:cs typeface="Tahoma" panose="020B0604030504040204" pitchFamily="34" charset="0"/>
              </a:rPr>
              <a:t>Mislevy</a:t>
            </a:r>
            <a:r>
              <a:rPr lang="en-US" sz="1600" b="1" dirty="0">
                <a:latin typeface="Tahoma" panose="020B0604030504040204" pitchFamily="34" charset="0"/>
                <a:ea typeface="Tahoma" panose="020B0604030504040204" pitchFamily="34" charset="0"/>
                <a:cs typeface="Tahoma" panose="020B0604030504040204" pitchFamily="34" charset="0"/>
              </a:rPr>
              <a:t>, J., Wang, S., Desrochers, D., </a:t>
            </a:r>
            <a:r>
              <a:rPr lang="en-US" sz="1600" b="1" dirty="0" err="1">
                <a:latin typeface="Tahoma" panose="020B0604030504040204" pitchFamily="34" charset="0"/>
                <a:ea typeface="Tahoma" panose="020B0604030504040204" pitchFamily="34" charset="0"/>
                <a:cs typeface="Tahoma" panose="020B0604030504040204" pitchFamily="34" charset="0"/>
              </a:rPr>
              <a:t>Staisloff</a:t>
            </a:r>
            <a:r>
              <a:rPr lang="en-US" sz="1600" b="1" dirty="0">
                <a:latin typeface="Tahoma" panose="020B0604030504040204" pitchFamily="34" charset="0"/>
                <a:ea typeface="Tahoma" panose="020B0604030504040204" pitchFamily="34" charset="0"/>
                <a:cs typeface="Tahoma" panose="020B0604030504040204" pitchFamily="34" charset="0"/>
              </a:rPr>
              <a:t>, R. (2018). </a:t>
            </a:r>
            <a:r>
              <a:rPr lang="en-US" sz="1600" b="1" i="1" dirty="0">
                <a:latin typeface="Tahoma" panose="020B0604030504040204" pitchFamily="34" charset="0"/>
                <a:ea typeface="Tahoma" panose="020B0604030504040204" pitchFamily="34" charset="0"/>
                <a:cs typeface="Tahoma" panose="020B0604030504040204" pitchFamily="34" charset="0"/>
              </a:rPr>
              <a:t>Participant Experiences and Financial Impacts: Findings from Year 2 of Achieving the Dream’s OER Degree Initiative. </a:t>
            </a:r>
            <a:r>
              <a:rPr lang="en-US" sz="1600" b="1" dirty="0">
                <a:latin typeface="Tahoma" panose="020B0604030504040204" pitchFamily="34" charset="0"/>
                <a:ea typeface="Tahoma" panose="020B0604030504040204" pitchFamily="34" charset="0"/>
                <a:cs typeface="Tahoma" panose="020B0604030504040204" pitchFamily="34" charset="0"/>
              </a:rPr>
              <a:t>Menlo Park, CA: SRI International.</a:t>
            </a: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endParaRPr lang="en-US" dirty="0">
              <a:solidFill>
                <a:prstClr val="black"/>
              </a:solidFill>
              <a:latin typeface="Calibri"/>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3105150" y="947739"/>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 name="Picture 4">
            <a:extLst>
              <a:ext uri="{FF2B5EF4-FFF2-40B4-BE49-F238E27FC236}">
                <a16:creationId xmlns:a16="http://schemas.microsoft.com/office/drawing/2014/main" id="{843E73E3-3CAE-4C4B-9AAE-4521326811FA}"/>
              </a:ext>
            </a:extLst>
          </p:cNvPr>
          <p:cNvPicPr>
            <a:picLocks noChangeAspect="1"/>
          </p:cNvPicPr>
          <p:nvPr/>
        </p:nvPicPr>
        <p:blipFill rotWithShape="1">
          <a:blip r:embed="rId3"/>
          <a:srcRect l="32500" t="15913" r="30000" b="1742"/>
          <a:stretch/>
        </p:blipFill>
        <p:spPr>
          <a:xfrm>
            <a:off x="1714650" y="3810002"/>
            <a:ext cx="2459121" cy="3036331"/>
          </a:xfrm>
          <a:prstGeom prst="rect">
            <a:avLst/>
          </a:prstGeom>
        </p:spPr>
      </p:pic>
      <p:sp>
        <p:nvSpPr>
          <p:cNvPr id="8" name="Content Placeholder 3">
            <a:extLst>
              <a:ext uri="{FF2B5EF4-FFF2-40B4-BE49-F238E27FC236}">
                <a16:creationId xmlns:a16="http://schemas.microsoft.com/office/drawing/2014/main" id="{262D0D89-622D-4311-BD5B-B84333B77918}"/>
              </a:ext>
            </a:extLst>
          </p:cNvPr>
          <p:cNvSpPr>
            <a:spLocks noGrp="1"/>
          </p:cNvSpPr>
          <p:nvPr>
            <p:ph idx="1"/>
          </p:nvPr>
        </p:nvSpPr>
        <p:spPr>
          <a:xfrm>
            <a:off x="4859421" y="3655103"/>
            <a:ext cx="5257800" cy="3036331"/>
          </a:xfrm>
        </p:spPr>
        <p:txBody>
          <a:bodyPr>
            <a:normAutofit fontScale="550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Saving money with open-</a:t>
            </a:r>
            <a:r>
              <a:rPr lang="en-US" b="1" dirty="0" err="1">
                <a:latin typeface="Tahoma" panose="020B0604030504040204" pitchFamily="34" charset="0"/>
                <a:ea typeface="Tahoma" panose="020B0604030504040204" pitchFamily="34" charset="0"/>
                <a:cs typeface="Tahoma" panose="020B0604030504040204" pitchFamily="34" charset="0"/>
              </a:rPr>
              <a:t>ed</a:t>
            </a:r>
            <a:r>
              <a:rPr lang="en-US" b="1" dirty="0">
                <a:latin typeface="Tahoma" panose="020B0604030504040204" pitchFamily="34" charset="0"/>
                <a:ea typeface="Tahoma" panose="020B0604030504040204" pitchFamily="34" charset="0"/>
                <a:cs typeface="Tahoma" panose="020B0604030504040204" pitchFamily="34" charset="0"/>
              </a:rPr>
              <a:t> resources.</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A large-scale effort to encourage the use of open-education resources has helped students save money and bolstered their learning, </a:t>
            </a:r>
            <a:r>
              <a:rPr lang="en-US" b="1" dirty="0">
                <a:latin typeface="Tahoma" panose="020B0604030504040204" pitchFamily="34" charset="0"/>
                <a:ea typeface="Tahoma" panose="020B0604030504040204" pitchFamily="34" charset="0"/>
                <a:cs typeface="Tahoma" panose="020B0604030504040204" pitchFamily="34" charset="0"/>
                <a:hlinkClick r:id="rId4"/>
              </a:rPr>
              <a:t>according to a report, released today,</a:t>
            </a:r>
            <a:r>
              <a:rPr lang="en-US" b="1" dirty="0">
                <a:latin typeface="Tahoma" panose="020B0604030504040204" pitchFamily="34" charset="0"/>
                <a:ea typeface="Tahoma" panose="020B0604030504040204" pitchFamily="34" charset="0"/>
                <a:cs typeface="Tahoma" panose="020B0604030504040204" pitchFamily="34" charset="0"/>
              </a:rPr>
              <a:t> on the findings from the second year of Achieving the Dream’s OER Degree Initiative. The study found that:</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Students saved between $66 and $121 per course.</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Over 60 percent of students reported that the overall quality of their learning experience in an OER course was higher in comparison to a typical, non-OER course.</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The number of OER courses at participating institutions jumped from 13 in 2016 to 385 in the spring of 2018; the number of students enrolled in OER courses went from 3,404 in 2016 to 37,398 in 2017.</a:t>
            </a:r>
          </a:p>
        </p:txBody>
      </p:sp>
    </p:spTree>
    <p:extLst>
      <p:ext uri="{BB962C8B-B14F-4D97-AF65-F5344CB8AC3E}">
        <p14:creationId xmlns:p14="http://schemas.microsoft.com/office/powerpoint/2010/main" val="1031988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4382" y="381000"/>
            <a:ext cx="8449708" cy="2871019"/>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22, 2017</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3. Binge Learning Experiences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What Online </a:t>
            </a:r>
            <a:r>
              <a:rPr lang="en-US" sz="2400" b="1" dirty="0">
                <a:latin typeface="Tahoma" panose="020B0604030504040204" pitchFamily="34" charset="0"/>
                <a:ea typeface="Tahoma" panose="020B0604030504040204" pitchFamily="34" charset="0"/>
                <a:cs typeface="Tahoma" panose="020B0604030504040204" pitchFamily="34" charset="0"/>
              </a:rPr>
              <a:t>Education Can Learn from Netflix</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Henry </a:t>
            </a:r>
            <a:r>
              <a:rPr lang="en-US" sz="2000" b="1" dirty="0" err="1">
                <a:latin typeface="Tahoma" panose="020B0604030504040204" pitchFamily="34" charset="0"/>
                <a:ea typeface="Tahoma" panose="020B0604030504040204" pitchFamily="34" charset="0"/>
                <a:cs typeface="Tahoma" panose="020B0604030504040204" pitchFamily="34" charset="0"/>
              </a:rPr>
              <a:t>Kronk</a:t>
            </a:r>
            <a:r>
              <a:rPr lang="en-US" sz="2000" b="1" dirty="0">
                <a:latin typeface="Tahoma" panose="020B0604030504040204" pitchFamily="34" charset="0"/>
                <a:ea typeface="Tahoma" panose="020B0604030504040204" pitchFamily="34" charset="0"/>
                <a:cs typeface="Tahoma" panose="020B0604030504040204" pitchFamily="34" charset="0"/>
              </a:rPr>
              <a:t>, E-learning Inside News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https://theumlaut.com/binge-learning-is-online-education-s-killer-app-84da18f8ae76</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25833" t="12391" r="34166" b="23837"/>
          <a:stretch/>
        </p:blipFill>
        <p:spPr>
          <a:xfrm>
            <a:off x="1722753" y="3252018"/>
            <a:ext cx="4224391" cy="3432317"/>
          </a:xfrm>
          <a:prstGeom prst="rect">
            <a:avLst/>
          </a:prstGeom>
        </p:spPr>
      </p:pic>
      <p:pic>
        <p:nvPicPr>
          <p:cNvPr id="5" name="Picture 4">
            <a:extLst>
              <a:ext uri="{FF2B5EF4-FFF2-40B4-BE49-F238E27FC236}">
                <a16:creationId xmlns:a16="http://schemas.microsoft.com/office/drawing/2014/main" id="{656838FA-63FE-4323-ADF0-95FD7E85C90A}"/>
              </a:ext>
            </a:extLst>
          </p:cNvPr>
          <p:cNvPicPr>
            <a:picLocks noChangeAspect="1"/>
          </p:cNvPicPr>
          <p:nvPr/>
        </p:nvPicPr>
        <p:blipFill rotWithShape="1">
          <a:blip r:embed="rId4"/>
          <a:srcRect l="28334" t="12391" r="24167" b="7486"/>
          <a:stretch/>
        </p:blipFill>
        <p:spPr>
          <a:xfrm>
            <a:off x="6323045" y="3492259"/>
            <a:ext cx="3713232" cy="3192077"/>
          </a:xfrm>
          <a:prstGeom prst="rect">
            <a:avLst/>
          </a:prstGeom>
        </p:spPr>
      </p:pic>
    </p:spTree>
    <p:extLst>
      <p:ext uri="{BB962C8B-B14F-4D97-AF65-F5344CB8AC3E}">
        <p14:creationId xmlns:p14="http://schemas.microsoft.com/office/powerpoint/2010/main" val="3842192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619124"/>
            <a:ext cx="8305800" cy="2733675"/>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6, 2018</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4. Rise of Super E-Mentors and Coaches</a:t>
            </a:r>
            <a:br>
              <a:rPr lang="en-US" sz="31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By connecting Chinese pupils with North American teachers, Beijing-based platform is building cultural bridges, one online English class at a time.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Most Innovative Companies, Fast Company</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Interview with </a:t>
            </a:r>
            <a:r>
              <a:rPr lang="en-US" sz="1800" b="1" dirty="0" err="1">
                <a:latin typeface="Tahoma" panose="020B0604030504040204" pitchFamily="34" charset="0"/>
                <a:ea typeface="Tahoma" panose="020B0604030504040204" pitchFamily="34" charset="0"/>
                <a:cs typeface="Tahoma" panose="020B0604030504040204" pitchFamily="34" charset="0"/>
              </a:rPr>
              <a:t>VIPKid</a:t>
            </a:r>
            <a:r>
              <a:rPr lang="en-US" sz="1800" b="1" dirty="0">
                <a:latin typeface="Tahoma" panose="020B0604030504040204" pitchFamily="34" charset="0"/>
                <a:ea typeface="Tahoma" panose="020B0604030504040204" pitchFamily="34" charset="0"/>
                <a:cs typeface="Tahoma" panose="020B0604030504040204" pitchFamily="34" charset="0"/>
              </a:rPr>
              <a:t> CEO </a:t>
            </a:r>
            <a:r>
              <a:rPr lang="en-US" sz="1800" b="1" dirty="0" err="1">
                <a:latin typeface="Tahoma" panose="020B0604030504040204" pitchFamily="34" charset="0"/>
                <a:ea typeface="Tahoma" panose="020B0604030504040204" pitchFamily="34" charset="0"/>
                <a:cs typeface="Tahoma" panose="020B0604030504040204" pitchFamily="34" charset="0"/>
              </a:rPr>
              <a:t>CEO</a:t>
            </a:r>
            <a:r>
              <a:rPr lang="en-US" sz="1800" b="1" dirty="0">
                <a:latin typeface="Tahoma" panose="020B0604030504040204" pitchFamily="34" charset="0"/>
                <a:ea typeface="Tahoma" panose="020B0604030504040204" pitchFamily="34" charset="0"/>
                <a:cs typeface="Tahoma" panose="020B0604030504040204" pitchFamily="34" charset="0"/>
              </a:rPr>
              <a:t> Cindy Mi</a:t>
            </a:r>
            <a:br>
              <a:rPr lang="en-US" sz="1300" b="1" dirty="0">
                <a:latin typeface="Tahoma" panose="020B0604030504040204" pitchFamily="34" charset="0"/>
                <a:ea typeface="Tahoma" panose="020B0604030504040204" pitchFamily="34" charset="0"/>
                <a:cs typeface="Tahoma" panose="020B0604030504040204" pitchFamily="34" charset="0"/>
              </a:rPr>
            </a:br>
            <a:r>
              <a:rPr lang="en-US" sz="2200" b="1" u="sng" dirty="0">
                <a:latin typeface="Tahoma" panose="020B0604030504040204" pitchFamily="34" charset="0"/>
                <a:ea typeface="Tahoma" panose="020B0604030504040204" pitchFamily="34" charset="0"/>
                <a:cs typeface="Tahoma" panose="020B0604030504040204" pitchFamily="34" charset="0"/>
                <a:hlinkClick r:id="rId2"/>
              </a:rPr>
              <a:t>https://www.fastcompany.com/company/vipkid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946C9B4-F332-46F2-A336-A1D2DA686B85}"/>
              </a:ext>
            </a:extLst>
          </p:cNvPr>
          <p:cNvPicPr>
            <a:picLocks noChangeAspect="1"/>
          </p:cNvPicPr>
          <p:nvPr/>
        </p:nvPicPr>
        <p:blipFill rotWithShape="1">
          <a:blip r:embed="rId3"/>
          <a:srcRect l="26667" t="25630" r="16666" b="9860"/>
          <a:stretch/>
        </p:blipFill>
        <p:spPr>
          <a:xfrm>
            <a:off x="6793606" y="3644554"/>
            <a:ext cx="4322069" cy="2860192"/>
          </a:xfrm>
          <a:prstGeom prst="rect">
            <a:avLst/>
          </a:prstGeom>
        </p:spPr>
      </p:pic>
      <p:pic>
        <p:nvPicPr>
          <p:cNvPr id="5" name="Picture 4">
            <a:extLst>
              <a:ext uri="{FF2B5EF4-FFF2-40B4-BE49-F238E27FC236}">
                <a16:creationId xmlns:a16="http://schemas.microsoft.com/office/drawing/2014/main" id="{A4D33600-56AF-4AEA-AECB-A5B48F8FF9C0}"/>
              </a:ext>
            </a:extLst>
          </p:cNvPr>
          <p:cNvPicPr>
            <a:picLocks noChangeAspect="1"/>
          </p:cNvPicPr>
          <p:nvPr/>
        </p:nvPicPr>
        <p:blipFill rotWithShape="1">
          <a:blip r:embed="rId4"/>
          <a:srcRect l="22500" t="24196" r="40000" b="18461"/>
          <a:stretch/>
        </p:blipFill>
        <p:spPr>
          <a:xfrm>
            <a:off x="9495390" y="4295775"/>
            <a:ext cx="2696610" cy="2396986"/>
          </a:xfrm>
          <a:prstGeom prst="rect">
            <a:avLst/>
          </a:prstGeom>
        </p:spPr>
      </p:pic>
      <p:pic>
        <p:nvPicPr>
          <p:cNvPr id="9" name="m_-5248772062652130433Picture 1" descr="image002">
            <a:extLst>
              <a:ext uri="{FF2B5EF4-FFF2-40B4-BE49-F238E27FC236}">
                <a16:creationId xmlns:a16="http://schemas.microsoft.com/office/drawing/2014/main" id="{140C85B8-1939-41AF-84B5-99D6A9267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8542" y="3727532"/>
            <a:ext cx="4402239" cy="251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516B70C-C97E-40F6-90C9-9EE9057A8B14}"/>
              </a:ext>
            </a:extLst>
          </p:cNvPr>
          <p:cNvPicPr>
            <a:picLocks noChangeAspect="1"/>
          </p:cNvPicPr>
          <p:nvPr/>
        </p:nvPicPr>
        <p:blipFill rotWithShape="1">
          <a:blip r:embed="rId6"/>
          <a:srcRect l="16250" t="14453" r="2813" b="14453"/>
          <a:stretch/>
        </p:blipFill>
        <p:spPr>
          <a:xfrm>
            <a:off x="-4150" y="3727532"/>
            <a:ext cx="4561533" cy="2139870"/>
          </a:xfrm>
          <a:prstGeom prst="rect">
            <a:avLst/>
          </a:prstGeom>
        </p:spPr>
      </p:pic>
    </p:spTree>
    <p:extLst>
      <p:ext uri="{BB962C8B-B14F-4D97-AF65-F5344CB8AC3E}">
        <p14:creationId xmlns:p14="http://schemas.microsoft.com/office/powerpoint/2010/main" val="2937593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348" y="255639"/>
            <a:ext cx="9586452" cy="237650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2017</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5. Web Conferencing Walls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Global Learning Partner or PBL Team Selection Walls</a:t>
            </a:r>
            <a:br>
              <a:rPr lang="en-US" sz="2000" b="1" dirty="0">
                <a:latin typeface="Tahoma" panose="020B0604030504040204" pitchFamily="34" charset="0"/>
                <a:ea typeface="Tahoma" panose="020B0604030504040204" pitchFamily="34" charset="0"/>
                <a:cs typeface="Tahoma" panose="020B0604030504040204" pitchFamily="34" charset="0"/>
              </a:rPr>
            </a:br>
            <a:br>
              <a:rPr lang="en-US" sz="1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http://www.thelivingmoon.com/43ancients/02files/Library_Alexandria.html</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55575" y="-1379538"/>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606" y="2492948"/>
            <a:ext cx="9857232" cy="4267200"/>
          </a:xfrm>
          <a:prstGeom prst="rect">
            <a:avLst/>
          </a:prstGeom>
        </p:spPr>
      </p:pic>
    </p:spTree>
    <p:extLst>
      <p:ext uri="{BB962C8B-B14F-4D97-AF65-F5344CB8AC3E}">
        <p14:creationId xmlns:p14="http://schemas.microsoft.com/office/powerpoint/2010/main" val="1985789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a:extLst>
              <a:ext uri="{FF2B5EF4-FFF2-40B4-BE49-F238E27FC236}">
                <a16:creationId xmlns:a16="http://schemas.microsoft.com/office/drawing/2014/main" id="{9531B792-A561-48BF-8B00-96309D61ACB6}"/>
              </a:ext>
            </a:extLst>
          </p:cNvPr>
          <p:cNvSpPr>
            <a:spLocks noGrp="1" noChangeArrowheads="1"/>
          </p:cNvSpPr>
          <p:nvPr>
            <p:ph type="title"/>
          </p:nvPr>
        </p:nvSpPr>
        <p:spPr>
          <a:xfrm>
            <a:off x="1266669" y="715963"/>
            <a:ext cx="8781457" cy="2414588"/>
          </a:xfrm>
        </p:spPr>
        <p:txBody>
          <a:bodyPr/>
          <a:lstStyle/>
          <a:p>
            <a:r>
              <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26, 2018</a:t>
            </a:r>
            <a:br>
              <a:rPr lang="en-US" altLang="en-US" dirty="0">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6. Interactive Agents and Tutors</a:t>
            </a:r>
            <a:br>
              <a:rPr lang="en-US" altLang="en-US" sz="2400" b="1" dirty="0">
                <a:latin typeface="Tahoma" panose="020B0604030504040204" pitchFamily="34" charset="0"/>
                <a:ea typeface="Tahoma" panose="020B0604030504040204" pitchFamily="34" charset="0"/>
                <a:cs typeface="Tahoma" panose="020B0604030504040204" pitchFamily="34" charset="0"/>
              </a:rPr>
            </a:br>
            <a:r>
              <a:rPr lang="en-US" altLang="en-US" sz="2400" b="1" dirty="0">
                <a:latin typeface="Tahoma" panose="020B0604030504040204" pitchFamily="34" charset="0"/>
                <a:ea typeface="Tahoma" panose="020B0604030504040204" pitchFamily="34" charset="0"/>
                <a:cs typeface="Tahoma" panose="020B0604030504040204" pitchFamily="34" charset="0"/>
              </a:rPr>
              <a:t>Pushing the Boundaries of Learning With AI</a:t>
            </a:r>
            <a:br>
              <a:rPr lang="en-US" altLang="en-US" sz="2000" b="1" dirty="0">
                <a:latin typeface="Tahoma" panose="020B0604030504040204" pitchFamily="34" charset="0"/>
                <a:ea typeface="Tahoma" panose="020B0604030504040204" pitchFamily="34" charset="0"/>
                <a:cs typeface="Tahoma" panose="020B0604030504040204" pitchFamily="34" charset="0"/>
              </a:rPr>
            </a:br>
            <a:r>
              <a:rPr lang="en-US" altLang="en-US" sz="2000" b="1" dirty="0">
                <a:latin typeface="Tahoma" panose="020B0604030504040204" pitchFamily="34" charset="0"/>
                <a:ea typeface="Tahoma" panose="020B0604030504040204" pitchFamily="34" charset="0"/>
                <a:cs typeface="Tahoma" panose="020B0604030504040204" pitchFamily="34" charset="0"/>
              </a:rPr>
              <a:t>Lindsay McKenzie, Inside Higher Ed</a:t>
            </a:r>
            <a:br>
              <a:rPr lang="en-US" altLang="en-US" sz="700" b="1" dirty="0">
                <a:latin typeface="Tahoma" panose="020B0604030504040204" pitchFamily="34" charset="0"/>
                <a:ea typeface="Tahoma" panose="020B0604030504040204" pitchFamily="34" charset="0"/>
                <a:cs typeface="Tahoma" panose="020B0604030504040204" pitchFamily="34" charset="0"/>
              </a:rPr>
            </a:br>
            <a:r>
              <a:rPr lang="en-US" alt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https://www.insidehighered.com/digital-learning/article/2018/09/26/academics-push-expand-use-ai-higher-ed-teaching-and-learning</a:t>
            </a:r>
            <a:r>
              <a:rPr lang="en-US" altLang="en-US" sz="1100" b="1" u="sng" dirty="0">
                <a:latin typeface="Tahoma" panose="020B0604030504040204" pitchFamily="34" charset="0"/>
                <a:ea typeface="Tahoma" panose="020B0604030504040204" pitchFamily="34" charset="0"/>
                <a:cs typeface="Tahoma" panose="020B0604030504040204" pitchFamily="34" charset="0"/>
              </a:rPr>
              <a:t> </a:t>
            </a:r>
            <a:br>
              <a:rPr lang="en-US" altLang="en-US" sz="1100" b="1" u="sng"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https://www.ibm.com/blogs/research/2018/08/mandarin-language-ai/</a:t>
            </a:r>
            <a:r>
              <a:rPr lang="en-US" sz="1200" b="1" u="sng" dirty="0">
                <a:latin typeface="Tahoma" panose="020B0604030504040204" pitchFamily="34" charset="0"/>
                <a:ea typeface="Tahoma" panose="020B0604030504040204" pitchFamily="34" charset="0"/>
                <a:cs typeface="Tahoma" panose="020B0604030504040204" pitchFamily="34" charset="0"/>
              </a:rPr>
              <a:t> </a:t>
            </a:r>
            <a:br>
              <a:rPr lang="en-US" altLang="en-US" sz="1200" b="1" u="sng" dirty="0">
                <a:latin typeface="Tahoma" panose="020B0604030504040204" pitchFamily="34" charset="0"/>
                <a:ea typeface="Tahoma" panose="020B0604030504040204" pitchFamily="34" charset="0"/>
                <a:cs typeface="Tahoma" panose="020B0604030504040204" pitchFamily="34" charset="0"/>
              </a:rPr>
            </a:br>
            <a:r>
              <a:rPr lang="en-US" altLang="en-US" sz="1200" b="1" dirty="0">
                <a:latin typeface="Tahoma" panose="020B0604030504040204" pitchFamily="34" charset="0"/>
                <a:ea typeface="Tahoma" panose="020B0604030504040204" pitchFamily="34" charset="0"/>
                <a:cs typeface="Tahoma" panose="020B0604030504040204" pitchFamily="34" charset="0"/>
                <a:hlinkClick r:id="rId4"/>
              </a:rPr>
              <a:t>https://www.youtube.com/watch?time_continue=4&amp;v=7EuSTu1iR2A</a:t>
            </a:r>
            <a:r>
              <a:rPr lang="en-US" altLang="en-US" sz="1200" b="1" dirty="0">
                <a:latin typeface="Tahoma" panose="020B0604030504040204" pitchFamily="34" charset="0"/>
                <a:ea typeface="Tahoma" panose="020B0604030504040204" pitchFamily="34" charset="0"/>
                <a:cs typeface="Tahoma" panose="020B0604030504040204" pitchFamily="34" charset="0"/>
              </a:rPr>
              <a:t> </a:t>
            </a:r>
            <a:br>
              <a:rPr lang="en-US" altLang="en-US" sz="1200" b="1" dirty="0">
                <a:latin typeface="Tahoma" panose="020B0604030504040204" pitchFamily="34" charset="0"/>
                <a:ea typeface="Tahoma" panose="020B0604030504040204" pitchFamily="34" charset="0"/>
                <a:cs typeface="Tahoma" panose="020B0604030504040204" pitchFamily="34" charset="0"/>
              </a:rPr>
            </a:br>
            <a:r>
              <a:rPr lang="en-US" altLang="en-US" sz="1300" b="1" dirty="0">
                <a:latin typeface="Tahoma" panose="020B0604030504040204" pitchFamily="34" charset="0"/>
                <a:ea typeface="Tahoma" panose="020B0604030504040204" pitchFamily="34" charset="0"/>
                <a:cs typeface="Tahoma" panose="020B0604030504040204" pitchFamily="34" charset="0"/>
              </a:rPr>
              <a:t>1:17: </a:t>
            </a:r>
            <a:r>
              <a:rPr lang="en-US" altLang="en-US" sz="1300" b="1" dirty="0">
                <a:latin typeface="Tahoma" panose="020B0604030504040204" pitchFamily="34" charset="0"/>
                <a:ea typeface="Tahoma" panose="020B0604030504040204" pitchFamily="34" charset="0"/>
                <a:cs typeface="Tahoma" panose="020B0604030504040204" pitchFamily="34" charset="0"/>
                <a:hlinkClick r:id="rId5"/>
              </a:rPr>
              <a:t>http://curtbonk.com/mandarin.html</a:t>
            </a:r>
            <a:endParaRPr lang="en-US" alt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235523" name="TextBox 12">
            <a:extLst>
              <a:ext uri="{FF2B5EF4-FFF2-40B4-BE49-F238E27FC236}">
                <a16:creationId xmlns:a16="http://schemas.microsoft.com/office/drawing/2014/main" id="{DF24706A-ADB6-4D46-98E0-2B15F9C4423E}"/>
              </a:ext>
            </a:extLst>
          </p:cNvPr>
          <p:cNvSpPr txBox="1">
            <a:spLocks noChangeArrowheads="1"/>
          </p:cNvSpPr>
          <p:nvPr/>
        </p:nvSpPr>
        <p:spPr bwMode="auto">
          <a:xfrm>
            <a:off x="2667000" y="617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latin typeface="Calibri" panose="020F0502020204030204" pitchFamily="34" charset="0"/>
            </a:endParaRPr>
          </a:p>
        </p:txBody>
      </p:sp>
      <p:sp>
        <p:nvSpPr>
          <p:cNvPr id="235524" name="AutoShape 4" descr="Related image">
            <a:extLst>
              <a:ext uri="{FF2B5EF4-FFF2-40B4-BE49-F238E27FC236}">
                <a16:creationId xmlns:a16="http://schemas.microsoft.com/office/drawing/2014/main" id="{25DDAA5B-E095-4D30-8F78-22D2EFE12556}"/>
              </a:ext>
            </a:extLst>
          </p:cNvPr>
          <p:cNvSpPr>
            <a:spLocks noChangeAspect="1" noChangeArrowheads="1"/>
          </p:cNvSpPr>
          <p:nvPr/>
        </p:nvSpPr>
        <p:spPr bwMode="auto">
          <a:xfrm>
            <a:off x="3105150" y="947739"/>
            <a:ext cx="62865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srgbClr val="000000"/>
              </a:solidFill>
              <a:latin typeface="Calibri" panose="020F0502020204030204" pitchFamily="34" charset="0"/>
            </a:endParaRPr>
          </a:p>
        </p:txBody>
      </p:sp>
      <p:pic>
        <p:nvPicPr>
          <p:cNvPr id="235525" name="Picture 4">
            <a:extLst>
              <a:ext uri="{FF2B5EF4-FFF2-40B4-BE49-F238E27FC236}">
                <a16:creationId xmlns:a16="http://schemas.microsoft.com/office/drawing/2014/main" id="{5D00D362-A028-4176-8B0F-9280F4746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511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80F14766-0AC1-4EA9-9603-351F76C2A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854" t="18889" r="6932" b="12222"/>
          <a:stretch>
            <a:fillRect/>
          </a:stretch>
        </p:blipFill>
        <p:spPr bwMode="auto">
          <a:xfrm>
            <a:off x="5623175" y="3475037"/>
            <a:ext cx="53911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4E588BEC-12E8-4681-95B5-612A0F552A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1650" y="3328988"/>
            <a:ext cx="253365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3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614869"/>
            <a:ext cx="7889823" cy="1648121"/>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30, 2017</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7. Professor Einstein PDA’s</a:t>
            </a:r>
            <a:br>
              <a:rPr lang="en-US" sz="3200" b="1" dirty="0">
                <a:latin typeface="Tahoma" panose="020B0604030504040204" pitchFamily="34" charset="0"/>
                <a:ea typeface="Tahoma" panose="020B0604030504040204" pitchFamily="34" charset="0"/>
                <a:cs typeface="Tahoma" panose="020B0604030504040204" pitchFamily="34" charset="0"/>
              </a:rPr>
            </a:br>
            <a:br>
              <a:rPr lang="en-US" sz="1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http://www.usatoday.com/story/tech/2017/01/30/robotic-barista-now-serving-really-fast/95888780/</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054506" y="5399590"/>
            <a:ext cx="836078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Professor Einstein, an educational Wi-Fi connected robot is on display at the Hanson Robot display during the opening day of Consumer Electronics Show 2017. (Photo: Robert </a:t>
            </a:r>
            <a:r>
              <a:rPr kumimoji="0" lang="en-US" sz="18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Hanashiro</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USA TODAY)</a:t>
            </a:r>
            <a:b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http://www.usatoday.com/story/tech/2017/01/30/robotic-barista-now-serving-really-fast/95888780/</a:t>
            </a:r>
            <a:r>
              <a:rPr kumimoji="0" lang="en-US" sz="1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297" y="2424896"/>
            <a:ext cx="3966258" cy="2974694"/>
          </a:xfrm>
          <a:prstGeom prst="rect">
            <a:avLst/>
          </a:prstGeom>
        </p:spPr>
      </p:pic>
      <p:pic>
        <p:nvPicPr>
          <p:cNvPr id="6" name="Picture 5"/>
          <p:cNvPicPr>
            <a:picLocks noChangeAspect="1"/>
          </p:cNvPicPr>
          <p:nvPr/>
        </p:nvPicPr>
        <p:blipFill rotWithShape="1">
          <a:blip r:embed="rId4"/>
          <a:srcRect l="15084" t="31672" r="37888" b="8886"/>
          <a:stretch/>
        </p:blipFill>
        <p:spPr>
          <a:xfrm>
            <a:off x="155472" y="2464913"/>
            <a:ext cx="3196188" cy="2894660"/>
          </a:xfrm>
          <a:prstGeom prst="rect">
            <a:avLst/>
          </a:prstGeom>
        </p:spPr>
      </p:pic>
      <p:pic>
        <p:nvPicPr>
          <p:cNvPr id="7" name="Picture 6"/>
          <p:cNvPicPr>
            <a:picLocks noChangeAspect="1"/>
          </p:cNvPicPr>
          <p:nvPr/>
        </p:nvPicPr>
        <p:blipFill rotWithShape="1">
          <a:blip r:embed="rId5"/>
          <a:srcRect l="25000" t="26773" r="30000" b="9999"/>
          <a:stretch/>
        </p:blipFill>
        <p:spPr>
          <a:xfrm>
            <a:off x="8492447" y="2464913"/>
            <a:ext cx="3055706" cy="2772771"/>
          </a:xfrm>
          <a:prstGeom prst="rect">
            <a:avLst/>
          </a:prstGeom>
        </p:spPr>
      </p:pic>
    </p:spTree>
    <p:extLst>
      <p:ext uri="{BB962C8B-B14F-4D97-AF65-F5344CB8AC3E}">
        <p14:creationId xmlns:p14="http://schemas.microsoft.com/office/powerpoint/2010/main" val="2587557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462116"/>
            <a:ext cx="7949381" cy="2170025"/>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2017</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8. Robot Collaborators/Partners</a:t>
            </a:r>
            <a:br>
              <a:rPr lang="en-US" sz="3200" b="1" dirty="0">
                <a:latin typeface="Tahoma" panose="020B0604030504040204" pitchFamily="34" charset="0"/>
                <a:ea typeface="Tahoma" panose="020B0604030504040204" pitchFamily="34" charset="0"/>
                <a:cs typeface="Tahoma" panose="020B0604030504040204" pitchFamily="34" charset="0"/>
              </a:rPr>
            </a:br>
            <a:br>
              <a:rPr lang="en-US" sz="1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http://www.thelivingmoon.com/43ancients/02files/Library_Alexandria.html</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55575" y="-1379538"/>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02226"/>
            <a:ext cx="5336040" cy="38948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041" y="2902225"/>
            <a:ext cx="5193111" cy="3894834"/>
          </a:xfrm>
          <a:prstGeom prst="rect">
            <a:avLst/>
          </a:prstGeom>
        </p:spPr>
      </p:pic>
      <p:pic>
        <p:nvPicPr>
          <p:cNvPr id="7" name="Picture 6">
            <a:extLst>
              <a:ext uri="{FF2B5EF4-FFF2-40B4-BE49-F238E27FC236}">
                <a16:creationId xmlns:a16="http://schemas.microsoft.com/office/drawing/2014/main" id="{2927B922-E093-45B3-BFCB-8D8BC6F7ADDC}"/>
              </a:ext>
            </a:extLst>
          </p:cNvPr>
          <p:cNvPicPr>
            <a:picLocks noChangeAspect="1"/>
          </p:cNvPicPr>
          <p:nvPr/>
        </p:nvPicPr>
        <p:blipFill rotWithShape="1">
          <a:blip r:embed="rId5"/>
          <a:srcRect l="18812" t="38000" r="50670" b="35036"/>
          <a:stretch/>
        </p:blipFill>
        <p:spPr>
          <a:xfrm>
            <a:off x="8515350" y="4710449"/>
            <a:ext cx="3698905" cy="2042679"/>
          </a:xfrm>
          <a:prstGeom prst="rect">
            <a:avLst/>
          </a:prstGeom>
        </p:spPr>
      </p:pic>
      <p:pic>
        <p:nvPicPr>
          <p:cNvPr id="8" name="Picture 7">
            <a:extLst>
              <a:ext uri="{FF2B5EF4-FFF2-40B4-BE49-F238E27FC236}">
                <a16:creationId xmlns:a16="http://schemas.microsoft.com/office/drawing/2014/main" id="{38EBF44F-4CA7-41F0-9F39-79D47538EECE}"/>
              </a:ext>
            </a:extLst>
          </p:cNvPr>
          <p:cNvPicPr>
            <a:picLocks noChangeAspect="1"/>
          </p:cNvPicPr>
          <p:nvPr/>
        </p:nvPicPr>
        <p:blipFill rotWithShape="1">
          <a:blip r:embed="rId6"/>
          <a:srcRect l="3333" t="13316" r="61419" b="16667"/>
          <a:stretch/>
        </p:blipFill>
        <p:spPr>
          <a:xfrm>
            <a:off x="10474958" y="4726240"/>
            <a:ext cx="1717041" cy="2131760"/>
          </a:xfrm>
          <a:prstGeom prst="rect">
            <a:avLst/>
          </a:prstGeom>
        </p:spPr>
      </p:pic>
    </p:spTree>
    <p:extLst>
      <p:ext uri="{BB962C8B-B14F-4D97-AF65-F5344CB8AC3E}">
        <p14:creationId xmlns:p14="http://schemas.microsoft.com/office/powerpoint/2010/main" val="3597790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325" y="488377"/>
            <a:ext cx="7950200" cy="2359598"/>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9. Café Classroom and</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Café Connectedness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Starbucks Your Classroom!</a:t>
            </a:r>
            <a:br>
              <a:rPr lang="en-US" altLang="en-US" sz="2400" b="1" dirty="0">
                <a:latin typeface="Tahoma" panose="020B0604030504040204" pitchFamily="34" charset="0"/>
                <a:cs typeface="Tahoma" panose="020B0604030504040204" pitchFamily="34" charset="0"/>
              </a:rPr>
            </a:br>
            <a:r>
              <a:rPr lang="en-US" altLang="en-US" sz="1600" b="1" dirty="0">
                <a:latin typeface="Tahoma" panose="020B0604030504040204" pitchFamily="34" charset="0"/>
                <a:cs typeface="Tahoma" panose="020B0604030504040204" pitchFamily="34" charset="0"/>
              </a:rPr>
              <a:t>Oskar </a:t>
            </a:r>
            <a:r>
              <a:rPr lang="en-US" altLang="en-US" sz="1600" b="1" dirty="0" err="1">
                <a:latin typeface="Tahoma" panose="020B0604030504040204" pitchFamily="34" charset="0"/>
                <a:cs typeface="Tahoma" panose="020B0604030504040204" pitchFamily="34" charset="0"/>
              </a:rPr>
              <a:t>Cymerman</a:t>
            </a:r>
            <a:r>
              <a:rPr lang="en-US" altLang="en-US" sz="1600" b="1" dirty="0">
                <a:latin typeface="Tahoma" panose="020B0604030504040204" pitchFamily="34" charset="0"/>
                <a:cs typeface="Tahoma" panose="020B0604030504040204" pitchFamily="34" charset="0"/>
              </a:rPr>
              <a:t>, Teaching Channel</a:t>
            </a:r>
            <a:br>
              <a:rPr lang="en-US" altLang="en-US" sz="1200" b="1" dirty="0">
                <a:latin typeface="Tahoma" panose="020B0604030504040204" pitchFamily="34" charset="0"/>
                <a:cs typeface="Tahoma" panose="020B0604030504040204" pitchFamily="34" charset="0"/>
              </a:rPr>
            </a:br>
            <a:r>
              <a:rPr lang="en-US" altLang="en-US" sz="1050" b="1" dirty="0">
                <a:latin typeface="Tahoma" panose="020B0604030504040204" pitchFamily="34" charset="0"/>
                <a:cs typeface="Tahoma" panose="020B0604030504040204" pitchFamily="34" charset="0"/>
                <a:hlinkClick r:id="rId2"/>
              </a:rPr>
              <a:t>https://www.teachingchannel.org/blog/2016/07/29/starbucks-your-classroom/</a:t>
            </a:r>
            <a:endParaRPr lang="en-US" sz="105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55575" y="-1379538"/>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2" descr="Image result for e-mentors"/>
          <p:cNvSpPr>
            <a:spLocks noChangeAspect="1" noChangeArrowheads="1"/>
          </p:cNvSpPr>
          <p:nvPr/>
        </p:nvSpPr>
        <p:spPr bwMode="auto">
          <a:xfrm>
            <a:off x="155575" y="-1843088"/>
            <a:ext cx="5734050" cy="3848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50" y="3230780"/>
            <a:ext cx="3429000" cy="2286000"/>
          </a:xfrm>
          <a:prstGeom prst="rect">
            <a:avLst/>
          </a:prstGeom>
        </p:spPr>
      </p:pic>
      <p:pic>
        <p:nvPicPr>
          <p:cNvPr id="6" name="Picture 5">
            <a:extLst>
              <a:ext uri="{FF2B5EF4-FFF2-40B4-BE49-F238E27FC236}">
                <a16:creationId xmlns:a16="http://schemas.microsoft.com/office/drawing/2014/main" id="{84FD6A84-7D4E-4904-B509-357A08744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0875" y="3179125"/>
            <a:ext cx="3683522" cy="2389311"/>
          </a:xfrm>
          <a:prstGeom prst="rect">
            <a:avLst/>
          </a:prstGeom>
        </p:spPr>
      </p:pic>
      <p:sp>
        <p:nvSpPr>
          <p:cNvPr id="7" name="TextBox 5">
            <a:extLst>
              <a:ext uri="{FF2B5EF4-FFF2-40B4-BE49-F238E27FC236}">
                <a16:creationId xmlns:a16="http://schemas.microsoft.com/office/drawing/2014/main" id="{96355D52-AB95-493F-AC0A-8693EF9D0B47}"/>
              </a:ext>
            </a:extLst>
          </p:cNvPr>
          <p:cNvSpPr txBox="1">
            <a:spLocks noChangeArrowheads="1"/>
          </p:cNvSpPr>
          <p:nvPr/>
        </p:nvSpPr>
        <p:spPr bwMode="auto">
          <a:xfrm>
            <a:off x="845796" y="5781220"/>
            <a:ext cx="100876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Sterile, industrial-era rows aren’t very attractive or motivating. …I believe the “Starbucks” environment will promote that freedom and movement…Freedom is the key ingredient to social-emotional well-being and deeper learning. Rows and columns constrict. They hold and stifle. </a:t>
            </a:r>
          </a:p>
        </p:txBody>
      </p:sp>
      <p:pic>
        <p:nvPicPr>
          <p:cNvPr id="8" name="Picture 7">
            <a:extLst>
              <a:ext uri="{FF2B5EF4-FFF2-40B4-BE49-F238E27FC236}">
                <a16:creationId xmlns:a16="http://schemas.microsoft.com/office/drawing/2014/main" id="{F5160D3F-7B58-491D-9EDD-5E9983A2FF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230780"/>
            <a:ext cx="2160370" cy="216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95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461" y="643266"/>
            <a:ext cx="8102907" cy="2215494"/>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10. Instructional Designer Morphs into Learning Environment Engineer</a:t>
            </a:r>
            <a:endParaRPr lang="en-US" sz="9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Image result for library of alexandria"/>
          <p:cNvSpPr>
            <a:spLocks noChangeAspect="1" noChangeArrowheads="1"/>
          </p:cNvSpPr>
          <p:nvPr/>
        </p:nvSpPr>
        <p:spPr bwMode="auto">
          <a:xfrm>
            <a:off x="155575" y="-1379538"/>
            <a:ext cx="4410075" cy="2876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2" descr="Image result for e-mentors"/>
          <p:cNvSpPr>
            <a:spLocks noChangeAspect="1" noChangeArrowheads="1"/>
          </p:cNvSpPr>
          <p:nvPr/>
        </p:nvSpPr>
        <p:spPr bwMode="auto">
          <a:xfrm>
            <a:off x="155575" y="-1843088"/>
            <a:ext cx="5734050" cy="3848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9283" y="4642339"/>
            <a:ext cx="3938954" cy="221566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29" y="2920746"/>
            <a:ext cx="4574663" cy="169431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74" y="2962453"/>
            <a:ext cx="5113487" cy="3895547"/>
          </a:xfrm>
          <a:prstGeom prst="rect">
            <a:avLst/>
          </a:prstGeom>
        </p:spPr>
      </p:pic>
    </p:spTree>
    <p:extLst>
      <p:ext uri="{BB962C8B-B14F-4D97-AF65-F5344CB8AC3E}">
        <p14:creationId xmlns:p14="http://schemas.microsoft.com/office/powerpoint/2010/main" val="364066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1981200" y="228600"/>
            <a:ext cx="8382000" cy="2133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The Education 20/20 is coming within reach!</a:t>
            </a:r>
            <a:endParaRPr lang="en-US" altLang="en-US" sz="1800" dirty="0"/>
          </a:p>
        </p:txBody>
      </p:sp>
      <p:pic>
        <p:nvPicPr>
          <p:cNvPr id="4" name="Picture 4" descr="lord of the rings frodo baggins 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4684" y="2341980"/>
            <a:ext cx="10803875" cy="451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936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upload.wikimedia.org/wikipedia/commons/thumb/f/f0/Birger_Kollmeier_Oldenburg.jpg/1024px-Birger_Kollmeier_Oldenbu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50" y="1992556"/>
            <a:ext cx="5496078" cy="36473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0329" y="5761822"/>
            <a:ext cx="105982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“In Education 3.0, classrooms would move away from lectures, such as this one, to having class time be spent on discussions and projects, using digital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(Per Wikipedia: </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https://en.wikipedia.org/wiki/Education_3.0</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5" name="Title 4"/>
          <p:cNvSpPr>
            <a:spLocks noGrp="1"/>
          </p:cNvSpPr>
          <p:nvPr>
            <p:ph type="title"/>
          </p:nvPr>
        </p:nvSpPr>
        <p:spPr>
          <a:xfrm>
            <a:off x="545756" y="569684"/>
            <a:ext cx="109728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Time for Education 3.0…</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Time for Education 20/20</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665" y="1992557"/>
            <a:ext cx="3546080" cy="3647397"/>
          </a:xfrm>
          <a:prstGeom prst="rect">
            <a:avLst/>
          </a:prstGeom>
          <a:ln>
            <a:solidFill>
              <a:srgbClr val="0070C0"/>
            </a:solidFill>
          </a:ln>
        </p:spPr>
      </p:pic>
    </p:spTree>
    <p:extLst>
      <p:ext uri="{BB962C8B-B14F-4D97-AF65-F5344CB8AC3E}">
        <p14:creationId xmlns:p14="http://schemas.microsoft.com/office/powerpoint/2010/main" val="19766686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8402" name="Title 1"/>
          <p:cNvSpPr>
            <a:spLocks noGrp="1"/>
          </p:cNvSpPr>
          <p:nvPr>
            <p:ph type="title"/>
          </p:nvPr>
        </p:nvSpPr>
        <p:spPr>
          <a:xfrm>
            <a:off x="1200187" y="371168"/>
            <a:ext cx="9791626" cy="3362632"/>
          </a:xfrm>
        </p:spPr>
        <p:txBody>
          <a:bodyPr/>
          <a:lstStyle/>
          <a:p>
            <a:r>
              <a:rPr lang="en-US" altLang="en-US" sz="4800" b="1" dirty="0">
                <a:solidFill>
                  <a:srgbClr val="FF0000"/>
                </a:solidFill>
                <a:latin typeface="Tahoma" panose="020B0604030504040204" pitchFamily="34" charset="0"/>
                <a:cs typeface="Tahoma" panose="020B0604030504040204" pitchFamily="34" charset="0"/>
              </a:rPr>
              <a:t>Remember…</a:t>
            </a:r>
            <a:br>
              <a:rPr lang="en-US" altLang="en-US" b="1" dirty="0">
                <a:solidFill>
                  <a:srgbClr val="0070C0"/>
                </a:solidFill>
                <a:latin typeface="Tahoma" panose="020B0604030504040204" pitchFamily="34" charset="0"/>
                <a:cs typeface="Tahoma" panose="020B0604030504040204" pitchFamily="34" charset="0"/>
              </a:rPr>
            </a:br>
            <a:r>
              <a:rPr lang="en-US" altLang="en-US" b="1" dirty="0">
                <a:solidFill>
                  <a:srgbClr val="0070C0"/>
                </a:solidFill>
                <a:latin typeface="Tahoma" panose="020B0604030504040204" pitchFamily="34" charset="0"/>
                <a:cs typeface="Tahoma" panose="020B0604030504040204" pitchFamily="34" charset="0"/>
              </a:rPr>
              <a:t>“I cannot do this alone.”</a:t>
            </a:r>
            <a:br>
              <a:rPr lang="en-US" altLang="en-US" b="1" dirty="0">
                <a:solidFill>
                  <a:srgbClr val="0070C0"/>
                </a:solidFill>
                <a:latin typeface="Tahoma" panose="020B0604030504040204" pitchFamily="34" charset="0"/>
                <a:cs typeface="Tahoma" panose="020B0604030504040204" pitchFamily="34" charset="0"/>
              </a:rPr>
            </a:br>
            <a:br>
              <a:rPr lang="en-US" altLang="en-US" b="1" dirty="0">
                <a:solidFill>
                  <a:srgbClr val="0070C0"/>
                </a:solidFill>
                <a:latin typeface="Tahoma" panose="020B0604030504040204" pitchFamily="34" charset="0"/>
                <a:cs typeface="Tahoma" panose="020B0604030504040204" pitchFamily="34" charset="0"/>
              </a:rPr>
            </a:br>
            <a:r>
              <a:rPr lang="en-US" altLang="en-US" sz="2400" b="1" dirty="0">
                <a:solidFill>
                  <a:srgbClr val="FF0000"/>
                </a:solidFill>
                <a:latin typeface="Tahoma" panose="020B0604030504040204" pitchFamily="34" charset="0"/>
                <a:cs typeface="Tahoma" panose="020B0604030504040204" pitchFamily="34" charset="0"/>
              </a:rPr>
              <a:t>Slides at: TrainingShare.com</a:t>
            </a:r>
            <a:br>
              <a:rPr lang="en-US" altLang="en-US" sz="2400" b="1" dirty="0">
                <a:solidFill>
                  <a:srgbClr val="FF0000"/>
                </a:solidFill>
                <a:latin typeface="Tahoma" panose="020B0604030504040204" pitchFamily="34" charset="0"/>
                <a:cs typeface="Tahoma" panose="020B0604030504040204" pitchFamily="34" charset="0"/>
              </a:rPr>
            </a:br>
            <a:r>
              <a:rPr lang="en-US" altLang="en-US" sz="2400" b="1" dirty="0">
                <a:solidFill>
                  <a:srgbClr val="0070C0"/>
                </a:solidFill>
                <a:latin typeface="Tahoma" panose="020B0604030504040204" pitchFamily="34" charset="0"/>
                <a:cs typeface="Tahoma" panose="020B0604030504040204" pitchFamily="34" charset="0"/>
              </a:rPr>
              <a:t>Papers: PublicationShare.com</a:t>
            </a:r>
            <a:br>
              <a:rPr lang="en-US" altLang="en-US" sz="2400" b="1" dirty="0">
                <a:solidFill>
                  <a:srgbClr val="FF0000"/>
                </a:solidFill>
                <a:latin typeface="Tahoma" panose="020B0604030504040204" pitchFamily="34" charset="0"/>
                <a:cs typeface="Tahoma" panose="020B0604030504040204" pitchFamily="34" charset="0"/>
              </a:rPr>
            </a:br>
            <a:r>
              <a:rPr lang="en-US" altLang="en-US" sz="2400" b="1" dirty="0">
                <a:solidFill>
                  <a:srgbClr val="00B050"/>
                </a:solidFill>
                <a:latin typeface="Tahoma" panose="020B0604030504040204" pitchFamily="34" charset="0"/>
                <a:cs typeface="Tahoma" panose="020B0604030504040204" pitchFamily="34" charset="0"/>
              </a:rPr>
              <a:t>Free book:  </a:t>
            </a:r>
            <a:r>
              <a:rPr lang="en-US" altLang="en-US" sz="2400" b="1" dirty="0">
                <a:solidFill>
                  <a:srgbClr val="00B050"/>
                </a:solidFill>
                <a:latin typeface="Tahoma" panose="020B0604030504040204" pitchFamily="34" charset="0"/>
                <a:cs typeface="Tahoma" panose="020B0604030504040204" pitchFamily="34" charset="0"/>
                <a:hlinkClick r:id="rId3"/>
              </a:rPr>
              <a:t>http://tec-variety.com/</a:t>
            </a:r>
            <a:r>
              <a:rPr lang="en-US" altLang="en-US" sz="2400" b="1" dirty="0">
                <a:solidFill>
                  <a:srgbClr val="00B050"/>
                </a:solidFill>
                <a:latin typeface="Tahoma" panose="020B0604030504040204" pitchFamily="34" charset="0"/>
                <a:cs typeface="Tahoma" panose="020B0604030504040204" pitchFamily="34" charset="0"/>
              </a:rPr>
              <a:t> </a:t>
            </a:r>
            <a:br>
              <a:rPr lang="en-US" altLang="en-US" sz="2400" b="1" dirty="0">
                <a:solidFill>
                  <a:srgbClr val="00B050"/>
                </a:solidFill>
                <a:latin typeface="Tahoma" panose="020B0604030504040204" pitchFamily="34" charset="0"/>
                <a:cs typeface="Tahoma" panose="020B0604030504040204" pitchFamily="34" charset="0"/>
              </a:rPr>
            </a:br>
            <a:r>
              <a:rPr lang="en-US" altLang="en-US" sz="2400" b="1" dirty="0">
                <a:solidFill>
                  <a:srgbClr val="FF33CC"/>
                </a:solidFill>
                <a:latin typeface="Tahoma" panose="020B0604030504040204" pitchFamily="34" charset="0"/>
                <a:cs typeface="Tahoma" panose="020B0604030504040204" pitchFamily="34" charset="0"/>
              </a:rPr>
              <a:t>Email: </a:t>
            </a:r>
            <a:r>
              <a:rPr lang="en-US" altLang="en-US" sz="2400" b="1" dirty="0">
                <a:solidFill>
                  <a:srgbClr val="FF33CC"/>
                </a:solidFill>
                <a:latin typeface="Tahoma" panose="020B0604030504040204" pitchFamily="34" charset="0"/>
                <a:cs typeface="Tahoma" panose="020B0604030504040204" pitchFamily="34" charset="0"/>
                <a:hlinkClick r:id="rId4"/>
              </a:rPr>
              <a:t>cjbonk@indiana.edu</a:t>
            </a:r>
            <a:endParaRPr lang="en-US" altLang="en-US" sz="2400" b="1" dirty="0">
              <a:solidFill>
                <a:schemeClr val="tx1"/>
              </a:solidFill>
              <a:latin typeface="Tahoma" panose="020B0604030504040204" pitchFamily="34" charset="0"/>
              <a:cs typeface="Tahoma" panose="020B0604030504040204" pitchFamily="34" charset="0"/>
            </a:endParaRPr>
          </a:p>
        </p:txBody>
      </p:sp>
      <p:pic>
        <p:nvPicPr>
          <p:cNvPr id="6" name="Picture 2" descr="i can't do this alone lord of the ring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89124" y="3999014"/>
            <a:ext cx="5029201" cy="28738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 can't do this alone lord of the ring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21278" y="4010898"/>
            <a:ext cx="5029201" cy="2873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 can't do this alone lord of the ring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37355" y="3991322"/>
            <a:ext cx="5029201" cy="2873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 can't do this alone lord of the ring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21278" y="4010898"/>
            <a:ext cx="5029201" cy="2873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 can't do this alone lord of the ring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97162" y="3977541"/>
            <a:ext cx="5053317" cy="2887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20/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7" y="4274441"/>
            <a:ext cx="3480383" cy="2610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E374F64D-2D3A-4429-A76B-212170C347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8473" y="4274441"/>
            <a:ext cx="3542801" cy="256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frodo_alon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frodo_alone.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frodo_alo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4381" y="304801"/>
            <a:ext cx="8233627" cy="2565990"/>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18, 2017</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Education 1.0 to 3.0</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Gilly Salmon, University of Liverpool, UK</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http://www.gillysalmon.com/learningfutures.html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5648" b="4824"/>
          <a:stretch/>
        </p:blipFill>
        <p:spPr>
          <a:xfrm>
            <a:off x="1795037" y="2739285"/>
            <a:ext cx="4736450" cy="3985530"/>
          </a:xfrm>
          <a:prstGeom prst="rect">
            <a:avLst/>
          </a:prstGeom>
        </p:spPr>
      </p:pic>
      <p:pic>
        <p:nvPicPr>
          <p:cNvPr id="6" name="Picture 4" descr="http://www.edu-tech.ru/images/edutech/logo/eng.png">
            <a:extLst>
              <a:ext uri="{FF2B5EF4-FFF2-40B4-BE49-F238E27FC236}">
                <a16:creationId xmlns:a16="http://schemas.microsoft.com/office/drawing/2014/main" id="{77879BC2-F917-4739-A370-CD6731BC5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605" y="4572000"/>
            <a:ext cx="405798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1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2194" y="533400"/>
            <a:ext cx="9481612" cy="2573594"/>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Now What is Education 4.0?</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“Innovation-producing education.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Learn more in: Development of Individual Agency within a Collaborative, Creative Learning Community”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http://www.igi-global.com/dictionary/education-40/41755</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https://thinc.in.th/engadmission/education4.html</a:t>
            </a:r>
            <a:r>
              <a:rPr lang="en-US" sz="1800" b="1" dirty="0">
                <a:latin typeface="Tahoma" panose="020B0604030504040204" pitchFamily="34" charset="0"/>
                <a:ea typeface="Tahoma" panose="020B0604030504040204" pitchFamily="34" charset="0"/>
                <a:cs typeface="Tahoma" panose="020B0604030504040204" pitchFamily="34" charset="0"/>
              </a:rPr>
              <a:t> (Chula Engineering)</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57" y="3282993"/>
            <a:ext cx="5875204" cy="35750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696" y="3254477"/>
            <a:ext cx="5604891" cy="3567991"/>
          </a:xfrm>
          <a:prstGeom prst="rect">
            <a:avLst/>
          </a:prstGeom>
        </p:spPr>
      </p:pic>
      <p:pic>
        <p:nvPicPr>
          <p:cNvPr id="8" name="Picture 7">
            <a:extLst>
              <a:ext uri="{FF2B5EF4-FFF2-40B4-BE49-F238E27FC236}">
                <a16:creationId xmlns:a16="http://schemas.microsoft.com/office/drawing/2014/main" id="{1769728E-B0D6-44F4-8BF5-348776CD8B02}"/>
              </a:ext>
            </a:extLst>
          </p:cNvPr>
          <p:cNvPicPr>
            <a:picLocks noChangeAspect="1"/>
          </p:cNvPicPr>
          <p:nvPr/>
        </p:nvPicPr>
        <p:blipFill rotWithShape="1">
          <a:blip r:embed="rId6">
            <a:extLst>
              <a:ext uri="{28A0092B-C50C-407E-A947-70E740481C1C}">
                <a14:useLocalDpi xmlns:a14="http://schemas.microsoft.com/office/drawing/2010/main" val="0"/>
              </a:ext>
            </a:extLst>
          </a:blip>
          <a:srcRect r="558" b="14477"/>
          <a:stretch/>
        </p:blipFill>
        <p:spPr>
          <a:xfrm>
            <a:off x="9899374" y="5415978"/>
            <a:ext cx="2292626" cy="1406490"/>
          </a:xfrm>
          <a:prstGeom prst="rect">
            <a:avLst/>
          </a:prstGeom>
        </p:spPr>
      </p:pic>
    </p:spTree>
    <p:extLst>
      <p:ext uri="{BB962C8B-B14F-4D97-AF65-F5344CB8AC3E}">
        <p14:creationId xmlns:p14="http://schemas.microsoft.com/office/powerpoint/2010/main" val="141423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87" y="3415498"/>
            <a:ext cx="4343400" cy="3442502"/>
          </a:xfrm>
          <a:prstGeom prst="rect">
            <a:avLst/>
          </a:prstGeom>
        </p:spPr>
      </p:pic>
      <p:pic>
        <p:nvPicPr>
          <p:cNvPr id="8" name="Picture 7">
            <a:extLst>
              <a:ext uri="{FF2B5EF4-FFF2-40B4-BE49-F238E27FC236}">
                <a16:creationId xmlns:a16="http://schemas.microsoft.com/office/drawing/2014/main" id="{06A01A99-1FAD-4D07-81A9-5B712FECC222}"/>
              </a:ext>
            </a:extLst>
          </p:cNvPr>
          <p:cNvPicPr>
            <a:picLocks noChangeAspect="1"/>
          </p:cNvPicPr>
          <p:nvPr/>
        </p:nvPicPr>
        <p:blipFill rotWithShape="1">
          <a:blip r:embed="rId3"/>
          <a:srcRect l="19965" t="17716" r="21569" b="18062"/>
          <a:stretch/>
        </p:blipFill>
        <p:spPr>
          <a:xfrm>
            <a:off x="7182506" y="3314700"/>
            <a:ext cx="5009494" cy="3543300"/>
          </a:xfrm>
          <a:prstGeom prst="rect">
            <a:avLst/>
          </a:prstGeom>
        </p:spPr>
      </p:pic>
      <p:pic>
        <p:nvPicPr>
          <p:cNvPr id="9" name="Picture 8">
            <a:extLst>
              <a:ext uri="{FF2B5EF4-FFF2-40B4-BE49-F238E27FC236}">
                <a16:creationId xmlns:a16="http://schemas.microsoft.com/office/drawing/2014/main" id="{D3BE7F7D-9755-4D2A-857A-2404D2FF516E}"/>
              </a:ext>
            </a:extLst>
          </p:cNvPr>
          <p:cNvPicPr>
            <a:picLocks noChangeAspect="1"/>
          </p:cNvPicPr>
          <p:nvPr/>
        </p:nvPicPr>
        <p:blipFill rotWithShape="1">
          <a:blip r:embed="rId4"/>
          <a:srcRect l="21175" t="19697" r="21818" b="10606"/>
          <a:stretch/>
        </p:blipFill>
        <p:spPr>
          <a:xfrm>
            <a:off x="0" y="0"/>
            <a:ext cx="4526280" cy="2974412"/>
          </a:xfrm>
          <a:prstGeom prst="rect">
            <a:avLst/>
          </a:prstGeom>
        </p:spPr>
      </p:pic>
      <p:pic>
        <p:nvPicPr>
          <p:cNvPr id="11" name="Picture 10">
            <a:extLst>
              <a:ext uri="{FF2B5EF4-FFF2-40B4-BE49-F238E27FC236}">
                <a16:creationId xmlns:a16="http://schemas.microsoft.com/office/drawing/2014/main" id="{7C236EB4-A795-4B64-B703-26E350ADF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 y="0"/>
            <a:ext cx="1408226" cy="1286180"/>
          </a:xfrm>
          <a:prstGeom prst="rect">
            <a:avLst/>
          </a:prstGeom>
        </p:spPr>
      </p:pic>
      <p:pic>
        <p:nvPicPr>
          <p:cNvPr id="12" name="Picture 11">
            <a:extLst>
              <a:ext uri="{FF2B5EF4-FFF2-40B4-BE49-F238E27FC236}">
                <a16:creationId xmlns:a16="http://schemas.microsoft.com/office/drawing/2014/main" id="{C562A7CC-BAFF-4DF9-8DBC-533F78DDE5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6914" y="0"/>
            <a:ext cx="1869110" cy="2800350"/>
          </a:xfrm>
          <a:prstGeom prst="rect">
            <a:avLst/>
          </a:prstGeom>
        </p:spPr>
      </p:pic>
      <p:pic>
        <p:nvPicPr>
          <p:cNvPr id="13" name="Picture 12">
            <a:extLst>
              <a:ext uri="{FF2B5EF4-FFF2-40B4-BE49-F238E27FC236}">
                <a16:creationId xmlns:a16="http://schemas.microsoft.com/office/drawing/2014/main" id="{936A938B-BDE0-4802-9310-06534DCD7B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9247" y="0"/>
            <a:ext cx="2644108" cy="2800350"/>
          </a:xfrm>
          <a:prstGeom prst="rect">
            <a:avLst/>
          </a:prstGeom>
        </p:spPr>
      </p:pic>
      <p:pic>
        <p:nvPicPr>
          <p:cNvPr id="14" name="Picture 13">
            <a:extLst>
              <a:ext uri="{FF2B5EF4-FFF2-40B4-BE49-F238E27FC236}">
                <a16:creationId xmlns:a16="http://schemas.microsoft.com/office/drawing/2014/main" id="{D0B35679-EE39-40E1-9E12-322F2BF1ED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3014" y="0"/>
            <a:ext cx="1857546" cy="2800350"/>
          </a:xfrm>
          <a:prstGeom prst="rect">
            <a:avLst/>
          </a:prstGeom>
        </p:spPr>
      </p:pic>
      <p:pic>
        <p:nvPicPr>
          <p:cNvPr id="15" name="Picture 14">
            <a:extLst>
              <a:ext uri="{FF2B5EF4-FFF2-40B4-BE49-F238E27FC236}">
                <a16:creationId xmlns:a16="http://schemas.microsoft.com/office/drawing/2014/main" id="{0FEB2EE1-4493-4232-A720-D6D8117417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193" t="2264" r="9715" b="4057"/>
          <a:stretch/>
        </p:blipFill>
        <p:spPr>
          <a:xfrm>
            <a:off x="4486669" y="3074670"/>
            <a:ext cx="2475712" cy="3783330"/>
          </a:xfrm>
          <a:prstGeom prst="rect">
            <a:avLst/>
          </a:prstGeom>
        </p:spPr>
      </p:pic>
      <p:pic>
        <p:nvPicPr>
          <p:cNvPr id="16" name="Picture 15">
            <a:extLst>
              <a:ext uri="{FF2B5EF4-FFF2-40B4-BE49-F238E27FC236}">
                <a16:creationId xmlns:a16="http://schemas.microsoft.com/office/drawing/2014/main" id="{4BF05001-E889-4E2E-BD12-DC341ED749ED}"/>
              </a:ext>
            </a:extLst>
          </p:cNvPr>
          <p:cNvPicPr>
            <a:picLocks noChangeAspect="1"/>
          </p:cNvPicPr>
          <p:nvPr/>
        </p:nvPicPr>
        <p:blipFill>
          <a:blip r:embed="rId10"/>
          <a:stretch>
            <a:fillRect/>
          </a:stretch>
        </p:blipFill>
        <p:spPr>
          <a:xfrm>
            <a:off x="2732727" y="5745480"/>
            <a:ext cx="1827711" cy="1112520"/>
          </a:xfrm>
          <a:prstGeom prst="rect">
            <a:avLst/>
          </a:prstGeom>
        </p:spPr>
      </p:pic>
    </p:spTree>
    <p:extLst>
      <p:ext uri="{BB962C8B-B14F-4D97-AF65-F5344CB8AC3E}">
        <p14:creationId xmlns:p14="http://schemas.microsoft.com/office/powerpoint/2010/main" val="394853740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12838</TotalTime>
  <Words>630</Words>
  <Application>Microsoft Office PowerPoint</Application>
  <PresentationFormat>Widescreen</PresentationFormat>
  <Paragraphs>112</Paragraphs>
  <Slides>60</Slides>
  <Notes>1</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60</vt:i4>
      </vt:variant>
    </vt:vector>
  </HeadingPairs>
  <TitlesOfParts>
    <vt:vector size="80" baseType="lpstr">
      <vt:lpstr>MS PGothic</vt:lpstr>
      <vt:lpstr>Andes</vt:lpstr>
      <vt:lpstr>Arial</vt:lpstr>
      <vt:lpstr>Calibri</vt:lpstr>
      <vt:lpstr>Calibri Light</vt:lpstr>
      <vt:lpstr>Tahoma</vt:lpstr>
      <vt:lpstr>1_Office Theme</vt:lpstr>
      <vt:lpstr>70_Office Theme</vt:lpstr>
      <vt:lpstr>3_Office Theme</vt:lpstr>
      <vt:lpstr>12_Office Theme</vt:lpstr>
      <vt:lpstr>11_Office Theme</vt:lpstr>
      <vt:lpstr>4_Default Design</vt:lpstr>
      <vt:lpstr>19_Default Design</vt:lpstr>
      <vt:lpstr>65_Office Theme</vt:lpstr>
      <vt:lpstr>24_Default Design</vt:lpstr>
      <vt:lpstr>19_Office Theme</vt:lpstr>
      <vt:lpstr>1_Diseño personalizado</vt:lpstr>
      <vt:lpstr>20_Office Theme</vt:lpstr>
      <vt:lpstr>7_Office Theme</vt:lpstr>
      <vt:lpstr>15_Office Theme</vt:lpstr>
      <vt:lpstr>Education 20/20 Meets Education 3.0: Visions of Our Changing Learning World!</vt:lpstr>
      <vt:lpstr>PowerPoint Presentation</vt:lpstr>
      <vt:lpstr>April 30, 2017 Remember Education 1.0? Those Jobs Are Gone Steve Kolowich, The Chronicle of Higher Education http://www.chronicle.com/article/Who-s-UpWho-s-Down-in/239964 </vt:lpstr>
      <vt:lpstr>November 28, 2017 Automation could kill 73 million U.S. jobs by 2030 Paul Davidson, USA Today https://www.usatoday.com/story/money/2017/11/29/automation-could-kill-73-million-u-s-jobs-2030/899878001/  Video (1:20): http://curtbonk.com/automation.html Video (1:20): http://curtbonk.com/automation2.html</vt:lpstr>
      <vt:lpstr>September 26, 2018 Remember Education 2.0? The rise and fall of the company behind ‘Reader Rabbit’ and all your favorite educational games Abigail Cain, The Outline https://theoutline.com/post/6293/reader-rabbit-history-the-learning-company-zoombinis-carmen-sandiego?zd=1&amp;zi=qmbuobk7  https://www.youtube.com/watch?v=a-NLh58bIIk </vt:lpstr>
      <vt:lpstr>Time for Education 3.0… Time for Education 20/20</vt:lpstr>
      <vt:lpstr>September 18, 2017 Education 1.0 to 3.0 Gilly Salmon, University of Liverpool, UK http://www.gillysalmon.com/learningfutures.html </vt:lpstr>
      <vt:lpstr>Now What is Education 4.0? “Innovation-producing education.  Learn more in: Development of Individual Agency within a Collaborative, Creative Learning Community” http://www.igi-global.com/dictionary/education-40/41755  https://thinc.in.th/engadmission/education4.html (Chula Engineering)</vt:lpstr>
      <vt:lpstr>PowerPoint Presentation</vt:lpstr>
      <vt:lpstr>July 24, 2018 The 100-Year Life:  Living and Working in an Age of Longevity  Lynda Gratton and Andrew Scott http://www.100yearlife.com/  https://www.amazon.com/100-Year-Life-Living-Working-Longevity/dp/1543624634 </vt:lpstr>
      <vt:lpstr>January 14, 2016 The Fourth Industrial Revolution:  What it means, how to respond Klaus Schwab, Founder and Executive Chairman, World Economic Forum https://www.weforum.org/agenda/2016/01/the-fourth-industrial-revolution-what-it-means-and-how-to-respond/  (Ubiquitous, mobile supercomputing, artificially-intelligent robots, self-driving cars. neuro-technological brain enhancements, genetic editing, etc.) http://www.trainingshare.com/fourth-industrial-evolution-video-clip-short.php</vt:lpstr>
      <vt:lpstr>PowerPoint Presentation</vt:lpstr>
      <vt:lpstr>July 11, 2017 The Rise of the Phigital Learner Going ‘phigital?’ 4 things schools need to know about Generation Z, Todd Kominiak, TrustEd http://trustedk12.com/phigital-digital-learning/  May 15, 2017 3 must know’s about the rising “phigital” student-and why their impact is enormous, Meris Stansbury, eCamous News https://www.ecampusnews.com/campus-administration/education-gen-z-phigital-student/  </vt:lpstr>
      <vt:lpstr>Clearly… Learning is Changing! Education 20/20</vt:lpstr>
      <vt:lpstr>20 New Roles of the Instructor</vt:lpstr>
      <vt:lpstr>PowerPoint Presentation</vt:lpstr>
      <vt:lpstr>Merrill’s First Principles of Teaching/Instruction http://travelinedman.blogspot.com/2011/05/bonks-last-principles-of-instruction.html </vt:lpstr>
      <vt:lpstr>Bonk's Last Principles of Teaching/Instruction (Education 4.0?) http://travelinedman.blogspot.com/2011/05/bonks-last-principles-of-instruction.html  http://www.applicadthai.com/articles/education-4-0/ </vt:lpstr>
      <vt:lpstr>Bonk's 20 "Last" Principles of Instruction  (LAST = Learning Activation System Template) http://travelinedman.blogspot.com/2011/05/bonks-last-principles-of-instruction.html</vt:lpstr>
      <vt:lpstr>30+ Ways Learning is Changing:  The Mega Trends</vt:lpstr>
      <vt:lpstr>How Learning is Changing:  Mega Trend #1. Learner Engagement</vt:lpstr>
      <vt:lpstr>January 3, 2018 Learning is More Mobile CES 2018: Your guide to the biggest consumer electronics show USA Today https://www.usatoday.com/story/tech/news/2018/01/03/ces-2018-your-guide-biggest-consumer-electronics-show/1000778001/ </vt:lpstr>
      <vt:lpstr>July 24, 2018 Learning is More Digital and Resource Rich This Physicist Wants Female Scientists To Get Noticed. So She Wrote 270 Wikipedia Profiles. Jenna Amatulli, Huffington Post https://www.huffingtonpost.com/entry/scientist-pens-270-wikipedia-pages-in-a-year-so-female-scientists-get-noticed_us_5b574eeee4b0b15aba92c0d5 </vt:lpstr>
      <vt:lpstr>April 22, 2018 Learning is More Visual Microsoft AI Commercial ft. Common Video 1:00: Microsoft AI Commercial ft: https://www.youtube.com/watch?v=9tucY7Jhhs4 / (Feb 11, 2018) Video 1:48: Microsoft AI: Amplifying Human Ingenuity: https://www.youtube.com/watch?v=NDmu7Z5NPXo  Video 1:00: Microsoft AI: Empowering Innovators ft. Common: https://www.youtube.com/watch?v=Z5OWdqfAYfw (April 22, 2018)  Video: 1:00 Microsoft AI + Iconem: Preserving History ft. Common: https://www.youtube.com/watch?v=ZDZjaIhzMSM (April 22, 2018) Video: 0:44:  Microsoft AI + The Yield: Taking the guesswork out of farming ft. Common: https://www.youtube.com/watch?v=7rzufxlGH4o (April 22, 2018) </vt:lpstr>
      <vt:lpstr>May 14, 2018 (Engagement) Learning is More Adventurous Aaron Doering, Chasing Seals, TEDx  http://chasingseals.com/ https://twitter.com/chasingseals   https://www.nytimes.com/interactive/2018/05/14/climate/arctic-sea-ice.html </vt:lpstr>
      <vt:lpstr>July 29, 2018 Learning is More Collaborative Why Silicon Valley is teaming up with San Quentin to train young people to code Jessica Guynn and Megan Diskin, USA TODAY https://www.usatoday.com/story/tech/2018/07/25/california-youth-learning-code-prison-help-san-quentin-inmates/810122002/  Video (1:46): http://curtbonk.com/san-quentin.html </vt:lpstr>
      <vt:lpstr>May 1, 2018 Learning is More Immersive 3 ways districts can use AR and AI Justin Anglio, eSchool News https://www.eschoolnews.com/2018/05/01/3-amazing-ways-our-district-is-using-ar-and-vr/  Video #1: 1:09: http://curtbonk.com/hololens.html</vt:lpstr>
      <vt:lpstr>How Learning is Changing:  Mega Trend #2. Pervasive Access</vt:lpstr>
      <vt:lpstr>August 1, 2016 (Access) Learning is More Ubiquitous  363 by Idea Group; Study Café Meeting Place; Idea Space (Seoul, Korea) http://363.co.kr/wp/?page_id=244  http://363.co.kr/wp/?bw_gallery=study-cafe_11 </vt:lpstr>
      <vt:lpstr>July 11, 2018 Learning is More Immediate… Fossil of first giant dinosaur, dubbed Ingentia prima, found in Argentina Brett Molina, USA Today https://www.usatoday.com/story/news/nation-now/2018/07/11/fossil-first-giant-dinosaur-discovered-argentina/774493002/  15 second: http://curtbonk.com/ghostbusters15.html 27 second: http://curtbonk.com/ghostbusters27.html</vt:lpstr>
      <vt:lpstr>October 4, 2018 (Engagement) Learning is More Synchronous Shindig, Future Trends Forum, Bryan Alexander Anant Agarwal, CEO and founder of edX https://bryanalexander.org/the-future-trends-forum/ http://www.shindig.com/  http://events.shindig.com/event/ftf-anniversary  https://shindig.com/client/client/?event=ftf-agarwal </vt:lpstr>
      <vt:lpstr>March 21, 2018 (Engagement) Learning is More Global  Chatterbox The overall winner in the competition was Chatterbox, an online language school powered by refugees https://wearechatterbox.org/ </vt:lpstr>
      <vt:lpstr>June 7, 2018 Learning is More Free and Open Open Educational Resouces The Chronicle of Higher Education http://images.results.chronicle.com/Web/TheChronicleofHigherEducation/%7B0cbd562d-5eee-4c74-88e4-4894148213e1%7D_2018_OpenEducationResources_Infographic_v4.pdf </vt:lpstr>
      <vt:lpstr>March 19, 2018 Learning is More Free and Open Open Textbook Network Center for Open Education, University of Minnesota http://research.cehd.umn.edu/otn/ </vt:lpstr>
      <vt:lpstr>August 2, 2018 Learning is More Free and Open OpenStax Infographic https://cpb-us-e1.wpmucdn.com/news-network.rice.edu/dist/c/2/files/2018/07/infographic-2018_final-21jjdwm.pdf </vt:lpstr>
      <vt:lpstr>July 29, 2018 Learning is More Online Can a Huge Online College Solve California’s Work-Force Problems? Karin Fischer, The Chronicle of Higher Education https://www.chronicle.com/article/Can-a-Huge-Online-College/244054  http://curtbonk.com/link </vt:lpstr>
      <vt:lpstr>August 9, 2017 Learning is More Free and Open and Online Modern State Education Alliance https://modernstates.org/ </vt:lpstr>
      <vt:lpstr>March 21, 2018 Learning is More Direct from Experts TeachMeNow TeachMeNow is a gig-economy platform for teachers. This marketplace connects teachers, experts, and mentors to students. The technology combines scheduling, payments and live virtual sessions that can connect on any device allows tens of thousands of teachers to create their own online businesses, with some earning over $100,000 last year. In addition, schools and companies including Microsoft use TeachMeNow software to create their own-branded online learning communities.  https://teachmenow.com/ </vt:lpstr>
      <vt:lpstr>How Learning is Changing:  Mega Trend #3. Customization</vt:lpstr>
      <vt:lpstr>March 2, 2018 Learning is More Modifiable  The Architecture of Ideal Learning Environments Emelina Minero, Edutopia The Future of Collaboration Spaces Encompasses Video Interactive, Mobile, Julie Johnston, IU, Campus Technology https://campustechnology.com/articles/2016/09/07/the-future-of-collaboration-spaces-encompasses-video-interactive-mobile.aspx http://www.miamiherald.com/news/local/education/article143434384.html https://www.edutopia.org/article/architecture-ideal-learning-environments </vt:lpstr>
      <vt:lpstr>January 2, 2018 Learning is More Personalized 5G to AR: Here are 7 technologies to watch in 2018, Edward C. Baig, USA Today https://www.usatoday.com/story/tech/news/2018/01/02/artificial-intelligence-end-world-overblown-fears/985813001/  (e.g., Augmented hearing)</vt:lpstr>
      <vt:lpstr>October 14, 2017 Learning is More Customized China wants to bring artificial intelligence to its classrooms to boost its education system How the take off of AI-enabled education will affect the interaction between China’s 14 million teachers and 188 million pupils Meng Jing, South China Morning Post https://www.scmp.com/tech/science-research/article/2115271/china-wants-bring-artificial-intelligence-its-classrooms-boost  Video 1:33: http://curtbonk.com/chinese-ai.html</vt:lpstr>
      <vt:lpstr>August 2, 2018 Learning is More Technology Assisted Hey, Alexa, Should We Bring Virtual Assistants to Campus? These Colleges Gave Them a Shot Lindsey Ellis, The Chronicle of Higher Education https://www.chronicle.com/article/Hey-Alexa-Should-We-Bring/244129  24 seconds: http://curtbonk.com/jetsons24.html 44 Seconds: http://curtbonk.com/jetsons44.html</vt:lpstr>
      <vt:lpstr>May 9, 2018 Learning is More Intelligently Assisted Google Duplex Demo from Google IO 2018 Video (4:11): https://www.youtube.com/watch?v=bd1mEm2Fy08  Video (2:05): http://curtbonk.com/google40-245.html Entire video (4:11): http://curtbonk.com/google2018.html  Jill Watson, Round Three, Georgia Tech course prepares for third semester with virtual teaching assistants, Jason Maderer, Georgia Tech News Center  http://www.news.gatech.edu/2017/01/09/jill-watson-round-three</vt:lpstr>
      <vt:lpstr>April 14, 2018 Learning is More On Demand Google’s astounding new search tool will answer any question by reading thousands of books Anne Quito, Quartz https://qz.com/1252664/talk-to-books-at-ted-2018-ray-kurzweil-unveils-googles-astounding-new-search-tool-will-answer-any-question-by-reading-thousands-of-books/  Allows you and me to ask questions which trigger a semantic search of the 120,000 books that Google has digitized (typically in under 6 seconds). </vt:lpstr>
      <vt:lpstr>October 12, 2018 Learning is More Massive and Modular EdX: From MicroMasters to Online Master’s Degrees Lindsey McKenzie, Inside Higher Ed https://www.insidehighered.com/news/2018/10/12/edx-launches-nine-low-cost-online-degrees </vt:lpstr>
      <vt:lpstr>30+ Ways Learning is Changing:  Recapping the Three Mega Trends:  Engagement, Access, and Customization</vt:lpstr>
      <vt:lpstr>PowerPoint Presentation</vt:lpstr>
      <vt:lpstr>August 1, 2018 1. Independent Studies Via MOOCs MOOC: AI A-Z: Learning How to Build an AI Online Course and Machine Learning Mengyuan Zhao https://www.udemy.com/artificial-intelligence-az/  https://www.coursera.org/learn/machine-learning </vt:lpstr>
      <vt:lpstr>October 12, 2018 2. OER-Based Courses The Chronicle of Higher Education Launching OER Degree Pathways:  An Early Snapshot of Achieving the Dream’s OER Degree Initiative and Emerging Lessons  https://www.achievingthedream.org/sites/default/files/initiatives/launching_oer_degree_pathways.pdf  Griffiths, R., Gardner, S., Lundh, P., Shear, L., Ball, A., Mislevy, J., Wang, S., Desrochers, D., Staisloff, R. (2018). Participant Experiences and Financial Impacts: Findings from Year 2 of Achieving the Dream’s OER Degree Initiative. Menlo Park, CA: SRI International.</vt:lpstr>
      <vt:lpstr>September 22, 2017 3. Binge Learning Experiences  What Online Education Can Learn from Netflix Henry Kronk, E-learning Inside News https://theumlaut.com/binge-learning-is-online-education-s-killer-app-84da18f8ae76 </vt:lpstr>
      <vt:lpstr>March 6, 2018 4. Rise of Super E-Mentors and Coaches By connecting Chinese pupils with North American teachers, Beijing-based platform is building cultural bridges, one online English class at a time.  Most Innovative Companies, Fast Company Interview with VIPKid CEO CEO Cindy Mi https://www.fastcompany.com/company/vipkid</vt:lpstr>
      <vt:lpstr>February 27, 2017 5. Web Conferencing Walls Global Learning Partner or PBL Team Selection Walls  http://www.thelivingmoon.com/43ancients/02files/Library_Alexandria.html </vt:lpstr>
      <vt:lpstr>September 26, 2018 6. Interactive Agents and Tutors Pushing the Boundaries of Learning With AI Lindsay McKenzie, Inside Higher Ed https://www.insidehighered.com/digital-learning/article/2018/09/26/academics-push-expand-use-ai-higher-ed-teaching-and-learning  https://www.ibm.com/blogs/research/2018/08/mandarin-language-ai/  https://www.youtube.com/watch?time_continue=4&amp;v=7EuSTu1iR2A  1:17: http://curtbonk.com/mandarin.html</vt:lpstr>
      <vt:lpstr>January 30, 2017 7. Professor Einstein PDA’s  http://www.usatoday.com/story/tech/2017/01/30/robotic-barista-now-serving-really-fast/95888780/ </vt:lpstr>
      <vt:lpstr>February 27, 2017 8. Robot Collaborators/Partners  http://www.thelivingmoon.com/43ancients/02files/Library_Alexandria.html </vt:lpstr>
      <vt:lpstr>9. Café Classroom and Café Connectedness Starbucks Your Classroom! Oskar Cymerman, Teaching Channel https://www.teachingchannel.org/blog/2016/07/29/starbucks-your-classroom/</vt:lpstr>
      <vt:lpstr>10. Instructional Designer Morphs into Learning Environment Engineer</vt:lpstr>
      <vt:lpstr>The Education 20/20 is coming within reach!</vt:lpstr>
      <vt:lpstr>Remember… “I cannot do this alone.”  Slides at: TrainingShare.com Papers: PublicationShare.com Free book:  http://tec-variety.com/  Email: cjbonk@indiana.edu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IS Changing: Thirty Ways, Many More Visions!</dc:title>
  <dc:creator>Curtis Bonk</dc:creator>
  <cp:lastModifiedBy>Curtis Bonk</cp:lastModifiedBy>
  <cp:revision>143</cp:revision>
  <dcterms:created xsi:type="dcterms:W3CDTF">2018-04-23T05:13:26Z</dcterms:created>
  <dcterms:modified xsi:type="dcterms:W3CDTF">2018-10-15T06:15:13Z</dcterms:modified>
</cp:coreProperties>
</file>