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5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6.xml" ContentType="application/vnd.openxmlformats-officedocument.presentationml.notesSlide+xml"/>
  <Override PartName="/ppt/charts/chart17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0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1.xml" ContentType="application/vnd.openxmlformats-officedocument.presentationml.notesSlide+xml"/>
  <Override PartName="/ppt/charts/chart20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5.xml" ContentType="application/vnd.openxmlformats-officedocument.presentationml.tags+xml"/>
  <Override PartName="/ppt/notesSlides/notesSlide58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6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7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23.xml" ContentType="application/vnd.openxmlformats-officedocument.drawingml.chart+xml"/>
  <Override PartName="/ppt/notesSlides/notesSlide69.xml" ContentType="application/vnd.openxmlformats-officedocument.presentationml.notesSlide+xml"/>
  <Override PartName="/ppt/charts/chart24.xml" ContentType="application/vnd.openxmlformats-officedocument.drawingml.chart+xml"/>
  <Override PartName="/ppt/notesSlides/notesSlide70.xml" ContentType="application/vnd.openxmlformats-officedocument.presentationml.notesSlide+xml"/>
  <Override PartName="/ppt/charts/chart25.xml" ContentType="application/vnd.openxmlformats-officedocument.drawingml.chart+xml"/>
  <Override PartName="/ppt/notesSlides/notesSlide71.xml" ContentType="application/vnd.openxmlformats-officedocument.presentationml.notesSlide+xml"/>
  <Override PartName="/ppt/charts/chart26.xml" ContentType="application/vnd.openxmlformats-officedocument.drawingml.chart+xml"/>
  <Override PartName="/ppt/notesSlides/notesSlide72.xml" ContentType="application/vnd.openxmlformats-officedocument.presentationml.notesSlide+xml"/>
  <Override PartName="/ppt/charts/chart27.xml" ContentType="application/vnd.openxmlformats-officedocument.drawingml.chart+xml"/>
  <Override PartName="/ppt/notesSlides/notesSlide73.xml" ContentType="application/vnd.openxmlformats-officedocument.presentationml.notesSlide+xml"/>
  <Override PartName="/ppt/charts/chart28.xml" ContentType="application/vnd.openxmlformats-officedocument.drawingml.chart+xml"/>
  <Override PartName="/ppt/notesSlides/notesSlide74.xml" ContentType="application/vnd.openxmlformats-officedocument.presentationml.notesSlide+xml"/>
  <Override PartName="/ppt/charts/chart29.xml" ContentType="application/vnd.openxmlformats-officedocument.drawingml.chart+xml"/>
  <Override PartName="/ppt/notesSlides/notesSlide75.xml" ContentType="application/vnd.openxmlformats-officedocument.presentationml.notesSlide+xml"/>
  <Override PartName="/ppt/charts/chart30.xml" ContentType="application/vnd.openxmlformats-officedocument.drawingml.chart+xml"/>
  <Override PartName="/ppt/notesSlides/notesSlide76.xml" ContentType="application/vnd.openxmlformats-officedocument.presentationml.notesSlide+xml"/>
  <Override PartName="/ppt/charts/chart31.xml" ContentType="application/vnd.openxmlformats-officedocument.drawingml.chart+xml"/>
  <Override PartName="/ppt/notesSlides/notesSlide77.xml" ContentType="application/vnd.openxmlformats-officedocument.presentationml.notesSlide+xml"/>
  <Override PartName="/ppt/charts/chart32.xml" ContentType="application/vnd.openxmlformats-officedocument.drawingml.chart+xml"/>
  <Override PartName="/ppt/notesSlides/notesSlide78.xml" ContentType="application/vnd.openxmlformats-officedocument.presentationml.notesSlide+xml"/>
  <Override PartName="/ppt/charts/chart33.xml" ContentType="application/vnd.openxmlformats-officedocument.drawingml.chart+xml"/>
  <Override PartName="/ppt/notesSlides/notesSlide79.xml" ContentType="application/vnd.openxmlformats-officedocument.presentationml.notesSlide+xml"/>
  <Override PartName="/ppt/charts/chart34.xml" ContentType="application/vnd.openxmlformats-officedocument.drawingml.chart+xml"/>
  <Override PartName="/ppt/notesSlides/notesSlide80.xml" ContentType="application/vnd.openxmlformats-officedocument.presentationml.notesSlide+xml"/>
  <Override PartName="/ppt/charts/chart35.xml" ContentType="application/vnd.openxmlformats-officedocument.drawingml.chart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  <p:sldMasterId id="2147483719" r:id="rId3"/>
    <p:sldMasterId id="2147483731" r:id="rId4"/>
    <p:sldMasterId id="2147483744" r:id="rId5"/>
    <p:sldMasterId id="2147483756" r:id="rId6"/>
  </p:sldMasterIdLst>
  <p:notesMasterIdLst>
    <p:notesMasterId r:id="rId97"/>
  </p:notesMasterIdLst>
  <p:sldIdLst>
    <p:sldId id="256" r:id="rId7"/>
    <p:sldId id="340" r:id="rId8"/>
    <p:sldId id="303" r:id="rId9"/>
    <p:sldId id="304" r:id="rId10"/>
    <p:sldId id="302" r:id="rId11"/>
    <p:sldId id="447" r:id="rId12"/>
    <p:sldId id="372" r:id="rId13"/>
    <p:sldId id="344" r:id="rId14"/>
    <p:sldId id="444" r:id="rId15"/>
    <p:sldId id="347" r:id="rId16"/>
    <p:sldId id="373" r:id="rId17"/>
    <p:sldId id="341" r:id="rId18"/>
    <p:sldId id="360" r:id="rId19"/>
    <p:sldId id="361" r:id="rId20"/>
    <p:sldId id="362" r:id="rId21"/>
    <p:sldId id="364" r:id="rId22"/>
    <p:sldId id="365" r:id="rId23"/>
    <p:sldId id="366" r:id="rId24"/>
    <p:sldId id="260" r:id="rId25"/>
    <p:sldId id="351" r:id="rId26"/>
    <p:sldId id="367" r:id="rId27"/>
    <p:sldId id="368" r:id="rId28"/>
    <p:sldId id="369" r:id="rId29"/>
    <p:sldId id="370" r:id="rId30"/>
    <p:sldId id="371" r:id="rId31"/>
    <p:sldId id="345" r:id="rId32"/>
    <p:sldId id="333" r:id="rId33"/>
    <p:sldId id="425" r:id="rId34"/>
    <p:sldId id="426" r:id="rId35"/>
    <p:sldId id="437" r:id="rId36"/>
    <p:sldId id="436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8" r:id="rId46"/>
    <p:sldId id="439" r:id="rId47"/>
    <p:sldId id="440" r:id="rId48"/>
    <p:sldId id="441" r:id="rId49"/>
    <p:sldId id="442" r:id="rId50"/>
    <p:sldId id="374" r:id="rId51"/>
    <p:sldId id="306" r:id="rId52"/>
    <p:sldId id="309" r:id="rId53"/>
    <p:sldId id="310" r:id="rId54"/>
    <p:sldId id="315" r:id="rId55"/>
    <p:sldId id="311" r:id="rId56"/>
    <p:sldId id="320" r:id="rId57"/>
    <p:sldId id="313" r:id="rId58"/>
    <p:sldId id="314" r:id="rId59"/>
    <p:sldId id="316" r:id="rId60"/>
    <p:sldId id="317" r:id="rId61"/>
    <p:sldId id="318" r:id="rId62"/>
    <p:sldId id="350" r:id="rId63"/>
    <p:sldId id="321" r:id="rId64"/>
    <p:sldId id="377" r:id="rId65"/>
    <p:sldId id="376" r:id="rId66"/>
    <p:sldId id="323" r:id="rId67"/>
    <p:sldId id="384" r:id="rId68"/>
    <p:sldId id="385" r:id="rId69"/>
    <p:sldId id="328" r:id="rId70"/>
    <p:sldId id="326" r:id="rId71"/>
    <p:sldId id="349" r:id="rId72"/>
    <p:sldId id="262" r:id="rId73"/>
    <p:sldId id="290" r:id="rId74"/>
    <p:sldId id="348" r:id="rId75"/>
    <p:sldId id="445" r:id="rId76"/>
    <p:sldId id="378" r:id="rId77"/>
    <p:sldId id="380" r:id="rId78"/>
    <p:sldId id="381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1" r:id="rId91"/>
    <p:sldId id="423" r:id="rId92"/>
    <p:sldId id="443" r:id="rId93"/>
    <p:sldId id="446" r:id="rId94"/>
    <p:sldId id="346" r:id="rId95"/>
    <p:sldId id="291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SA" initials="Ni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5461" autoAdjust="0"/>
  </p:normalViewPr>
  <p:slideViewPr>
    <p:cSldViewPr snapToGrid="0">
      <p:cViewPr varScale="1">
        <p:scale>
          <a:sx n="82" d="100"/>
          <a:sy n="82" d="100"/>
        </p:scale>
        <p:origin x="1968" y="90"/>
      </p:cViewPr>
      <p:guideLst>
        <p:guide orient="horz" pos="139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24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Later\New%20data%20analysis%20062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SDL\First%20author\New\Writing\Data%20analysis-first%20author%20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SDL\First%20author\New\Writing\Data%20analysis-first%20author%20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Data%20analysis-first%20author%20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Data%20analysis-first%20author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Later\New%20data%20analysis%20062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Combined%20data%20analysis%20071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MOOC Research Methods Employed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'Research methods'!$D$2:$D$4</c:f>
              <c:strCache>
                <c:ptCount val="3"/>
                <c:pt idx="0">
                  <c:v>Qualitative </c:v>
                </c:pt>
                <c:pt idx="1">
                  <c:v>Mixed methods</c:v>
                </c:pt>
                <c:pt idx="2">
                  <c:v>Quantiative</c:v>
                </c:pt>
              </c:strCache>
            </c:strRef>
          </c:cat>
          <c:val>
            <c:numRef>
              <c:f>'Research methods'!$E$2:$E$4</c:f>
              <c:numCache>
                <c:formatCode>General</c:formatCode>
                <c:ptCount val="3"/>
                <c:pt idx="0">
                  <c:v>27</c:v>
                </c:pt>
                <c:pt idx="1">
                  <c:v>52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6-4F13-AEBD-7E5460997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97856"/>
        <c:axId val="66299392"/>
      </c:barChart>
      <c:catAx>
        <c:axId val="662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99392"/>
        <c:crosses val="autoZero"/>
        <c:auto val="1"/>
        <c:lblAlgn val="ctr"/>
        <c:lblOffset val="100"/>
        <c:noMultiLvlLbl val="0"/>
      </c:catAx>
      <c:valAx>
        <c:axId val="662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Design!$E$10</c:f>
              <c:strCache>
                <c:ptCount val="1"/>
                <c:pt idx="0">
                  <c:v>Meeting unique learner needs during MOOC "design" phase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Design!$D$11:$D$13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Design!$E$11:$E$13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7E9-B000-09C67B5AA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11264"/>
        <c:axId val="142412800"/>
      </c:barChart>
      <c:catAx>
        <c:axId val="1424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12800"/>
        <c:crosses val="autoZero"/>
        <c:auto val="1"/>
        <c:lblAlgn val="ctr"/>
        <c:lblOffset val="100"/>
        <c:noMultiLvlLbl val="0"/>
      </c:catAx>
      <c:valAx>
        <c:axId val="1424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Meeting unique learner needs during MOOC "delivery" phase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Design!$F$16</c:f>
              <c:strCache>
                <c:ptCount val="1"/>
                <c:pt idx="0">
                  <c:v>Meeting unique learner needs during MOOC "delievery" phase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Design!$E$17:$E$19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Design!$F$17:$F$19</c:f>
              <c:numCache>
                <c:formatCode>General</c:formatCode>
                <c:ptCount val="3"/>
                <c:pt idx="0">
                  <c:v>42</c:v>
                </c:pt>
                <c:pt idx="1">
                  <c:v>61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9EA-8F53-856DACC97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88384"/>
        <c:axId val="142289920"/>
      </c:barChart>
      <c:catAx>
        <c:axId val="1422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9920"/>
        <c:crosses val="autoZero"/>
        <c:auto val="1"/>
        <c:lblAlgn val="ctr"/>
        <c:lblOffset val="100"/>
        <c:noMultiLvlLbl val="0"/>
      </c:catAx>
      <c:valAx>
        <c:axId val="1422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Level of interest in learning new ways to personalize your next MOOC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'Q24'!$E$8:$E$10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'Q24'!$F$8:$F$10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9-443D-B655-34AB4D28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070720"/>
        <c:axId val="143072256"/>
      </c:barChart>
      <c:catAx>
        <c:axId val="1430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72256"/>
        <c:crosses val="autoZero"/>
        <c:auto val="1"/>
        <c:lblAlgn val="ctr"/>
        <c:lblOffset val="100"/>
        <c:noMultiLvlLbl val="0"/>
      </c:catAx>
      <c:valAx>
        <c:axId val="1430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Effort of MOOC instructors to address cultural and linguistic diversity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'Q12'!$E$5:$E$7</c:f>
              <c:strCache>
                <c:ptCount val="3"/>
                <c:pt idx="0">
                  <c:v>Low (1-3)</c:v>
                </c:pt>
                <c:pt idx="1">
                  <c:v>Mid. (4-7)</c:v>
                </c:pt>
                <c:pt idx="2">
                  <c:v>High (8-10)</c:v>
                </c:pt>
              </c:strCache>
            </c:strRef>
          </c:cat>
          <c:val>
            <c:numRef>
              <c:f>'Q12'!$F$5:$F$7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F-4691-B9CD-432719E9D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84992"/>
        <c:axId val="142486528"/>
      </c:barChart>
      <c:catAx>
        <c:axId val="1424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86528"/>
        <c:crosses val="autoZero"/>
        <c:auto val="1"/>
        <c:lblAlgn val="ctr"/>
        <c:lblOffset val="100"/>
        <c:noMultiLvlLbl val="0"/>
      </c:catAx>
      <c:valAx>
        <c:axId val="1424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8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Strategies to address culture diversity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'Q17'!$H$15:$H$24</c:f>
              <c:strCache>
                <c:ptCount val="10"/>
                <c:pt idx="0">
                  <c:v>Translate the content to different languages</c:v>
                </c:pt>
                <c:pt idx="1">
                  <c:v>Other </c:v>
                </c:pt>
                <c:pt idx="2">
                  <c:v>Encourage participants to translate and localize the content for others</c:v>
                </c:pt>
                <c:pt idx="3">
                  <c:v>Limit text by relying more on pictures</c:v>
                </c:pt>
                <c:pt idx="4">
                  <c:v>Simplify the course content and navigation</c:v>
                </c:pt>
                <c:pt idx="5">
                  <c:v>Slow the pace of speech</c:v>
                </c:pt>
                <c:pt idx="6">
                  <c:v>Simplify the language used</c:v>
                </c:pt>
                <c:pt idx="7">
                  <c:v>Be careful with language use and hand gestures</c:v>
                </c:pt>
                <c:pt idx="8">
                  <c:v>Add subtitles to video content</c:v>
                </c:pt>
                <c:pt idx="9">
                  <c:v>Offer transcripts of video or audio content</c:v>
                </c:pt>
              </c:strCache>
            </c:strRef>
          </c:cat>
          <c:val>
            <c:numRef>
              <c:f>'Q17'!$I$15:$I$24</c:f>
              <c:numCache>
                <c:formatCode>0</c:formatCode>
                <c:ptCount val="10"/>
                <c:pt idx="0">
                  <c:v>15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  <c:pt idx="4">
                  <c:v>36</c:v>
                </c:pt>
                <c:pt idx="5">
                  <c:v>49</c:v>
                </c:pt>
                <c:pt idx="6">
                  <c:v>56</c:v>
                </c:pt>
                <c:pt idx="7">
                  <c:v>69</c:v>
                </c:pt>
                <c:pt idx="8">
                  <c:v>85</c:v>
                </c:pt>
                <c:pt idx="9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3-489D-B35D-A2521CCEE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17760"/>
        <c:axId val="142519296"/>
      </c:barChart>
      <c:catAx>
        <c:axId val="14251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19296"/>
        <c:crosses val="autoZero"/>
        <c:auto val="1"/>
        <c:lblAlgn val="ctr"/>
        <c:lblOffset val="100"/>
        <c:noMultiLvlLbl val="0"/>
      </c:catAx>
      <c:valAx>
        <c:axId val="14251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Have Many Prior Experiences Related to Designing Full Online or Blended Courses Prior to Designing the MOOC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'Q7-1'!$D$17:$D$21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'Q7-1'!$E$17:$E$21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1-4FC3-BB11-DC10BC61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75808"/>
        <c:axId val="141181696"/>
      </c:barChart>
      <c:catAx>
        <c:axId val="1411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181696"/>
        <c:crosses val="autoZero"/>
        <c:auto val="1"/>
        <c:lblAlgn val="ctr"/>
        <c:lblOffset val="100"/>
        <c:noMultiLvlLbl val="0"/>
      </c:catAx>
      <c:valAx>
        <c:axId val="1411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1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The Number of MOOCs the Instructor has Designed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'Q3'!$B$17:$B$20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or more</c:v>
                </c:pt>
              </c:strCache>
            </c:strRef>
          </c:cat>
          <c:val>
            <c:numRef>
              <c:f>'Q3'!$C$17:$C$20</c:f>
              <c:numCache>
                <c:formatCode>0</c:formatCode>
                <c:ptCount val="4"/>
                <c:pt idx="0">
                  <c:v>83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5-4A10-B187-44B470FDC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00384"/>
        <c:axId val="141243136"/>
      </c:barChart>
      <c:catAx>
        <c:axId val="1412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243136"/>
        <c:crosses val="autoZero"/>
        <c:auto val="1"/>
        <c:lblAlgn val="ctr"/>
        <c:lblOffset val="100"/>
        <c:noMultiLvlLbl val="0"/>
      </c:catAx>
      <c:valAx>
        <c:axId val="1412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2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MOOC subject area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'Q4'!$M$159:$M$180</c:f>
              <c:strCache>
                <c:ptCount val="22"/>
                <c:pt idx="0">
                  <c:v>Agriculture</c:v>
                </c:pt>
                <c:pt idx="1">
                  <c:v>Visual arts</c:v>
                </c:pt>
                <c:pt idx="2">
                  <c:v>Geography</c:v>
                </c:pt>
                <c:pt idx="3">
                  <c:v>Economics</c:v>
                </c:pt>
                <c:pt idx="4">
                  <c:v>Chemistry</c:v>
                </c:pt>
                <c:pt idx="5">
                  <c:v>Performing arts</c:v>
                </c:pt>
                <c:pt idx="6">
                  <c:v>Political science</c:v>
                </c:pt>
                <c:pt idx="7">
                  <c:v>Biology</c:v>
                </c:pt>
                <c:pt idx="8">
                  <c:v>Philosophy</c:v>
                </c:pt>
                <c:pt idx="9">
                  <c:v>Law</c:v>
                </c:pt>
                <c:pt idx="10">
                  <c:v>Psychology</c:v>
                </c:pt>
                <c:pt idx="11">
                  <c:v>Sociology</c:v>
                </c:pt>
                <c:pt idx="12">
                  <c:v>Physics</c:v>
                </c:pt>
                <c:pt idx="13">
                  <c:v>History</c:v>
                </c:pt>
                <c:pt idx="14">
                  <c:v>Communiction</c:v>
                </c:pt>
                <c:pt idx="15">
                  <c:v>Math</c:v>
                </c:pt>
                <c:pt idx="16">
                  <c:v>Engineering and technology</c:v>
                </c:pt>
                <c:pt idx="17">
                  <c:v>Business</c:v>
                </c:pt>
                <c:pt idx="18">
                  <c:v>Languages and literacy</c:v>
                </c:pt>
                <c:pt idx="19">
                  <c:v>Education</c:v>
                </c:pt>
                <c:pt idx="20">
                  <c:v>Computer Science</c:v>
                </c:pt>
                <c:pt idx="21">
                  <c:v>Medicine and health</c:v>
                </c:pt>
              </c:strCache>
            </c:strRef>
          </c:cat>
          <c:val>
            <c:numRef>
              <c:f>'Q4'!$N$159:$N$180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15</c:v>
                </c:pt>
                <c:pt idx="20">
                  <c:v>20</c:v>
                </c:pt>
                <c:pt idx="2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9-450E-A5C9-7DB3B4840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270400"/>
        <c:axId val="141284480"/>
      </c:barChart>
      <c:catAx>
        <c:axId val="14127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1284480"/>
        <c:crosses val="autoZero"/>
        <c:auto val="1"/>
        <c:lblAlgn val="ctr"/>
        <c:lblOffset val="100"/>
        <c:noMultiLvlLbl val="0"/>
      </c:catAx>
      <c:valAx>
        <c:axId val="14128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12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was Fully Involved in Designing the Course Content for the MOOC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'Q7-2'!$D$13:$D$17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'Q7-2'!$E$13:$E$17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26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2-4A77-A7A5-3717C3F7B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5520"/>
        <c:axId val="72565504"/>
      </c:barChart>
      <c:catAx>
        <c:axId val="725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2565504"/>
        <c:crosses val="autoZero"/>
        <c:auto val="1"/>
        <c:lblAlgn val="ctr"/>
        <c:lblOffset val="100"/>
        <c:noMultiLvlLbl val="0"/>
      </c:catAx>
      <c:valAx>
        <c:axId val="725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255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enjoyed very much designing the MOOC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'Q7-3'!$D$3:$D$7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'Q7-3'!$E$3:$E$7</c:f>
              <c:numCache>
                <c:formatCode>General</c:formatCode>
                <c:ptCount val="5"/>
                <c:pt idx="0">
                  <c:v>62</c:v>
                </c:pt>
                <c:pt idx="1">
                  <c:v>56</c:v>
                </c:pt>
                <c:pt idx="2">
                  <c:v>12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7-4B3E-ABBC-DBB577BDF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29920"/>
        <c:axId val="139735808"/>
      </c:barChart>
      <c:catAx>
        <c:axId val="1397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735808"/>
        <c:crosses val="autoZero"/>
        <c:auto val="1"/>
        <c:lblAlgn val="ctr"/>
        <c:lblOffset val="100"/>
        <c:noMultiLvlLbl val="0"/>
      </c:catAx>
      <c:valAx>
        <c:axId val="13973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7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Research</a:t>
            </a:r>
            <a:r>
              <a:rPr lang="en-US" baseline="0"/>
              <a:t> methods used in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092719003898581E-2"/>
          <c:y val="0.22346241761052923"/>
          <c:w val="0.91192014346945416"/>
          <c:h val="0.69416158416330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'Research methods'!$D$2:$D$4</c:f>
              <c:strCache>
                <c:ptCount val="3"/>
                <c:pt idx="0">
                  <c:v>Qualitative </c:v>
                </c:pt>
                <c:pt idx="1">
                  <c:v>Mixed methods</c:v>
                </c:pt>
                <c:pt idx="2">
                  <c:v>Quantiative</c:v>
                </c:pt>
              </c:strCache>
            </c:strRef>
          </c:cat>
          <c:val>
            <c:numRef>
              <c:f>'Research methods'!$E$2:$E$4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0E6-BA17-D253E8F5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79072"/>
        <c:axId val="139380608"/>
      </c:barChart>
      <c:catAx>
        <c:axId val="1393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80608"/>
        <c:crosses val="autoZero"/>
        <c:auto val="1"/>
        <c:lblAlgn val="ctr"/>
        <c:lblOffset val="100"/>
        <c:noMultiLvlLbl val="0"/>
      </c:catAx>
      <c:valAx>
        <c:axId val="1393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Motivation of offering MOOCs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'Q8'!$G$16:$G$26</c:f>
              <c:strCache>
                <c:ptCount val="11"/>
                <c:pt idx="0">
                  <c:v>Helping get tenure position</c:v>
                </c:pt>
                <c:pt idx="1">
                  <c:v>Building national identity</c:v>
                </c:pt>
                <c:pt idx="2">
                  <c:v>Other </c:v>
                </c:pt>
                <c:pt idx="3">
                  <c:v>Conducting research on teaching and learning</c:v>
                </c:pt>
                <c:pt idx="4">
                  <c:v>Encouragement of the university</c:v>
                </c:pt>
                <c:pt idx="5">
                  <c:v>Building personal reputation</c:v>
                </c:pt>
                <c:pt idx="6">
                  <c:v>Personal interest</c:v>
                </c:pt>
                <c:pt idx="7">
                  <c:v>Building institutional reputation</c:v>
                </c:pt>
                <c:pt idx="8">
                  <c:v>Increasing student access to higher education worldwide</c:v>
                </c:pt>
                <c:pt idx="9">
                  <c:v>Innovation in teaching and learning</c:v>
                </c:pt>
                <c:pt idx="10">
                  <c:v>Experiencing teaching and connecting to a large and diverse audience throughout the world</c:v>
                </c:pt>
              </c:strCache>
            </c:strRef>
          </c:cat>
          <c:val>
            <c:numRef>
              <c:f>'Q8'!$H$16:$H$26</c:f>
              <c:numCache>
                <c:formatCode>0</c:formatCode>
                <c:ptCount val="11"/>
                <c:pt idx="0">
                  <c:v>2</c:v>
                </c:pt>
                <c:pt idx="1">
                  <c:v>21</c:v>
                </c:pt>
                <c:pt idx="2">
                  <c:v>27</c:v>
                </c:pt>
                <c:pt idx="3">
                  <c:v>35</c:v>
                </c:pt>
                <c:pt idx="4">
                  <c:v>51</c:v>
                </c:pt>
                <c:pt idx="5">
                  <c:v>59</c:v>
                </c:pt>
                <c:pt idx="6">
                  <c:v>69</c:v>
                </c:pt>
                <c:pt idx="7">
                  <c:v>83</c:v>
                </c:pt>
                <c:pt idx="8">
                  <c:v>93</c:v>
                </c:pt>
                <c:pt idx="9">
                  <c:v>101</c:v>
                </c:pt>
                <c:pt idx="1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E-492A-806E-F0607E411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758592"/>
        <c:axId val="139813632"/>
      </c:barChart>
      <c:catAx>
        <c:axId val="13975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813632"/>
        <c:crosses val="autoZero"/>
        <c:auto val="1"/>
        <c:lblAlgn val="ctr"/>
        <c:lblOffset val="100"/>
        <c:noMultiLvlLbl val="0"/>
      </c:catAx>
      <c:valAx>
        <c:axId val="13981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7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800" b="0" i="0" baseline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Face Challenges (out of 134)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7589221257803402"/>
          <c:y val="0.12806436851322436"/>
          <c:w val="0.39823507441728961"/>
          <c:h val="0.806339197266862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'Q19'!$I$16:$I$25</c:f>
              <c:strCache>
                <c:ptCount val="10"/>
                <c:pt idx="0">
                  <c:v>Attending conferences or other professional events on MOOCs</c:v>
                </c:pt>
                <c:pt idx="1">
                  <c:v>Reading news related to MOOCs</c:v>
                </c:pt>
                <c:pt idx="2">
                  <c:v>Attending training sessions or workshops</c:v>
                </c:pt>
                <c:pt idx="3">
                  <c:v>Seeking help through online searching</c:v>
                </c:pt>
                <c:pt idx="4">
                  <c:v>Reading books or articles related to MOOCs</c:v>
                </c:pt>
                <c:pt idx="5">
                  <c:v>Seeking help from other MOOCs instructors</c:v>
                </c:pt>
                <c:pt idx="6">
                  <c:v>Seeking help from institution (e.g., administrator)</c:v>
                </c:pt>
                <c:pt idx="7">
                  <c:v>Seeking help from colleagues</c:v>
                </c:pt>
                <c:pt idx="8">
                  <c:v>Seeking help from the platform</c:v>
                </c:pt>
                <c:pt idx="9">
                  <c:v>Browsing other MOOCs for ideas, examples, and benchmarks</c:v>
                </c:pt>
              </c:strCache>
            </c:strRef>
          </c:cat>
          <c:val>
            <c:numRef>
              <c:f>'Q19'!$J$16:$J$25</c:f>
              <c:numCache>
                <c:formatCode>0</c:formatCode>
                <c:ptCount val="10"/>
                <c:pt idx="0">
                  <c:v>28</c:v>
                </c:pt>
                <c:pt idx="1">
                  <c:v>34</c:v>
                </c:pt>
                <c:pt idx="2">
                  <c:v>41</c:v>
                </c:pt>
                <c:pt idx="3">
                  <c:v>43</c:v>
                </c:pt>
                <c:pt idx="4">
                  <c:v>49</c:v>
                </c:pt>
                <c:pt idx="5">
                  <c:v>51</c:v>
                </c:pt>
                <c:pt idx="6">
                  <c:v>67</c:v>
                </c:pt>
                <c:pt idx="7">
                  <c:v>71</c:v>
                </c:pt>
                <c:pt idx="8">
                  <c:v>81</c:v>
                </c:pt>
                <c:pt idx="9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C-4245-8A95-24D7C06A9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844992"/>
        <c:axId val="139924608"/>
      </c:barChart>
      <c:catAx>
        <c:axId val="13984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924608"/>
        <c:crosses val="autoZero"/>
        <c:auto val="1"/>
        <c:lblAlgn val="ctr"/>
        <c:lblOffset val="100"/>
        <c:noMultiLvlLbl val="0"/>
      </c:catAx>
      <c:valAx>
        <c:axId val="13992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MOOC Design Considerations (out</a:t>
            </a:r>
            <a:r>
              <a:rPr lang="en-US" baseline="0" dirty="0"/>
              <a:t> of 139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'Q9'!$G$24:$G$43</c:f>
              <c:strCache>
                <c:ptCount val="20"/>
                <c:pt idx="0">
                  <c:v>Tools for communication (e.g., Facebook, twitter, blog, QQ)</c:v>
                </c:pt>
                <c:pt idx="1">
                  <c:v>Source of motivation</c:v>
                </c:pt>
                <c:pt idx="2">
                  <c:v>Software resources (e.g., video editing software)</c:v>
                </c:pt>
                <c:pt idx="3">
                  <c:v>Learning thoery</c:v>
                </c:pt>
                <c:pt idx="4">
                  <c:v>Cultural sensitivity</c:v>
                </c:pt>
                <c:pt idx="5">
                  <c:v>Target learners’ self-directed learning ability</c:v>
                </c:pt>
                <c:pt idx="6">
                  <c:v>Hardware resources (e.g., recording studios, cameras)</c:v>
                </c:pt>
                <c:pt idx="7">
                  <c:v>Available existing intellectual resources (e.g., OERs, videos)</c:v>
                </c:pt>
                <c:pt idx="8">
                  <c:v>Collaborative learning support</c:v>
                </c:pt>
                <c:pt idx="9">
                  <c:v>Support from the platform</c:v>
                </c:pt>
                <c:pt idx="10">
                  <c:v>Flexibility</c:v>
                </c:pt>
                <c:pt idx="11">
                  <c:v>Support from institution</c:v>
                </c:pt>
                <c:pt idx="12">
                  <c:v>Instructors’ role</c:v>
                </c:pt>
                <c:pt idx="13">
                  <c:v>Learning contents that will be delivered</c:v>
                </c:pt>
                <c:pt idx="14">
                  <c:v>Pedagogical approaches</c:v>
                </c:pt>
                <c:pt idx="15">
                  <c:v>Platform of offering this MOOC</c:v>
                </c:pt>
                <c:pt idx="16">
                  <c:v>Time for designing this MOOC</c:v>
                </c:pt>
                <c:pt idx="17">
                  <c:v>Duration of the course</c:v>
                </c:pt>
                <c:pt idx="18">
                  <c:v>Assessment activities (e.g., peer review, quiz)</c:v>
                </c:pt>
                <c:pt idx="19">
                  <c:v>Objectives of the course</c:v>
                </c:pt>
              </c:strCache>
            </c:strRef>
          </c:cat>
          <c:val>
            <c:numRef>
              <c:f>'Q9'!$H$24:$H$43</c:f>
              <c:numCache>
                <c:formatCode>0</c:formatCode>
                <c:ptCount val="20"/>
                <c:pt idx="0">
                  <c:v>27</c:v>
                </c:pt>
                <c:pt idx="1">
                  <c:v>31</c:v>
                </c:pt>
                <c:pt idx="2">
                  <c:v>34</c:v>
                </c:pt>
                <c:pt idx="3">
                  <c:v>41</c:v>
                </c:pt>
                <c:pt idx="4">
                  <c:v>41</c:v>
                </c:pt>
                <c:pt idx="5">
                  <c:v>44</c:v>
                </c:pt>
                <c:pt idx="6">
                  <c:v>44</c:v>
                </c:pt>
                <c:pt idx="7">
                  <c:v>46</c:v>
                </c:pt>
                <c:pt idx="8">
                  <c:v>53</c:v>
                </c:pt>
                <c:pt idx="9">
                  <c:v>54</c:v>
                </c:pt>
                <c:pt idx="10">
                  <c:v>60</c:v>
                </c:pt>
                <c:pt idx="11">
                  <c:v>65</c:v>
                </c:pt>
                <c:pt idx="12">
                  <c:v>66</c:v>
                </c:pt>
                <c:pt idx="13">
                  <c:v>66</c:v>
                </c:pt>
                <c:pt idx="14">
                  <c:v>67</c:v>
                </c:pt>
                <c:pt idx="15">
                  <c:v>69</c:v>
                </c:pt>
                <c:pt idx="16">
                  <c:v>71</c:v>
                </c:pt>
                <c:pt idx="17">
                  <c:v>84</c:v>
                </c:pt>
                <c:pt idx="18">
                  <c:v>92</c:v>
                </c:pt>
                <c:pt idx="1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273-8B7B-0856112C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640832"/>
        <c:axId val="141642368"/>
      </c:barChart>
      <c:catAx>
        <c:axId val="14164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642368"/>
        <c:crosses val="autoZero"/>
        <c:auto val="1"/>
        <c:lblAlgn val="ctr"/>
        <c:lblOffset val="100"/>
        <c:noMultiLvlLbl val="0"/>
      </c:catAx>
      <c:valAx>
        <c:axId val="14164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4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MOOCs have designed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(n=46)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7'!$A$5:$A$7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 or more</c:v>
                </c:pt>
              </c:strCache>
            </c:strRef>
          </c:cat>
          <c:val>
            <c:numRef>
              <c:f>'Question 7'!$E$5:$E$7</c:f>
              <c:numCache>
                <c:formatCode>General</c:formatCode>
                <c:ptCount val="3"/>
                <c:pt idx="0">
                  <c:v>33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C-4CD0-A7F6-E0AC518EB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485568"/>
        <c:axId val="141449856"/>
      </c:barChart>
      <c:valAx>
        <c:axId val="14144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485568"/>
        <c:crosses val="autoZero"/>
        <c:crossBetween val="between"/>
      </c:valAx>
      <c:catAx>
        <c:axId val="1414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Georgia" panose="02040502050405020303" pitchFamily="18" charset="0"/>
              </a:defRPr>
            </a:pPr>
            <a:endParaRPr lang="en-US"/>
          </a:p>
        </c:txPr>
        <c:crossAx val="141449856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P</a:t>
            </a:r>
            <a:r>
              <a:rPr lang="en-US"/>
              <a:t>rimary </a:t>
            </a:r>
            <a:r>
              <a:rPr lang="id-ID"/>
              <a:t>D</a:t>
            </a:r>
            <a:r>
              <a:rPr lang="en-US"/>
              <a:t>iscipline </a:t>
            </a:r>
            <a:r>
              <a:rPr lang="id-ID"/>
              <a:t>A</a:t>
            </a:r>
            <a:r>
              <a:rPr lang="en-US"/>
              <a:t>ffiliation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4'!$C$3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4'!$A$4:$A$14</c:f>
              <c:strCache>
                <c:ptCount val="11"/>
                <c:pt idx="0">
                  <c:v>Natural Sciences</c:v>
                </c:pt>
                <c:pt idx="1">
                  <c:v>Agriculture</c:v>
                </c:pt>
                <c:pt idx="2">
                  <c:v>Law</c:v>
                </c:pt>
                <c:pt idx="3">
                  <c:v>Humanities</c:v>
                </c:pt>
                <c:pt idx="4">
                  <c:v>Other</c:v>
                </c:pt>
                <c:pt idx="5">
                  <c:v>Health Sciences</c:v>
                </c:pt>
                <c:pt idx="6">
                  <c:v>Engineering and Architecture</c:v>
                </c:pt>
                <c:pt idx="7">
                  <c:v>Business and Management</c:v>
                </c:pt>
                <c:pt idx="8">
                  <c:v>Mathematics, Statistics, and Computer Sciences</c:v>
                </c:pt>
                <c:pt idx="9">
                  <c:v>Social Sciences</c:v>
                </c:pt>
                <c:pt idx="10">
                  <c:v>Education</c:v>
                </c:pt>
              </c:strCache>
            </c:strRef>
          </c:cat>
          <c:val>
            <c:numRef>
              <c:f>'Question 4'!$C$4:$C$14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D-4BB0-81CF-FE0E6AD3A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37664"/>
        <c:axId val="141526528"/>
      </c:barChart>
      <c:valAx>
        <c:axId val="14152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537664"/>
        <c:crosses val="autoZero"/>
        <c:crossBetween val="between"/>
      </c:valAx>
      <c:catAx>
        <c:axId val="141537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152652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Participants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5'!$A$4:$A$9</c:f>
              <c:strCache>
                <c:ptCount val="6"/>
                <c:pt idx="0">
                  <c:v>Less than 1,000</c:v>
                </c:pt>
                <c:pt idx="1">
                  <c:v>1,000-5,000</c:v>
                </c:pt>
                <c:pt idx="2">
                  <c:v>5,001-10,000</c:v>
                </c:pt>
                <c:pt idx="3">
                  <c:v>10,001-20,000</c:v>
                </c:pt>
                <c:pt idx="4">
                  <c:v>20,001-50,000</c:v>
                </c:pt>
                <c:pt idx="5">
                  <c:v>More than 50,000</c:v>
                </c:pt>
              </c:strCache>
            </c:strRef>
          </c:cat>
          <c:val>
            <c:numRef>
              <c:f>'Question 5'!$C$4:$C$9</c:f>
              <c:numCache>
                <c:formatCode>General</c:formatCode>
                <c:ptCount val="6"/>
                <c:pt idx="0">
                  <c:v>36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F-467D-B42D-1B36532A67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595008"/>
        <c:axId val="141548160"/>
      </c:barChart>
      <c:valAx>
        <c:axId val="14154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595008"/>
        <c:crosses val="autoZero"/>
        <c:crossBetween val="between"/>
      </c:valAx>
      <c:catAx>
        <c:axId val="14159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5481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T</a:t>
            </a:r>
            <a:r>
              <a:rPr lang="en-US"/>
              <a:t>he </a:t>
            </a:r>
            <a:r>
              <a:rPr lang="id-ID"/>
              <a:t>D</a:t>
            </a:r>
            <a:r>
              <a:rPr lang="en-US"/>
              <a:t>elivery </a:t>
            </a:r>
            <a:r>
              <a:rPr lang="id-ID"/>
              <a:t>F</a:t>
            </a:r>
            <a:r>
              <a:rPr lang="en-US"/>
              <a:t>ormat of MOOC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8'!$A$4:$A$9</c:f>
              <c:strCache>
                <c:ptCount val="6"/>
                <c:pt idx="0">
                  <c:v>Primarily learner/participant driven</c:v>
                </c:pt>
                <c:pt idx="1">
                  <c:v>Other (Please describe):</c:v>
                </c:pt>
                <c:pt idx="2">
                  <c:v>Self-paced</c:v>
                </c:pt>
                <c:pt idx="3">
                  <c:v>Instructor led with no additional teaching support</c:v>
                </c:pt>
                <c:pt idx="4">
                  <c:v>Instructor led with instructor assistants, and/or tutor support</c:v>
                </c:pt>
                <c:pt idx="5">
                  <c:v>Hybrid or blended type of MOOC</c:v>
                </c:pt>
              </c:strCache>
            </c:strRef>
          </c:cat>
          <c:val>
            <c:numRef>
              <c:f>'Question 8'!$C$4:$C$9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9-4572-B140-5B667CA71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984128"/>
        <c:axId val="141977088"/>
      </c:barChart>
      <c:valAx>
        <c:axId val="14197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84128"/>
        <c:crosses val="autoZero"/>
        <c:crossBetween val="between"/>
      </c:valAx>
      <c:catAx>
        <c:axId val="141984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1977088"/>
        <c:crosses val="autoZero"/>
        <c:auto val="0"/>
        <c:lblAlgn val="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Reasons to O</a:t>
            </a:r>
            <a:r>
              <a:rPr lang="en-US"/>
              <a:t>ffer MOOCs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9'!$C$3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9'!$A$4:$A$10</c:f>
              <c:strCache>
                <c:ptCount val="7"/>
                <c:pt idx="0">
                  <c:v>Other (Please describe):</c:v>
                </c:pt>
                <c:pt idx="1">
                  <c:v>For research purposes</c:v>
                </c:pt>
                <c:pt idx="2">
                  <c:v>Personal interest</c:v>
                </c:pt>
                <c:pt idx="3">
                  <c:v>To experience teaching and connecting to a large online course</c:v>
                </c:pt>
                <c:pt idx="4">
                  <c:v>Institutional encouragement</c:v>
                </c:pt>
                <c:pt idx="5">
                  <c:v>Contributing to human development</c:v>
                </c:pt>
                <c:pt idx="6">
                  <c:v>Increase participant access to education</c:v>
                </c:pt>
              </c:strCache>
            </c:strRef>
          </c:cat>
          <c:val>
            <c:numRef>
              <c:f>'Question 9'!$C$4:$C$10</c:f>
              <c:numCache>
                <c:formatCode>General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15</c:v>
                </c:pt>
                <c:pt idx="3">
                  <c:v>24</c:v>
                </c:pt>
                <c:pt idx="4">
                  <c:v>26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B-46BC-86AE-B22D76DF6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041472"/>
        <c:axId val="142013952"/>
      </c:barChart>
      <c:valAx>
        <c:axId val="14201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041472"/>
        <c:crosses val="autoZero"/>
        <c:crossBetween val="between"/>
      </c:valAx>
      <c:catAx>
        <c:axId val="142041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201395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10'!$C$3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10'!$A$4:$A$13</c:f>
              <c:strCache>
                <c:ptCount val="10"/>
                <c:pt idx="0">
                  <c:v>Other (Please describe):</c:v>
                </c:pt>
                <c:pt idx="1">
                  <c:v>Learn from my previous MOOC</c:v>
                </c:pt>
                <c:pt idx="2">
                  <c:v>Understand different types of MOOCs (i.e., xMOOC, cMOOC, quasi MOOC)</c:v>
                </c:pt>
                <c:pt idx="3">
                  <c:v>Investigate legal, ethical, and institutional issues related to MOOC</c:v>
                </c:pt>
                <c:pt idx="4">
                  <c:v>Seek advice from any MOOC or regular online course instructor</c:v>
                </c:pt>
                <c:pt idx="5">
                  <c:v>Investigate new and emerging learning theories</c:v>
                </c:pt>
                <c:pt idx="6">
                  <c:v>Investigate MOOC environment</c:v>
                </c:pt>
                <c:pt idx="7">
                  <c:v>Join in other MOOC courses which already established</c:v>
                </c:pt>
                <c:pt idx="8">
                  <c:v>Familiarize myself with various design tools</c:v>
                </c:pt>
                <c:pt idx="9">
                  <c:v>Build a team</c:v>
                </c:pt>
              </c:strCache>
            </c:strRef>
          </c:cat>
          <c:val>
            <c:numRef>
              <c:f>'Question 10'!$C$4:$C$13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20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27</c:v>
                </c:pt>
                <c:pt idx="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6-42D7-9CA9-C6A5F53AAD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160256"/>
        <c:axId val="142149120"/>
      </c:barChart>
      <c:valAx>
        <c:axId val="14214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160256"/>
        <c:crosses val="autoZero"/>
        <c:crossBetween val="between"/>
      </c:valAx>
      <c:catAx>
        <c:axId val="142160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14912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to I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articipants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Attraction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14'!$C$3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14'!$A$4:$A$15</c:f>
              <c:strCache>
                <c:ptCount val="12"/>
                <c:pt idx="0">
                  <c:v>Other (Please describe):</c:v>
                </c:pt>
                <c:pt idx="1">
                  <c:v>Post prior student testimonials</c:v>
                </c:pt>
                <c:pt idx="2">
                  <c:v>Provide video trailer</c:v>
                </c:pt>
                <c:pt idx="3">
                  <c:v>Provide personal email and/or social media information</c:v>
                </c:pt>
                <c:pt idx="4">
                  <c:v>Post examples of what learners are expected to complete (e.g., prior student work)</c:v>
                </c:pt>
                <c:pt idx="5">
                  <c:v>Explain the pre-requisite knowledge early on</c:v>
                </c:pt>
                <c:pt idx="6">
                  <c:v>Design a visual depicting the path to success in this course</c:v>
                </c:pt>
                <c:pt idx="7">
                  <c:v>Lay out instructor’s expectations</c:v>
                </c:pt>
                <c:pt idx="8">
                  <c:v>Provide welcoming lectures</c:v>
                </c:pt>
                <c:pt idx="9">
                  <c:v>Design a list of the steps to complete for success in this course</c:v>
                </c:pt>
                <c:pt idx="10">
                  <c:v>Offer recognition (e.g., certificate, badge, points, etc)</c:v>
                </c:pt>
                <c:pt idx="11">
                  <c:v>Provide course information</c:v>
                </c:pt>
              </c:strCache>
            </c:strRef>
          </c:cat>
          <c:val>
            <c:numRef>
              <c:f>'Question 14'!$C$4:$C$15</c:f>
              <c:numCache>
                <c:formatCode>General</c:formatCode>
                <c:ptCount val="12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20</c:v>
                </c:pt>
                <c:pt idx="9">
                  <c:v>24</c:v>
                </c:pt>
                <c:pt idx="10">
                  <c:v>26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0-4705-B474-04729CCC1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082816"/>
        <c:axId val="142208000"/>
      </c:barChart>
      <c:valAx>
        <c:axId val="14220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082816"/>
        <c:crosses val="autoZero"/>
        <c:crossBetween val="between"/>
      </c:valAx>
      <c:catAx>
        <c:axId val="142082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2080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collection</a:t>
            </a:r>
            <a:r>
              <a:rPr lang="en-US" baseline="0"/>
              <a:t> methods in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collection-Reorg'!$J$13:$J$20</c:f>
              <c:strCache>
                <c:ptCount val="8"/>
                <c:pt idx="0">
                  <c:v>discussion forum</c:v>
                </c:pt>
                <c:pt idx="1">
                  <c:v>quiz, test (grade)</c:v>
                </c:pt>
                <c:pt idx="2">
                  <c:v>Learning analytics</c:v>
                </c:pt>
                <c:pt idx="3">
                  <c:v>observation</c:v>
                </c:pt>
                <c:pt idx="4">
                  <c:v>focus group interview</c:v>
                </c:pt>
                <c:pt idx="5">
                  <c:v>Interview</c:v>
                </c:pt>
                <c:pt idx="6">
                  <c:v>Database</c:v>
                </c:pt>
                <c:pt idx="7">
                  <c:v>Survey</c:v>
                </c:pt>
              </c:strCache>
            </c:strRef>
          </c:cat>
          <c:val>
            <c:numRef>
              <c:f>'Data collection-Reorg'!$K$13:$K$20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11</c:v>
                </c:pt>
                <c:pt idx="6">
                  <c:v>16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3-4B16-AA1E-1AF92B613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694848"/>
        <c:axId val="139696384"/>
      </c:barChart>
      <c:catAx>
        <c:axId val="13969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6384"/>
        <c:crosses val="autoZero"/>
        <c:auto val="1"/>
        <c:lblAlgn val="ctr"/>
        <c:lblOffset val="100"/>
        <c:noMultiLvlLbl val="0"/>
      </c:catAx>
      <c:valAx>
        <c:axId val="13969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trategy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articipation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15'!$C$3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15'!$A$4:$A$16</c:f>
              <c:strCache>
                <c:ptCount val="13"/>
                <c:pt idx="0">
                  <c:v>Other (Please describe):</c:v>
                </c:pt>
                <c:pt idx="1">
                  <c:v>Conduct recorded live video broadcasts</c:v>
                </c:pt>
                <c:pt idx="2">
                  <c:v>Offer automated system feedback on their tasks or examinations</c:v>
                </c:pt>
                <c:pt idx="3">
                  <c:v>Organize peer groups or collaborative teams</c:v>
                </c:pt>
                <c:pt idx="4">
                  <c:v>Provide study guides</c:v>
                </c:pt>
                <c:pt idx="5">
                  <c:v>Encourage participants to do an authentic project</c:v>
                </c:pt>
                <c:pt idx="6">
                  <c:v>Provide assignments</c:v>
                </c:pt>
                <c:pt idx="7">
                  <c:v>Offer human feedback on their tasks and ideas</c:v>
                </c:pt>
                <c:pt idx="8">
                  <c:v>Provide quizzes</c:v>
                </c:pt>
                <c:pt idx="9">
                  <c:v>Attempt to create learning communities</c:v>
                </c:pt>
                <c:pt idx="10">
                  <c:v>Assign optional readings, videos, or other learning materials</c:v>
                </c:pt>
                <c:pt idx="11">
                  <c:v>Use multimedia (e.g., video lectures, audio files, info-graphics)</c:v>
                </c:pt>
                <c:pt idx="12">
                  <c:v>Give certificates/badges</c:v>
                </c:pt>
              </c:strCache>
            </c:strRef>
          </c:cat>
          <c:val>
            <c:numRef>
              <c:f>'Question 15'!$C$4:$C$16</c:f>
              <c:numCache>
                <c:formatCode>General</c:formatCode>
                <c:ptCount val="13"/>
                <c:pt idx="0">
                  <c:v>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22</c:v>
                </c:pt>
                <c:pt idx="7">
                  <c:v>22</c:v>
                </c:pt>
                <c:pt idx="8">
                  <c:v>23</c:v>
                </c:pt>
                <c:pt idx="9">
                  <c:v>25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C-433D-9A5A-499745DD7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93696"/>
        <c:axId val="142146560"/>
      </c:barChart>
      <c:valAx>
        <c:axId val="1421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693696"/>
        <c:crosses val="autoZero"/>
        <c:crossBetween val="between"/>
      </c:valAx>
      <c:catAx>
        <c:axId val="141693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1465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P</a:t>
            </a:r>
            <a:r>
              <a:rPr lang="en-US"/>
              <a:t>articipation </a:t>
            </a:r>
            <a:r>
              <a:rPr lang="id-ID"/>
              <a:t>M</a:t>
            </a:r>
            <a:r>
              <a:rPr lang="en-US"/>
              <a:t>onitor</a:t>
            </a:r>
            <a:r>
              <a:rPr lang="id-ID"/>
              <a:t>ing</a:t>
            </a:r>
            <a:r>
              <a:rPr lang="en-US"/>
              <a:t> or </a:t>
            </a:r>
            <a:r>
              <a:rPr lang="id-ID"/>
              <a:t>T</a:t>
            </a:r>
            <a:r>
              <a:rPr lang="en-US"/>
              <a:t>rack</a:t>
            </a:r>
            <a:r>
              <a:rPr lang="id-ID"/>
              <a:t>ing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17'!$A$4:$A$13</c:f>
              <c:strCache>
                <c:ptCount val="10"/>
                <c:pt idx="0">
                  <c:v>Other (Please describe):</c:v>
                </c:pt>
                <c:pt idx="1">
                  <c:v>Not applicable (learner progress is not monitored or tracked in this MOOC)</c:v>
                </c:pt>
                <c:pt idx="2">
                  <c:v>Peer or group member reports</c:v>
                </c:pt>
                <c:pt idx="3">
                  <c:v>Hybrid system of two or more of the above</c:v>
                </c:pt>
                <c:pt idx="4">
                  <c:v>Personal tracking from teaching assistants</c:v>
                </c:pt>
                <c:pt idx="5">
                  <c:v>Teaching assistants feedback</c:v>
                </c:pt>
                <c:pt idx="6">
                  <c:v>Personal tracking from instructor</c:v>
                </c:pt>
                <c:pt idx="7">
                  <c:v>Modular or unit based progress</c:v>
                </c:pt>
                <c:pt idx="8">
                  <c:v>Weekly or daily reports offered by learning analytics</c:v>
                </c:pt>
                <c:pt idx="9">
                  <c:v>Self-monitoring and self-evaluation</c:v>
                </c:pt>
              </c:strCache>
            </c:strRef>
          </c:cat>
          <c:val>
            <c:numRef>
              <c:f>'Question 17'!$C$4:$C$13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14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C-47BD-99BF-BF5C93A2F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767040"/>
        <c:axId val="141714944"/>
      </c:barChart>
      <c:valAx>
        <c:axId val="14171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767040"/>
        <c:crosses val="autoZero"/>
        <c:crossBetween val="between"/>
      </c:valAx>
      <c:catAx>
        <c:axId val="14176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71494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Georgia" panose="02040502050405020303" pitchFamily="18" charset="0"/>
              </a:rPr>
              <a:t>Ways to A</a:t>
            </a:r>
            <a:r>
              <a:rPr lang="en-US" b="1" dirty="0" err="1">
                <a:latin typeface="Georgia" panose="02040502050405020303" pitchFamily="18" charset="0"/>
              </a:rPr>
              <a:t>ssess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id-ID" b="1" dirty="0">
                <a:latin typeface="Georgia" panose="02040502050405020303" pitchFamily="18" charset="0"/>
              </a:rPr>
              <a:t>P</a:t>
            </a:r>
            <a:r>
              <a:rPr lang="en-US" b="1" dirty="0" err="1">
                <a:latin typeface="Georgia" panose="02040502050405020303" pitchFamily="18" charset="0"/>
              </a:rPr>
              <a:t>articipants</a:t>
            </a:r>
            <a:r>
              <a:rPr lang="en-US" b="1" dirty="0">
                <a:latin typeface="Georgia" panose="02040502050405020303" pitchFamily="18" charset="0"/>
              </a:rPr>
              <a:t>’ </a:t>
            </a:r>
            <a:r>
              <a:rPr lang="id-ID" b="1" dirty="0">
                <a:latin typeface="Georgia" panose="02040502050405020303" pitchFamily="18" charset="0"/>
              </a:rPr>
              <a:t>L</a:t>
            </a:r>
            <a:r>
              <a:rPr lang="en-US" b="1" dirty="0">
                <a:latin typeface="Georgia" panose="02040502050405020303" pitchFamily="18" charset="0"/>
              </a:rPr>
              <a:t>earning</a:t>
            </a:r>
            <a:r>
              <a:rPr lang="id-ID" b="1" dirty="0">
                <a:latin typeface="Georgia" panose="02040502050405020303" pitchFamily="18" charset="0"/>
              </a:rPr>
              <a:t> </a:t>
            </a:r>
            <a:r>
              <a:rPr lang="id-ID" b="1" dirty="0">
                <a:effectLst/>
                <a:latin typeface="Georgia" panose="02040502050405020303" pitchFamily="18" charset="0"/>
              </a:rPr>
              <a:t>(n=46)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endParaRPr lang="en-US" b="1" dirty="0"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19'!$C$3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19'!$A$4:$A$12</c:f>
              <c:strCache>
                <c:ptCount val="9"/>
                <c:pt idx="0">
                  <c:v>Participant blog/website</c:v>
                </c:pt>
                <c:pt idx="1">
                  <c:v>Not applicable</c:v>
                </c:pt>
                <c:pt idx="2">
                  <c:v>Other (Please describe):</c:v>
                </c:pt>
                <c:pt idx="3">
                  <c:v>Participant artifacts</c:v>
                </c:pt>
                <c:pt idx="4">
                  <c:v>Papers</c:v>
                </c:pt>
                <c:pt idx="5">
                  <c:v>Participant log data</c:v>
                </c:pt>
                <c:pt idx="6">
                  <c:v>Presentations (e.g., at class, conference, other events)</c:v>
                </c:pt>
                <c:pt idx="7">
                  <c:v>Participant e-portfolio</c:v>
                </c:pt>
                <c:pt idx="8">
                  <c:v>Quizzes/Tests</c:v>
                </c:pt>
              </c:strCache>
            </c:strRef>
          </c:cat>
          <c:val>
            <c:numRef>
              <c:f>'Question 19'!$C$4:$C$12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14</c:v>
                </c:pt>
                <c:pt idx="7">
                  <c:v>17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3-4226-A785-8FB0264EA5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16192"/>
        <c:axId val="141800960"/>
      </c:barChart>
      <c:valAx>
        <c:axId val="14180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816192"/>
        <c:crosses val="autoZero"/>
        <c:crossBetween val="between"/>
      </c:valAx>
      <c:catAx>
        <c:axId val="141816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8009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</a:t>
            </a:r>
            <a:r>
              <a:rPr lang="id-ID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articipants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btain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eedback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18'!$A$4:$A$11</c:f>
              <c:strCache>
                <c:ptCount val="8"/>
                <c:pt idx="0">
                  <c:v>Other (Please describe):</c:v>
                </c:pt>
                <c:pt idx="1">
                  <c:v>Outside expert feedback</c:v>
                </c:pt>
                <c:pt idx="2">
                  <c:v>Self-feedback</c:v>
                </c:pt>
                <c:pt idx="3">
                  <c:v>System or computer feedback</c:v>
                </c:pt>
                <c:pt idx="4">
                  <c:v>Task or assignment rubrics</c:v>
                </c:pt>
                <c:pt idx="5">
                  <c:v>Moderator, tutor, or teaching assistant feedback</c:v>
                </c:pt>
                <c:pt idx="6">
                  <c:v>Peer feedback</c:v>
                </c:pt>
                <c:pt idx="7">
                  <c:v>Instructor feedback</c:v>
                </c:pt>
              </c:strCache>
            </c:strRef>
          </c:cat>
          <c:val>
            <c:numRef>
              <c:f>'Question 18'!$C$4:$C$11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4DEA-B867-5097D14BA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65344"/>
        <c:axId val="141826688"/>
      </c:barChart>
      <c:valAx>
        <c:axId val="14182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865344"/>
        <c:crosses val="autoZero"/>
        <c:crossBetween val="between"/>
      </c:valAx>
      <c:catAx>
        <c:axId val="141865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82668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hallenges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esigning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MOOCs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20'!$C$3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20'!$A$4:$A$16</c:f>
              <c:strCache>
                <c:ptCount val="13"/>
                <c:pt idx="0">
                  <c:v>Other (Please describe):</c:v>
                </c:pt>
                <c:pt idx="1">
                  <c:v>Technology support</c:v>
                </c:pt>
                <c:pt idx="2">
                  <c:v>Manage tension, rudeness, alienation, and intense debates in discussion board</c:v>
                </c:pt>
                <c:pt idx="3">
                  <c:v>Technical support</c:v>
                </c:pt>
                <c:pt idx="4">
                  <c:v>Personalize participant learning</c:v>
                </c:pt>
                <c:pt idx="5">
                  <c:v>Track participant learning progress</c:v>
                </c:pt>
                <c:pt idx="6">
                  <c:v>Provide timely feedback</c:v>
                </c:pt>
                <c:pt idx="7">
                  <c:v>Maintain participant interactions</c:v>
                </c:pt>
                <c:pt idx="8">
                  <c:v>Assess participant learning</c:v>
                </c:pt>
                <c:pt idx="9">
                  <c:v>Time constraint</c:v>
                </c:pt>
                <c:pt idx="10">
                  <c:v>Develop video contents</c:v>
                </c:pt>
                <c:pt idx="11">
                  <c:v>Encourage participant collaboration</c:v>
                </c:pt>
                <c:pt idx="12">
                  <c:v>Engage participant learning</c:v>
                </c:pt>
              </c:strCache>
            </c:strRef>
          </c:cat>
          <c:val>
            <c:numRef>
              <c:f>'Question 20'!$C$4:$C$16</c:f>
              <c:numCache>
                <c:formatCode>General</c:formatCode>
                <c:ptCount val="13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22</c:v>
                </c:pt>
                <c:pt idx="10">
                  <c:v>22</c:v>
                </c:pt>
                <c:pt idx="11">
                  <c:v>24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D-4A44-8991-5306DB8BE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922688"/>
        <c:axId val="141915648"/>
      </c:barChart>
      <c:valAx>
        <c:axId val="14191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22688"/>
        <c:crosses val="autoZero"/>
        <c:crossBetween val="between"/>
      </c:valAx>
      <c:catAx>
        <c:axId val="141922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91564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Where did you </a:t>
            </a:r>
            <a:r>
              <a:rPr lang="id-ID"/>
              <a:t>T</a:t>
            </a:r>
            <a:r>
              <a:rPr lang="en-US"/>
              <a:t>urn for </a:t>
            </a:r>
            <a:r>
              <a:rPr lang="id-ID"/>
              <a:t>H</a:t>
            </a:r>
            <a:r>
              <a:rPr lang="en-US"/>
              <a:t>elp or </a:t>
            </a:r>
            <a:r>
              <a:rPr lang="id-ID"/>
              <a:t>A</a:t>
            </a:r>
            <a:r>
              <a:rPr lang="en-US"/>
              <a:t>dvice when </a:t>
            </a:r>
            <a:r>
              <a:rPr lang="id-ID"/>
              <a:t>F</a:t>
            </a:r>
            <a:r>
              <a:rPr lang="en-US"/>
              <a:t>acing the </a:t>
            </a:r>
            <a:r>
              <a:rPr lang="id-ID"/>
              <a:t>C</a:t>
            </a:r>
            <a:r>
              <a:rPr lang="en-US"/>
              <a:t>hallenges of </a:t>
            </a:r>
            <a:r>
              <a:rPr lang="id-ID"/>
              <a:t>D</a:t>
            </a:r>
            <a:r>
              <a:rPr lang="en-US"/>
              <a:t>esigning MOOCs</a:t>
            </a:r>
            <a:r>
              <a:rPr lang="id-ID"/>
              <a:t>?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21'!$C$3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21'!$A$4:$A$14</c:f>
              <c:strCache>
                <c:ptCount val="11"/>
                <c:pt idx="0">
                  <c:v>Other (Please describe):</c:v>
                </c:pt>
                <c:pt idx="1">
                  <c:v>Scholarly journal articles</c:v>
                </c:pt>
                <c:pt idx="2">
                  <c:v>Conferences, summits, and institutes</c:v>
                </c:pt>
                <c:pt idx="3">
                  <c:v>Popular articles (e.g., newspapers, magazines, etc)</c:v>
                </c:pt>
                <c:pt idx="4">
                  <c:v>Others who have teaching background (e.g., regular class instructors, teaching assistant, teachers)</c:v>
                </c:pt>
                <c:pt idx="5">
                  <c:v>Books and technical reports</c:v>
                </c:pt>
                <c:pt idx="6">
                  <c:v>Open educational resources (OER)</c:v>
                </c:pt>
                <c:pt idx="7">
                  <c:v>Video tutorials</c:v>
                </c:pt>
                <c:pt idx="8">
                  <c:v>Institution (e.g., administrator, technician)</c:v>
                </c:pt>
                <c:pt idx="9">
                  <c:v>MOOC provider</c:v>
                </c:pt>
                <c:pt idx="10">
                  <c:v>MOOCs instructors</c:v>
                </c:pt>
              </c:strCache>
            </c:strRef>
          </c:cat>
          <c:val>
            <c:numRef>
              <c:f>'Question 21'!$C$4:$C$14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18</c:v>
                </c:pt>
                <c:pt idx="9">
                  <c:v>23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B-459F-B10A-B180CBA26B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578048"/>
        <c:axId val="142558720"/>
      </c:barChart>
      <c:valAx>
        <c:axId val="14255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78048"/>
        <c:crosses val="autoZero"/>
        <c:crossBetween val="between"/>
      </c:valAx>
      <c:catAx>
        <c:axId val="142578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55872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analysis methods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analysis'!$A$1:$A$10</c:f>
              <c:strCache>
                <c:ptCount val="10"/>
                <c:pt idx="0">
                  <c:v>Constant comparative method</c:v>
                </c:pt>
                <c:pt idx="1">
                  <c:v>Grounded approach analysis</c:v>
                </c:pt>
                <c:pt idx="2">
                  <c:v>Collaborative Autoethnography</c:v>
                </c:pt>
                <c:pt idx="3">
                  <c:v>Phenomenological analysis</c:v>
                </c:pt>
                <c:pt idx="4">
                  <c:v>SWOT analysis</c:v>
                </c:pt>
                <c:pt idx="5">
                  <c:v>Thematic analysis</c:v>
                </c:pt>
                <c:pt idx="6">
                  <c:v>Social network analysis</c:v>
                </c:pt>
                <c:pt idx="7">
                  <c:v>Content analysis</c:v>
                </c:pt>
                <c:pt idx="8">
                  <c:v>Inferential statistics</c:v>
                </c:pt>
                <c:pt idx="9">
                  <c:v>Descriptive statistics</c:v>
                </c:pt>
              </c:strCache>
            </c:strRef>
          </c:cat>
          <c:val>
            <c:numRef>
              <c:f>'Data analysis'!$B$1:$B$10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9</c:v>
                </c:pt>
                <c:pt idx="7">
                  <c:v>59</c:v>
                </c:pt>
                <c:pt idx="8">
                  <c:v>63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D-4709-ADF7-A2F0E7F69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601408"/>
        <c:axId val="139602944"/>
      </c:barChart>
      <c:catAx>
        <c:axId val="13960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02944"/>
        <c:crosses val="autoZero"/>
        <c:auto val="1"/>
        <c:lblAlgn val="ctr"/>
        <c:lblOffset val="100"/>
        <c:noMultiLvlLbl val="0"/>
      </c:catAx>
      <c:valAx>
        <c:axId val="1396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Research</a:t>
            </a:r>
            <a:r>
              <a:rPr lang="en-US" baseline="0"/>
              <a:t> focuses of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Focus!$B$13:$B$17</c:f>
              <c:strCache>
                <c:ptCount val="5"/>
                <c:pt idx="0">
                  <c:v>Context and impact</c:v>
                </c:pt>
                <c:pt idx="1">
                  <c:v>Instructor-focused</c:v>
                </c:pt>
                <c:pt idx="2">
                  <c:v>Others</c:v>
                </c:pt>
                <c:pt idx="3">
                  <c:v>Design-focused</c:v>
                </c:pt>
                <c:pt idx="4">
                  <c:v>Student-focused</c:v>
                </c:pt>
              </c:strCache>
            </c:strRef>
          </c:cat>
          <c:val>
            <c:numRef>
              <c:f>Focus!$C$13:$C$17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430-90D7-791FAF58D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991296"/>
        <c:axId val="140001280"/>
      </c:barChart>
      <c:catAx>
        <c:axId val="13999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01280"/>
        <c:crosses val="autoZero"/>
        <c:auto val="1"/>
        <c:lblAlgn val="ctr"/>
        <c:lblOffset val="100"/>
        <c:noMultiLvlLbl val="0"/>
      </c:catAx>
      <c:valAx>
        <c:axId val="1400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Countries of MOOC delivery that been studied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'MOOC regions'!$G$2:$G$8</c:f>
              <c:strCache>
                <c:ptCount val="7"/>
                <c:pt idx="0">
                  <c:v>The U.S.</c:v>
                </c:pt>
                <c:pt idx="1">
                  <c:v>Global</c:v>
                </c:pt>
                <c:pt idx="2">
                  <c:v>The Uk</c:v>
                </c:pt>
                <c:pt idx="3">
                  <c:v>Spain</c:v>
                </c:pt>
                <c:pt idx="4">
                  <c:v>China </c:v>
                </c:pt>
                <c:pt idx="5">
                  <c:v>Australia</c:v>
                </c:pt>
                <c:pt idx="6">
                  <c:v>Canada</c:v>
                </c:pt>
              </c:strCache>
            </c:strRef>
          </c:cat>
          <c:val>
            <c:numRef>
              <c:f>'MOOC regions'!$H$2:$H$8</c:f>
              <c:numCache>
                <c:formatCode>General</c:formatCode>
                <c:ptCount val="7"/>
                <c:pt idx="0">
                  <c:v>66</c:v>
                </c:pt>
                <c:pt idx="1">
                  <c:v>44</c:v>
                </c:pt>
                <c:pt idx="2">
                  <c:v>24</c:v>
                </c:pt>
                <c:pt idx="3">
                  <c:v>14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C-41AE-9224-B163607C3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22176"/>
        <c:axId val="141123968"/>
      </c:barChart>
      <c:catAx>
        <c:axId val="1411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23968"/>
        <c:crosses val="autoZero"/>
        <c:auto val="1"/>
        <c:lblAlgn val="ctr"/>
        <c:lblOffset val="100"/>
        <c:noMultiLvlLbl val="0"/>
      </c:catAx>
      <c:valAx>
        <c:axId val="1411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MOOC subject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Subject!$J$22:$J$36</c:f>
              <c:strCache>
                <c:ptCount val="15"/>
                <c:pt idx="0">
                  <c:v>Philosophy</c:v>
                </c:pt>
                <c:pt idx="1">
                  <c:v>Astronomy</c:v>
                </c:pt>
                <c:pt idx="2">
                  <c:v>History</c:v>
                </c:pt>
                <c:pt idx="3">
                  <c:v>Math</c:v>
                </c:pt>
                <c:pt idx="4">
                  <c:v>Engineering</c:v>
                </c:pt>
                <c:pt idx="5">
                  <c:v>Art</c:v>
                </c:pt>
                <c:pt idx="6">
                  <c:v>Data science</c:v>
                </c:pt>
                <c:pt idx="7">
                  <c:v>Language</c:v>
                </c:pt>
                <c:pt idx="8">
                  <c:v>Climate scicence</c:v>
                </c:pt>
                <c:pt idx="9">
                  <c:v>Natural science</c:v>
                </c:pt>
                <c:pt idx="10">
                  <c:v>Computer science</c:v>
                </c:pt>
                <c:pt idx="11">
                  <c:v>Business</c:v>
                </c:pt>
                <c:pt idx="12">
                  <c:v>Social science</c:v>
                </c:pt>
                <c:pt idx="13">
                  <c:v>Education</c:v>
                </c:pt>
                <c:pt idx="14">
                  <c:v>Medical and health</c:v>
                </c:pt>
              </c:strCache>
            </c:strRef>
          </c:cat>
          <c:val>
            <c:numRef>
              <c:f>Subject!$K$22:$K$36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12</c:v>
                </c:pt>
                <c:pt idx="10">
                  <c:v>14</c:v>
                </c:pt>
                <c:pt idx="11">
                  <c:v>14</c:v>
                </c:pt>
                <c:pt idx="12">
                  <c:v>18</c:v>
                </c:pt>
                <c:pt idx="13">
                  <c:v>22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8-4236-A1A3-36846982A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629504"/>
        <c:axId val="142635392"/>
      </c:barChart>
      <c:catAx>
        <c:axId val="14262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35392"/>
        <c:crosses val="autoZero"/>
        <c:auto val="1"/>
        <c:lblAlgn val="ctr"/>
        <c:lblOffset val="100"/>
        <c:noMultiLvlLbl val="0"/>
      </c:catAx>
      <c:valAx>
        <c:axId val="14263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726964593002"/>
          <c:y val="0.16582527045742898"/>
          <c:w val="0.5078123098851054"/>
          <c:h val="0.565901540905172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C-47BC-AAD7-9F79127F56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C-47BC-AAD7-9F79127F56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BC-47BC-AAD7-9F79127F56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BC-47BC-AAD7-9F79127F56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BC-47BC-AAD7-9F79127F5663}"/>
              </c:ext>
            </c:extLst>
          </c:dPt>
          <c:dLbls>
            <c:dLbl>
              <c:idx val="0"/>
              <c:layout>
                <c:manualLayout>
                  <c:x val="0.15826684743877215"/>
                  <c:y val="-2.148720109248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C-47BC-AAD7-9F79127F5663}"/>
                </c:ext>
              </c:extLst>
            </c:dLbl>
            <c:dLbl>
              <c:idx val="1"/>
              <c:layout>
                <c:manualLayout>
                  <c:x val="-0.1579626047711154"/>
                  <c:y val="2.74348422496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BC-47BC-AAD7-9F79127F5663}"/>
                </c:ext>
              </c:extLst>
            </c:dLbl>
            <c:dLbl>
              <c:idx val="2"/>
              <c:layout>
                <c:manualLayout>
                  <c:x val="-0.13539651837524178"/>
                  <c:y val="-1.028806584362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BC-47BC-AAD7-9F79127F5663}"/>
                </c:ext>
              </c:extLst>
            </c:dLbl>
            <c:dLbl>
              <c:idx val="3"/>
              <c:layout>
                <c:manualLayout>
                  <c:x val="-0.14506769825918761"/>
                  <c:y val="-8.916323731138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BC-47BC-AAD7-9F79127F5663}"/>
                </c:ext>
              </c:extLst>
            </c:dLbl>
            <c:dLbl>
              <c:idx val="4"/>
              <c:layout>
                <c:manualLayout>
                  <c:x val="3.8593975421946376E-2"/>
                  <c:y val="-0.11991360858490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BC-47BC-AAD7-9F79127F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'Q8'!$E$4:$E$8</c:f>
              <c:strCache>
                <c:ptCount val="5"/>
                <c:pt idx="0">
                  <c:v>Less than 10,000</c:v>
                </c:pt>
                <c:pt idx="1">
                  <c:v>10,000-25,000</c:v>
                </c:pt>
                <c:pt idx="2">
                  <c:v>25,001-50,000</c:v>
                </c:pt>
                <c:pt idx="3">
                  <c:v>50,001-100,000</c:v>
                </c:pt>
                <c:pt idx="4">
                  <c:v>More than 100,000</c:v>
                </c:pt>
              </c:strCache>
            </c:strRef>
          </c:cat>
          <c:val>
            <c:numRef>
              <c:f>'Q8'!$F$4:$F$8</c:f>
              <c:numCache>
                <c:formatCode>0.0%</c:formatCode>
                <c:ptCount val="5"/>
                <c:pt idx="0">
                  <c:v>0.47299999999999998</c:v>
                </c:pt>
                <c:pt idx="1">
                  <c:v>0.24</c:v>
                </c:pt>
                <c:pt idx="2">
                  <c:v>0.127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BC-47BC-AAD7-9F79127F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MOOC instructors involvement in the course design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'Q5'!$D$7:$D$9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'Q5'!$E$7:$E$9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9-4D61-A400-22646E6E8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52384"/>
        <c:axId val="142766464"/>
      </c:barChart>
      <c:catAx>
        <c:axId val="1427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6464"/>
        <c:crosses val="autoZero"/>
        <c:auto val="1"/>
        <c:lblAlgn val="ctr"/>
        <c:lblOffset val="100"/>
        <c:noMultiLvlLbl val="0"/>
      </c:catAx>
      <c:valAx>
        <c:axId val="14276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C5C0-72B6-436C-AD58-C3C11231B49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76BB-CCFA-43FC-B0EE-8F34649D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9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0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9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939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0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81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42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76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4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83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958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4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89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10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77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33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38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5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87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87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3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5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90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4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6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3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7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61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7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36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7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11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7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3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8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99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9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12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CB27-2737-4645-940B-5852C70827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5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702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80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6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77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60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58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996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743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500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935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4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087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648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277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06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869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619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422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842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961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842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2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92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417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03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860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Berlin Sans FB Demi" panose="020E0802020502020306" pitchFamily="34" charset="0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79762"/>
            <a:ext cx="9144000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School of Education, IST: Design Research Group                                             INDIANA UNIVERSITY BLOOMINGTON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0413" y="0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2922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FB81-0084-4199-812F-93D9A2CE6C5D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949A-D976-413A-B898-215FA607B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55339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0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CD59C12-9B4C-478D-B555-B33B8B2B849E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57D06B0-A636-4036-A207-86AEBD97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57F4B3B-A2B4-4590-8CB1-1F767C0FA8F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26C2D63-AE57-41FC-A382-0FC14646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6ABC8BB-9228-46D4-9FB9-A73B72C7BBF3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58CEA5-A1FE-4A13-9D74-EC9FFC85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7704FFC-6140-40CB-99C8-5C25EC2A0C0A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08D780-A173-4975-B155-813ACFF2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417701-449F-4090-9E14-2BE8BE381E3D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88B07FC-E1CF-46D9-A825-DA1B42FC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7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63CD32-863B-4234-B866-4F600B7A7B0B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396468B-7B31-4217-AF00-72B8BC2D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EABB19F-ECE1-435A-A73D-C32CE0855676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4EA2916-96F7-47E7-A4D5-7269D578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ED32336-D112-4AFB-942C-84C9BFDD88A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CC47C11-540C-4012-A7DD-B209B0E2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416048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Georgia Pro Cond" panose="02040506050405020303" pitchFamily="18" charset="0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945804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</p:spTree>
    <p:extLst>
      <p:ext uri="{BB962C8B-B14F-4D97-AF65-F5344CB8AC3E}">
        <p14:creationId xmlns:p14="http://schemas.microsoft.com/office/powerpoint/2010/main" val="253966626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1CA4495-5538-4075-A7F9-0F43B314986E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1ECA84E-0937-4A1C-B926-CDD7A108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B0FC83C-BABB-411E-A012-B9330488346B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1C10EE4-FCA8-46F7-88F0-DF8BF0DD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647A422-E869-4EB4-BF58-DF2ABE427C7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692FA48-FB27-41C9-9D21-68074500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8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54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7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9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3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824" y="267533"/>
            <a:ext cx="8004391" cy="638906"/>
          </a:xfrm>
        </p:spPr>
        <p:txBody>
          <a:bodyPr>
            <a:noAutofit/>
          </a:bodyPr>
          <a:lstStyle>
            <a:lvl1pPr>
              <a:defRPr sz="4000" b="1" i="0" cap="none" spc="0">
                <a:solidFill>
                  <a:srgbClr val="C00000"/>
                </a:solidFill>
                <a:latin typeface="BentonSans Black" panose="02000503000000020004" pitchFamily="50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073417"/>
            <a:ext cx="8015594" cy="502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10321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1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9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09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3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4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6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8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239413"/>
            <a:ext cx="4560579" cy="127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C00000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733266"/>
            <a:ext cx="4560579" cy="435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tab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089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2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6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28302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36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55339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98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74015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1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0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4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343884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308100"/>
            <a:ext cx="8015594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47423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25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29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6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65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0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16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8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6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78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b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5844" y="290213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676400"/>
            <a:ext cx="4560579" cy="44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9595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0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68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24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0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3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3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1611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9528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1042" y="5943053"/>
            <a:ext cx="5157379" cy="922081"/>
            <a:chOff x="631042" y="4235585"/>
            <a:chExt cx="5157379" cy="922081"/>
          </a:xfrm>
        </p:grpSpPr>
        <p:pic>
          <p:nvPicPr>
            <p:cNvPr id="18" name="Picture 17" descr="IUB_ftp.H.2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367" y="4326067"/>
              <a:ext cx="4418054" cy="46318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1310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1" y="846139"/>
            <a:ext cx="7354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743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000" b="1" i="0" u="none" kern="100" spc="0">
          <a:solidFill>
            <a:srgbClr val="C00000"/>
          </a:solidFill>
          <a:latin typeface="Lucida Bright" panose="02040602050505020304" pitchFamily="18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b="0" i="0" u="none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8891-4EDF-4802-AD16-EC41D4BE2F44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ECF4B8-BBB3-4C5D-8A4F-6C3B3E31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38126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odl.org/index.php/irrodl/article/view/2448/365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1ef56bc8290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2e46354b1a4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2e49961fb56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-providers-list/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lass-central.com/report/futurelearn-coventry-university-roll-50-online-degrees/" TargetMode="Externa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aer.sagepub.com/content/early/2015/05/08/0002831215584621" TargetMode="External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moocsbook.com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talk.com/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036013151400178X" TargetMode="External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share.com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A6C0CB-304F-4416-9F85-A8DC7643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775508"/>
            <a:ext cx="6818082" cy="2778852"/>
          </a:xfrm>
        </p:spPr>
        <p:txBody>
          <a:bodyPr>
            <a:noAutofit/>
          </a:bodyPr>
          <a:lstStyle/>
          <a:p>
            <a:r>
              <a:rPr lang="en-US" sz="4000" dirty="0"/>
              <a:t>MOOC Instructor Research: Motivations, Considerations, and </a:t>
            </a:r>
            <a:r>
              <a:rPr lang="en-US" sz="4000" dirty="0" err="1"/>
              <a:t>Personalizations</a:t>
            </a:r>
            <a:r>
              <a:rPr lang="en-US" sz="4000" dirty="0"/>
              <a:t> in the Design of Instruction for the Masses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A7D227A-CE6D-4F78-A327-614EDBC157B7}"/>
              </a:ext>
            </a:extLst>
          </p:cNvPr>
          <p:cNvSpPr txBox="1">
            <a:spLocks/>
          </p:cNvSpPr>
          <p:nvPr/>
        </p:nvSpPr>
        <p:spPr>
          <a:xfrm>
            <a:off x="1436968" y="3713278"/>
            <a:ext cx="6756055" cy="215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00" spc="0" baseline="0">
                <a:solidFill>
                  <a:schemeClr val="bg1"/>
                </a:solidFill>
                <a:latin typeface="Berlin Sans FB Demi" panose="020E0802020502020306" pitchFamily="34" charset="0"/>
                <a:ea typeface="+mj-ea"/>
                <a:cs typeface="Arial"/>
              </a:defRPr>
            </a:lvl1pPr>
          </a:lstStyle>
          <a:p>
            <a:pPr algn="ctr"/>
            <a:endParaRPr lang="en-US" dirty="0">
              <a:latin typeface="BentonSansCond Light" panose="02000606030000020004" pitchFamily="50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F0132D-E6DA-4F87-801A-0CDE320AC11C}"/>
              </a:ext>
            </a:extLst>
          </p:cNvPr>
          <p:cNvSpPr txBox="1">
            <a:spLocks/>
          </p:cNvSpPr>
          <p:nvPr/>
        </p:nvSpPr>
        <p:spPr>
          <a:xfrm>
            <a:off x="2481416" y="3699921"/>
            <a:ext cx="4409768" cy="175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00" spc="0" baseline="0">
                <a:solidFill>
                  <a:schemeClr val="bg1"/>
                </a:solidFill>
                <a:latin typeface="Berlin Sans FB Demi" panose="020E0802020502020306" pitchFamily="34" charset="0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Curtis J. Bonk</a:t>
            </a:r>
          </a:p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Meina Zhu</a:t>
            </a:r>
          </a:p>
          <a:p>
            <a:pPr algn="ctr"/>
            <a:r>
              <a:rPr lang="en-US" sz="3200" dirty="0" err="1">
                <a:latin typeface="BentonSansCond Book" panose="02000606040000020004" pitchFamily="50" charset="0"/>
              </a:rPr>
              <a:t>Annisa</a:t>
            </a:r>
            <a:r>
              <a:rPr lang="en-US" sz="3200" dirty="0">
                <a:latin typeface="BentonSansCond Book" panose="02000606040000020004" pitchFamily="50" charset="0"/>
              </a:rPr>
              <a:t> Sari</a:t>
            </a:r>
          </a:p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Indiana University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628FCA4-0BD4-49E4-B890-F2D361ABF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79762"/>
            <a:ext cx="9144000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Education, IST                                           INDIANA UNIVERSITY BLOOMINGTON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3FFAC-0846-4CC8-8C2F-B82A3BBDA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699921"/>
            <a:ext cx="2660073" cy="165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399EE-2EA9-42B8-ADD5-7B19357A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966"/>
            <a:ext cx="2822540" cy="14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2BE-193A-46DA-8839-95769CD1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70" y="794768"/>
            <a:ext cx="7613178" cy="1887472"/>
          </a:xfrm>
        </p:spPr>
        <p:txBody>
          <a:bodyPr/>
          <a:lstStyle/>
          <a:p>
            <a:pPr algn="ctr"/>
            <a:r>
              <a:rPr lang="en-US" sz="6000" dirty="0"/>
              <a:t>MOOC Research </a:t>
            </a:r>
            <a:br>
              <a:rPr lang="en-US" sz="6000" dirty="0"/>
            </a:br>
            <a:r>
              <a:rPr lang="en-US" sz="6000" dirty="0"/>
              <a:t>(5 studies)</a:t>
            </a:r>
          </a:p>
        </p:txBody>
      </p:sp>
      <p:pic>
        <p:nvPicPr>
          <p:cNvPr id="8" name="Picture 8" descr="https://www.openeducationeuropa.eu/sites/default/files/legacy_files/news/MOOC_research_spotlight.gif">
            <a:extLst>
              <a:ext uri="{FF2B5EF4-FFF2-40B4-BE49-F238E27FC236}">
                <a16:creationId xmlns:a16="http://schemas.microsoft.com/office/drawing/2014/main" id="{3082CD53-A55F-4BBC-A5E3-5337A8BA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76" y="3148584"/>
            <a:ext cx="4663440" cy="36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#1: MOOC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3A225-A388-4E23-9437-933AE975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8" y="3876519"/>
            <a:ext cx="4624931" cy="2981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343900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60000"/>
              </a:lnSpc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Systematic Review of Research Methods and Topics of the Empirical MOOC Literature (2014-2016) </a:t>
            </a:r>
          </a:p>
          <a:p>
            <a:pPr algn="ctr" defTabSz="685800">
              <a:lnSpc>
                <a:spcPct val="160000"/>
              </a:lnSpc>
            </a:pP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 (2018). A Systematic Review of Research Methods and Topics of the Empirical MOOC Literature (2014-2016). </a:t>
            </a:r>
            <a:r>
              <a:rPr lang="en-US" sz="135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Internet and Higher Education. </a:t>
            </a: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37,31-39.</a:t>
            </a:r>
          </a:p>
        </p:txBody>
      </p:sp>
    </p:spTree>
    <p:extLst>
      <p:ext uri="{BB962C8B-B14F-4D97-AF65-F5344CB8AC3E}">
        <p14:creationId xmlns:p14="http://schemas.microsoft.com/office/powerpoint/2010/main" val="13520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5A53D-4BDB-4C4D-979E-4C90E3E48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40573"/>
              </p:ext>
            </p:extLst>
          </p:nvPr>
        </p:nvGraphicFramePr>
        <p:xfrm>
          <a:off x="156455" y="2231136"/>
          <a:ext cx="8935385" cy="388841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56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1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Quantitative 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Qualitative 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Mixed methods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0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0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5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Context and impact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29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Instructor-focused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6D406ABF-6192-41A2-AFB7-DA4AD052367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47368" y="2186053"/>
          <a:ext cx="6662489" cy="42785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International Review of Research in Open and Distance Learning (IRRODL)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Computers &amp;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British Journal of Educational Technology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Distance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Educational Media International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Internet and Higher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Computer Assisted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Computers in Human Behavior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Online Learning and Teaching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Asynchronous Learning Network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15C10-2AE7-485F-9B4C-8BD19CFEF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18" y="2586287"/>
            <a:ext cx="6600260" cy="3771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MOOC Research Team Members (2014-2016)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7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8F4C5F-C1CC-4E02-97A0-1CD6D0AC8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691489"/>
              </p:ext>
            </p:extLst>
          </p:nvPr>
        </p:nvGraphicFramePr>
        <p:xfrm>
          <a:off x="1077276" y="3057398"/>
          <a:ext cx="7093743" cy="298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44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DD75E-1E44-43F9-9FF3-0D93AEE2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80" y="3115499"/>
            <a:ext cx="5416135" cy="3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82569-9CBF-4D02-AF27-47C402E6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95" y="2884631"/>
            <a:ext cx="5561030" cy="33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274098" y="2353228"/>
            <a:ext cx="6069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Focus of MOOC Research (2014-2016)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436DA-C2C4-4E10-A9D1-C083B4950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32" y="2722560"/>
            <a:ext cx="6177738" cy="35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8" y="491029"/>
            <a:ext cx="8432070" cy="63890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Quotes: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(2015-2016)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7" y="1255776"/>
            <a:ext cx="6827520" cy="479145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gain a deeper and more diverse understanding of the MOOC phenomenon, researchers need to use multiple research approaches (e.g., ethnography, phenomenology, discourse analysis) add content to them.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(p. 583.)</a:t>
            </a: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Collier, &amp; Schneider (2015, May), Digging deeper into learners’ experiences in MOOCs: Participation in social networks outside of MOOCs, notetaking and contexts surrounding content consumption. 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BJET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(3), 570-587.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Dependence on Particular Research Methods May Restrict our Understanding of MOOCs.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Peter Shepherdson’s Study (2016). Systematic Analysis and Synthesis of the Empirical MOOC Literature Published in 2013-2015. </a:t>
            </a:r>
            <a:r>
              <a:rPr lang="en-US" sz="1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IRRODL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http://www.irrodl.org/index.php/irrodl/article/view/2448/3655</a:t>
            </a:r>
            <a:r>
              <a:rPr lang="en-US" sz="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70000"/>
              </a:lnSpc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FB205-37CD-4A33-AE6A-585D0A9E2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6" y="4292093"/>
            <a:ext cx="1670303" cy="2091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473D2-263F-4E08-84EE-C521818F8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5636" r="31694"/>
          <a:stretch/>
        </p:blipFill>
        <p:spPr>
          <a:xfrm>
            <a:off x="7455407" y="1199785"/>
            <a:ext cx="1670303" cy="2228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A97C1-07F9-46FE-A461-D29DCC2CAE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66" t="22906" r="15333" b="7610"/>
          <a:stretch/>
        </p:blipFill>
        <p:spPr>
          <a:xfrm>
            <a:off x="7455407" y="3281758"/>
            <a:ext cx="1706880" cy="10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341376"/>
            <a:ext cx="8247224" cy="18775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25, 2016 vs. 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3FAA2-859F-471B-B815-A0CDDD029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4" t="9645" r="26227" b="20667"/>
          <a:stretch/>
        </p:blipFill>
        <p:spPr>
          <a:xfrm>
            <a:off x="2595878" y="2487168"/>
            <a:ext cx="4093115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12914-50D9-4ECB-8869-5165DE7B69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26" r="1666" b="2695"/>
          <a:stretch/>
        </p:blipFill>
        <p:spPr>
          <a:xfrm>
            <a:off x="870535" y="2398052"/>
            <a:ext cx="7543800" cy="3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#2: MOOC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058150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 Systematic Review of MOOC Research Methods and Topics: 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Comparing 2014-2016 and 2016-2017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160000"/>
              </a:lnSpc>
            </a:pP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 (2018). To be presented at Ed Media Amsterdam.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F6A61-3A38-4F7B-922B-887B9A0C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6" y="3343476"/>
            <a:ext cx="4719638" cy="26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2998" y="2278519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Figure 2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b="1" dirty="0"/>
              <a:t>Research methods used in empirical MOOCs studies (2016 – 2017) (n=51)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309187-E4C6-4AB2-B900-4D659A1B4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271985"/>
              </p:ext>
            </p:extLst>
          </p:nvPr>
        </p:nvGraphicFramePr>
        <p:xfrm>
          <a:off x="2082840" y="3015659"/>
          <a:ext cx="5082615" cy="308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4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4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Data collection methods used in empirical MOOCs studies (2016 – 2017) (n=51) (Note: some studies contain more than one data collection method)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AAB1B8-3C0F-46EA-8453-5CD80A8F0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093986"/>
              </p:ext>
            </p:extLst>
          </p:nvPr>
        </p:nvGraphicFramePr>
        <p:xfrm>
          <a:off x="1880948" y="3395536"/>
          <a:ext cx="5486400" cy="253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5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i="1" dirty="0"/>
              <a:t>Figure 6</a:t>
            </a:r>
            <a:r>
              <a:rPr lang="en-US" dirty="0"/>
              <a:t>. Specific data analysis methods for MOOC research (2014-2016 and 2016 – 2017)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C19ACE-59F1-4685-8E13-EA87BC37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34270"/>
              </p:ext>
            </p:extLst>
          </p:nvPr>
        </p:nvGraphicFramePr>
        <p:xfrm>
          <a:off x="2278458" y="3201849"/>
          <a:ext cx="519684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2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8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Primary/general focus of MOOC delivery (2016 – 2017) (n=51) (Note: some studies contain more than one area of focus)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5C4625-E602-4252-850F-2E9440891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13701"/>
              </p:ext>
            </p:extLst>
          </p:nvPr>
        </p:nvGraphicFramePr>
        <p:xfrm>
          <a:off x="2622331" y="32521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47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12</a:t>
            </a:r>
            <a:r>
              <a:rPr lang="en-US" dirty="0"/>
              <a:t>. Countries of MOOC delivery in which the research was conducted (2014 – 2017) (n=197) (Note: this figure only includes the main countries)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765A1F-A5B2-46B3-8002-E41E70085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218799"/>
              </p:ext>
            </p:extLst>
          </p:nvPr>
        </p:nvGraphicFramePr>
        <p:xfrm>
          <a:off x="2338148" y="33955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09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14" y="477982"/>
            <a:ext cx="8046841" cy="1485900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 Rationale…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Background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4" y="2091759"/>
            <a:ext cx="7778479" cy="3846225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can be beneficial to both learners and instructors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(Hew &amp; Cheung, 2014)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 are one of the five main components of MOOCs; the other four are learners, topic, material, and context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(Kop, 2011 )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studies have examined instructional design from MOOC instructors’ perspectives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Margaryan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2015; Ross, Sinclair, Knox, Bayne, &amp; Macleod, 2014; Watson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9166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2BE-193A-46DA-8839-95769CD1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38" y="1136144"/>
            <a:ext cx="7857018" cy="1521712"/>
          </a:xfrm>
        </p:spPr>
        <p:txBody>
          <a:bodyPr/>
          <a:lstStyle/>
          <a:p>
            <a:pPr algn="ctr"/>
            <a:r>
              <a:rPr lang="en-US" sz="6000" dirty="0"/>
              <a:t>Research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FB8F7-3ECB-4281-BABD-E96334E6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613"/>
            <a:ext cx="9144000" cy="36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3" y="262759"/>
            <a:ext cx="8115957" cy="18881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#3: MOOC Instructor Personalization and Addressing Learner Diversity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986330" y="1959769"/>
            <a:ext cx="770047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Bonk, C. J., Zhu, M., Kim, M., Xu, S., Sabir, N., &amp; Sari, A. (in press). Pushing toward a more personalized MOOC: Exploring instructor selected activities, resources, and technologies for MOOC design and implementation.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International Review of Research on Open and Distributed Learning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(IRRODL).</a:t>
            </a:r>
          </a:p>
          <a:p>
            <a:pPr lvl="0"/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BA742-08BD-4E40-A648-E37BE29F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91" y="3603635"/>
            <a:ext cx="4885340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189186"/>
            <a:ext cx="8050924" cy="1818289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 instructor departmental or primary discipline affiliations (n=150)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C4436D-1314-4997-A1D8-4B6E76387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343420"/>
              </p:ext>
            </p:extLst>
          </p:nvPr>
        </p:nvGraphicFramePr>
        <p:xfrm>
          <a:off x="1709639" y="2007476"/>
          <a:ext cx="5489947" cy="40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3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606744"/>
            <a:ext cx="8196350" cy="136835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2E026D-876F-4F1E-811A-0DE70336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4" y="2328672"/>
            <a:ext cx="8054590" cy="40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704" y="578070"/>
            <a:ext cx="7998372" cy="1618592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Size of most recent MOOC enrollments for survey respondents (n= 150)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0DB9AE-98F7-4AE7-B15F-8D7BB59EE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824454"/>
              </p:ext>
            </p:extLst>
          </p:nvPr>
        </p:nvGraphicFramePr>
        <p:xfrm>
          <a:off x="1907759" y="2349719"/>
          <a:ext cx="465582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1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1" y="346842"/>
            <a:ext cx="7998372" cy="1618592"/>
          </a:xfrm>
        </p:spPr>
        <p:txBody>
          <a:bodyPr/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MOOC instructor prior experience teaching fully online and blended courses prior to teaching their most recent MOOC (Note: on a scale of 1 (low) to 10 (high) (n= 148))</a:t>
            </a:r>
          </a:p>
        </p:txBody>
      </p:sp>
      <p:pic>
        <p:nvPicPr>
          <p:cNvPr id="5" name="Picture 4" descr="Inline image 1">
            <a:extLst>
              <a:ext uri="{FF2B5EF4-FFF2-40B4-BE49-F238E27FC236}">
                <a16:creationId xmlns:a16="http://schemas.microsoft.com/office/drawing/2014/main" id="{65DE9D4F-8C4C-479D-B497-E7AC2F3BB9A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0" y="2257095"/>
            <a:ext cx="6768169" cy="383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3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1" y="346842"/>
            <a:ext cx="7998372" cy="1618592"/>
          </a:xfrm>
        </p:spPr>
        <p:txBody>
          <a:bodyPr/>
          <a:lstStyle/>
          <a:p>
            <a:r>
              <a:rPr lang="en-US" sz="2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MOOC instructor involvement in designing course content for the MOOC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(n=152)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7E70C9-C008-4E2F-A39F-DF5CBBD5C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061957"/>
              </p:ext>
            </p:extLst>
          </p:nvPr>
        </p:nvGraphicFramePr>
        <p:xfrm>
          <a:off x="1608083" y="2039007"/>
          <a:ext cx="6159062" cy="407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62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378372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3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Effort placed on meeting unique learner needs when designing most recent MOOC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(n=144)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117168-E4F7-49D1-8C15-BF3CE4524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019653"/>
              </p:ext>
            </p:extLst>
          </p:nvPr>
        </p:nvGraphicFramePr>
        <p:xfrm>
          <a:off x="1697420" y="2320158"/>
          <a:ext cx="5617779" cy="393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4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4.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Effort placed on meeting unique learner needs when delivering most recent MOOC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(n=144)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8EFC8B-3B41-4EC2-AFED-1341A94B2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992001"/>
              </p:ext>
            </p:extLst>
          </p:nvPr>
        </p:nvGraphicFramePr>
        <p:xfrm>
          <a:off x="1978899" y="2471409"/>
          <a:ext cx="5126093" cy="356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5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5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Number of MOOCs that offer different types of learner feedback (n=135)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Inline image 1">
            <a:extLst>
              <a:ext uri="{FF2B5EF4-FFF2-40B4-BE49-F238E27FC236}">
                <a16:creationId xmlns:a16="http://schemas.microsoft.com/office/drawing/2014/main" id="{ED672DAB-690E-4012-8358-D155DBC95A92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23" y="2545375"/>
            <a:ext cx="6473935" cy="351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6.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Number of MOOCs that offer different types of learning system automation and adaptation (n=127)</a:t>
            </a:r>
          </a:p>
        </p:txBody>
      </p:sp>
      <p:pic>
        <p:nvPicPr>
          <p:cNvPr id="4" name="Picture 3" descr="Inline image 2">
            <a:extLst>
              <a:ext uri="{FF2B5EF4-FFF2-40B4-BE49-F238E27FC236}">
                <a16:creationId xmlns:a16="http://schemas.microsoft.com/office/drawing/2014/main" id="{C2F64987-4E2F-4363-BF37-1FC6D9B4B5DE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6" y="2593196"/>
            <a:ext cx="7137061" cy="345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7.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 instructor interest in learning new ways to personalize their next MOOC offering (Note: on a scale of 1 (low) to 10 (high) (n=134)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70561-196C-4A11-8FEC-74AFD137B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154540"/>
              </p:ext>
            </p:extLst>
          </p:nvPr>
        </p:nvGraphicFramePr>
        <p:xfrm>
          <a:off x="1589688" y="2572407"/>
          <a:ext cx="6395545" cy="367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4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8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perceived effort of MOOC instructors in addressing the needs of individuals from different cultural backgrounds and languages in their most recent MOOC (Note: on a scale of 1 (low) to 10 (high) (n= 141)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535D08-F1D7-448B-8C3D-35BECC5DB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279755"/>
              </p:ext>
            </p:extLst>
          </p:nvPr>
        </p:nvGraphicFramePr>
        <p:xfrm>
          <a:off x="1527614" y="2877205"/>
          <a:ext cx="6302594" cy="327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3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9: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(n=133) instructional practices to address cultural diversity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C8D21F-607F-4E2E-8816-4661136C4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746633"/>
              </p:ext>
            </p:extLst>
          </p:nvPr>
        </p:nvGraphicFramePr>
        <p:xfrm>
          <a:off x="1655599" y="2879385"/>
          <a:ext cx="5118100" cy="311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40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84" y="512064"/>
            <a:ext cx="8341758" cy="186352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image013">
            <a:extLst>
              <a:ext uri="{FF2B5EF4-FFF2-40B4-BE49-F238E27FC236}">
                <a16:creationId xmlns:a16="http://schemas.microsoft.com/office/drawing/2014/main" id="{C6953A28-7ED0-49C3-8A41-E6B822C9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7" y="2212369"/>
            <a:ext cx="7442925" cy="38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EDB00-1613-4F8D-A913-5CC82E935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33" t="20538" r="41667" b="37190"/>
          <a:stretch/>
        </p:blipFill>
        <p:spPr>
          <a:xfrm>
            <a:off x="5727232" y="2899889"/>
            <a:ext cx="3052675" cy="1886484"/>
          </a:xfrm>
          <a:prstGeom prst="rect">
            <a:avLst/>
          </a:prstGeom>
        </p:spPr>
      </p:pic>
      <p:pic>
        <p:nvPicPr>
          <p:cNvPr id="5" name="Picture 2" descr="https://pbs.twimg.com/profile_images/430758166981124096/jz9Gtlkh.png">
            <a:extLst>
              <a:ext uri="{FF2B5EF4-FFF2-40B4-BE49-F238E27FC236}">
                <a16:creationId xmlns:a16="http://schemas.microsoft.com/office/drawing/2014/main" id="{DA14657E-0C7D-4FDA-9646-AF313AA2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62" y="4786373"/>
            <a:ext cx="1458126" cy="14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A314B-AE86-4C51-9FFC-C9A663D00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8" y="4749163"/>
            <a:ext cx="2434993" cy="13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F77B47-DF8A-4698-82A9-EC4EBBD38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Instructional Practices of MOOC Instructors to Address the Variety of Student Competencies and Needs (n=142)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9AF6E-ED68-4BA0-8DEB-0F7E256A5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4" t="31122" r="35876" b="10827"/>
          <a:stretch/>
        </p:blipFill>
        <p:spPr>
          <a:xfrm>
            <a:off x="1331493" y="2446020"/>
            <a:ext cx="6391819" cy="38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F77B47-DF8A-4698-82A9-EC4EBBD38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Instructional Practices of MOOC Instructors to Address the Variety of Student Competencies and Needs (n=142)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A093-88CE-460F-B253-016D6640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3" t="46045" r="39035" b="10976"/>
          <a:stretch/>
        </p:blipFill>
        <p:spPr>
          <a:xfrm>
            <a:off x="767255" y="2679032"/>
            <a:ext cx="7483643" cy="35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DDDD7-EAC6-4BE0-96AC-E0782E7A0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7816" r="34633" b="2682"/>
          <a:stretch/>
        </p:blipFill>
        <p:spPr>
          <a:xfrm>
            <a:off x="1839310" y="115615"/>
            <a:ext cx="5150069" cy="61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438221"/>
            <a:ext cx="8004391" cy="638906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#3: Findings Recap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9" y="1233996"/>
            <a:ext cx="7376792" cy="474955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lack of learner monitoring and feedback (i.e., mostly self and peer monitoring/feedback).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emphasis on personalization in the design of the course than in the delivery of it.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transcripts are the most common ways to address cultural and linguistic differences.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grading and feedback more prevalent than automated alerts, advice/counseling, and plagiarism detection.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 have high interest in learning techniques for personalization in their next MOOC.</a:t>
            </a:r>
          </a:p>
          <a:p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A62F0-C326-4CCC-A266-6AE7C609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6" y="1"/>
            <a:ext cx="16906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4" y="598020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Explore…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instructional design practices for personalization and cultural sensitivity (e.g., f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ocus groups, content analyses, active participation in MOOCs, reviews of historical records, additional surveys, or a combo).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emerging technologies (AR, VR, personal digital assistants, and AI) can be used to address learner needs.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develop guidelines, frameworks, and models for more engaging, culturally sensitive, and personalized learning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7732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11" y="8391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#4: MOOC Instructor Design Challenges and Considerations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05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Bonk, C., J., Zhu, M., &amp; Sari, A. (2018, April 14).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Motivations, Innovations, and Designs: Surveys, Interviews, and Course Reviews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Paper presented at the 2018 American Educational Research Association (AERA) annual meeting, New York City, NY</a:t>
            </a: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0DC3B-2256-42FA-8093-8FF040A7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" y="3374016"/>
            <a:ext cx="6584731" cy="34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64" y="60890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64" y="1572768"/>
            <a:ext cx="7503512" cy="4267200"/>
          </a:xfrm>
        </p:spPr>
        <p:txBody>
          <a:bodyPr>
            <a:noAutofit/>
          </a:bodyPr>
          <a:lstStyle/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motivates instructors to offer MOOCs?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instructional innovations do MOOC instructors perceive?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instructors perceive as the strengths of their MOOCs?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they redesign the MOOC?</a:t>
            </a:r>
          </a:p>
        </p:txBody>
      </p:sp>
    </p:spTree>
    <p:extLst>
      <p:ext uri="{BB962C8B-B14F-4D97-AF65-F5344CB8AC3E}">
        <p14:creationId xmlns:p14="http://schemas.microsoft.com/office/powerpoint/2010/main" val="13945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90" y="384464"/>
            <a:ext cx="8396765" cy="1222610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b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Sequential mixed methods design (Creswell &amp; Clark, 2007)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3" y="1607074"/>
            <a:ext cx="8517022" cy="4167257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Collection: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surveys, (2) interviews, and (3) course reviews.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Participants: 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 survey participants (10% response rate)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interviewees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34CD4-0567-429C-93DA-6C15B8F6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5362"/>
          <a:stretch/>
        </p:blipFill>
        <p:spPr>
          <a:xfrm>
            <a:off x="967602" y="4137638"/>
            <a:ext cx="6981444" cy="20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248" y="412067"/>
            <a:ext cx="8315460" cy="638906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8583559" cy="80231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interviewed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5EFAA4-7428-4D45-9D16-4B3681ACC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82308"/>
              </p:ext>
            </p:extLst>
          </p:nvPr>
        </p:nvGraphicFramePr>
        <p:xfrm>
          <a:off x="630315" y="1370426"/>
          <a:ext cx="7953244" cy="50199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1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 areas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Platforms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 and Literacy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Canvas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Chemistry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 health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FutureLearn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 and Literacy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FutureLearn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Hong Kong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Mainland China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Psychology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Australia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 Health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Open2Study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Sweden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 Science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edX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edX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92" y="426029"/>
            <a:ext cx="842467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Online or Blended Experience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3845E6-FAD2-49C9-97FF-2EF0BA033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59426"/>
              </p:ext>
            </p:extLst>
          </p:nvPr>
        </p:nvGraphicFramePr>
        <p:xfrm>
          <a:off x="650601" y="1064935"/>
          <a:ext cx="8314944" cy="523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73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59" y="467224"/>
            <a:ext cx="8004391" cy="6389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areas (January 22,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4F832-AE4C-46EC-920D-4D9FEC195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28" y="38052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MOOC Experience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44A67C-7155-43CF-89FE-90E693C1E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69964"/>
              </p:ext>
            </p:extLst>
          </p:nvPr>
        </p:nvGraphicFramePr>
        <p:xfrm>
          <a:off x="571528" y="1251079"/>
          <a:ext cx="8442961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69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2" y="31608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Area of MOOC Taught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5C5F4A-2C42-47A5-B86A-6DE190678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718444"/>
              </p:ext>
            </p:extLst>
          </p:nvPr>
        </p:nvGraphicFramePr>
        <p:xfrm>
          <a:off x="783581" y="1048512"/>
          <a:ext cx="7474875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8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377261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Enrollments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18770-91A8-4557-AFFB-F70907EC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6" y="1269890"/>
            <a:ext cx="7767426" cy="50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7" y="64548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Delivery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092EE-5643-4C10-B141-75A87721E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9" r="-467"/>
          <a:stretch/>
        </p:blipFill>
        <p:spPr>
          <a:xfrm>
            <a:off x="427937" y="1658112"/>
            <a:ext cx="8446373" cy="4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52621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in Course Design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26E634-7D8E-48A3-ABC1-82B098D5A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693402"/>
              </p:ext>
            </p:extLst>
          </p:nvPr>
        </p:nvGraphicFramePr>
        <p:xfrm>
          <a:off x="693174" y="1165123"/>
          <a:ext cx="7580673" cy="494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86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23" y="70319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Enjoyment in Designing MOOCs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C5F78B-4D22-41A9-9DFD-75267D47D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64945"/>
              </p:ext>
            </p:extLst>
          </p:nvPr>
        </p:nvGraphicFramePr>
        <p:xfrm>
          <a:off x="847147" y="1573751"/>
          <a:ext cx="7818195" cy="45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9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Motivational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40" y="936465"/>
            <a:ext cx="8517022" cy="78491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RQ1: What motivated instructors to offer MOOCs?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D9D2E2-64DE-45C9-97FD-3F4662DFE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80146"/>
              </p:ext>
            </p:extLst>
          </p:nvPr>
        </p:nvGraphicFramePr>
        <p:xfrm>
          <a:off x="926591" y="1633727"/>
          <a:ext cx="7822471" cy="470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85" y="36506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Motivational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1" y="1117627"/>
            <a:ext cx="8641106" cy="464899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RQ1: What motivated instructors to offer MOOCs? 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of them wanted to experience instructional innovation with MOOCs. 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decided to design MOOCs “just to experiment.”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“expose your university to broader world.”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Sweden: “summarizes our way to teaching Computer Architecture and then I was very motivated to give a MOOC.”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“The initial motivation was to make some video resources for my own students.”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56" y="738790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Innovation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56" y="1377696"/>
            <a:ext cx="8186264" cy="415294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RQ2: What instructional innovations do MOOC instructors perceive?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Cutting videos into small chunks.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Integrating interactive media.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review.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Problem-based learning.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learning.</a:t>
            </a:r>
          </a:p>
        </p:txBody>
      </p:sp>
    </p:spTree>
    <p:extLst>
      <p:ext uri="{BB962C8B-B14F-4D97-AF65-F5344CB8AC3E}">
        <p14:creationId xmlns:p14="http://schemas.microsoft.com/office/powerpoint/2010/main" val="30576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56" y="1293091"/>
            <a:ext cx="8517022" cy="7849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5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Ways to engage students in learning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Chart 15">
            <a:extLst>
              <a:ext uri="{FF2B5EF4-FFF2-40B4-BE49-F238E27FC236}">
                <a16:creationId xmlns:a16="http://schemas.microsoft.com/office/drawing/2014/main" id="{7EEC14DE-87B9-4860-9916-043F3A22FA3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2" y="1968608"/>
            <a:ext cx="7553763" cy="40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80" y="167615"/>
            <a:ext cx="8295992" cy="236692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15, 2017</a:t>
            </a:r>
            <a:b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Massive List of MOOC Providers Around The World, Class Central</a:t>
            </a:r>
            <a:b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JMOOC, K-MOOC, and T-MOOC?</a:t>
            </a:r>
            <a:b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https://www.class-central.com/report/mooc-providers-list/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623A-2366-44A6-AD17-1559BA022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2" t="12148" r="1722" b="1085"/>
          <a:stretch/>
        </p:blipFill>
        <p:spPr>
          <a:xfrm>
            <a:off x="45257" y="2486249"/>
            <a:ext cx="3511296" cy="2141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67EA9-6F35-4CA9-B28E-0BF3A985A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84" y="2534540"/>
            <a:ext cx="3441489" cy="185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58E23-0438-49BC-8158-97EFB90951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33" t="18286" r="28823" b="19164"/>
          <a:stretch/>
        </p:blipFill>
        <p:spPr>
          <a:xfrm>
            <a:off x="24384" y="4105248"/>
            <a:ext cx="3621024" cy="225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383BE-3861-4F62-AE99-8535ABFDB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2" y="4514757"/>
            <a:ext cx="3415882" cy="18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Diverse Learner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56" y="1158606"/>
            <a:ext cx="8517022" cy="784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7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Ways used by MOOC instructors to address learner diverse needs</a:t>
            </a:r>
          </a:p>
        </p:txBody>
      </p:sp>
      <p:pic>
        <p:nvPicPr>
          <p:cNvPr id="2050" name="Chart 26">
            <a:extLst>
              <a:ext uri="{FF2B5EF4-FFF2-40B4-BE49-F238E27FC236}">
                <a16:creationId xmlns:a16="http://schemas.microsoft.com/office/drawing/2014/main" id="{DDDAAEF2-4B23-46C3-979D-6B2C8A9265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08" y="2078010"/>
            <a:ext cx="7112329" cy="40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29" y="76740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MOOC Strengths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1524000"/>
            <a:ext cx="8324973" cy="400664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RQ3: What do instructors perceive as the strengths of their MOOCs?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topic of the MOOC itself.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pedagogical methods employed.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impact on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578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22537" y="2150888"/>
            <a:ext cx="2680436" cy="4394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RQ. How do instructors address the challenges that they perceive related to MOOCs?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other MOOC examples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help from the platform/Colleagues/institutions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70789012"/>
              </p:ext>
            </p:extLst>
          </p:nvPr>
        </p:nvGraphicFramePr>
        <p:xfrm>
          <a:off x="3075709" y="1959769"/>
          <a:ext cx="5745754" cy="476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1"/>
    </mc:Choice>
    <mc:Fallback xmlns="">
      <p:transition spd="slow" advTm="2586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03800" y="2116934"/>
            <a:ext cx="2900509" cy="42838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RQ. What are the design considerations of instructors when designing MOOCs?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objectives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for designing MOOC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Engaging learners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7156574"/>
              </p:ext>
            </p:extLst>
          </p:nvPr>
        </p:nvGraphicFramePr>
        <p:xfrm>
          <a:off x="3179619" y="1985438"/>
          <a:ext cx="5739158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9"/>
    </mc:Choice>
    <mc:Fallback xmlns="">
      <p:transition spd="slow" advTm="2665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23" y="519327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43584"/>
            <a:ext cx="8385934" cy="4287061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marL="857250" lvl="2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they were satisfied with the current course, especially with the structure.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literacy instructor from the UK emphatically stated: </a:t>
            </a:r>
          </a:p>
          <a:p>
            <a:pPr marL="1314450" lvl="3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“Actually no. I'm quite happy with it and we've had good feedback from learners.”</a:t>
            </a:r>
          </a:p>
        </p:txBody>
      </p:sp>
    </p:spTree>
    <p:extLst>
      <p:ext uri="{BB962C8B-B14F-4D97-AF65-F5344CB8AC3E}">
        <p14:creationId xmlns:p14="http://schemas.microsoft.com/office/powerpoint/2010/main" val="1186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88" y="621101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" y="1694688"/>
            <a:ext cx="8583168" cy="468172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Adjusting the difficulty of quizzes.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lab experiences.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international perspectives.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Cancelling peer-grading.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instructor-student and peer-to-peer interaction.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Inviting guest speakers.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length of the MOOC shorter.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learning analytics before redesigning MOOC.</a:t>
            </a:r>
          </a:p>
        </p:txBody>
      </p:sp>
    </p:spTree>
    <p:extLst>
      <p:ext uri="{BB962C8B-B14F-4D97-AF65-F5344CB8AC3E}">
        <p14:creationId xmlns:p14="http://schemas.microsoft.com/office/powerpoint/2010/main" val="41249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40" y="503200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3757"/>
            <a:ext cx="8517022" cy="482597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from the platform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further added:</a:t>
            </a:r>
          </a:p>
          <a:p>
            <a:pPr marL="857250" lvl="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probably am a much better teacher than I was before…To think about that [i.e., less interaction with students when using prerecorded video] made me a different teacher. I’m sure I’m a different teacher after that. If you want to become a better teacher, you develop a MOOC.”</a:t>
            </a:r>
          </a:p>
          <a:p>
            <a:pPr marL="457200" lvl="1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1349406"/>
            <a:ext cx="8004391" cy="4696287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and relatedness needs were the primary instructor motivations for offering MOOCs.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needs included curiosity about MOOCs and the exploration of new ways of teaching; such findings align well with the research from Hew and Cheung (2014).</a:t>
            </a:r>
          </a:p>
          <a:p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pedagogical innovations were mentioned by the interviewees (e.g., guests, PBL, service learning, peer review, interactive media, etc.).</a:t>
            </a:r>
          </a:p>
          <a:p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interviewed were satisfied with the designs of their MOOCs, but did want to make major changes to their course. (Lacking time? And overly rely on positive student feedback.)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E6B98-E056-4575-8532-399675574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57233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#4: Findings Recap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438221"/>
            <a:ext cx="8004391" cy="638906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&amp; Conclusion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9" y="1233996"/>
            <a:ext cx="7376792" cy="474955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provides a window into the decision making of more than 100 MOOC instructors. Few studies have tapped into such a database.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provides key insights into instructors’ motivations for offering MOOCs as well as instructional innovations in MOOC design. 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may inform MOOC stakeholders (i.e., institutions) of how to foster instructor motivation and instructional innovation in MOOCs.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can be used to train instructional designers on the design of MOOCs as well as the expectations of MOOC instructors that they may be working with.</a:t>
            </a:r>
          </a:p>
          <a:p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A62F0-C326-4CCC-A266-6AE7C609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6" y="1"/>
            <a:ext cx="16906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4" y="598020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Explore…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relationship between instructor motivation and the types of instructional innovations in MOOC design.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MOOC instructor motivation across several MOOCs.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motivation by discipline, country, or region of the world.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instructional professional development and instructor teaching skill changes from designing MOOCs.</a:t>
            </a:r>
          </a:p>
        </p:txBody>
      </p:sp>
    </p:spTree>
    <p:extLst>
      <p:ext uri="{BB962C8B-B14F-4D97-AF65-F5344CB8AC3E}">
        <p14:creationId xmlns:p14="http://schemas.microsoft.com/office/powerpoint/2010/main" val="555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111" y="840805"/>
            <a:ext cx="8146192" cy="21943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7, 2017</a:t>
            </a:r>
            <a:b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FutureLearn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Coventry University to Roll Out 50 Online Degrees 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year Deakin University announced a similar partnership with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FutureLearn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Central, </a:t>
            </a:r>
            <a:r>
              <a:rPr lang="en-US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https://www.class-central.com/report/futurelearn-coventry-university-roll-50-online-degrees/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B5B70-FB0C-4345-B8DA-CE7FBBA46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9" t="36623" r="43068" b="30040"/>
          <a:stretch/>
        </p:blipFill>
        <p:spPr>
          <a:xfrm>
            <a:off x="644108" y="3231573"/>
            <a:ext cx="7956195" cy="3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58319"/>
            <a:ext cx="8219209" cy="2215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2015</a:t>
            </a:r>
            <a:b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 of Retention and Achievement in a Massive Open Online Course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Greene, Oswald, &amp;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Pomerantz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American Educational Research Journal,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(5), 925-955.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http://aer.sagepub.com/content/early/2015/05/08/0002831215584621</a:t>
            </a: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7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654" y="3044535"/>
            <a:ext cx="7471064" cy="30445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“If MOOCs are to fulfill their promise as a way of providing all learners with opportunities to obtain education at a low cost, much more research is needed regarding how to engage these students and help them to be successful in these environments.” (p. 952)</a:t>
            </a:r>
          </a:p>
        </p:txBody>
      </p:sp>
    </p:spTree>
    <p:extLst>
      <p:ext uri="{BB962C8B-B14F-4D97-AF65-F5344CB8AC3E}">
        <p14:creationId xmlns:p14="http://schemas.microsoft.com/office/powerpoint/2010/main" val="4084825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3" y="262759"/>
            <a:ext cx="8115957" cy="18881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#5: Malaysian and Indonesian MOOC Instructors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986330" y="1959769"/>
            <a:ext cx="7700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Sari, A., Bonk, C., J., &amp; Zhu, M. (2018).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Design and Challenges: What can be Learned from Existing MOOCs in Indonesia and Malaysia?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F9433-253E-42DA-A4E9-F7AB809C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0" y="3082751"/>
            <a:ext cx="6801836" cy="38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64" y="60890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8" y="1572768"/>
            <a:ext cx="6794728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What are the instructors’ reasons to offer MOOC</a:t>
            </a:r>
            <a:r>
              <a:rPr lang="id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How do instructors design their MOOC</a:t>
            </a:r>
            <a:r>
              <a:rPr lang="id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What challenges do instructors experience in designing their MOOC?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05F24-13F6-4316-8EF4-3C6000C1B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21" y="4944638"/>
            <a:ext cx="2242710" cy="14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90" y="743021"/>
            <a:ext cx="8517022" cy="638906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11" y="1607074"/>
            <a:ext cx="7719614" cy="41672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Design: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method design (Creswell, 1999)</a:t>
            </a:r>
            <a:endParaRPr lang="id-ID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Collection: Survey, interview, course review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Web-based survey: 20 closed-ended questions + 2 open ended questions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9 interview questions.</a:t>
            </a:r>
            <a:endParaRPr lang="id-ID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Participants: 46 survey participants (15.6%) and 9 interviewees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Malaysian + 6 Indonesian)</a:t>
            </a:r>
          </a:p>
        </p:txBody>
      </p:sp>
    </p:spTree>
    <p:extLst>
      <p:ext uri="{BB962C8B-B14F-4D97-AF65-F5344CB8AC3E}">
        <p14:creationId xmlns:p14="http://schemas.microsoft.com/office/powerpoint/2010/main" val="42801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F798B6-276A-4A51-84D4-9E8E7CDD9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482498"/>
              </p:ext>
            </p:extLst>
          </p:nvPr>
        </p:nvGraphicFramePr>
        <p:xfrm>
          <a:off x="767255" y="1579418"/>
          <a:ext cx="7794854" cy="385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3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AAF6371-DF08-4C87-9963-B5D79D329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60723"/>
              </p:ext>
            </p:extLst>
          </p:nvPr>
        </p:nvGraphicFramePr>
        <p:xfrm>
          <a:off x="746234" y="1839311"/>
          <a:ext cx="7620288" cy="39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384464"/>
            <a:ext cx="8120678" cy="1381273"/>
          </a:xfrm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(24 used Open Learn (Malaysia); 9 used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IndonesiaX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used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iMOOC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used MOOCs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Terbuka, etc.)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F4C751-4E61-4E92-B991-18186700A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65711"/>
              </p:ext>
            </p:extLst>
          </p:nvPr>
        </p:nvGraphicFramePr>
        <p:xfrm>
          <a:off x="788275" y="1765738"/>
          <a:ext cx="7777655" cy="420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0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 Format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95B5C4E-25B8-4FBB-9761-82CB66D7E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38595"/>
              </p:ext>
            </p:extLst>
          </p:nvPr>
        </p:nvGraphicFramePr>
        <p:xfrm>
          <a:off x="621898" y="1787237"/>
          <a:ext cx="8004391" cy="40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6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Offer MOOCs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F28E29-3913-467B-A98C-02FA50903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78855"/>
              </p:ext>
            </p:extLst>
          </p:nvPr>
        </p:nvGraphicFramePr>
        <p:xfrm>
          <a:off x="675547" y="1947657"/>
          <a:ext cx="7774096" cy="386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6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MOOC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7FB0AF8-39B3-453C-9CBA-BD9C2937E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06703"/>
              </p:ext>
            </p:extLst>
          </p:nvPr>
        </p:nvGraphicFramePr>
        <p:xfrm>
          <a:off x="822721" y="1849821"/>
          <a:ext cx="7626921" cy="409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3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4" y="2666999"/>
            <a:ext cx="2772045" cy="41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38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905000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MOOCs and Open Education Around the World (2015)</a:t>
            </a:r>
            <a:br>
              <a:rPr lang="en-US" altLang="en-US" b="1" dirty="0"/>
            </a:b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http://moocsbook.com/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0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244" r="14714" b="2405"/>
          <a:stretch>
            <a:fillRect/>
          </a:stretch>
        </p:blipFill>
        <p:spPr bwMode="auto">
          <a:xfrm>
            <a:off x="0" y="2667000"/>
            <a:ext cx="5999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886"/>
            <a:ext cx="1143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34887"/>
            <a:ext cx="1146610" cy="1723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34886"/>
            <a:ext cx="2584671" cy="1723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0" y="5129849"/>
            <a:ext cx="1530129" cy="17308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CA8A6D4-2787-4D1E-85FD-172F669787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7538" r="27048" b="2003"/>
          <a:stretch>
            <a:fillRect/>
          </a:stretch>
        </p:blipFill>
        <p:spPr bwMode="auto">
          <a:xfrm>
            <a:off x="4016173" y="3054129"/>
            <a:ext cx="1264054" cy="17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715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Attraction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0A5159-3C4A-4ECD-AC87-89EE7371F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5431"/>
              </p:ext>
            </p:extLst>
          </p:nvPr>
        </p:nvGraphicFramePr>
        <p:xfrm>
          <a:off x="822722" y="1828801"/>
          <a:ext cx="7511982" cy="416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4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Participation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F537805-F06F-466C-9E19-2BE45657A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29436"/>
              </p:ext>
            </p:extLst>
          </p:nvPr>
        </p:nvGraphicFramePr>
        <p:xfrm>
          <a:off x="822721" y="1755228"/>
          <a:ext cx="7626921" cy="421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Monitoring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8DE729-6753-4E5A-A7C8-CF9BA3C5A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39570"/>
              </p:ext>
            </p:extLst>
          </p:nvPr>
        </p:nvGraphicFramePr>
        <p:xfrm>
          <a:off x="822721" y="1776248"/>
          <a:ext cx="7626921" cy="418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8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Learning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9E8DD41-BB78-4D41-A9FF-1EAF13AAE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76922"/>
              </p:ext>
            </p:extLst>
          </p:nvPr>
        </p:nvGraphicFramePr>
        <p:xfrm>
          <a:off x="822721" y="1734207"/>
          <a:ext cx="7626921" cy="42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4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Feedback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423B23-0C8B-43AD-B8AC-4DF2C4709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85312"/>
              </p:ext>
            </p:extLst>
          </p:nvPr>
        </p:nvGraphicFramePr>
        <p:xfrm>
          <a:off x="822721" y="1744717"/>
          <a:ext cx="7743209" cy="430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Challenges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C18ACA2-7598-412B-8580-991306C84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67332"/>
              </p:ext>
            </p:extLst>
          </p:nvPr>
        </p:nvGraphicFramePr>
        <p:xfrm>
          <a:off x="445251" y="1958168"/>
          <a:ext cx="8004391" cy="384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0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of Advice from…?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AF18AE1-811D-47C3-8E99-992810115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86241"/>
              </p:ext>
            </p:extLst>
          </p:nvPr>
        </p:nvGraphicFramePr>
        <p:xfrm>
          <a:off x="822722" y="1765739"/>
          <a:ext cx="7543512" cy="423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4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39" y="218209"/>
            <a:ext cx="8089987" cy="123651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#5: Findings Recap and Future Directions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motives, include: (1) personal interest, (2) research purposes, (3) experience teaching a large online course, (4) institutional encouragement, and (5) altruism.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recognition such as certificate, badge, points, or transfer credit to increase student enrollment.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challenges include encouraging collaboration, fostering engagement, video development, and time.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add perspectives from students, affiliated institutions, and MOOC providers </a:t>
            </a:r>
          </a:p>
        </p:txBody>
      </p:sp>
    </p:spTree>
    <p:extLst>
      <p:ext uri="{BB962C8B-B14F-4D97-AF65-F5344CB8AC3E}">
        <p14:creationId xmlns:p14="http://schemas.microsoft.com/office/powerpoint/2010/main" val="13556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7" y="366338"/>
            <a:ext cx="8589628" cy="104043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(Timothy) Hew (2018)</a:t>
            </a:r>
            <a:b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Hew, K. F. (2018). Unpacking the Strategies of Ten Highly Rated MOOCs: Implications for Engaging Students in Large Online Courses. </a:t>
            </a:r>
            <a:r>
              <a:rPr lang="en-US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Teachers College Record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(1).</a:t>
            </a:r>
            <a:b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https://www.coursetalk.com/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3" y="1500554"/>
            <a:ext cx="8133342" cy="4421987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Hew’s</a:t>
            </a: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(2018, p. 1) analyzed 4,565 </a:t>
            </a:r>
            <a:r>
              <a:rPr lang="en-US" sz="2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coursetalk</a:t>
            </a: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review comments of 10 highly rated MOOCs. He found “six key factors that can engage online [MOOC] participants and nine reasons for participant disaffection.”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Problem-centric learning supported by clear explanations.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learning supported by timely feedback (e.g., assignments, projects, discussion).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resources that cater to participants’ learning needs or preferences.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attributes (e.g., passion, enthusiasm, humor, variety of examples).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interaction.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availability.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6D0D6-057E-4B3F-B1B9-8A73173BE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10855" r="12304" b="3236"/>
          <a:stretch/>
        </p:blipFill>
        <p:spPr>
          <a:xfrm>
            <a:off x="6858001" y="4578710"/>
            <a:ext cx="2286000" cy="17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020" y="342825"/>
            <a:ext cx="8295992" cy="236692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#6: May 16, 2018</a:t>
            </a:r>
            <a:b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Instructional Explanations in MOOC Videos (studio and classroom)</a:t>
            </a:r>
            <a:b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Junghun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Lee, Indiana University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hape 145">
            <a:extLst>
              <a:ext uri="{FF2B5EF4-FFF2-40B4-BE49-F238E27FC236}">
                <a16:creationId xmlns:a16="http://schemas.microsoft.com/office/drawing/2014/main" id="{07B64F10-AB48-4CC4-ADC2-4EF7FFD38D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67" y="2752848"/>
            <a:ext cx="3181726" cy="1671763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Shape 146">
            <a:extLst>
              <a:ext uri="{FF2B5EF4-FFF2-40B4-BE49-F238E27FC236}">
                <a16:creationId xmlns:a16="http://schemas.microsoft.com/office/drawing/2014/main" id="{06A5A44C-6386-4445-A0F0-87613672B3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67" y="4467711"/>
            <a:ext cx="3238324" cy="17097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Shape 147">
            <a:extLst>
              <a:ext uri="{FF2B5EF4-FFF2-40B4-BE49-F238E27FC236}">
                <a16:creationId xmlns:a16="http://schemas.microsoft.com/office/drawing/2014/main" id="{E7864C90-E6F7-4A31-8F95-B14E0FE1DA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291" y="3713911"/>
            <a:ext cx="3181725" cy="16666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Shape 148">
            <a:extLst>
              <a:ext uri="{FF2B5EF4-FFF2-40B4-BE49-F238E27FC236}">
                <a16:creationId xmlns:a16="http://schemas.microsoft.com/office/drawing/2014/main" id="{93CD70BF-CC3F-48CC-8493-3ABBD413B24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39" y="5229187"/>
            <a:ext cx="2193877" cy="948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Shape 149">
            <a:extLst>
              <a:ext uri="{FF2B5EF4-FFF2-40B4-BE49-F238E27FC236}">
                <a16:creationId xmlns:a16="http://schemas.microsoft.com/office/drawing/2014/main" id="{07A46DAB-1317-4B71-9820-6998AE373A2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043" y="2752848"/>
            <a:ext cx="1930973" cy="966278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Shape 135">
            <a:extLst>
              <a:ext uri="{FF2B5EF4-FFF2-40B4-BE49-F238E27FC236}">
                <a16:creationId xmlns:a16="http://schemas.microsoft.com/office/drawing/2014/main" id="{292093C9-8173-4A31-9AE7-062AD1B3F56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6311" y="2949847"/>
            <a:ext cx="4163353" cy="3340528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341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7" y="616758"/>
            <a:ext cx="8210321" cy="20078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b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Instructional quality of Massive Open Online Courses (MOOCs). 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Margaryan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Bianco, &amp; Littlejohn, Computers &amp; Education,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77-83.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http://www.sciencedirect.com/science/article/pii/S036013151400178X</a:t>
            </a: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7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772" y="2815936"/>
            <a:ext cx="7842186" cy="35536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“As MOOCs proliferate, drawing in increasing numbers of faculty and learners worldwide, the issue of their instructional quality becomes increasingly pressing.” (p. 82)</a:t>
            </a:r>
          </a:p>
        </p:txBody>
      </p:sp>
    </p:spTree>
    <p:extLst>
      <p:ext uri="{BB962C8B-B14F-4D97-AF65-F5344CB8AC3E}">
        <p14:creationId xmlns:p14="http://schemas.microsoft.com/office/powerpoint/2010/main" val="10021223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uropean-hrd-circle.org/wp-content/uploads/2017/05/thank-you.jpg">
            <a:extLst>
              <a:ext uri="{FF2B5EF4-FFF2-40B4-BE49-F238E27FC236}">
                <a16:creationId xmlns:a16="http://schemas.microsoft.com/office/drawing/2014/main" id="{EC8E19E7-63E6-469B-91E6-D7BD387A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1" y="147440"/>
            <a:ext cx="5185504" cy="3226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096E8-37A6-4D0F-A702-3BA8B38A92ED}"/>
              </a:ext>
            </a:extLst>
          </p:cNvPr>
          <p:cNvSpPr/>
          <p:nvPr/>
        </p:nvSpPr>
        <p:spPr>
          <a:xfrm>
            <a:off x="1043355" y="3529308"/>
            <a:ext cx="7300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Curtis J. Bonk, IU, cjbonk@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ndiana.edu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Meina Zhu, IU,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meinzhu@i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Annisa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Sari, IU,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ac.i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Slides and Proceedings Paper at TrainingShare.com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http://www.trainingshare.com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(go to “Archived Talks”) 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IU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theme" id="{6C16B53A-961D-4626-B714-AC600FF7E8DD}" vid="{25F0F2BC-9793-4DAC-8644-C9B6762B057A}"/>
    </a:ext>
  </a:extLst>
</a:theme>
</file>

<file path=ppt/theme/theme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 theme</Template>
  <TotalTime>5042</TotalTime>
  <Words>3182</Words>
  <Application>Microsoft Office PowerPoint</Application>
  <PresentationFormat>On-screen Show (4:3)</PresentationFormat>
  <Paragraphs>454</Paragraphs>
  <Slides>90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90</vt:i4>
      </vt:variant>
    </vt:vector>
  </HeadingPairs>
  <TitlesOfParts>
    <vt:vector size="109" baseType="lpstr">
      <vt:lpstr>MS PGothic</vt:lpstr>
      <vt:lpstr>Arial</vt:lpstr>
      <vt:lpstr>BentonSans Black</vt:lpstr>
      <vt:lpstr>BentonSansCond Book</vt:lpstr>
      <vt:lpstr>BentonSansCond Light</vt:lpstr>
      <vt:lpstr>Berlin Sans FB Demi</vt:lpstr>
      <vt:lpstr>Calibri</vt:lpstr>
      <vt:lpstr>Calibri Light</vt:lpstr>
      <vt:lpstr>Georgia</vt:lpstr>
      <vt:lpstr>Georgia Pro Cond</vt:lpstr>
      <vt:lpstr>Lucida Bright</vt:lpstr>
      <vt:lpstr>Tahoma</vt:lpstr>
      <vt:lpstr>Wingdings</vt:lpstr>
      <vt:lpstr>IU theme</vt:lpstr>
      <vt:lpstr>51_Office Theme</vt:lpstr>
      <vt:lpstr>3_Office Theme</vt:lpstr>
      <vt:lpstr>2_Office Theme</vt:lpstr>
      <vt:lpstr>Office Theme</vt:lpstr>
      <vt:lpstr>1_Office Theme</vt:lpstr>
      <vt:lpstr>MOOC Instructor Research: Motivations, Considerations, and Personalizations in the Design of Instruction for the Masses</vt:lpstr>
      <vt:lpstr>December 25, 2016 vs. January 22, 2018 A Review of MOOCs Stats and Trends in 2017, Dhawal Shah, Class Central https://www.class-central.com/report/moocs-stats-and-trends-2017/ </vt:lpstr>
      <vt:lpstr>January 22, 2018 A Review of MOOCs Stats and Trends in 2017, Dhawal Shah, Class Central https://www.class-central.com/report/moocs-stats-and-trends-2017/ </vt:lpstr>
      <vt:lpstr>January 22, 2018 A Review of MOOCs Stats and Trends in 2017, Dhawal Shah, Class Central https://www.class-central.com/report/moocs-stats-and-trends-2017/  </vt:lpstr>
      <vt:lpstr>Subject areas (January 22, 2018)</vt:lpstr>
      <vt:lpstr>June 15, 2017 Massive List of MOOC Providers Around The World, Class Central JMOOC, K-MOOC, and T-MOOC? https://www.class-central.com/report/mooc-providers-list/ </vt:lpstr>
      <vt:lpstr>August 7, 2017 FutureLearn and Coventry University to Roll Out 50 Online Degrees (Last year Deakin University announced a similar partnership with FutureLearn) Class Central, Dhawal Shah https://www.class-central.com/report/futurelearn-coventry-university-roll-50-online-degrees/ </vt:lpstr>
      <vt:lpstr>MOOCs and Open Education Around the World (2015) http://moocsbook.com/ </vt:lpstr>
      <vt:lpstr>2015 Instructional quality of Massive Open Online Courses (MOOCs).  Margaryan, Bianco, &amp; Littlejohn, Computers &amp; Education, 80, 77-83. http://www.sciencedirect.com/science/article/pii/S036013151400178X </vt:lpstr>
      <vt:lpstr>MOOC Research  (5 studies)</vt:lpstr>
      <vt:lpstr>MOOC Study #1: MOOC Research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Quotes: Veletsianos et al. (2015-2016)</vt:lpstr>
      <vt:lpstr>MOOC Study #2: MOOC Research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Next Steps Rationale… Research Background</vt:lpstr>
      <vt:lpstr>Research Design</vt:lpstr>
      <vt:lpstr>MOOC Study #3: MOOC Instructor Personalization and Addressing Learner Diversity</vt:lpstr>
      <vt:lpstr>Figure 1. MOOC instructor departmental or primary discipline affiliations (n=150) </vt:lpstr>
      <vt:lpstr>Figure 2. Size of most recent MOOC enrollments for survey respondents (n= 150)</vt:lpstr>
      <vt:lpstr>Figure 1. MOOC instructor prior experience teaching fully online and blended courses prior to teaching their most recent MOOC (Note: on a scale of 1 (low) to 10 (high) (n= 148))</vt:lpstr>
      <vt:lpstr>Figure 2. MOOC instructor involvement in designing course content for the MOOC (Note: on a scale of 1 (low) to 10 (high) (n=152)</vt:lpstr>
      <vt:lpstr>Figure 3. Effort placed on meeting unique learner needs when designing most recent MOOC  (Note: on a scale of 1 (low) to 10 (high) (n=144)</vt:lpstr>
      <vt:lpstr>Figure 4. Effort placed on meeting unique learner needs when delivering most recent MOOC  (Note: on a scale of 1 (low) to 10 (high) (n=144)</vt:lpstr>
      <vt:lpstr>Figure 5. Number of MOOCs that offer different types of learner feedback (n=135)</vt:lpstr>
      <vt:lpstr>Figure 6. Number of MOOCs that offer different types of learning system automation and adaptation (n=127)</vt:lpstr>
      <vt:lpstr>Figure 7. MOOC instructor interest in learning new ways to personalize their next MOOC offering (Note: on a scale of 1 (low) to 10 (high) (n=134)</vt:lpstr>
      <vt:lpstr>Figure 8. The perceived effort of MOOC instructors in addressing the needs of individuals from different cultural backgrounds and languages in their most recent MOOC (Note: on a scale of 1 (low) to 10 (high) (n= 141)</vt:lpstr>
      <vt:lpstr>Figure 9: MOOC instructors (n=133) instructional practices to address cultural diversity</vt:lpstr>
      <vt:lpstr>Table 1. Instructional Practices of MOOC Instructors to Address the Variety of Student Competencies and Needs (n=142)</vt:lpstr>
      <vt:lpstr>Table 2. Instructional Practices of MOOC Instructors to Address the Variety of Student Competencies and Needs (n=142)</vt:lpstr>
      <vt:lpstr>PowerPoint Presentation</vt:lpstr>
      <vt:lpstr>Study #3: Findings Recap</vt:lpstr>
      <vt:lpstr>Future Research Might Explore…</vt:lpstr>
      <vt:lpstr>MOOC Study #4: MOOC Instructor Design Challenges and Considerations</vt:lpstr>
      <vt:lpstr>Research Questions</vt:lpstr>
      <vt:lpstr>Research Methods-Data collection Sequential mixed methods design (Creswell &amp; Clark, 2007)</vt:lpstr>
      <vt:lpstr>Research Methods-Data collection</vt:lpstr>
      <vt:lpstr>Prior Online or Blended Experience</vt:lpstr>
      <vt:lpstr>Prior MOOC Experience</vt:lpstr>
      <vt:lpstr>Subject Area of MOOC Taught</vt:lpstr>
      <vt:lpstr>MOOC Enrollments</vt:lpstr>
      <vt:lpstr>MOOC Delivery Format</vt:lpstr>
      <vt:lpstr>Involvement in Course Design</vt:lpstr>
      <vt:lpstr>Enjoyment in Designing MOOCs</vt:lpstr>
      <vt:lpstr>1. Motivational Findings</vt:lpstr>
      <vt:lpstr>1. Motivational Findings</vt:lpstr>
      <vt:lpstr>2. Innovation Findings</vt:lpstr>
      <vt:lpstr>Engagement</vt:lpstr>
      <vt:lpstr>Address Diverse Learner Needs</vt:lpstr>
      <vt:lpstr>3. MOOC Strengths Findings</vt:lpstr>
      <vt:lpstr>Findings</vt:lpstr>
      <vt:lpstr>Findings</vt:lpstr>
      <vt:lpstr>4. MOOC Design Findings</vt:lpstr>
      <vt:lpstr>4. MOOC Design Findings</vt:lpstr>
      <vt:lpstr>4. MOOC Design Findings</vt:lpstr>
      <vt:lpstr>Study #4: Findings Recap </vt:lpstr>
      <vt:lpstr>Significance &amp; Conclusion</vt:lpstr>
      <vt:lpstr>Future Research Might Explore…</vt:lpstr>
      <vt:lpstr>October 2015 Predictors of Retention and Achievement in a Massive Open Online Course Greene, Oswald, &amp; Pomerantz, American Educational Research Journal, 52(5), 925-955. http://aer.sagepub.com/content/early/2015/05/08/0002831215584621 </vt:lpstr>
      <vt:lpstr>MOOC Study #5: Malaysian and Indonesian MOOC Instructors</vt:lpstr>
      <vt:lpstr>Research Questions</vt:lpstr>
      <vt:lpstr>Research Methods-Data collection</vt:lpstr>
      <vt:lpstr>Demographics</vt:lpstr>
      <vt:lpstr>Demographics</vt:lpstr>
      <vt:lpstr>Demographics  (24 used Open Learn (Malaysia); 9 used IndonesiaX, 5 used iMOOC, 5 used MOOCs Universitas Terbuka, etc.)</vt:lpstr>
      <vt:lpstr>Delivery Format</vt:lpstr>
      <vt:lpstr>Reasons Offer MOOCs</vt:lpstr>
      <vt:lpstr>Preparation for MOOC</vt:lpstr>
      <vt:lpstr>Increase Attraction</vt:lpstr>
      <vt:lpstr>Increase Participation</vt:lpstr>
      <vt:lpstr>Participation Monitoring</vt:lpstr>
      <vt:lpstr>Assess Learning</vt:lpstr>
      <vt:lpstr>Obtain Feedback</vt:lpstr>
      <vt:lpstr>MOOC Instructor Challenges</vt:lpstr>
      <vt:lpstr>Help of Advice from…?</vt:lpstr>
      <vt:lpstr>Study #5: Findings Recap and Future Directions</vt:lpstr>
      <vt:lpstr>Khe Foon (Timothy) Hew (2018) Hew, K. F. (2018). Unpacking the Strategies of Ten Highly Rated MOOCs: Implications for Engaging Students in Large Online Courses. Teachers College Record, 120(1). https://www.coursetalk.com/  </vt:lpstr>
      <vt:lpstr>Study #6: May 16, 2018 Instructional Explanations in MOOC Videos (studio and classroom) Junghun Lee, Indiana University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implementing methods in a study of ID practice</dc:title>
  <dc:creator>Ahmed Lachheb</dc:creator>
  <cp:lastModifiedBy>Curtis Bonk</cp:lastModifiedBy>
  <cp:revision>164</cp:revision>
  <dcterms:created xsi:type="dcterms:W3CDTF">2017-10-19T12:45:28Z</dcterms:created>
  <dcterms:modified xsi:type="dcterms:W3CDTF">2018-05-16T22:44:41Z</dcterms:modified>
</cp:coreProperties>
</file>