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84" r:id="rId2"/>
    <p:sldMasterId id="2147483822" r:id="rId3"/>
    <p:sldMasterId id="2147483835" r:id="rId4"/>
    <p:sldMasterId id="2147483861" r:id="rId5"/>
    <p:sldMasterId id="2147483873" r:id="rId6"/>
  </p:sldMasterIdLst>
  <p:notesMasterIdLst>
    <p:notesMasterId r:id="rId102"/>
  </p:notesMasterIdLst>
  <p:sldIdLst>
    <p:sldId id="256" r:id="rId7"/>
    <p:sldId id="18012" r:id="rId8"/>
    <p:sldId id="19346" r:id="rId9"/>
    <p:sldId id="19352" r:id="rId10"/>
    <p:sldId id="19353" r:id="rId11"/>
    <p:sldId id="19354" r:id="rId12"/>
    <p:sldId id="19355" r:id="rId13"/>
    <p:sldId id="19356" r:id="rId14"/>
    <p:sldId id="19357" r:id="rId15"/>
    <p:sldId id="18708" r:id="rId16"/>
    <p:sldId id="19277" r:id="rId17"/>
    <p:sldId id="19278" r:id="rId18"/>
    <p:sldId id="18554" r:id="rId19"/>
    <p:sldId id="18622" r:id="rId20"/>
    <p:sldId id="19349" r:id="rId21"/>
    <p:sldId id="19350" r:id="rId22"/>
    <p:sldId id="19351" r:id="rId23"/>
    <p:sldId id="19347" r:id="rId24"/>
    <p:sldId id="17644" r:id="rId25"/>
    <p:sldId id="17637" r:id="rId26"/>
    <p:sldId id="17638" r:id="rId27"/>
    <p:sldId id="17626" r:id="rId28"/>
    <p:sldId id="19257" r:id="rId29"/>
    <p:sldId id="19263" r:id="rId30"/>
    <p:sldId id="19264" r:id="rId31"/>
    <p:sldId id="19265" r:id="rId32"/>
    <p:sldId id="19266" r:id="rId33"/>
    <p:sldId id="19267" r:id="rId34"/>
    <p:sldId id="19291" r:id="rId35"/>
    <p:sldId id="19270" r:id="rId36"/>
    <p:sldId id="19271" r:id="rId37"/>
    <p:sldId id="19284" r:id="rId38"/>
    <p:sldId id="19285" r:id="rId39"/>
    <p:sldId id="19287" r:id="rId40"/>
    <p:sldId id="17614" r:id="rId41"/>
    <p:sldId id="283" r:id="rId42"/>
    <p:sldId id="18013" r:id="rId43"/>
    <p:sldId id="19288" r:id="rId44"/>
    <p:sldId id="19262" r:id="rId45"/>
    <p:sldId id="19341" r:id="rId46"/>
    <p:sldId id="19342" r:id="rId47"/>
    <p:sldId id="19343" r:id="rId48"/>
    <p:sldId id="19344" r:id="rId49"/>
    <p:sldId id="19345" r:id="rId50"/>
    <p:sldId id="353" r:id="rId51"/>
    <p:sldId id="595" r:id="rId52"/>
    <p:sldId id="343" r:id="rId53"/>
    <p:sldId id="351" r:id="rId54"/>
    <p:sldId id="355" r:id="rId55"/>
    <p:sldId id="357" r:id="rId56"/>
    <p:sldId id="360" r:id="rId57"/>
    <p:sldId id="593" r:id="rId58"/>
    <p:sldId id="347" r:id="rId59"/>
    <p:sldId id="616" r:id="rId60"/>
    <p:sldId id="619" r:id="rId61"/>
    <p:sldId id="19272" r:id="rId62"/>
    <p:sldId id="617" r:id="rId63"/>
    <p:sldId id="311" r:id="rId64"/>
    <p:sldId id="285" r:id="rId65"/>
    <p:sldId id="286" r:id="rId66"/>
    <p:sldId id="297" r:id="rId67"/>
    <p:sldId id="288" r:id="rId68"/>
    <p:sldId id="304" r:id="rId69"/>
    <p:sldId id="287" r:id="rId70"/>
    <p:sldId id="305" r:id="rId71"/>
    <p:sldId id="293" r:id="rId72"/>
    <p:sldId id="290" r:id="rId73"/>
    <p:sldId id="291" r:id="rId74"/>
    <p:sldId id="295" r:id="rId75"/>
    <p:sldId id="302" r:id="rId76"/>
    <p:sldId id="300" r:id="rId77"/>
    <p:sldId id="303" r:id="rId78"/>
    <p:sldId id="301" r:id="rId79"/>
    <p:sldId id="308" r:id="rId80"/>
    <p:sldId id="19303" r:id="rId81"/>
    <p:sldId id="19292" r:id="rId82"/>
    <p:sldId id="19293" r:id="rId83"/>
    <p:sldId id="19294" r:id="rId84"/>
    <p:sldId id="19295" r:id="rId85"/>
    <p:sldId id="19296" r:id="rId86"/>
    <p:sldId id="19297" r:id="rId87"/>
    <p:sldId id="19298" r:id="rId88"/>
    <p:sldId id="19299" r:id="rId89"/>
    <p:sldId id="19300" r:id="rId90"/>
    <p:sldId id="19301" r:id="rId91"/>
    <p:sldId id="19302" r:id="rId92"/>
    <p:sldId id="19329" r:id="rId93"/>
    <p:sldId id="19330" r:id="rId94"/>
    <p:sldId id="19331" r:id="rId95"/>
    <p:sldId id="19332" r:id="rId96"/>
    <p:sldId id="594" r:id="rId97"/>
    <p:sldId id="620" r:id="rId98"/>
    <p:sldId id="19358" r:id="rId99"/>
    <p:sldId id="349" r:id="rId100"/>
    <p:sldId id="279" r:id="rId10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FF6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DF4477-31B5-4A86-8AE9-F51C5D80E558}">
  <a:tblStyle styleId="{46DF4477-31B5-4A86-8AE9-F51C5D80E55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p:restoredTop sz="89314" autoAdjust="0"/>
  </p:normalViewPr>
  <p:slideViewPr>
    <p:cSldViewPr snapToGrid="0">
      <p:cViewPr varScale="1">
        <p:scale>
          <a:sx n="108" d="100"/>
          <a:sy n="108" d="100"/>
        </p:scale>
        <p:origin x="2370"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6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TBP9Sue5H-FIA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1C1gKEYxDs39-M&amp;imgdii=FLQg6a_t9Cpum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All</a:t>
            </a:r>
            <a:endParaRPr dirty="0"/>
          </a:p>
        </p:txBody>
      </p:sp>
      <p:sp>
        <p:nvSpPr>
          <p:cNvPr id="128" name="Shape 128"/>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571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images.app.goo.gl</a:t>
            </a:r>
            <a:r>
              <a:rPr lang="en-US" sz="1800" b="0" i="0" u="none" strike="noStrike" cap="none" dirty="0"/>
              <a:t>/GaBmk1XemmM54JxR7</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61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440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9d0d2e59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e9d0d2e5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Retrieved from </a:t>
            </a:r>
            <a:r>
              <a:rPr lang="en" u="sng">
                <a:solidFill>
                  <a:schemeClr val="hlink"/>
                </a:solidFill>
                <a:hlinkClick r:id="rId3"/>
              </a:rPr>
              <a: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TBP9Sue5H-FIA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f32f73d2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9f32f73d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Retrieved from </a:t>
            </a:r>
            <a:r>
              <a:rPr lang="en" u="sng">
                <a:solidFill>
                  <a:schemeClr val="hlink"/>
                </a:solidFill>
                <a:hlinkClick r:id="rId3"/>
              </a:rPr>
              <a: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1C1gKEYxDs39-M&amp;imgdii=FLQg6a_t9Cpum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823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79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544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827984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Curt</a:t>
            </a:r>
            <a:endParaRPr dirty="0"/>
          </a:p>
        </p:txBody>
      </p:sp>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39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www.editage.com</a:t>
            </a:r>
            <a:r>
              <a:rPr lang="en-US" sz="1800" b="0" i="0" u="none" strike="noStrike" cap="none" dirty="0"/>
              <a:t>/insights/how-to-choose-journals-for-submitting-your-paper</a:t>
            </a: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 </a:t>
            </a:r>
            <a:r>
              <a:rPr lang="en-US" sz="1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Scholarly vs. non-scholarly periodicals</a:t>
            </a:r>
            <a:endParaRPr lang="en-US"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i="0" u="none" strike="noStrike" cap="none" dirty="0">
                <a:solidFill>
                  <a:srgbClr val="000000"/>
                </a:solidFill>
                <a:effectLst/>
                <a:latin typeface="Arial"/>
                <a:ea typeface="Arial"/>
                <a:cs typeface="Arial"/>
                <a:sym typeface="Arial"/>
              </a:rPr>
              <a:t>readership and target audience</a:t>
            </a:r>
            <a:endParaRPr lang="en"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Look for a match </a:t>
            </a:r>
            <a:r>
              <a:rPr lang="en-US" sz="1800" b="0" i="0" u="none" strike="noStrike" cap="none" dirty="0"/>
              <a:t>between your work and the journal aims and scope. – journal analysis</a:t>
            </a:r>
          </a:p>
          <a:p>
            <a:pPr marL="0" marR="0" lvl="0" indent="0" algn="l" rtl="0">
              <a:spcBef>
                <a:spcPts val="0"/>
              </a:spcBef>
              <a:spcAft>
                <a:spcPts val="0"/>
              </a:spcAft>
              <a:buSzPts val="1800"/>
              <a:buFont typeface="Arial"/>
              <a:buNone/>
            </a:pPr>
            <a:endParaRPr lang="en-US" sz="1800" b="0" i="0" u="none" strike="noStrike" cap="none" dirty="0"/>
          </a:p>
          <a:p>
            <a:pPr marL="0" marR="0" lvl="0" indent="0" algn="l" rtl="0">
              <a:spcBef>
                <a:spcPts val="0"/>
              </a:spcBef>
              <a:spcAft>
                <a:spcPts val="0"/>
              </a:spcAft>
              <a:buSzPts val="1800"/>
              <a:buFont typeface="Arial"/>
              <a:buNone/>
            </a:pPr>
            <a:r>
              <a:rPr lang="en-US" sz="1100" b="1" i="0" u="none" strike="noStrike" cap="none" dirty="0">
                <a:solidFill>
                  <a:srgbClr val="000000"/>
                </a:solidFill>
                <a:effectLst/>
                <a:latin typeface="Arial"/>
                <a:ea typeface="Arial"/>
                <a:cs typeface="Arial"/>
                <a:sym typeface="Arial"/>
              </a:rPr>
              <a:t>What is the journal’s turnaround time?</a:t>
            </a:r>
            <a:endParaRPr lang="en-US" sz="1800" b="0" i="0" u="none" strike="noStrike" cap="none" dirty="0"/>
          </a:p>
          <a:p>
            <a:pPr marL="0" marR="0" lvl="0" indent="0" algn="l" rtl="0">
              <a:spcBef>
                <a:spcPts val="0"/>
              </a:spcBef>
              <a:spcAft>
                <a:spcPts val="0"/>
              </a:spcAft>
              <a:buSzPts val="1800"/>
              <a:buFont typeface="Arial"/>
              <a:buNone/>
            </a:pPr>
            <a:endParaRPr lang="en-US"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100" b="1" dirty="0">
                <a:latin typeface="Tahoma" panose="020B0604030504040204" pitchFamily="34" charset="0"/>
                <a:ea typeface="Tahoma" panose="020B0604030504040204" pitchFamily="34" charset="0"/>
                <a:cs typeface="Tahoma" panose="020B0604030504040204" pitchFamily="34" charset="0"/>
              </a:rPr>
              <a:t>Acceptance rates? </a:t>
            </a:r>
            <a:r>
              <a:rPr lang="en" sz="1100" b="1" i="1" dirty="0">
                <a:latin typeface="Tahoma" panose="020B0604030504040204" pitchFamily="34" charset="0"/>
                <a:ea typeface="Tahoma" panose="020B0604030504040204" pitchFamily="34" charset="0"/>
                <a:cs typeface="Tahoma" panose="020B0604030504040204" pitchFamily="34" charset="0"/>
              </a:rPr>
              <a:t>Get familiar with the journals’ acceptance rates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 sz="11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dirty="0"/>
          </a:p>
        </p:txBody>
      </p:sp>
      <p:sp>
        <p:nvSpPr>
          <p:cNvPr id="194" name="Shape 194"/>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9098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https://</a:t>
            </a:r>
            <a:r>
              <a:rPr lang="en-US" dirty="0" err="1"/>
              <a:t>letslearnenglish.com</a:t>
            </a:r>
            <a:r>
              <a:rPr lang="en-US" dirty="0"/>
              <a:t>/asking-for-and-giving-directions/</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290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5969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www.editage.com</a:t>
            </a:r>
            <a:r>
              <a:rPr lang="en-US" sz="1800" b="0" i="0" u="none" strike="noStrike" cap="none" dirty="0"/>
              <a:t>/insights/how-to-choose-journals-for-submitting-your-paper</a:t>
            </a: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 </a:t>
            </a:r>
            <a:r>
              <a:rPr lang="en-US" sz="1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Scholarly vs. non-scholarly periodicals</a:t>
            </a:r>
            <a:endParaRPr lang="en-US"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i="0" u="none" strike="noStrike" cap="none" dirty="0">
                <a:solidFill>
                  <a:srgbClr val="000000"/>
                </a:solidFill>
                <a:effectLst/>
                <a:latin typeface="Arial"/>
                <a:ea typeface="Arial"/>
                <a:cs typeface="Arial"/>
                <a:sym typeface="Arial"/>
              </a:rPr>
              <a:t>readership and target audience</a:t>
            </a:r>
            <a:endParaRPr lang="en"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Look for a match </a:t>
            </a:r>
            <a:r>
              <a:rPr lang="en-US" sz="1800" b="0" i="0" u="none" strike="noStrike" cap="none" dirty="0"/>
              <a:t>between your work and the journal aims and scope. – journal analysis</a:t>
            </a:r>
          </a:p>
          <a:p>
            <a:pPr marL="0" marR="0" lvl="0" indent="0" algn="l" rtl="0">
              <a:spcBef>
                <a:spcPts val="0"/>
              </a:spcBef>
              <a:spcAft>
                <a:spcPts val="0"/>
              </a:spcAft>
              <a:buSzPts val="1800"/>
              <a:buFont typeface="Arial"/>
              <a:buNone/>
            </a:pPr>
            <a:endParaRPr lang="en-US" sz="1800" b="0" i="0" u="none" strike="noStrike" cap="none" dirty="0"/>
          </a:p>
          <a:p>
            <a:pPr marL="0" marR="0" lvl="0" indent="0" algn="l" rtl="0">
              <a:spcBef>
                <a:spcPts val="0"/>
              </a:spcBef>
              <a:spcAft>
                <a:spcPts val="0"/>
              </a:spcAft>
              <a:buSzPts val="1800"/>
              <a:buFont typeface="Arial"/>
              <a:buNone/>
            </a:pPr>
            <a:r>
              <a:rPr lang="en-US" sz="1100" b="1" i="0" u="none" strike="noStrike" cap="none" dirty="0">
                <a:solidFill>
                  <a:srgbClr val="000000"/>
                </a:solidFill>
                <a:effectLst/>
                <a:latin typeface="Arial"/>
                <a:ea typeface="Arial"/>
                <a:cs typeface="Arial"/>
                <a:sym typeface="Arial"/>
              </a:rPr>
              <a:t>What is the journal’s turnaround time?</a:t>
            </a:r>
            <a:endParaRPr lang="en-US" sz="1800" b="0" i="0" u="none" strike="noStrike" cap="none" dirty="0"/>
          </a:p>
          <a:p>
            <a:pPr marL="0" marR="0" lvl="0" indent="0" algn="l" rtl="0">
              <a:spcBef>
                <a:spcPts val="0"/>
              </a:spcBef>
              <a:spcAft>
                <a:spcPts val="0"/>
              </a:spcAft>
              <a:buSzPts val="1800"/>
              <a:buFont typeface="Arial"/>
              <a:buNone/>
            </a:pPr>
            <a:endParaRPr lang="en-US"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100" b="1" dirty="0">
                <a:latin typeface="Tahoma" panose="020B0604030504040204" pitchFamily="34" charset="0"/>
                <a:ea typeface="Tahoma" panose="020B0604030504040204" pitchFamily="34" charset="0"/>
                <a:cs typeface="Tahoma" panose="020B0604030504040204" pitchFamily="34" charset="0"/>
              </a:rPr>
              <a:t>Acceptance rates? </a:t>
            </a:r>
            <a:r>
              <a:rPr lang="en" sz="1100" b="1" i="1" dirty="0">
                <a:latin typeface="Tahoma" panose="020B0604030504040204" pitchFamily="34" charset="0"/>
                <a:ea typeface="Tahoma" panose="020B0604030504040204" pitchFamily="34" charset="0"/>
                <a:cs typeface="Tahoma" panose="020B0604030504040204" pitchFamily="34" charset="0"/>
              </a:rPr>
              <a:t>Get familiar with the journals’ acceptance rates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 sz="11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dirty="0"/>
          </a:p>
        </p:txBody>
      </p:sp>
      <p:sp>
        <p:nvSpPr>
          <p:cNvPr id="194" name="Shape 194"/>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58</a:t>
            </a:fld>
            <a:endParaRPr/>
          </a:p>
        </p:txBody>
      </p:sp>
    </p:spTree>
    <p:extLst>
      <p:ext uri="{BB962C8B-B14F-4D97-AF65-F5344CB8AC3E}">
        <p14:creationId xmlns:p14="http://schemas.microsoft.com/office/powerpoint/2010/main" val="829098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59</a:t>
            </a:fld>
            <a:endParaRPr/>
          </a:p>
        </p:txBody>
      </p:sp>
    </p:spTree>
    <p:extLst>
      <p:ext uri="{BB962C8B-B14F-4D97-AF65-F5344CB8AC3E}">
        <p14:creationId xmlns:p14="http://schemas.microsoft.com/office/powerpoint/2010/main" val="257949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60</a:t>
            </a:fld>
            <a:endParaRPr/>
          </a:p>
        </p:txBody>
      </p:sp>
    </p:spTree>
    <p:extLst>
      <p:ext uri="{BB962C8B-B14F-4D97-AF65-F5344CB8AC3E}">
        <p14:creationId xmlns:p14="http://schemas.microsoft.com/office/powerpoint/2010/main" val="1788796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61</a:t>
            </a:fld>
            <a:endParaRPr/>
          </a:p>
        </p:txBody>
      </p:sp>
    </p:spTree>
    <p:extLst>
      <p:ext uri="{BB962C8B-B14F-4D97-AF65-F5344CB8AC3E}">
        <p14:creationId xmlns:p14="http://schemas.microsoft.com/office/powerpoint/2010/main" val="654401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62</a:t>
            </a:fld>
            <a:endParaRPr/>
          </a:p>
        </p:txBody>
      </p:sp>
    </p:spTree>
    <p:extLst>
      <p:ext uri="{BB962C8B-B14F-4D97-AF65-F5344CB8AC3E}">
        <p14:creationId xmlns:p14="http://schemas.microsoft.com/office/powerpoint/2010/main" val="2807089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63</a:t>
            </a:fld>
            <a:endParaRPr/>
          </a:p>
        </p:txBody>
      </p:sp>
    </p:spTree>
    <p:extLst>
      <p:ext uri="{BB962C8B-B14F-4D97-AF65-F5344CB8AC3E}">
        <p14:creationId xmlns:p14="http://schemas.microsoft.com/office/powerpoint/2010/main" val="3259464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64</a:t>
            </a:fld>
            <a:endParaRPr/>
          </a:p>
        </p:txBody>
      </p:sp>
    </p:spTree>
    <p:extLst>
      <p:ext uri="{BB962C8B-B14F-4D97-AF65-F5344CB8AC3E}">
        <p14:creationId xmlns:p14="http://schemas.microsoft.com/office/powerpoint/2010/main" val="3827791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65</a:t>
            </a:fld>
            <a:endParaRPr/>
          </a:p>
        </p:txBody>
      </p:sp>
    </p:spTree>
    <p:extLst>
      <p:ext uri="{BB962C8B-B14F-4D97-AF65-F5344CB8AC3E}">
        <p14:creationId xmlns:p14="http://schemas.microsoft.com/office/powerpoint/2010/main" val="70717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FC89FED-1971-4B87-A5D6-C2B8A3AE6F4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7518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66</a:t>
            </a:fld>
            <a:endParaRPr/>
          </a:p>
        </p:txBody>
      </p:sp>
    </p:spTree>
    <p:extLst>
      <p:ext uri="{BB962C8B-B14F-4D97-AF65-F5344CB8AC3E}">
        <p14:creationId xmlns:p14="http://schemas.microsoft.com/office/powerpoint/2010/main" val="172793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67</a:t>
            </a:fld>
            <a:endParaRPr/>
          </a:p>
        </p:txBody>
      </p:sp>
    </p:spTree>
    <p:extLst>
      <p:ext uri="{BB962C8B-B14F-4D97-AF65-F5344CB8AC3E}">
        <p14:creationId xmlns:p14="http://schemas.microsoft.com/office/powerpoint/2010/main" val="2230300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68</a:t>
            </a:fld>
            <a:endParaRPr/>
          </a:p>
        </p:txBody>
      </p:sp>
    </p:spTree>
    <p:extLst>
      <p:ext uri="{BB962C8B-B14F-4D97-AF65-F5344CB8AC3E}">
        <p14:creationId xmlns:p14="http://schemas.microsoft.com/office/powerpoint/2010/main" val="3522130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69</a:t>
            </a:fld>
            <a:endParaRPr/>
          </a:p>
        </p:txBody>
      </p:sp>
    </p:spTree>
    <p:extLst>
      <p:ext uri="{BB962C8B-B14F-4D97-AF65-F5344CB8AC3E}">
        <p14:creationId xmlns:p14="http://schemas.microsoft.com/office/powerpoint/2010/main" val="1466918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70</a:t>
            </a:fld>
            <a:endParaRPr/>
          </a:p>
        </p:txBody>
      </p:sp>
    </p:spTree>
    <p:extLst>
      <p:ext uri="{BB962C8B-B14F-4D97-AF65-F5344CB8AC3E}">
        <p14:creationId xmlns:p14="http://schemas.microsoft.com/office/powerpoint/2010/main" val="1668484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71</a:t>
            </a:fld>
            <a:endParaRPr/>
          </a:p>
        </p:txBody>
      </p:sp>
    </p:spTree>
    <p:extLst>
      <p:ext uri="{BB962C8B-B14F-4D97-AF65-F5344CB8AC3E}">
        <p14:creationId xmlns:p14="http://schemas.microsoft.com/office/powerpoint/2010/main" val="3123920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72</a:t>
            </a:fld>
            <a:endParaRPr/>
          </a:p>
        </p:txBody>
      </p:sp>
    </p:spTree>
    <p:extLst>
      <p:ext uri="{BB962C8B-B14F-4D97-AF65-F5344CB8AC3E}">
        <p14:creationId xmlns:p14="http://schemas.microsoft.com/office/powerpoint/2010/main" val="197102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73</a:t>
            </a:fld>
            <a:endParaRPr/>
          </a:p>
        </p:txBody>
      </p:sp>
    </p:spTree>
    <p:extLst>
      <p:ext uri="{BB962C8B-B14F-4D97-AF65-F5344CB8AC3E}">
        <p14:creationId xmlns:p14="http://schemas.microsoft.com/office/powerpoint/2010/main" val="3703650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74</a:t>
            </a:fld>
            <a:endParaRPr/>
          </a:p>
        </p:txBody>
      </p:sp>
    </p:spTree>
    <p:extLst>
      <p:ext uri="{BB962C8B-B14F-4D97-AF65-F5344CB8AC3E}">
        <p14:creationId xmlns:p14="http://schemas.microsoft.com/office/powerpoint/2010/main" val="2412862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030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Feng-Ru</a:t>
            </a: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r>
              <a:rPr lang="en-US" sz="1200" b="0" i="0" u="none" strike="noStrike" kern="1200" baseline="0" dirty="0">
                <a:solidFill>
                  <a:schemeClr val="tx1"/>
                </a:solidFill>
                <a:latin typeface="+mn-lt"/>
                <a:ea typeface="+mn-ea"/>
                <a:cs typeface="+mn-cs"/>
              </a:rPr>
              <a:t>the “Think. Check. Submit.” checklist developed by a coalition of scholarly publishing organizations</a:t>
            </a:r>
          </a:p>
          <a:p>
            <a:r>
              <a:rPr lang="en-US" sz="2800" dirty="0"/>
              <a:t>Think</a:t>
            </a:r>
          </a:p>
          <a:p>
            <a:pPr lvl="1"/>
            <a:r>
              <a:rPr lang="en-US" sz="2400" dirty="0"/>
              <a:t>Are you submitting your research to a trusted journal?</a:t>
            </a:r>
          </a:p>
          <a:p>
            <a:pPr lvl="1"/>
            <a:r>
              <a:rPr lang="en-US" sz="2400" dirty="0"/>
              <a:t>Is it the right journal for your work?</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773B22-9E2B-9D44-87FC-D094CA2F0A8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2693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All</a:t>
            </a:r>
            <a:endParaRPr dirty="0"/>
          </a:p>
        </p:txBody>
      </p:sp>
      <p:sp>
        <p:nvSpPr>
          <p:cNvPr id="340" name="Shape 34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95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Feng-Ru</a:t>
            </a: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r>
              <a:rPr lang="en-US" sz="1200" b="0" i="0" u="none" strike="noStrike" kern="1200" baseline="0" dirty="0">
                <a:solidFill>
                  <a:schemeClr val="tx1"/>
                </a:solidFill>
                <a:latin typeface="+mn-lt"/>
                <a:ea typeface="+mn-ea"/>
                <a:cs typeface="+mn-cs"/>
              </a:rPr>
              <a:t>the “Think. Check. Submit.” checklist developed by a coalition of scholarly publishing organizations</a:t>
            </a:r>
          </a:p>
          <a:p>
            <a:r>
              <a:rPr lang="en-US" sz="2800" dirty="0"/>
              <a:t>Think</a:t>
            </a:r>
          </a:p>
          <a:p>
            <a:pPr lvl="1"/>
            <a:r>
              <a:rPr lang="en-US" sz="2400" dirty="0"/>
              <a:t>Are you submitting your research to a trusted journal?</a:t>
            </a:r>
          </a:p>
          <a:p>
            <a:pPr lvl="1"/>
            <a:r>
              <a:rPr lang="en-US" sz="2400" dirty="0"/>
              <a:t>Is it the right journal for your work?</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773B22-9E2B-9D44-87FC-D094CA2F0A8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0642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 name="Shape 18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b="0" i="0" u="none" strike="noStrike" cap="none" dirty="0"/>
              <a:t>Ana</a:t>
            </a:r>
          </a:p>
          <a:p>
            <a:pPr marL="0" marR="0" lvl="0" indent="0" algn="l" rtl="0">
              <a:spcBef>
                <a:spcPts val="0"/>
              </a:spcBef>
              <a:spcAft>
                <a:spcPts val="0"/>
              </a:spcAft>
              <a:buSzPts val="1800"/>
              <a:buFont typeface="Arial"/>
              <a:buNone/>
            </a:pPr>
            <a:endParaRPr dirty="0"/>
          </a:p>
        </p:txBody>
      </p:sp>
      <p:sp>
        <p:nvSpPr>
          <p:cNvPr id="185" name="Shape 185"/>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22</a:t>
            </a:fld>
            <a:endParaRPr/>
          </a:p>
        </p:txBody>
      </p:sp>
    </p:spTree>
    <p:extLst>
      <p:ext uri="{BB962C8B-B14F-4D97-AF65-F5344CB8AC3E}">
        <p14:creationId xmlns:p14="http://schemas.microsoft.com/office/powerpoint/2010/main" val="144251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 name="Shape 27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76" name="Shape 276"/>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426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images.app.goo.gl</a:t>
            </a:r>
            <a:r>
              <a:rPr lang="en-US" sz="1800" b="0" i="0" u="none" strike="noStrike" cap="none" dirty="0"/>
              <a:t>/MKuUp4qKm1YVWaVy6</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79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4773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4257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42042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166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1586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7112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41969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8055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3095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78790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8517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1158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704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9095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3080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721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471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0193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342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1818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6931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3631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4189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A54-FB90-42B3-8577-CFD8EAF14D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50CFD8-295A-434C-A936-A04C04DF89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07AFB5-3B94-4231-88A5-A6259A650A2E}"/>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5" name="Footer Placeholder 4">
            <a:extLst>
              <a:ext uri="{FF2B5EF4-FFF2-40B4-BE49-F238E27FC236}">
                <a16:creationId xmlns:a16="http://schemas.microsoft.com/office/drawing/2014/main" id="{42D74898-C7E6-416C-A7B9-96EC3F648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8A4BE-0E8D-47E9-9B13-E8F527161F7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455593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6E6-8F75-4D7E-8E91-B494481D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4F36B-8D3E-4D32-A50F-4509798DE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33215-75BD-4EB6-B3ED-D38F3F5544B1}"/>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5" name="Footer Placeholder 4">
            <a:extLst>
              <a:ext uri="{FF2B5EF4-FFF2-40B4-BE49-F238E27FC236}">
                <a16:creationId xmlns:a16="http://schemas.microsoft.com/office/drawing/2014/main" id="{2C49AD8C-0A68-4498-AF2D-29A5E02B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5002-AFD8-4F07-BB0B-FC42AEC9D0C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68621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89B3-8194-4443-B7B6-39AB8121D2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7316EA-F4C2-46C6-A5FB-08C8501A7B5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7FDF3-FBCC-4B15-A72D-766395672FB5}"/>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5" name="Footer Placeholder 4">
            <a:extLst>
              <a:ext uri="{FF2B5EF4-FFF2-40B4-BE49-F238E27FC236}">
                <a16:creationId xmlns:a16="http://schemas.microsoft.com/office/drawing/2014/main" id="{6697103A-0B72-4BC9-9C96-637DB9924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C5609-1513-4BCF-B22C-1CD04684545F}"/>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011618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B5A-A527-4D0B-A155-85D785525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FDD2A-BAE3-45EC-BB88-7EC7FFEBC5D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4C5E4-C4D1-4D5A-8C2A-111A0D5BE6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7A245-1203-4024-A8C5-4F3AB8DF7850}"/>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6" name="Footer Placeholder 5">
            <a:extLst>
              <a:ext uri="{FF2B5EF4-FFF2-40B4-BE49-F238E27FC236}">
                <a16:creationId xmlns:a16="http://schemas.microsoft.com/office/drawing/2014/main" id="{0675472B-2CE0-4312-A0FA-001FD858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E7B49-1A66-42DF-8C39-7D1F6651682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903860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EA6-5952-4928-970A-1E31B130CC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7B4-4108-4A61-9902-91CB58151E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648B572-F1FF-40CF-A900-B2566D56D1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BE40-9E1F-44E8-B109-5359D07D824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E58EE-2DBC-4A5F-9AFD-544C10B242D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A2EDB-ECD0-486D-B204-99DE1AD69BC4}"/>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8" name="Footer Placeholder 7">
            <a:extLst>
              <a:ext uri="{FF2B5EF4-FFF2-40B4-BE49-F238E27FC236}">
                <a16:creationId xmlns:a16="http://schemas.microsoft.com/office/drawing/2014/main" id="{B1DE94EB-67AB-42EF-BAB3-B234CD781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3F748-901E-47EA-AA1F-C3D027C711E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65347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688-7877-48DD-8C7F-FA87E6715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40047-B61D-44B9-9670-3F1AD025A936}"/>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4" name="Footer Placeholder 3">
            <a:extLst>
              <a:ext uri="{FF2B5EF4-FFF2-40B4-BE49-F238E27FC236}">
                <a16:creationId xmlns:a16="http://schemas.microsoft.com/office/drawing/2014/main" id="{DACF048B-4CC9-41B2-A9B7-F736411A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3E148-6C2C-4950-ACAF-753D6863258B}"/>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832230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B0E20-CD6B-47AC-BC5F-763E46088D33}"/>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3" name="Footer Placeholder 2">
            <a:extLst>
              <a:ext uri="{FF2B5EF4-FFF2-40B4-BE49-F238E27FC236}">
                <a16:creationId xmlns:a16="http://schemas.microsoft.com/office/drawing/2014/main" id="{8E64CAFF-D3A5-4BE1-9B3E-B5FB4F1E3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C13D-B97F-4330-AF0F-A0A761FA7B93}"/>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124589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2F09-5B43-410A-B1C5-B6D1F455FBD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123D6-764C-4E9B-B678-F63FE2AF0A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BCAFE-EA0F-465D-ADAB-6A5B00CC93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D547C2-768A-48F0-8BE9-44FFA52B6A03}"/>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6" name="Footer Placeholder 5">
            <a:extLst>
              <a:ext uri="{FF2B5EF4-FFF2-40B4-BE49-F238E27FC236}">
                <a16:creationId xmlns:a16="http://schemas.microsoft.com/office/drawing/2014/main" id="{F0389FE3-345D-4E3B-B9E7-25F4AAE3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25C3E-2804-4186-82C5-BCEEC64E1C8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597168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C353-79B0-4E85-BE72-E07F4240BB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FE4D03-58D9-46CE-B06A-56919526AF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58039-FF1D-4EDC-84FC-5CC05C0A28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C90ED9-8E37-442D-B656-892E451DFC05}"/>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6" name="Footer Placeholder 5">
            <a:extLst>
              <a:ext uri="{FF2B5EF4-FFF2-40B4-BE49-F238E27FC236}">
                <a16:creationId xmlns:a16="http://schemas.microsoft.com/office/drawing/2014/main" id="{400A1D01-C7CB-44F3-BBAA-24232DB65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D13A7-DEA7-4E9D-814B-B88FDD5DE2AC}"/>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71779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CE35-A760-4CAD-AEDB-A6FF4A1E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E66C8-6E3C-42F5-8E07-DF3643FC9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076AB-61A2-45B5-B0BB-57883B04C486}"/>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5" name="Footer Placeholder 4">
            <a:extLst>
              <a:ext uri="{FF2B5EF4-FFF2-40B4-BE49-F238E27FC236}">
                <a16:creationId xmlns:a16="http://schemas.microsoft.com/office/drawing/2014/main" id="{A952B3AC-C04B-4698-8D46-34B96088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DCEB-75D3-48E2-9B29-07B4D17CAFAA}"/>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4029022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97E8B-B277-491D-ABFE-2ADEBD6F22C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976DA-5310-4262-9110-C9913738C69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EBC9F-6F5B-4345-AC6F-44781668A600}"/>
              </a:ext>
            </a:extLst>
          </p:cNvPr>
          <p:cNvSpPr>
            <a:spLocks noGrp="1"/>
          </p:cNvSpPr>
          <p:nvPr>
            <p:ph type="dt" sz="half" idx="10"/>
          </p:nvPr>
        </p:nvSpPr>
        <p:spPr/>
        <p:txBody>
          <a:bodyPr/>
          <a:lstStyle/>
          <a:p>
            <a:fld id="{5E0908D4-0448-429E-A7F4-D5589EE6F3B0}" type="datetimeFigureOut">
              <a:rPr lang="en-US" smtClean="0"/>
              <a:t>5/9/2022</a:t>
            </a:fld>
            <a:endParaRPr lang="en-US"/>
          </a:p>
        </p:txBody>
      </p:sp>
      <p:sp>
        <p:nvSpPr>
          <p:cNvPr id="5" name="Footer Placeholder 4">
            <a:extLst>
              <a:ext uri="{FF2B5EF4-FFF2-40B4-BE49-F238E27FC236}">
                <a16:creationId xmlns:a16="http://schemas.microsoft.com/office/drawing/2014/main" id="{0EF01A8E-4FFA-438B-B746-2ADAACC0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CDAC4-F5C8-4E70-B5A7-AD908884503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030098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2552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94422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solidFill>
                  <a:schemeClr val="tx1">
                    <a:tint val="75000"/>
                  </a:schemeClr>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91360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677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Shape 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09292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71528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32043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667170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42084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37976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07254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17508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4084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6440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38898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07886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94131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75579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86818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81265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645044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6755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5/9/2022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10208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2pPr>
            <a:lvl3pPr lvl="2">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3pPr>
            <a:lvl4pPr lvl="3">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4pPr>
            <a:lvl5pPr lvl="4">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5pPr>
            <a:lvl6pPr lvl="5">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6pPr>
            <a:lvl7pPr lvl="6">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7pPr>
            <a:lvl8pPr lvl="7">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8pPr>
            <a:lvl9pPr lvl="8">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entury Gothic"/>
              <a:buChar char="●"/>
              <a:defRPr sz="1800">
                <a:solidFill>
                  <a:schemeClr val="dk2"/>
                </a:solidFill>
                <a:latin typeface="Century Gothic"/>
                <a:ea typeface="Century Gothic"/>
                <a:cs typeface="Century Gothic"/>
                <a:sym typeface="Century Gothic"/>
              </a:defRPr>
            </a:lvl1pPr>
            <a:lvl2pPr marL="914400" lvl="1"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2pPr>
            <a:lvl3pPr marL="1371600" lvl="2"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3pPr>
            <a:lvl4pPr marL="1828800" lvl="3"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4pPr>
            <a:lvl5pPr marL="2286000" lvl="4"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5pPr>
            <a:lvl6pPr marL="2743200" lvl="5"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6pPr>
            <a:lvl7pPr marL="3200400" lvl="6"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7pPr>
            <a:lvl8pPr marL="3657600" lvl="7"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8pPr>
            <a:lvl9pPr marL="4114800" lvl="8" indent="-317500">
              <a:lnSpc>
                <a:spcPct val="115000"/>
              </a:lnSpc>
              <a:spcBef>
                <a:spcPts val="1600"/>
              </a:spcBef>
              <a:spcAft>
                <a:spcPts val="1600"/>
              </a:spcAft>
              <a:buClr>
                <a:schemeClr val="dk2"/>
              </a:buClr>
              <a:buSzPts val="1400"/>
              <a:buFont typeface="Century Gothic"/>
              <a:buChar char="■"/>
              <a:defRPr>
                <a:solidFill>
                  <a:schemeClr val="dk2"/>
                </a:solidFill>
                <a:latin typeface="Century Gothic"/>
                <a:ea typeface="Century Gothic"/>
                <a:cs typeface="Century Gothic"/>
                <a:sym typeface="Century Gothic"/>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3846801"/>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F8F77-58E9-42F6-9445-85121E2DABE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46C74-E680-4CC5-A5DF-51B4702A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D195-473B-4C8A-B072-D28D839A29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0908D4-0448-429E-A7F4-D5589EE6F3B0}" type="datetimeFigureOut">
              <a:rPr lang="en-US" smtClean="0"/>
              <a:t>5/9/2022</a:t>
            </a:fld>
            <a:endParaRPr lang="en-US"/>
          </a:p>
        </p:txBody>
      </p:sp>
      <p:sp>
        <p:nvSpPr>
          <p:cNvPr id="5" name="Footer Placeholder 4">
            <a:extLst>
              <a:ext uri="{FF2B5EF4-FFF2-40B4-BE49-F238E27FC236}">
                <a16:creationId xmlns:a16="http://schemas.microsoft.com/office/drawing/2014/main" id="{272E4502-1E6E-4643-9EC2-883352B165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8F683-E209-4B3E-B3F8-53CE49F689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1C3F8A-F409-4D2C-95B6-6192D815865B}" type="slidenum">
              <a:rPr lang="en-US" smtClean="0"/>
              <a:t>‹#›</a:t>
            </a:fld>
            <a:endParaRPr lang="en-US"/>
          </a:p>
        </p:txBody>
      </p:sp>
    </p:spTree>
    <p:extLst>
      <p:ext uri="{BB962C8B-B14F-4D97-AF65-F5344CB8AC3E}">
        <p14:creationId xmlns:p14="http://schemas.microsoft.com/office/powerpoint/2010/main" val="104993772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506">
                <a:solidFill>
                  <a:schemeClr val="tx1">
                    <a:tint val="75000"/>
                  </a:schemeClr>
                </a:solidFill>
              </a:defRPr>
            </a:lvl1pPr>
          </a:lstStyle>
          <a:p>
            <a:fld id="{FE0A3099-4052-44CA-AB77-D93AC19E6FEF}" type="datetimeFigureOut">
              <a:rPr lang="en-US" smtClean="0"/>
              <a:pPr/>
              <a:t>5/9/2022</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1585630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385763" rtl="0" eaLnBrk="1" latinLnBrk="0" hangingPunct="1">
        <a:spcBef>
          <a:spcPct val="0"/>
        </a:spcBef>
        <a:buNone/>
        <a:defRPr sz="1856" kern="1200">
          <a:solidFill>
            <a:schemeClr val="tx1"/>
          </a:solidFill>
          <a:latin typeface="+mj-lt"/>
          <a:ea typeface="+mj-ea"/>
          <a:cs typeface="+mj-cs"/>
        </a:defRPr>
      </a:lvl1pPr>
    </p:titleStyle>
    <p:bodyStyle>
      <a:lvl1pPr marL="144661" indent="-144661" algn="l" defTabSz="385763" rtl="0" eaLnBrk="1" latinLnBrk="0" hangingPunct="1">
        <a:spcBef>
          <a:spcPct val="20000"/>
        </a:spcBef>
        <a:buFont typeface="Arial" pitchFamily="34" charset="0"/>
        <a:buChar char="•"/>
        <a:defRPr sz="1350" kern="1200">
          <a:solidFill>
            <a:schemeClr val="tx1"/>
          </a:solidFill>
          <a:latin typeface="+mn-lt"/>
          <a:ea typeface="+mn-ea"/>
          <a:cs typeface="+mn-cs"/>
        </a:defRPr>
      </a:lvl1pPr>
      <a:lvl2pPr marL="313433" indent="-120551" algn="l" defTabSz="385763" rtl="0" eaLnBrk="1" latinLnBrk="0" hangingPunct="1">
        <a:spcBef>
          <a:spcPct val="20000"/>
        </a:spcBef>
        <a:buFont typeface="Arial" pitchFamily="34" charset="0"/>
        <a:buChar char="–"/>
        <a:defRPr sz="1181" kern="1200">
          <a:solidFill>
            <a:schemeClr val="tx1"/>
          </a:solidFill>
          <a:latin typeface="+mn-lt"/>
          <a:ea typeface="+mn-ea"/>
          <a:cs typeface="+mn-cs"/>
        </a:defRPr>
      </a:lvl2pPr>
      <a:lvl3pPr marL="482204" indent="-96441" algn="l" defTabSz="385763" rtl="0" eaLnBrk="1" latinLnBrk="0" hangingPunct="1">
        <a:spcBef>
          <a:spcPct val="20000"/>
        </a:spcBef>
        <a:buFont typeface="Arial" pitchFamily="34" charset="0"/>
        <a:buChar char="•"/>
        <a:defRPr sz="1013" kern="1200">
          <a:solidFill>
            <a:schemeClr val="tx1"/>
          </a:solidFill>
          <a:latin typeface="+mn-lt"/>
          <a:ea typeface="+mn-ea"/>
          <a:cs typeface="+mn-cs"/>
        </a:defRPr>
      </a:lvl3pPr>
      <a:lvl4pPr marL="675085"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4pPr>
      <a:lvl5pPr marL="867966"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5/9/2022</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7046206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mailto:cjbonk@indiana.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mailto:meinazhu@wayn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sidehighered.com/blogs/gradhacker/rewarding-your-writing" TargetMode="Externa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hyperlink" Target="https://www.insidehighered.com/blogs/gradhacker/rewarding-your-writing" TargetMode="Externa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hyperlink" Target="https://www.insidehighered.com/blogs/gradhacker/rewarding-your-writing" TargetMode="Externa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nsidehighered.com/blogs/gradhacker/strategies-maintain-focus-while-writing-your-dissertation" TargetMode="External"/><Relationship Id="rId1" Type="http://schemas.openxmlformats.org/officeDocument/2006/relationships/slideLayout" Target="../slideLayouts/slideLayout6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hyperlink" Target="http://www.productiveflourishing.com/how-heat-mapping-your-productivity-can-make-you-more-productive/" TargetMode="External"/><Relationship Id="rId2" Type="http://schemas.openxmlformats.org/officeDocument/2006/relationships/hyperlink" Target="https://www.insidehighered.com/blogs/gradhacker/strategies-maintain-focus-while-writing-your-dissertation" TargetMode="Externa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hronicle.com/article/The-Hardest-Part-of-Writing-Is/245720?cid=cp242"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hyperlink" Target="https://www.chronicle.com/article/A-New-Series-on-Scholarly/244689"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36.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48.tiff"/></Relationships>
</file>

<file path=ppt/slides/_rels/slide4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6.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futureme.org/" TargetMode="Externa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hronicle.com/article/the-habits-of-highly-productive-writers/?cid2=gen_login_refresh&amp;cid=gen_sign_in" TargetMode="Externa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6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hronicle.com/article/the-habits-of-highly-productive-writers/?cid2=gen_login_refresh&amp;cid=gen_sign_in" TargetMode="Externa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7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g"/></Relationships>
</file>

<file path=ppt/slides/_rels/slide7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hronicle.com/article/6-ways-to-beat-writers-block/" TargetMode="Externa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2" Type="http://schemas.openxmlformats.org/officeDocument/2006/relationships/hyperlink" Target="https://www.insidehighered.com/advice/2020/01/20/advice-using-writing-day-most-productively-opinion" TargetMode="Externa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hyperlink" Target="https://www.insidehighered.com/advice/2021/02/18/how-get-started-scholarly-writing-stay-motivated-and-move-toward-finished-product" TargetMode="Externa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hyperlink" Target="https://www.insidehighered.com/advice/2021/02/18/how-get-started-scholarly-writing-stay-motivated-and-move-toward-finished-product" TargetMode="External"/><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hyperlink" Target="https://www.insidehighered.com/advice/2021/02/18/how-get-started-scholarly-writing-stay-motivated-and-move-toward-finished-product" TargetMode="Externa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hronicle.com/article/how-to-find-a-writing-routine-that-works" TargetMode="External"/><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2" Type="http://schemas.openxmlformats.org/officeDocument/2006/relationships/hyperlink" Target="https://www.insidehighered.com/advice/2021/02/18/how-get-started-scholarly-writing-stay-motivated-and-move-toward-finished-product" TargetMode="External"/><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9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G"/><Relationship Id="rId10" Type="http://schemas.openxmlformats.org/officeDocument/2006/relationships/image" Target="../media/image109.tiff"/><Relationship Id="rId4" Type="http://schemas.openxmlformats.org/officeDocument/2006/relationships/image" Target="../media/image103.jpg"/><Relationship Id="rId9" Type="http://schemas.openxmlformats.org/officeDocument/2006/relationships/image" Target="../media/image108.tiff"/></Relationships>
</file>

<file path=ppt/slides/_rels/slide9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mailto:cjbonk@Indiana.edu" TargetMode="External"/><Relationship Id="rId7"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hyperlink" Target="http://www.trainingshare.com/workshop.php" TargetMode="External"/><Relationship Id="rId4" Type="http://schemas.openxmlformats.org/officeDocument/2006/relationships/hyperlink" Target="mailto:meinazhu@wayn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475446" y="560924"/>
            <a:ext cx="8193108" cy="238089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The G</a:t>
            </a:r>
            <a:r>
              <a:rPr lang="en-US" sz="40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of Writing and Publishing Tips: </a:t>
            </a:r>
            <a:b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Gentle Guidelines, Great Stories, and Gigantic Scholarly Gains</a:t>
            </a:r>
            <a:endParaRPr sz="3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7" name="Shape 137"/>
          <p:cNvSpPr txBox="1"/>
          <p:nvPr/>
        </p:nvSpPr>
        <p:spPr>
          <a:xfrm>
            <a:off x="404620" y="3151322"/>
            <a:ext cx="7876513" cy="181548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ourier New"/>
              <a:buNone/>
            </a:pPr>
            <a:r>
              <a:rPr lang="en"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Curt</a:t>
            </a:r>
            <a:r>
              <a:rPr lang="en-US"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is J.</a:t>
            </a:r>
            <a:r>
              <a:rPr lang="en"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Bonk, Ph.D., Indiana University</a:t>
            </a:r>
          </a:p>
          <a:p>
            <a:pPr marL="0" marR="0" lvl="0" indent="0" algn="ctr" rtl="0">
              <a:lnSpc>
                <a:spcPct val="100000"/>
              </a:lnSpc>
              <a:spcBef>
                <a:spcPts val="0"/>
              </a:spcBef>
              <a:spcAft>
                <a:spcPts val="0"/>
              </a:spcAft>
              <a:buClr>
                <a:schemeClr val="dk1"/>
              </a:buClr>
              <a:buSzPts val="1600"/>
              <a:buFont typeface="Courier New"/>
              <a:buNone/>
            </a:pP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3"/>
              </a:rPr>
              <a:t>cjbonk@indiana.edu</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p>
          <a:p>
            <a:pPr lvl="0" algn="ctr">
              <a:buClr>
                <a:schemeClr val="dk1"/>
              </a:buClr>
              <a:buSzPts val="1600"/>
            </a:pPr>
            <a: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Meina Zhu, </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Ph.D., </a:t>
            </a:r>
            <a: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W</a:t>
            </a:r>
            <a:r>
              <a:rPr lang="en-US" sz="2000" b="1" i="0" u="none" strike="noStrike" cap="none" dirty="0" err="1">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ayne</a:t>
            </a:r>
            <a:r>
              <a:rPr lang="en-US"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State University </a:t>
            </a:r>
            <a:b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br>
            <a:r>
              <a:rPr lang="fi-FI"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4"/>
              </a:rPr>
              <a:t>meinazhu@wayne.edu</a:t>
            </a:r>
            <a:r>
              <a:rPr lang="fi-FI"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endParaRPr sz="20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282C4056-52D0-4811-AD03-9559BB076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380" y="5257462"/>
            <a:ext cx="2134051" cy="1600538"/>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99AE417-F2FB-4D73-AE37-00DF71E62D62}"/>
              </a:ext>
            </a:extLst>
          </p:cNvPr>
          <p:cNvPicPr>
            <a:picLocks noChangeAspect="1"/>
          </p:cNvPicPr>
          <p:nvPr/>
        </p:nvPicPr>
        <p:blipFill>
          <a:blip r:embed="rId6"/>
          <a:stretch>
            <a:fillRect/>
          </a:stretch>
        </p:blipFill>
        <p:spPr>
          <a:xfrm>
            <a:off x="6831864" y="5454731"/>
            <a:ext cx="2197836" cy="1317608"/>
          </a:xfrm>
          <a:prstGeom prst="rect">
            <a:avLst/>
          </a:prstGeom>
        </p:spPr>
      </p:pic>
      <p:pic>
        <p:nvPicPr>
          <p:cNvPr id="6" name="Picture 5">
            <a:extLst>
              <a:ext uri="{FF2B5EF4-FFF2-40B4-BE49-F238E27FC236}">
                <a16:creationId xmlns:a16="http://schemas.microsoft.com/office/drawing/2014/main" id="{720FD339-A04D-4F01-AFB9-F603EFC80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0265" y="4967815"/>
            <a:ext cx="1373627" cy="1945990"/>
          </a:xfrm>
          <a:prstGeom prst="rect">
            <a:avLst/>
          </a:prstGeom>
          <a:effectLst>
            <a:softEdge rad="215900"/>
          </a:effectLst>
        </p:spPr>
      </p:pic>
      <p:pic>
        <p:nvPicPr>
          <p:cNvPr id="4" name="Picture 3" descr="A picture containing text, person, reading, suit&#10;&#10;Description automatically generated">
            <a:extLst>
              <a:ext uri="{FF2B5EF4-FFF2-40B4-BE49-F238E27FC236}">
                <a16:creationId xmlns:a16="http://schemas.microsoft.com/office/drawing/2014/main" id="{3F439BD9-7F7B-448F-A940-AAE60ADFC7FA}"/>
              </a:ext>
            </a:extLst>
          </p:cNvPr>
          <p:cNvPicPr>
            <a:picLocks noChangeAspect="1"/>
          </p:cNvPicPr>
          <p:nvPr/>
        </p:nvPicPr>
        <p:blipFill>
          <a:blip r:embed="rId8"/>
          <a:stretch>
            <a:fillRect/>
          </a:stretch>
        </p:blipFill>
        <p:spPr>
          <a:xfrm>
            <a:off x="0" y="5172041"/>
            <a:ext cx="1591408" cy="1685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305800" cy="20875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10, 2019</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Rewarding Your Writing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Leslie Leonard, Inside Higher Ed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https://www.insidehighered.com/blogs/gradhacker/rewarding-your-writing</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D05A0360-FD7A-425E-86D7-7F0EDAA9D94A}"/>
              </a:ext>
            </a:extLst>
          </p:cNvPr>
          <p:cNvPicPr>
            <a:picLocks noChangeAspect="1"/>
          </p:cNvPicPr>
          <p:nvPr/>
        </p:nvPicPr>
        <p:blipFill rotWithShape="1">
          <a:blip r:embed="rId3"/>
          <a:srcRect l="16667" t="28662" r="38333" b="20660"/>
          <a:stretch/>
        </p:blipFill>
        <p:spPr>
          <a:xfrm>
            <a:off x="1828800" y="2761474"/>
            <a:ext cx="5821378" cy="4096526"/>
          </a:xfrm>
          <a:prstGeom prst="rect">
            <a:avLst/>
          </a:prstGeom>
        </p:spPr>
      </p:pic>
    </p:spTree>
    <p:extLst>
      <p:ext uri="{BB962C8B-B14F-4D97-AF65-F5344CB8AC3E}">
        <p14:creationId xmlns:p14="http://schemas.microsoft.com/office/powerpoint/2010/main" val="89642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8"/>
            <a:ext cx="8321040" cy="1250207"/>
          </a:xfrm>
        </p:spPr>
        <p:txBody>
          <a:bodyPr>
            <a:no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10, 2019</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Rewarding Your Writing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Leslie Leonard,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https://www.insidehighered.com/blogs/gradhacker/rewarding-your-writing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1D39415-B74D-4103-875F-5AB0DDB51D49}"/>
              </a:ext>
            </a:extLst>
          </p:cNvPr>
          <p:cNvSpPr>
            <a:spLocks noGrp="1"/>
          </p:cNvSpPr>
          <p:nvPr>
            <p:ph idx="1"/>
          </p:nvPr>
        </p:nvSpPr>
        <p:spPr>
          <a:xfrm>
            <a:off x="749808" y="2622042"/>
            <a:ext cx="7936992" cy="3085866"/>
          </a:xfrm>
        </p:spPr>
        <p:txBody>
          <a:bodyPr>
            <a:normAutofit/>
          </a:bodyPr>
          <a:lstStyle/>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Track your writing. Have realistic expectations of output.</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Find ways to mark days you have met your writing goals (e.g., stickers). </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Writing should be enjoyable, a reward in and of itself.</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Rewards are many: sleeping in, a fancy cup of coffee, new clothes, movie tickets, spa day, etc.</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Have drawings for random rewards for meeting goals.</a:t>
            </a:r>
          </a:p>
        </p:txBody>
      </p:sp>
    </p:spTree>
    <p:extLst>
      <p:ext uri="{BB962C8B-B14F-4D97-AF65-F5344CB8AC3E}">
        <p14:creationId xmlns:p14="http://schemas.microsoft.com/office/powerpoint/2010/main" val="4292359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8"/>
            <a:ext cx="8321040" cy="1250207"/>
          </a:xfrm>
        </p:spPr>
        <p:txBody>
          <a:bodyPr>
            <a:no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10, 2019</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Rewarding Your Writing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Leslie Leonard,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https://www.insidehighered.com/blogs/gradhacker/rewarding-your-writing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1D39415-B74D-4103-875F-5AB0DDB51D49}"/>
              </a:ext>
            </a:extLst>
          </p:cNvPr>
          <p:cNvSpPr>
            <a:spLocks noGrp="1"/>
          </p:cNvSpPr>
          <p:nvPr>
            <p:ph idx="1"/>
          </p:nvPr>
        </p:nvSpPr>
        <p:spPr>
          <a:xfrm>
            <a:off x="749808" y="2622042"/>
            <a:ext cx="7936992" cy="3085866"/>
          </a:xfrm>
        </p:spPr>
        <p:txBody>
          <a:bodyPr>
            <a:normAutofit/>
          </a:bodyPr>
          <a:lstStyle/>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Let your rough drafts be rough.</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Just write. List your goals. Get something down.</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Use goofy fonts, nonsense words, rhymes, etc. (count these towards your writing goals and reward them). Allow any writing to count toward your goals.</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Make the experience enjoyable with treats or fancy clothes, etc.</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Find brief moments to write (e.g., waiting for a bus or a plane).</a:t>
            </a:r>
          </a:p>
        </p:txBody>
      </p:sp>
    </p:spTree>
    <p:extLst>
      <p:ext uri="{BB962C8B-B14F-4D97-AF65-F5344CB8AC3E}">
        <p14:creationId xmlns:p14="http://schemas.microsoft.com/office/powerpoint/2010/main" val="3882447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0E6F-FAA2-49DB-A3A3-18AFC6910C1E}"/>
              </a:ext>
            </a:extLst>
          </p:cNvPr>
          <p:cNvSpPr>
            <a:spLocks noGrp="1"/>
          </p:cNvSpPr>
          <p:nvPr>
            <p:ph type="title"/>
          </p:nvPr>
        </p:nvSpPr>
        <p:spPr>
          <a:xfrm>
            <a:off x="514350" y="609600"/>
            <a:ext cx="8115300" cy="22098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13, 2016</a:t>
            </a:r>
            <a:br>
              <a:rPr lang="en-US"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Strategies to Maintain Focus while Writing Your Dissertation</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GradHacker</a:t>
            </a:r>
            <a:r>
              <a:rPr lang="en-US" b="1" dirty="0">
                <a:latin typeface="Tahoma" panose="020B0604030504040204" pitchFamily="34" charset="0"/>
                <a:ea typeface="Tahoma" panose="020B0604030504040204" pitchFamily="34" charset="0"/>
                <a:cs typeface="Tahoma" panose="020B0604030504040204" pitchFamily="34" charset="0"/>
              </a:rPr>
              <a:t>,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https://www.insidehighered.com/blogs/gradhacker/strategies-maintain-focus-while-writing-your-dissertation</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B837E0F-0FC4-4EE1-AB6D-0462366BBF83}"/>
              </a:ext>
            </a:extLst>
          </p:cNvPr>
          <p:cNvPicPr>
            <a:picLocks noChangeAspect="1"/>
          </p:cNvPicPr>
          <p:nvPr/>
        </p:nvPicPr>
        <p:blipFill rotWithShape="1">
          <a:blip r:embed="rId3"/>
          <a:srcRect l="10833" t="21187" r="15833" b="6023"/>
          <a:stretch/>
        </p:blipFill>
        <p:spPr>
          <a:xfrm>
            <a:off x="914400" y="3209191"/>
            <a:ext cx="6705600" cy="3657601"/>
          </a:xfrm>
          <a:prstGeom prst="rect">
            <a:avLst/>
          </a:prstGeom>
        </p:spPr>
      </p:pic>
      <p:pic>
        <p:nvPicPr>
          <p:cNvPr id="1026" name="Picture 2" descr="Image result for focus writing">
            <a:extLst>
              <a:ext uri="{FF2B5EF4-FFF2-40B4-BE49-F238E27FC236}">
                <a16:creationId xmlns:a16="http://schemas.microsoft.com/office/drawing/2014/main" id="{77978807-8478-4655-808D-829B28E63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191" y="3775587"/>
            <a:ext cx="3029351" cy="306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64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0E6F-FAA2-49DB-A3A3-18AFC6910C1E}"/>
              </a:ext>
            </a:extLst>
          </p:cNvPr>
          <p:cNvSpPr>
            <a:spLocks noGrp="1"/>
          </p:cNvSpPr>
          <p:nvPr>
            <p:ph type="title"/>
          </p:nvPr>
        </p:nvSpPr>
        <p:spPr>
          <a:xfrm>
            <a:off x="457200" y="274638"/>
            <a:ext cx="8323006" cy="192778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13, 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Strategies to Maintain Focus while Writing Your Dissertation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GradHacker</a:t>
            </a:r>
            <a:r>
              <a:rPr lang="en-US" sz="2000" b="1" dirty="0">
                <a:latin typeface="Tahoma" panose="020B0604030504040204" pitchFamily="34" charset="0"/>
                <a:ea typeface="Tahoma" panose="020B0604030504040204" pitchFamily="34" charset="0"/>
                <a:cs typeface="Tahoma" panose="020B0604030504040204" pitchFamily="34" charset="0"/>
              </a:rPr>
              <a:t>, Inside Higher Ed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https://www.insidehighered.com/blogs/gradhacker/strategies-maintain-focus-while-writing-your-dissertation</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CDA4FA6C-3B08-48B6-8868-ED39C76A7CEC}"/>
              </a:ext>
            </a:extLst>
          </p:cNvPr>
          <p:cNvSpPr>
            <a:spLocks noGrp="1"/>
          </p:cNvSpPr>
          <p:nvPr>
            <p:ph idx="1"/>
          </p:nvPr>
        </p:nvSpPr>
        <p:spPr>
          <a:xfrm>
            <a:off x="648929" y="2566219"/>
            <a:ext cx="7796982" cy="3559948"/>
          </a:xfrm>
        </p:spPr>
        <p:txBody>
          <a:bodyPr>
            <a:normAutofit fontScale="85000" lnSpcReduction="20000"/>
          </a:bodyPr>
          <a:lstStyle/>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Freewriting 15 minutes per day…don’t worry about grammar and word usage.</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“Only writing produces text”—words on paper overcomes anxiety and </a:t>
            </a:r>
            <a:r>
              <a:rPr lang="en-US" sz="1900" b="1" dirty="0" err="1">
                <a:latin typeface="Tahoma" panose="020B0604030504040204" pitchFamily="34" charset="0"/>
                <a:ea typeface="Tahoma" panose="020B0604030504040204" pitchFamily="34" charset="0"/>
                <a:cs typeface="Tahoma" panose="020B0604030504040204" pitchFamily="34" charset="0"/>
              </a:rPr>
              <a:t>procast</a:t>
            </a:r>
            <a:r>
              <a:rPr lang="en-US" sz="1900" b="1"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Meditation and mindfulness…for 5 minutes.</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Intentions journal….visualize goals and create checklists.</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Identifying our most productive times of day for writing using </a:t>
            </a:r>
            <a:r>
              <a:rPr lang="en-US" sz="1900" b="1" dirty="0">
                <a:latin typeface="Tahoma" panose="020B0604030504040204" pitchFamily="34" charset="0"/>
                <a:ea typeface="Tahoma" panose="020B0604030504040204" pitchFamily="34" charset="0"/>
                <a:cs typeface="Tahoma" panose="020B0604030504040204" pitchFamily="34" charset="0"/>
                <a:hlinkClick r:id="rId3"/>
              </a:rPr>
              <a:t>heat mapping</a:t>
            </a:r>
            <a:r>
              <a:rPr lang="en-US" sz="1900" b="1"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Write first….clean house after.</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Email and smartphone—turn off and abstain.</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Schedule meetings in the morning/afternoon (protect some portion of day)</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“Park on a downhill slope”…so you can pick up where you left off.</a:t>
            </a:r>
          </a:p>
          <a:p>
            <a:pPr marL="342900" indent="-342900">
              <a:lnSpc>
                <a:spcPct val="120000"/>
              </a:lnSpc>
              <a:spcBef>
                <a:spcPts val="0"/>
              </a:spcBef>
              <a:buFont typeface="+mj-lt"/>
              <a:buAutoNum type="arabicPeriod"/>
            </a:pPr>
            <a:r>
              <a:rPr lang="en-US" sz="1900" b="1" dirty="0">
                <a:latin typeface="Tahoma" panose="020B0604030504040204" pitchFamily="34" charset="0"/>
                <a:ea typeface="Tahoma" panose="020B0604030504040204" pitchFamily="34" charset="0"/>
                <a:cs typeface="Tahoma" panose="020B0604030504040204" pitchFamily="34" charset="0"/>
              </a:rPr>
              <a:t>Gain momentum…by focusing on one thing at a time.</a:t>
            </a:r>
          </a:p>
          <a:p>
            <a:pPr marL="342900" indent="-342900">
              <a:buFont typeface="+mj-lt"/>
              <a:buAutoNum type="arabicPeriod"/>
            </a:pPr>
            <a:endParaRPr lang="en-US" dirty="0"/>
          </a:p>
          <a:p>
            <a:endParaRPr lang="en-US" dirty="0"/>
          </a:p>
        </p:txBody>
      </p:sp>
    </p:spTree>
    <p:extLst>
      <p:ext uri="{BB962C8B-B14F-4D97-AF65-F5344CB8AC3E}">
        <p14:creationId xmlns:p14="http://schemas.microsoft.com/office/powerpoint/2010/main" val="65396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747346" y="799970"/>
            <a:ext cx="7016262" cy="85725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 Prewriting</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380393" y="2118947"/>
            <a:ext cx="6277708" cy="3531530"/>
          </a:xfrm>
        </p:spPr>
        <p:txBody>
          <a:bodyPr>
            <a:normAutofit/>
          </a:bodyPr>
          <a:lstStyle/>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Ask questions about audience</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Ask more questions about audience</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Restate what you interpreted as the audience</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Read, read, and read some more</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Scan sample publications</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Look to the popular press and news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a:extLst>
              <a:ext uri="{FF2B5EF4-FFF2-40B4-BE49-F238E27FC236}">
                <a16:creationId xmlns:a16="http://schemas.microsoft.com/office/drawing/2014/main" id="{DA96E296-ACA2-4691-A68A-DDF8CB2A373D}"/>
              </a:ext>
            </a:extLst>
          </p:cNvPr>
          <p:cNvPicPr>
            <a:picLocks noChangeAspect="1"/>
          </p:cNvPicPr>
          <p:nvPr/>
        </p:nvPicPr>
        <p:blipFill>
          <a:blip r:embed="rId2"/>
          <a:stretch>
            <a:fillRect/>
          </a:stretch>
        </p:blipFill>
        <p:spPr>
          <a:xfrm>
            <a:off x="7477432" y="3335310"/>
            <a:ext cx="1666568" cy="2665440"/>
          </a:xfrm>
          <a:prstGeom prst="rect">
            <a:avLst/>
          </a:prstGeom>
        </p:spPr>
      </p:pic>
    </p:spTree>
    <p:extLst>
      <p:ext uri="{BB962C8B-B14F-4D97-AF65-F5344CB8AC3E}">
        <p14:creationId xmlns:p14="http://schemas.microsoft.com/office/powerpoint/2010/main" val="242895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712176" y="857250"/>
            <a:ext cx="7464669" cy="85725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 Writing Drafts</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666567" y="2472199"/>
            <a:ext cx="5991533" cy="3178277"/>
          </a:xfrm>
        </p:spPr>
        <p:txBody>
          <a:bodyPr>
            <a:normAutofit/>
          </a:bodyPr>
          <a:lstStyle/>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Ask at least two others to read and comment.</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Read what you wrote out loud.</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Print it and look at it (digital versions can be misleading).</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Simplify wording.</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Revise and revise and revise some more.</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Use a thesaurus.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a:extLst>
              <a:ext uri="{FF2B5EF4-FFF2-40B4-BE49-F238E27FC236}">
                <a16:creationId xmlns:a16="http://schemas.microsoft.com/office/drawing/2014/main" id="{15A4829A-062D-4472-96BD-2E693D556DE3}"/>
              </a:ext>
            </a:extLst>
          </p:cNvPr>
          <p:cNvPicPr>
            <a:picLocks noChangeAspect="1"/>
          </p:cNvPicPr>
          <p:nvPr/>
        </p:nvPicPr>
        <p:blipFill rotWithShape="1">
          <a:blip r:embed="rId2"/>
          <a:srcRect l="12552" t="41855" r="38110" b="4616"/>
          <a:stretch/>
        </p:blipFill>
        <p:spPr>
          <a:xfrm>
            <a:off x="7022721" y="4203650"/>
            <a:ext cx="2121279" cy="1821825"/>
          </a:xfrm>
          <a:prstGeom prst="rect">
            <a:avLst/>
          </a:prstGeom>
        </p:spPr>
      </p:pic>
    </p:spTree>
    <p:extLst>
      <p:ext uri="{BB962C8B-B14F-4D97-AF65-F5344CB8AC3E}">
        <p14:creationId xmlns:p14="http://schemas.microsoft.com/office/powerpoint/2010/main" val="311829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650631" y="905578"/>
            <a:ext cx="7280031" cy="857250"/>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Writing for Diverse Audience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43000" y="2189285"/>
            <a:ext cx="6627359" cy="3461191"/>
          </a:xfrm>
        </p:spPr>
        <p:txBody>
          <a:bodyPr>
            <a:normAutofit/>
          </a:bodyPr>
          <a:lstStyle/>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Be careful on forms of humor and types of jokes.</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Avoid political, religious, economic, etc. commentary.</a:t>
            </a:r>
          </a:p>
          <a:p>
            <a:pPr marL="257175" indent="-257175">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 Be careful with metaphors, idioms, and proverbs (e.g., make hay when the </a:t>
            </a:r>
            <a:r>
              <a:rPr lang="en-US" sz="1800" b="1" dirty="0" err="1">
                <a:latin typeface="Tahoma" panose="020B0604030504040204" pitchFamily="34" charset="0"/>
                <a:ea typeface="Tahoma" panose="020B0604030504040204" pitchFamily="34" charset="0"/>
                <a:cs typeface="Tahoma" panose="020B0604030504040204" pitchFamily="34" charset="0"/>
              </a:rPr>
              <a:t>sunshines</a:t>
            </a:r>
            <a:r>
              <a:rPr lang="en-US" sz="1800" b="1" dirty="0">
                <a:latin typeface="Tahoma" panose="020B0604030504040204" pitchFamily="34" charset="0"/>
                <a:ea typeface="Tahoma" panose="020B0604030504040204" pitchFamily="34" charset="0"/>
                <a:cs typeface="Tahoma" panose="020B0604030504040204" pitchFamily="34" charset="0"/>
              </a:rPr>
              <a:t>) and domain specific lingo (e.g., “he has a sweet stroke” in baseball).</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descr="Graphical user interface&#10;&#10;Description automatically generated">
            <a:extLst>
              <a:ext uri="{FF2B5EF4-FFF2-40B4-BE49-F238E27FC236}">
                <a16:creationId xmlns:a16="http://schemas.microsoft.com/office/drawing/2014/main" id="{A8D8FB95-F638-46D7-91BD-0B87CB029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20" y="4469842"/>
            <a:ext cx="2697480" cy="1530908"/>
          </a:xfrm>
          <a:prstGeom prst="rect">
            <a:avLst/>
          </a:prstGeom>
        </p:spPr>
      </p:pic>
    </p:spTree>
    <p:extLst>
      <p:ext uri="{BB962C8B-B14F-4D97-AF65-F5344CB8AC3E}">
        <p14:creationId xmlns:p14="http://schemas.microsoft.com/office/powerpoint/2010/main" val="1970737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3829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Finding a Journal that Fits</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7" name="Shape 197"/>
          <p:cNvSpPr txBox="1">
            <a:spLocks noGrp="1"/>
          </p:cNvSpPr>
          <p:nvPr>
            <p:ph type="body" idx="1"/>
          </p:nvPr>
        </p:nvSpPr>
        <p:spPr>
          <a:xfrm>
            <a:off x="802285" y="2320031"/>
            <a:ext cx="5448043" cy="4265963"/>
          </a:xfrm>
          <a:prstGeom prst="rect">
            <a:avLst/>
          </a:prstGeom>
          <a:noFill/>
          <a:ln>
            <a:noFill/>
          </a:ln>
        </p:spPr>
        <p:txBody>
          <a:bodyPr spcFirstLastPara="1" wrap="square" lIns="91425" tIns="45700" rIns="91425" bIns="45700" anchor="t" anchorCtr="0">
            <a:noAutofit/>
          </a:bodyPr>
          <a:lstStyle/>
          <a:p>
            <a:pPr lvl="0" indent="-457200">
              <a:spcBef>
                <a:spcPts val="0"/>
              </a:spcBef>
              <a:buSzPts val="1800"/>
              <a:buFont typeface="Calibri"/>
              <a:buAutoNum type="arabicPeriod"/>
            </a:pP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a:t>
            </a:r>
            <a:endParaRPr sz="20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360"/>
              </a:spcBef>
              <a:spcAft>
                <a:spcPts val="0"/>
              </a:spcAft>
              <a:buClr>
                <a:schemeClr val="dk1"/>
              </a:buClr>
              <a:buSzPts val="1800"/>
              <a:buFont typeface="Calibri"/>
              <a:buAutoNum type="arabicPeriod"/>
            </a:pP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are the authors and journals you cite the most re</a:t>
            </a: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la</a:t>
            </a: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ted with your research program?</a:t>
            </a:r>
          </a:p>
          <a:p>
            <a:pPr lvl="0" indent="-457200">
              <a:spcBef>
                <a:spcPts val="360"/>
              </a:spcBef>
              <a:buSzPts val="1800"/>
              <a:buFont typeface="Calibri"/>
              <a:buAutoNum type="arabicPeriod"/>
            </a:pPr>
            <a:r>
              <a:rPr lang="en" sz="2000" b="1" dirty="0">
                <a:latin typeface="Tahoma" panose="020B0604030504040204" pitchFamily="34" charset="0"/>
                <a:ea typeface="Tahoma" panose="020B0604030504040204" pitchFamily="34" charset="0"/>
                <a:cs typeface="Tahoma" panose="020B0604030504040204" pitchFamily="34" charset="0"/>
              </a:rPr>
              <a:t>Is there a match </a:t>
            </a:r>
            <a:r>
              <a:rPr lang="en-US" sz="2000" b="1" dirty="0">
                <a:latin typeface="Tahoma" panose="020B0604030504040204" pitchFamily="34" charset="0"/>
                <a:ea typeface="Tahoma" panose="020B0604030504040204" pitchFamily="34" charset="0"/>
                <a:cs typeface="Tahoma" panose="020B0604030504040204" pitchFamily="34" charset="0"/>
              </a:rPr>
              <a:t>between your work and the journal aims and scope?</a:t>
            </a:r>
          </a:p>
          <a:p>
            <a:pPr indent="-457200">
              <a:spcBef>
                <a:spcPts val="360"/>
              </a:spcBef>
              <a:buSzPts val="1800"/>
              <a:buFont typeface="Calibri"/>
              <a:buAutoNum type="arabicPeriod"/>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What is the journal turnaround time?</a:t>
            </a:r>
            <a:endParaRPr lang="en-US" sz="2000"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What is the journal acceptance rate?  </a:t>
            </a: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Do you know the editor(s)?</a:t>
            </a: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98" name="Shape 198"/>
          <p:cNvSpPr txBox="1"/>
          <p:nvPr/>
        </p:nvSpPr>
        <p:spPr>
          <a:xfrm>
            <a:off x="927100" y="1525912"/>
            <a:ext cx="48006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 sz="2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What to look for?</a:t>
            </a:r>
            <a:endParaRPr kumimoji="0"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pic>
        <p:nvPicPr>
          <p:cNvPr id="7" name="Picture 6">
            <a:extLst>
              <a:ext uri="{FF2B5EF4-FFF2-40B4-BE49-F238E27FC236}">
                <a16:creationId xmlns:a16="http://schemas.microsoft.com/office/drawing/2014/main" id="{0EC2F072-27F8-44F2-90A0-7AE96D83FAB3}"/>
              </a:ext>
            </a:extLst>
          </p:cNvPr>
          <p:cNvPicPr>
            <a:picLocks noChangeAspect="1"/>
          </p:cNvPicPr>
          <p:nvPr/>
        </p:nvPicPr>
        <p:blipFill>
          <a:blip r:embed="rId3"/>
          <a:stretch>
            <a:fillRect/>
          </a:stretch>
        </p:blipFill>
        <p:spPr>
          <a:xfrm>
            <a:off x="6411494" y="2053816"/>
            <a:ext cx="2732506" cy="1823704"/>
          </a:xfrm>
          <a:prstGeom prst="rect">
            <a:avLst/>
          </a:prstGeom>
        </p:spPr>
      </p:pic>
    </p:spTree>
    <p:extLst>
      <p:ext uri="{BB962C8B-B14F-4D97-AF65-F5344CB8AC3E}">
        <p14:creationId xmlns:p14="http://schemas.microsoft.com/office/powerpoint/2010/main" val="1142532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2373822"/>
            <a:ext cx="7878742" cy="3749185"/>
          </a:xfrm>
        </p:spPr>
        <p:txBody>
          <a:bodyPr>
            <a:normAutofit/>
          </a:bodyPr>
          <a:lstStyle/>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Subscribe to news feeds (not too many)</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Save links and images to interesting articles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Review saved documents for themes monthly</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Share those links in Facebook, Twitter, etc., for peer reactions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Write to people interviewed in articles</a:t>
            </a:r>
            <a:endParaRPr lang="en-US" altLang="zh-TW" sz="1950" b="1" dirty="0">
              <a:solidFill>
                <a:srgbClr val="27467D"/>
              </a:solidFill>
            </a:endParaRPr>
          </a:p>
          <a:p>
            <a:pPr marL="0" indent="0">
              <a:buNone/>
            </a:pP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5" name="Shape 327">
            <a:extLst>
              <a:ext uri="{FF2B5EF4-FFF2-40B4-BE49-F238E27FC236}">
                <a16:creationId xmlns:a16="http://schemas.microsoft.com/office/drawing/2014/main" id="{0925BD88-26C1-8646-BD3B-24310B33068D}"/>
              </a:ext>
            </a:extLst>
          </p:cNvPr>
          <p:cNvSpPr txBox="1">
            <a:spLocks/>
          </p:cNvSpPr>
          <p:nvPr/>
        </p:nvSpPr>
        <p:spPr>
          <a:xfrm>
            <a:off x="457200" y="841971"/>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Resource and Idea Suggestions</a:t>
            </a:r>
            <a:endParaRPr kumimoji="0" lang="en-US" sz="1800" b="0"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138482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Hardest Part of Writing Is Restarting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https://www.chronicle.com/article/The-Hardest-Part-of-Writing-Is/245720?cid=cp242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 name="Picture 2">
            <a:extLst>
              <a:ext uri="{FF2B5EF4-FFF2-40B4-BE49-F238E27FC236}">
                <a16:creationId xmlns:a16="http://schemas.microsoft.com/office/drawing/2014/main" id="{66666F44-E3C0-45B6-8368-5C9CEB6966E5}"/>
              </a:ext>
            </a:extLst>
          </p:cNvPr>
          <p:cNvPicPr>
            <a:picLocks noChangeAspect="1"/>
          </p:cNvPicPr>
          <p:nvPr/>
        </p:nvPicPr>
        <p:blipFill rotWithShape="1">
          <a:blip r:embed="rId3"/>
          <a:srcRect l="12552" t="32405" r="37441" b="13924"/>
          <a:stretch/>
        </p:blipFill>
        <p:spPr>
          <a:xfrm>
            <a:off x="4254752" y="2773362"/>
            <a:ext cx="4925462" cy="4184716"/>
          </a:xfrm>
          <a:prstGeom prst="rect">
            <a:avLst/>
          </a:prstGeom>
        </p:spPr>
      </p:pic>
      <p:pic>
        <p:nvPicPr>
          <p:cNvPr id="5" name="Picture 4">
            <a:extLst>
              <a:ext uri="{FF2B5EF4-FFF2-40B4-BE49-F238E27FC236}">
                <a16:creationId xmlns:a16="http://schemas.microsoft.com/office/drawing/2014/main" id="{6518A53A-A647-4C6F-87E0-2A103DC48BC0}"/>
              </a:ext>
            </a:extLst>
          </p:cNvPr>
          <p:cNvPicPr>
            <a:picLocks noChangeAspect="1"/>
          </p:cNvPicPr>
          <p:nvPr/>
        </p:nvPicPr>
        <p:blipFill rotWithShape="1">
          <a:blip r:embed="rId4"/>
          <a:srcRect l="18333" t="34284" r="40000" b="8092"/>
          <a:stretch/>
        </p:blipFill>
        <p:spPr>
          <a:xfrm>
            <a:off x="134397" y="3052763"/>
            <a:ext cx="4120355" cy="3625913"/>
          </a:xfrm>
          <a:prstGeom prst="rect">
            <a:avLst/>
          </a:prstGeom>
        </p:spPr>
      </p:pic>
    </p:spTree>
    <p:extLst>
      <p:ext uri="{BB962C8B-B14F-4D97-AF65-F5344CB8AC3E}">
        <p14:creationId xmlns:p14="http://schemas.microsoft.com/office/powerpoint/2010/main" val="906849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653" y="3061578"/>
            <a:ext cx="7103398" cy="3433917"/>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The publishing venue prey on academicians for making money without following scholarly publishing standards, commonly seen in the Open Access world. </a:t>
            </a:r>
          </a:p>
          <a:p>
            <a:r>
              <a:rPr lang="en-US" sz="2400" dirty="0">
                <a:latin typeface="Tahoma" panose="020B0604030504040204" pitchFamily="34" charset="0"/>
                <a:ea typeface="Tahoma" panose="020B0604030504040204" pitchFamily="34" charset="0"/>
                <a:cs typeface="Tahoma" panose="020B0604030504040204" pitchFamily="34" charset="0"/>
              </a:rPr>
              <a:t>Also called “Pseudo-journals,” “fake journals,” and “sham journals.”</a:t>
            </a:r>
          </a:p>
        </p:txBody>
      </p:sp>
      <p:sp>
        <p:nvSpPr>
          <p:cNvPr id="4" name="Shape 327"/>
          <p:cNvSpPr txBox="1">
            <a:spLocks noGrp="1"/>
          </p:cNvSpPr>
          <p:nvPr>
            <p:ph type="title"/>
          </p:nvPr>
        </p:nvSpPr>
        <p:spPr>
          <a:xfrm>
            <a:off x="457200" y="731837"/>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Predatory (fake) Journals/ Publishers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Sheu,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685190" y="2402615"/>
            <a:ext cx="8229600" cy="6589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US" sz="2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Be Aware of Predatory Journals/Publishers!</a:t>
            </a: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sp>
        <p:nvSpPr>
          <p:cNvPr id="7" name="TextBox 6"/>
          <p:cNvSpPr txBox="1"/>
          <p:nvPr/>
        </p:nvSpPr>
        <p:spPr>
          <a:xfrm>
            <a:off x="3958542" y="6126163"/>
            <a:ext cx="4557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18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Beager</a:t>
            </a:r>
            <a:r>
              <a:rPr kumimoji="0" lang="en-US"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2017; Clark &amp; Smith, 2017)</a:t>
            </a:r>
          </a:p>
        </p:txBody>
      </p:sp>
    </p:spTree>
    <p:extLst>
      <p:ext uri="{BB962C8B-B14F-4D97-AF65-F5344CB8AC3E}">
        <p14:creationId xmlns:p14="http://schemas.microsoft.com/office/powerpoint/2010/main" val="3537833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995" y="2685327"/>
            <a:ext cx="6998090" cy="3440836"/>
          </a:xfrm>
        </p:spPr>
        <p:txBody>
          <a:bodyPr>
            <a:normAutofit lnSpcReduction="10000"/>
          </a:bodyPr>
          <a:lstStyle/>
          <a:p>
            <a:r>
              <a:rPr lang="en-US" sz="2800" dirty="0">
                <a:latin typeface="Tahoma" panose="020B0604030504040204" pitchFamily="34" charset="0"/>
                <a:ea typeface="Tahoma" panose="020B0604030504040204" pitchFamily="34" charset="0"/>
                <a:cs typeface="Tahoma" panose="020B0604030504040204" pitchFamily="34" charset="0"/>
              </a:rPr>
              <a:t>Characteristics</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The journal asks for a </a:t>
            </a:r>
            <a:r>
              <a:rPr lang="en-US" sz="2000" i="1" dirty="0">
                <a:latin typeface="Tahoma" panose="020B0604030504040204" pitchFamily="34" charset="0"/>
                <a:ea typeface="Tahoma" panose="020B0604030504040204" pitchFamily="34" charset="0"/>
                <a:cs typeface="Tahoma" panose="020B0604030504040204" pitchFamily="34" charset="0"/>
              </a:rPr>
              <a:t>submission</a:t>
            </a:r>
            <a:r>
              <a:rPr lang="en-US" sz="2000" dirty="0">
                <a:latin typeface="Tahoma" panose="020B0604030504040204" pitchFamily="34" charset="0"/>
                <a:ea typeface="Tahoma" panose="020B0604030504040204" pitchFamily="34" charset="0"/>
                <a:cs typeface="Tahoma" panose="020B0604030504040204" pitchFamily="34" charset="0"/>
              </a:rPr>
              <a:t> fee</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Promises of fast peer review and fast publication</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Spam emails to attract potential authors</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Small size of editorial board or not indicated clearly</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Newness and the quantity: a very new journal that consists of a high quantity of articles in one issue </a:t>
            </a:r>
          </a:p>
          <a:p>
            <a:pPr lvl="1">
              <a:buSzPct val="85000"/>
              <a:buFont typeface="Courier New"/>
              <a:buChar char="o"/>
            </a:pPr>
            <a:r>
              <a:rPr lang="en-US" sz="2000" dirty="0">
                <a:latin typeface="Tahoma" panose="020B0604030504040204" pitchFamily="34" charset="0"/>
                <a:ea typeface="Tahoma" panose="020B0604030504040204" pitchFamily="34" charset="0"/>
                <a:cs typeface="Tahoma" panose="020B0604030504040204" pitchFamily="34" charset="0"/>
              </a:rPr>
              <a:t>Inconsistencies in the scope and the content or journal title and contact address</a:t>
            </a:r>
          </a:p>
          <a:p>
            <a:pPr marL="508000" lvl="1" indent="0">
              <a:buSzPct val="85000"/>
              <a:buNone/>
            </a:pPr>
            <a:endParaRPr lang="en-US" sz="2400" dirty="0"/>
          </a:p>
          <a:p>
            <a:pPr lvl="1">
              <a:buSzPct val="85000"/>
              <a:buFont typeface="Courier New"/>
              <a:buChar char="o"/>
            </a:pPr>
            <a:endParaRPr lang="en-US" sz="2400" dirty="0"/>
          </a:p>
        </p:txBody>
      </p:sp>
      <p:sp>
        <p:nvSpPr>
          <p:cNvPr id="5" name="Shape 206"/>
          <p:cNvSpPr txBox="1"/>
          <p:nvPr/>
        </p:nvSpPr>
        <p:spPr>
          <a:xfrm>
            <a:off x="703544" y="2285217"/>
            <a:ext cx="9333779" cy="7019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US" sz="2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 Be Aware of Predatory Journals/Publishers!</a:t>
            </a: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sp>
        <p:nvSpPr>
          <p:cNvPr id="7" name="TextBox 6"/>
          <p:cNvSpPr txBox="1"/>
          <p:nvPr/>
        </p:nvSpPr>
        <p:spPr>
          <a:xfrm>
            <a:off x="3865944" y="6126163"/>
            <a:ext cx="445330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20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Beager</a:t>
            </a:r>
            <a:r>
              <a:rPr kumimoji="0" lang="en-US"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2017; Prater, 2018)</a:t>
            </a:r>
          </a:p>
        </p:txBody>
      </p:sp>
      <p:sp>
        <p:nvSpPr>
          <p:cNvPr id="8" name="Shape 327">
            <a:extLst>
              <a:ext uri="{FF2B5EF4-FFF2-40B4-BE49-F238E27FC236}">
                <a16:creationId xmlns:a16="http://schemas.microsoft.com/office/drawing/2014/main" id="{B2CCA6F8-AA5D-5948-98E7-3294E5135224}"/>
              </a:ext>
            </a:extLst>
          </p:cNvPr>
          <p:cNvSpPr txBox="1">
            <a:spLocks/>
          </p:cNvSpPr>
          <p:nvPr/>
        </p:nvSpPr>
        <p:spPr>
          <a:xfrm>
            <a:off x="457200" y="747195"/>
            <a:ext cx="8200663" cy="9369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Predatory Journals/ Publishers</a:t>
            </a: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(Feng-Ru </a:t>
            </a:r>
            <a:r>
              <a:rPr kumimoji="0" lang="en-US" sz="1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Sheu</a:t>
            </a:r>
            <a:r>
              <a:rPr kumimoji="0" lang="en-US" sz="1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kumimoji="0" lang="en-US" sz="1800" b="0"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2078993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68378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32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Difficulties and Challenges of a Early Career Scholar</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8" name="Shape 188"/>
          <p:cNvSpPr txBox="1">
            <a:spLocks noGrp="1"/>
          </p:cNvSpPr>
          <p:nvPr>
            <p:ph type="body" idx="1"/>
          </p:nvPr>
        </p:nvSpPr>
        <p:spPr>
          <a:xfrm>
            <a:off x="1014712" y="2079861"/>
            <a:ext cx="5159229" cy="4475406"/>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Time</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Writing habits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Resources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Local/Global Support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Starter text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Reputation</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Connections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Journal awareness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Energy/Stamina</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Service/Teaching duties</a:t>
            </a:r>
          </a:p>
          <a:p>
            <a:pPr marL="457200" marR="0" lvl="0" indent="-457200" algn="l" rtl="0">
              <a:lnSpc>
                <a:spcPct val="100000"/>
              </a:lnSpc>
              <a:spcBef>
                <a:spcPts val="0"/>
              </a:spcBef>
              <a:spcAft>
                <a:spcPts val="0"/>
              </a:spcAft>
              <a:buClr>
                <a:schemeClr val="dk1"/>
              </a:buClr>
              <a:buSzPts val="2400"/>
              <a:buFont typeface="Calibri"/>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0"/>
              </a:spcBef>
              <a:spcAft>
                <a:spcPts val="0"/>
              </a:spcAft>
              <a:buClr>
                <a:schemeClr val="dk1"/>
              </a:buClr>
              <a:buSzPts val="2400"/>
              <a:buFont typeface="Calibri"/>
              <a:buAutoNum type="arabicPeriod"/>
            </a:pP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68FED43-4F51-407A-81F6-47C536E4B63C}"/>
              </a:ext>
            </a:extLst>
          </p:cNvPr>
          <p:cNvPicPr>
            <a:picLocks noChangeAspect="1"/>
          </p:cNvPicPr>
          <p:nvPr/>
        </p:nvPicPr>
        <p:blipFill>
          <a:blip r:embed="rId3"/>
          <a:stretch>
            <a:fillRect/>
          </a:stretch>
        </p:blipFill>
        <p:spPr>
          <a:xfrm>
            <a:off x="6053559" y="1948543"/>
            <a:ext cx="3090441" cy="2058709"/>
          </a:xfrm>
          <a:prstGeom prst="rect">
            <a:avLst/>
          </a:prstGeom>
        </p:spPr>
      </p:pic>
    </p:spTree>
    <p:extLst>
      <p:ext uri="{BB962C8B-B14F-4D97-AF65-F5344CB8AC3E}">
        <p14:creationId xmlns:p14="http://schemas.microsoft.com/office/powerpoint/2010/main" val="616351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subTitle" idx="1"/>
          </p:nvPr>
        </p:nvSpPr>
        <p:spPr>
          <a:xfrm>
            <a:off x="482600" y="3360079"/>
            <a:ext cx="8458200" cy="1143000"/>
          </a:xfrm>
          <a:prstGeom prst="rect">
            <a:avLst/>
          </a:prstGeom>
          <a:noFill/>
          <a:ln>
            <a:noFill/>
          </a:ln>
        </p:spPr>
        <p:txBody>
          <a:bodyPr spcFirstLastPara="1" wrap="square" lIns="91425" tIns="45700" rIns="91425" bIns="45700" anchor="t" anchorCtr="0">
            <a:noAutofit/>
          </a:bodyPr>
          <a:lstStyle/>
          <a:p>
            <a:pPr marL="0" marR="0" lvl="0" indent="0" rtl="0">
              <a:lnSpc>
                <a:spcPct val="80000"/>
              </a:lnSpc>
              <a:spcBef>
                <a:spcPts val="0"/>
              </a:spcBef>
              <a:spcAft>
                <a:spcPts val="0"/>
              </a:spcAft>
              <a:buClr>
                <a:srgbClr val="898989"/>
              </a:buClr>
              <a:buSzPts val="2700"/>
              <a:buFont typeface="Arial"/>
              <a:buNone/>
            </a:pPr>
            <a:r>
              <a:rPr lang="en"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Insights and Advice on Getting Published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from a New Faculty’s Perspective</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79" name="Shape 279"/>
          <p:cNvPicPr preferRelativeResize="0"/>
          <p:nvPr/>
        </p:nvPicPr>
        <p:blipFill rotWithShape="1">
          <a:blip r:embed="rId3">
            <a:alphaModFix/>
          </a:blip>
          <a:srcRect/>
          <a:stretch/>
        </p:blipFill>
        <p:spPr>
          <a:xfrm>
            <a:off x="1298559" y="67461"/>
            <a:ext cx="2143125" cy="2143125"/>
          </a:xfrm>
          <a:prstGeom prst="rect">
            <a:avLst/>
          </a:prstGeom>
          <a:noFill/>
          <a:ln>
            <a:noFill/>
          </a:ln>
        </p:spPr>
      </p:pic>
      <p:pic>
        <p:nvPicPr>
          <p:cNvPr id="280" name="Shape 280"/>
          <p:cNvPicPr preferRelativeResize="0"/>
          <p:nvPr/>
        </p:nvPicPr>
        <p:blipFill rotWithShape="1">
          <a:blip r:embed="rId3">
            <a:alphaModFix/>
          </a:blip>
          <a:srcRect/>
          <a:stretch/>
        </p:blipFill>
        <p:spPr>
          <a:xfrm rot="2400001">
            <a:off x="4202171" y="534947"/>
            <a:ext cx="1600200" cy="1600200"/>
          </a:xfrm>
          <a:prstGeom prst="rect">
            <a:avLst/>
          </a:prstGeom>
          <a:noFill/>
          <a:ln>
            <a:noFill/>
          </a:ln>
        </p:spPr>
      </p:pic>
      <p:pic>
        <p:nvPicPr>
          <p:cNvPr id="281" name="Shape 281"/>
          <p:cNvPicPr preferRelativeResize="0"/>
          <p:nvPr/>
        </p:nvPicPr>
        <p:blipFill rotWithShape="1">
          <a:blip r:embed="rId3">
            <a:alphaModFix/>
          </a:blip>
          <a:srcRect/>
          <a:stretch/>
        </p:blipFill>
        <p:spPr>
          <a:xfrm rot="-7500001">
            <a:off x="6491248" y="1531955"/>
            <a:ext cx="1257300" cy="1257300"/>
          </a:xfrm>
          <a:prstGeom prst="rect">
            <a:avLst/>
          </a:prstGeom>
          <a:noFill/>
          <a:ln>
            <a:noFill/>
          </a:ln>
        </p:spPr>
      </p:pic>
      <p:sp>
        <p:nvSpPr>
          <p:cNvPr id="283" name="Shape 283"/>
          <p:cNvSpPr txBox="1">
            <a:spLocks noGrp="1"/>
          </p:cNvSpPr>
          <p:nvPr>
            <p:ph type="ctrTitle"/>
          </p:nvPr>
        </p:nvSpPr>
        <p:spPr>
          <a:xfrm>
            <a:off x="882700" y="4503079"/>
            <a:ext cx="7658000" cy="16213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800"/>
              <a:buFont typeface="Courier New"/>
              <a:buNone/>
            </a:pP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Writing Tips </a:t>
            </a:r>
            <a:b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b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and Ins</a:t>
            </a:r>
            <a:r>
              <a:rPr lang="en-US" sz="4800" b="1" i="0" u="none" strike="noStrike" cap="none" dirty="0" err="1">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i</a:t>
            </a: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ghts</a:t>
            </a:r>
            <a:endParaRP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823865" y="689156"/>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Meina Zhu: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An Early Career Perspective</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823865" y="2147596"/>
            <a:ext cx="6799154" cy="2969537"/>
          </a:xfrm>
        </p:spPr>
        <p:txBody>
          <a:bodyPr/>
          <a:lstStyle/>
          <a:p>
            <a:pPr marL="25400" indent="0">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Goals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Strategic Plans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Reflection</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Collaborators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Professional Development</a:t>
            </a:r>
          </a:p>
          <a:p>
            <a:pPr marL="25400" indent="0">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Research focus</a:t>
            </a:r>
          </a:p>
          <a:p>
            <a:pPr marL="25400" indent="0">
              <a:buNone/>
            </a:pP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3" name="Picture 2" descr="A person wearing a suit and tie&#10;&#10;Description automatically generated">
            <a:extLst>
              <a:ext uri="{FF2B5EF4-FFF2-40B4-BE49-F238E27FC236}">
                <a16:creationId xmlns:a16="http://schemas.microsoft.com/office/drawing/2014/main" id="{CE2542A4-A451-4223-B593-93ED0733B90D}"/>
              </a:ext>
            </a:extLst>
          </p:cNvPr>
          <p:cNvPicPr>
            <a:picLocks noChangeAspect="1"/>
          </p:cNvPicPr>
          <p:nvPr/>
        </p:nvPicPr>
        <p:blipFill>
          <a:blip r:embed="rId3"/>
          <a:stretch>
            <a:fillRect/>
          </a:stretch>
        </p:blipFill>
        <p:spPr>
          <a:xfrm>
            <a:off x="7301729" y="0"/>
            <a:ext cx="1842271" cy="2454827"/>
          </a:xfrm>
          <a:prstGeom prst="rect">
            <a:avLst/>
          </a:prstGeom>
        </p:spPr>
      </p:pic>
    </p:spTree>
    <p:extLst>
      <p:ext uri="{BB962C8B-B14F-4D97-AF65-F5344CB8AC3E}">
        <p14:creationId xmlns:p14="http://schemas.microsoft.com/office/powerpoint/2010/main" val="2592710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22586" y="8744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5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a:t>
            </a:r>
            <a:r>
              <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a:t>
            </a:r>
            <a:r>
              <a:rPr lang="en-US" sz="5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Goals</a:t>
            </a:r>
            <a:endParaRPr sz="7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FCE6DDE-599F-3D47-8192-C53279726034}"/>
              </a:ext>
            </a:extLst>
          </p:cNvPr>
          <p:cNvPicPr>
            <a:picLocks noChangeAspect="1"/>
          </p:cNvPicPr>
          <p:nvPr/>
        </p:nvPicPr>
        <p:blipFill>
          <a:blip r:embed="rId3"/>
          <a:stretch>
            <a:fillRect/>
          </a:stretch>
        </p:blipFill>
        <p:spPr>
          <a:xfrm>
            <a:off x="1567542" y="1841500"/>
            <a:ext cx="5950857" cy="3570514"/>
          </a:xfrm>
          <a:prstGeom prst="rect">
            <a:avLst/>
          </a:prstGeom>
        </p:spPr>
      </p:pic>
    </p:spTree>
    <p:extLst>
      <p:ext uri="{BB962C8B-B14F-4D97-AF65-F5344CB8AC3E}">
        <p14:creationId xmlns:p14="http://schemas.microsoft.com/office/powerpoint/2010/main" val="4009290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Strategic Plans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482014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Reflection on Writing</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4B13B82-F567-CF48-8D06-15E334435429}"/>
              </a:ext>
            </a:extLst>
          </p:cNvPr>
          <p:cNvPicPr>
            <a:picLocks noChangeAspect="1"/>
          </p:cNvPicPr>
          <p:nvPr/>
        </p:nvPicPr>
        <p:blipFill rotWithShape="1">
          <a:blip r:embed="rId3"/>
          <a:srcRect b="16184"/>
          <a:stretch/>
        </p:blipFill>
        <p:spPr>
          <a:xfrm>
            <a:off x="1228846" y="1841500"/>
            <a:ext cx="6889508" cy="4370614"/>
          </a:xfrm>
          <a:prstGeom prst="rect">
            <a:avLst/>
          </a:prstGeom>
        </p:spPr>
      </p:pic>
    </p:spTree>
    <p:extLst>
      <p:ext uri="{BB962C8B-B14F-4D97-AF65-F5344CB8AC3E}">
        <p14:creationId xmlns:p14="http://schemas.microsoft.com/office/powerpoint/2010/main" val="3855844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2191004" y="2486215"/>
            <a:ext cx="5416296" cy="4371785"/>
          </a:xfrm>
          <a:prstGeom prst="rect">
            <a:avLst/>
          </a:prstGeom>
        </p:spPr>
      </p:pic>
    </p:spTree>
    <p:extLst>
      <p:ext uri="{BB962C8B-B14F-4D97-AF65-F5344CB8AC3E}">
        <p14:creationId xmlns:p14="http://schemas.microsoft.com/office/powerpoint/2010/main" val="258497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055078" y="369855"/>
            <a:ext cx="6479930" cy="1432567"/>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Crucial Co-Writing Considerations</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Jordan McNeill,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800101" y="1881554"/>
            <a:ext cx="7684476" cy="4387361"/>
          </a:xfrm>
        </p:spPr>
        <p:txBody>
          <a:bodyPr>
            <a:normAutofit lnSpcReduction="10000"/>
          </a:bodyPr>
          <a:lstStyle/>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Clarify authorship order ahead of time.</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Have an honest conversation about the strengths of each team member--draft, revise, proofread, and format your manuscript.</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Be clear on division of labor.</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Nonwriting tasks are important too—taking notes, submission guidelines, and keep track of deadlines.</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Set up digital collaboration norms and platforms—archiving, tracking, commenting, etc.</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Respond to feedback professionally.</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Build in time for feedback and revision.</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Singular voice throughout paper—assign one member of team to read for writing style and flow.</a:t>
            </a:r>
          </a:p>
        </p:txBody>
      </p:sp>
    </p:spTree>
    <p:extLst>
      <p:ext uri="{BB962C8B-B14F-4D97-AF65-F5344CB8AC3E}">
        <p14:creationId xmlns:p14="http://schemas.microsoft.com/office/powerpoint/2010/main" val="2686904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4" name="Picture 3">
            <a:extLst>
              <a:ext uri="{FF2B5EF4-FFF2-40B4-BE49-F238E27FC236}">
                <a16:creationId xmlns:a16="http://schemas.microsoft.com/office/drawing/2014/main" id="{B1FBCA10-BE99-4932-92B1-70FBD99DB092}"/>
              </a:ext>
            </a:extLst>
          </p:cNvPr>
          <p:cNvPicPr>
            <a:picLocks noChangeAspect="1"/>
          </p:cNvPicPr>
          <p:nvPr/>
        </p:nvPicPr>
        <p:blipFill rotWithShape="1">
          <a:blip r:embed="rId3"/>
          <a:srcRect l="12553" t="42194" r="38243" b="7173"/>
          <a:stretch/>
        </p:blipFill>
        <p:spPr>
          <a:xfrm>
            <a:off x="2478105" y="2773362"/>
            <a:ext cx="4795277" cy="3906115"/>
          </a:xfrm>
          <a:prstGeom prst="rect">
            <a:avLst/>
          </a:prstGeom>
        </p:spPr>
      </p:pic>
    </p:spTree>
    <p:extLst>
      <p:ext uri="{BB962C8B-B14F-4D97-AF65-F5344CB8AC3E}">
        <p14:creationId xmlns:p14="http://schemas.microsoft.com/office/powerpoint/2010/main" val="986786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949570" y="660435"/>
            <a:ext cx="7552591" cy="1045271"/>
          </a:xfrm>
          <a:prstGeom prst="rect">
            <a:avLst/>
          </a:prstGeom>
        </p:spPr>
        <p:txBody>
          <a:bodyPr spcFirstLastPara="1" wrap="square" lIns="91425" tIns="91425" rIns="91425" bIns="91425" anchor="t" anchorCtr="0">
            <a:noAutofit/>
          </a:bodyPr>
          <a:lstStyle/>
          <a:p>
            <a:pPr algn="ct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Meina</a:t>
            </a:r>
            <a:b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Collaboration-Why?</a:t>
            </a:r>
            <a:endParaRPr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92" name="Google Shape;392;p60"/>
          <p:cNvSpPr txBox="1">
            <a:spLocks noGrp="1"/>
          </p:cNvSpPr>
          <p:nvPr>
            <p:ph type="body" idx="1"/>
          </p:nvPr>
        </p:nvSpPr>
        <p:spPr>
          <a:xfrm>
            <a:off x="1160584" y="2018517"/>
            <a:ext cx="5811715" cy="3872330"/>
          </a:xfrm>
          <a:prstGeom prst="rect">
            <a:avLst/>
          </a:prstGeom>
        </p:spPr>
        <p:txBody>
          <a:bodyPr spcFirstLastPara="1" wrap="square" lIns="91425" tIns="91425" rIns="91425" bIns="91425" anchor="t" anchorCtr="0">
            <a:noAutofit/>
          </a:bodyPr>
          <a:lstStyle/>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Improve quality of research</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Extend research relationships and networks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Foster interdisciplinary and transdisciplinary research</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Share expertise and knowledge transfer</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Enhance scientific and publishing productivity</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Accelerate dissemination of findings for community benefit</a:t>
            </a: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393" name="Google Shape;393;p60"/>
          <p:cNvPicPr preferRelativeResize="0"/>
          <p:nvPr/>
        </p:nvPicPr>
        <p:blipFill>
          <a:blip r:embed="rId3">
            <a:alphaModFix/>
          </a:blip>
          <a:stretch>
            <a:fillRect/>
          </a:stretch>
        </p:blipFill>
        <p:spPr>
          <a:xfrm>
            <a:off x="7192106" y="2195050"/>
            <a:ext cx="1841869" cy="1348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a:spLocks noGrp="1"/>
          </p:cNvSpPr>
          <p:nvPr>
            <p:ph type="title"/>
          </p:nvPr>
        </p:nvSpPr>
        <p:spPr>
          <a:xfrm>
            <a:off x="975946" y="540128"/>
            <a:ext cx="7702062" cy="1244710"/>
          </a:xfrm>
          <a:prstGeom prst="rect">
            <a:avLst/>
          </a:prstGeom>
        </p:spPr>
        <p:txBody>
          <a:bodyPr spcFirstLastPara="1" wrap="square" lIns="91425" tIns="91425" rIns="91425" bIns="91425" anchor="t" anchorCtr="0">
            <a:noAutofit/>
          </a:bodyPr>
          <a:lstStyle/>
          <a:p>
            <a:pPr algn="ct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Meina… </a:t>
            </a:r>
            <a:b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Collaboration-How?</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endParaRPr sz="1800" b="1" dirty="0">
              <a:solidFill>
                <a:schemeClr val="dk2"/>
              </a:solidFill>
            </a:endParaRPr>
          </a:p>
        </p:txBody>
      </p:sp>
      <p:sp>
        <p:nvSpPr>
          <p:cNvPr id="399" name="Google Shape;399;p61"/>
          <p:cNvSpPr txBox="1">
            <a:spLocks noGrp="1"/>
          </p:cNvSpPr>
          <p:nvPr>
            <p:ph type="body" idx="1"/>
          </p:nvPr>
        </p:nvSpPr>
        <p:spPr>
          <a:xfrm>
            <a:off x="1397977" y="2011951"/>
            <a:ext cx="5205046" cy="4019571"/>
          </a:xfrm>
          <a:prstGeom prst="rect">
            <a:avLst/>
          </a:prstGeom>
        </p:spPr>
        <p:txBody>
          <a:bodyPr spcFirstLastPara="1" wrap="square" lIns="91425" tIns="91425" rIns="91425" bIns="91425" anchor="t" anchorCtr="0">
            <a:noAutofit/>
          </a:bodyPr>
          <a:lstStyle/>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Identify the skills that you can offer</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Identify how the collaboration will meet your needs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Find collaborators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Introduce yourself</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Set expectations at the beginning of the collaboration</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Leverage tools for collaborations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Keep communicating</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Do not be discouraged</a:t>
            </a:r>
            <a:endParaRPr b="1"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spcBef>
                <a:spcPts val="1600"/>
              </a:spcBef>
              <a:buNone/>
            </a:pPr>
            <a:endParaRPr sz="1500" dirty="0"/>
          </a:p>
          <a:p>
            <a:pPr marL="0" indent="0">
              <a:lnSpc>
                <a:spcPct val="150000"/>
              </a:lnSpc>
              <a:spcBef>
                <a:spcPts val="1600"/>
              </a:spcBef>
              <a:spcAft>
                <a:spcPts val="1600"/>
              </a:spcAft>
              <a:buNone/>
            </a:pPr>
            <a:endParaRPr sz="1500" dirty="0"/>
          </a:p>
        </p:txBody>
      </p:sp>
      <p:pic>
        <p:nvPicPr>
          <p:cNvPr id="400" name="Google Shape;400;p61"/>
          <p:cNvPicPr preferRelativeResize="0"/>
          <p:nvPr/>
        </p:nvPicPr>
        <p:blipFill>
          <a:blip r:embed="rId3">
            <a:alphaModFix/>
          </a:blip>
          <a:stretch>
            <a:fillRect/>
          </a:stretch>
        </p:blipFill>
        <p:spPr>
          <a:xfrm>
            <a:off x="6470856" y="2165275"/>
            <a:ext cx="2608768" cy="2333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606668" y="513526"/>
            <a:ext cx="7930663" cy="1129925"/>
          </a:xfrm>
        </p:spPr>
        <p:txBody>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5. Sometimes you have to contact the editor…</a:t>
            </a:r>
          </a:p>
        </p:txBody>
      </p:sp>
      <p:pic>
        <p:nvPicPr>
          <p:cNvPr id="2" name="Picture 1">
            <a:extLst>
              <a:ext uri="{FF2B5EF4-FFF2-40B4-BE49-F238E27FC236}">
                <a16:creationId xmlns:a16="http://schemas.microsoft.com/office/drawing/2014/main" id="{F4A20895-703F-413E-876E-1AE0531E4E0F}"/>
              </a:ext>
            </a:extLst>
          </p:cNvPr>
          <p:cNvPicPr>
            <a:picLocks noChangeAspect="1"/>
          </p:cNvPicPr>
          <p:nvPr/>
        </p:nvPicPr>
        <p:blipFill rotWithShape="1">
          <a:blip r:embed="rId3"/>
          <a:srcRect l="4955" t="13093" r="17876" b="15333"/>
          <a:stretch/>
        </p:blipFill>
        <p:spPr>
          <a:xfrm>
            <a:off x="0" y="2112021"/>
            <a:ext cx="6361216" cy="4311329"/>
          </a:xfrm>
          <a:prstGeom prst="rect">
            <a:avLst/>
          </a:prstGeom>
        </p:spPr>
      </p:pic>
      <p:pic>
        <p:nvPicPr>
          <p:cNvPr id="3" name="Picture 2">
            <a:extLst>
              <a:ext uri="{FF2B5EF4-FFF2-40B4-BE49-F238E27FC236}">
                <a16:creationId xmlns:a16="http://schemas.microsoft.com/office/drawing/2014/main" id="{9CEFB6FA-FA02-4A81-AF7D-1E19AD8DBA45}"/>
              </a:ext>
            </a:extLst>
          </p:cNvPr>
          <p:cNvPicPr>
            <a:picLocks noChangeAspect="1"/>
          </p:cNvPicPr>
          <p:nvPr/>
        </p:nvPicPr>
        <p:blipFill rotWithShape="1">
          <a:blip r:embed="rId4"/>
          <a:srcRect l="9115" t="16857" r="46106" b="-1210"/>
          <a:stretch/>
        </p:blipFill>
        <p:spPr>
          <a:xfrm>
            <a:off x="5607992" y="2112021"/>
            <a:ext cx="3536007" cy="4779899"/>
          </a:xfrm>
          <a:prstGeom prst="rect">
            <a:avLst/>
          </a:prstGeom>
        </p:spPr>
      </p:pic>
    </p:spTree>
    <p:extLst>
      <p:ext uri="{BB962C8B-B14F-4D97-AF65-F5344CB8AC3E}">
        <p14:creationId xmlns:p14="http://schemas.microsoft.com/office/powerpoint/2010/main" val="3934203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1090246" y="593367"/>
            <a:ext cx="7253654" cy="1217848"/>
          </a:xfrm>
        </p:spPr>
        <p:txBody>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6. Sometimes you have to send to an easier journal…</a:t>
            </a:r>
          </a:p>
        </p:txBody>
      </p:sp>
      <p:pic>
        <p:nvPicPr>
          <p:cNvPr id="3" name="Picture 2">
            <a:extLst>
              <a:ext uri="{FF2B5EF4-FFF2-40B4-BE49-F238E27FC236}">
                <a16:creationId xmlns:a16="http://schemas.microsoft.com/office/drawing/2014/main" id="{4AF33FCC-EDED-4DC5-B12E-8E00FECFF153}"/>
              </a:ext>
            </a:extLst>
          </p:cNvPr>
          <p:cNvPicPr>
            <a:picLocks noChangeAspect="1"/>
          </p:cNvPicPr>
          <p:nvPr/>
        </p:nvPicPr>
        <p:blipFill rotWithShape="1">
          <a:blip r:embed="rId3"/>
          <a:srcRect l="19646" t="13094" r="33009" b="16907"/>
          <a:stretch/>
        </p:blipFill>
        <p:spPr>
          <a:xfrm>
            <a:off x="3481287" y="2157850"/>
            <a:ext cx="4329239" cy="4677197"/>
          </a:xfrm>
          <a:prstGeom prst="rect">
            <a:avLst/>
          </a:prstGeom>
        </p:spPr>
      </p:pic>
      <p:pic>
        <p:nvPicPr>
          <p:cNvPr id="5" name="Picture 4">
            <a:extLst>
              <a:ext uri="{FF2B5EF4-FFF2-40B4-BE49-F238E27FC236}">
                <a16:creationId xmlns:a16="http://schemas.microsoft.com/office/drawing/2014/main" id="{5499402F-84EF-4BA0-8F14-4EBA28D21BE0}"/>
              </a:ext>
            </a:extLst>
          </p:cNvPr>
          <p:cNvPicPr>
            <a:picLocks noChangeAspect="1"/>
          </p:cNvPicPr>
          <p:nvPr/>
        </p:nvPicPr>
        <p:blipFill>
          <a:blip r:embed="rId4"/>
          <a:stretch>
            <a:fillRect/>
          </a:stretch>
        </p:blipFill>
        <p:spPr>
          <a:xfrm>
            <a:off x="27816" y="2479093"/>
            <a:ext cx="2857500" cy="4038600"/>
          </a:xfrm>
          <a:prstGeom prst="rect">
            <a:avLst/>
          </a:prstGeom>
        </p:spPr>
      </p:pic>
    </p:spTree>
    <p:extLst>
      <p:ext uri="{BB962C8B-B14F-4D97-AF65-F5344CB8AC3E}">
        <p14:creationId xmlns:p14="http://schemas.microsoft.com/office/powerpoint/2010/main" val="644110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434793" y="532371"/>
            <a:ext cx="8520600" cy="763600"/>
          </a:xfrm>
        </p:spPr>
        <p:txBody>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7. Sometimes you’re invited…</a:t>
            </a:r>
          </a:p>
        </p:txBody>
      </p:sp>
      <p:pic>
        <p:nvPicPr>
          <p:cNvPr id="3" name="Picture 2">
            <a:extLst>
              <a:ext uri="{FF2B5EF4-FFF2-40B4-BE49-F238E27FC236}">
                <a16:creationId xmlns:a16="http://schemas.microsoft.com/office/drawing/2014/main" id="{DAA77A80-9003-4ACD-A1AF-D7911BA2EFA6}"/>
              </a:ext>
            </a:extLst>
          </p:cNvPr>
          <p:cNvPicPr>
            <a:picLocks noChangeAspect="1"/>
          </p:cNvPicPr>
          <p:nvPr/>
        </p:nvPicPr>
        <p:blipFill rotWithShape="1">
          <a:blip r:embed="rId3"/>
          <a:srcRect l="5518" t="11445" r="16867" b="18466"/>
          <a:stretch/>
        </p:blipFill>
        <p:spPr>
          <a:xfrm>
            <a:off x="0" y="1484890"/>
            <a:ext cx="6862047" cy="4806670"/>
          </a:xfrm>
          <a:prstGeom prst="rect">
            <a:avLst/>
          </a:prstGeom>
        </p:spPr>
      </p:pic>
      <p:pic>
        <p:nvPicPr>
          <p:cNvPr id="7" name="Picture 6">
            <a:extLst>
              <a:ext uri="{FF2B5EF4-FFF2-40B4-BE49-F238E27FC236}">
                <a16:creationId xmlns:a16="http://schemas.microsoft.com/office/drawing/2014/main" id="{FFB2E851-2D2A-48D3-91C6-7585A4594892}"/>
              </a:ext>
            </a:extLst>
          </p:cNvPr>
          <p:cNvPicPr>
            <a:picLocks noChangeAspect="1"/>
          </p:cNvPicPr>
          <p:nvPr/>
        </p:nvPicPr>
        <p:blipFill>
          <a:blip r:embed="rId4"/>
          <a:stretch>
            <a:fillRect/>
          </a:stretch>
        </p:blipFill>
        <p:spPr>
          <a:xfrm>
            <a:off x="6174225" y="3888225"/>
            <a:ext cx="2969776" cy="2969776"/>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E19B7899-5DB0-4964-B593-20F65E8F232D}"/>
              </a:ext>
            </a:extLst>
          </p:cNvPr>
          <p:cNvPicPr>
            <a:picLocks noChangeAspect="1"/>
          </p:cNvPicPr>
          <p:nvPr/>
        </p:nvPicPr>
        <p:blipFill>
          <a:blip r:embed="rId5"/>
          <a:stretch>
            <a:fillRect/>
          </a:stretch>
        </p:blipFill>
        <p:spPr>
          <a:xfrm>
            <a:off x="6174224" y="1735741"/>
            <a:ext cx="2969776" cy="2227332"/>
          </a:xfrm>
          <a:prstGeom prst="rect">
            <a:avLst/>
          </a:prstGeom>
        </p:spPr>
      </p:pic>
      <p:pic>
        <p:nvPicPr>
          <p:cNvPr id="12" name="Picture 11">
            <a:extLst>
              <a:ext uri="{FF2B5EF4-FFF2-40B4-BE49-F238E27FC236}">
                <a16:creationId xmlns:a16="http://schemas.microsoft.com/office/drawing/2014/main" id="{761959C5-CF83-433D-9259-54B27264F913}"/>
              </a:ext>
            </a:extLst>
          </p:cNvPr>
          <p:cNvPicPr>
            <a:picLocks noChangeAspect="1"/>
          </p:cNvPicPr>
          <p:nvPr/>
        </p:nvPicPr>
        <p:blipFill>
          <a:blip r:embed="rId6"/>
          <a:stretch>
            <a:fillRect/>
          </a:stretch>
        </p:blipFill>
        <p:spPr>
          <a:xfrm>
            <a:off x="5974527" y="1595108"/>
            <a:ext cx="3169473" cy="2377105"/>
          </a:xfrm>
          <a:prstGeom prst="rect">
            <a:avLst/>
          </a:prstGeom>
        </p:spPr>
      </p:pic>
      <p:pic>
        <p:nvPicPr>
          <p:cNvPr id="14" name="Picture 13">
            <a:extLst>
              <a:ext uri="{FF2B5EF4-FFF2-40B4-BE49-F238E27FC236}">
                <a16:creationId xmlns:a16="http://schemas.microsoft.com/office/drawing/2014/main" id="{0AA49588-9BD6-4151-80F4-6F09E716C1ED}"/>
              </a:ext>
            </a:extLst>
          </p:cNvPr>
          <p:cNvPicPr>
            <a:picLocks noChangeAspect="1"/>
          </p:cNvPicPr>
          <p:nvPr/>
        </p:nvPicPr>
        <p:blipFill>
          <a:blip r:embed="rId7"/>
          <a:stretch>
            <a:fillRect/>
          </a:stretch>
        </p:blipFill>
        <p:spPr>
          <a:xfrm>
            <a:off x="5943403" y="1550312"/>
            <a:ext cx="3169475" cy="2377106"/>
          </a:xfrm>
          <a:prstGeom prst="rect">
            <a:avLst/>
          </a:prstGeom>
        </p:spPr>
      </p:pic>
    </p:spTree>
    <p:extLst>
      <p:ext uri="{BB962C8B-B14F-4D97-AF65-F5344CB8AC3E}">
        <p14:creationId xmlns:p14="http://schemas.microsoft.com/office/powerpoint/2010/main" val="25059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511139" y="490395"/>
            <a:ext cx="8121721" cy="1944580"/>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8. Mark the Level of Difficulty</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New Series on Scholarly Productivity: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‘Are You Writing?’</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Rebecca Shuman, The Chronicle of Higher Education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https://www.chronicle.com/article/A-New-Series-on-Scholarly/244689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53625FE-3338-467F-B983-0AD22F7DD293}"/>
              </a:ext>
            </a:extLst>
          </p:cNvPr>
          <p:cNvSpPr>
            <a:spLocks noGrp="1"/>
          </p:cNvSpPr>
          <p:nvPr>
            <p:ph idx="1"/>
          </p:nvPr>
        </p:nvSpPr>
        <p:spPr>
          <a:xfrm>
            <a:off x="457200" y="2609636"/>
            <a:ext cx="6056616" cy="3757969"/>
          </a:xfrm>
        </p:spPr>
        <p:txBody>
          <a:bodyPr>
            <a:normAutofit lnSpcReduction="1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Read as peer reviewer; mark up everything.</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Catalog problems on a 1 to 3 difficulty scale (Level 1 takes less than 30 minutes, Level 2 takes 2 hours or less; Level 3 takes more time).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Fix the easy ones and gain momentum for the harder ones!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Take breaks as needed.</a:t>
            </a: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7FE2263-C6A0-4CB7-AC1F-3BEC26E55E4C}"/>
              </a:ext>
            </a:extLst>
          </p:cNvPr>
          <p:cNvPicPr>
            <a:picLocks noChangeAspect="1"/>
          </p:cNvPicPr>
          <p:nvPr/>
        </p:nvPicPr>
        <p:blipFill rotWithShape="1">
          <a:blip r:embed="rId4"/>
          <a:srcRect l="24167" t="32861" r="30833" b="9601"/>
          <a:stretch/>
        </p:blipFill>
        <p:spPr>
          <a:xfrm>
            <a:off x="6513816" y="2940313"/>
            <a:ext cx="2630184" cy="2289234"/>
          </a:xfrm>
          <a:prstGeom prst="rect">
            <a:avLst/>
          </a:prstGeom>
        </p:spPr>
      </p:pic>
    </p:spTree>
    <p:extLst>
      <p:ext uri="{BB962C8B-B14F-4D97-AF65-F5344CB8AC3E}">
        <p14:creationId xmlns:p14="http://schemas.microsoft.com/office/powerpoint/2010/main" val="219813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47764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ourier"/>
              <a:buNone/>
            </a:pPr>
            <a:r>
              <a:rPr lang="en-US"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Generate Starter Text…</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55" name="Shape 255"/>
          <p:cNvSpPr txBox="1">
            <a:spLocks noGrp="1"/>
          </p:cNvSpPr>
          <p:nvPr>
            <p:ph type="body" idx="1"/>
          </p:nvPr>
        </p:nvSpPr>
        <p:spPr>
          <a:xfrm>
            <a:off x="673537" y="2028858"/>
            <a:ext cx="4927600" cy="4208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Author</a:t>
            </a: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 blog</a:t>
            </a:r>
          </a:p>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Use social media</a:t>
            </a:r>
          </a:p>
          <a:p>
            <a:pPr marL="342900" marR="0" lvl="0" indent="-342900" algn="l" rtl="0">
              <a:lnSpc>
                <a:spcPct val="100000"/>
              </a:lnSpc>
              <a:spcBef>
                <a:spcPts val="0"/>
              </a:spcBef>
              <a:spcAft>
                <a:spcPts val="0"/>
              </a:spcAft>
              <a:buClr>
                <a:schemeClr val="dk1"/>
              </a:buClr>
              <a:buSzPts val="3200"/>
              <a:buFont typeface="Arial"/>
              <a:buChar char="•"/>
            </a:pP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Submit a conference proposal</a:t>
            </a:r>
          </a:p>
          <a:p>
            <a:pPr marL="342900" lvl="0" indent="-342900">
              <a:spcBef>
                <a:spcPts val="0"/>
              </a:spcBef>
            </a:pPr>
            <a:r>
              <a:rPr lang="en-US" b="1" dirty="0">
                <a:latin typeface="Tahoma" panose="020B0604030504040204" pitchFamily="34" charset="0"/>
                <a:ea typeface="Tahoma" panose="020B0604030504040204" pitchFamily="34" charset="0"/>
                <a:cs typeface="Tahoma" panose="020B0604030504040204" pitchFamily="34" charset="0"/>
              </a:rPr>
              <a:t>Write editorials</a:t>
            </a:r>
          </a:p>
          <a:p>
            <a:pPr marL="342900" lvl="0" indent="-342900"/>
            <a:r>
              <a:rPr lang="en-US" b="1" dirty="0">
                <a:latin typeface="Tahoma" panose="020B0604030504040204" pitchFamily="34" charset="0"/>
                <a:ea typeface="Tahoma" panose="020B0604030504040204" pitchFamily="34" charset="0"/>
                <a:cs typeface="Tahoma" panose="020B0604030504040204" pitchFamily="34" charset="0"/>
              </a:rPr>
              <a:t>Write book and software reviews</a:t>
            </a:r>
          </a:p>
          <a:p>
            <a:pPr marL="342900" marR="0" lvl="0" indent="-342900" algn="l" rtl="0">
              <a:lnSpc>
                <a:spcPct val="100000"/>
              </a:lnSpc>
              <a:spcBef>
                <a:spcPts val="0"/>
              </a:spcBef>
              <a:spcAft>
                <a:spcPts val="0"/>
              </a:spcAft>
              <a:buClr>
                <a:schemeClr val="dk1"/>
              </a:buClr>
              <a:buSzPts val="3200"/>
              <a:buFont typeface="Arial"/>
              <a:buChar char="•"/>
            </a:pPr>
            <a:endParaRPr dirty="0"/>
          </a:p>
        </p:txBody>
      </p:sp>
      <p:pic>
        <p:nvPicPr>
          <p:cNvPr id="11" name="Shape 256">
            <a:extLst>
              <a:ext uri="{FF2B5EF4-FFF2-40B4-BE49-F238E27FC236}">
                <a16:creationId xmlns:a16="http://schemas.microsoft.com/office/drawing/2014/main" id="{44CC838C-A9B3-4005-9A84-4F5789225972}"/>
              </a:ext>
            </a:extLst>
          </p:cNvPr>
          <p:cNvPicPr preferRelativeResize="0"/>
          <p:nvPr/>
        </p:nvPicPr>
        <p:blipFill rotWithShape="1">
          <a:blip r:embed="rId3">
            <a:alphaModFix/>
          </a:blip>
          <a:srcRect/>
          <a:stretch/>
        </p:blipFill>
        <p:spPr>
          <a:xfrm>
            <a:off x="5683953" y="3910839"/>
            <a:ext cx="3345744" cy="2489961"/>
          </a:xfrm>
          <a:prstGeom prst="rect">
            <a:avLst/>
          </a:prstGeom>
          <a:noFill/>
          <a:ln>
            <a:noFill/>
          </a:ln>
        </p:spPr>
      </p:pic>
      <p:grpSp>
        <p:nvGrpSpPr>
          <p:cNvPr id="3" name="Group 2">
            <a:extLst>
              <a:ext uri="{FF2B5EF4-FFF2-40B4-BE49-F238E27FC236}">
                <a16:creationId xmlns:a16="http://schemas.microsoft.com/office/drawing/2014/main" id="{BFC1B189-8DB7-F448-B257-C2E9ADEDDCE9}"/>
              </a:ext>
            </a:extLst>
          </p:cNvPr>
          <p:cNvGrpSpPr/>
          <p:nvPr/>
        </p:nvGrpSpPr>
        <p:grpSpPr>
          <a:xfrm>
            <a:off x="5667624" y="1996200"/>
            <a:ext cx="3345744" cy="1881981"/>
            <a:chOff x="5798256" y="2028858"/>
            <a:chExt cx="3345744" cy="1881981"/>
          </a:xfrm>
        </p:grpSpPr>
        <p:pic>
          <p:nvPicPr>
            <p:cNvPr id="7" name="Picture 6">
              <a:extLst>
                <a:ext uri="{FF2B5EF4-FFF2-40B4-BE49-F238E27FC236}">
                  <a16:creationId xmlns:a16="http://schemas.microsoft.com/office/drawing/2014/main" id="{D2BBE7F8-968E-48B0-A98C-FC1A1640C812}"/>
                </a:ext>
              </a:extLst>
            </p:cNvPr>
            <p:cNvPicPr>
              <a:picLocks noChangeAspect="1"/>
            </p:cNvPicPr>
            <p:nvPr/>
          </p:nvPicPr>
          <p:blipFill>
            <a:blip r:embed="rId4"/>
            <a:stretch>
              <a:fillRect/>
            </a:stretch>
          </p:blipFill>
          <p:spPr>
            <a:xfrm>
              <a:off x="5798256" y="2028858"/>
              <a:ext cx="3345744" cy="1881981"/>
            </a:xfrm>
            <a:prstGeom prst="rect">
              <a:avLst/>
            </a:prstGeom>
            <a:solidFill>
              <a:srgbClr val="323232"/>
            </a:solidFill>
          </p:spPr>
        </p:pic>
        <p:sp>
          <p:nvSpPr>
            <p:cNvPr id="2" name="Rectangle 1">
              <a:extLst>
                <a:ext uri="{FF2B5EF4-FFF2-40B4-BE49-F238E27FC236}">
                  <a16:creationId xmlns:a16="http://schemas.microsoft.com/office/drawing/2014/main" id="{C357773A-1ACD-6D43-B2DD-15A9918D567B}"/>
                </a:ext>
              </a:extLst>
            </p:cNvPr>
            <p:cNvSpPr/>
            <p:nvPr/>
          </p:nvSpPr>
          <p:spPr>
            <a:xfrm>
              <a:off x="6304005" y="2251391"/>
              <a:ext cx="1877785" cy="1061357"/>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6F77"/>
                  </a:solidFill>
                </a:rPr>
                <a:t>101</a:t>
              </a:r>
            </a:p>
          </p:txBody>
        </p:sp>
      </p:grpSp>
    </p:spTree>
    <p:extLst>
      <p:ext uri="{BB962C8B-B14F-4D97-AF65-F5344CB8AC3E}">
        <p14:creationId xmlns:p14="http://schemas.microsoft.com/office/powerpoint/2010/main" val="1341103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1FBCA10-BE99-4932-92B1-70FBD99DB092}"/>
              </a:ext>
            </a:extLst>
          </p:cNvPr>
          <p:cNvPicPr>
            <a:picLocks noChangeAspect="1"/>
          </p:cNvPicPr>
          <p:nvPr/>
        </p:nvPicPr>
        <p:blipFill rotWithShape="1">
          <a:blip r:embed="rId3"/>
          <a:srcRect l="12553" t="42194" r="38243" b="7173"/>
          <a:stretch/>
        </p:blipFill>
        <p:spPr>
          <a:xfrm>
            <a:off x="2847382" y="2951885"/>
            <a:ext cx="4795277" cy="3906115"/>
          </a:xfrm>
          <a:prstGeom prst="rect">
            <a:avLst/>
          </a:prstGeom>
        </p:spPr>
      </p:pic>
    </p:spTree>
    <p:extLst>
      <p:ext uri="{BB962C8B-B14F-4D97-AF65-F5344CB8AC3E}">
        <p14:creationId xmlns:p14="http://schemas.microsoft.com/office/powerpoint/2010/main" val="2464386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Sometimes There’s a Hot Streak: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ext&#10;&#10;Description automatically generated">
            <a:extLst>
              <a:ext uri="{FF2B5EF4-FFF2-40B4-BE49-F238E27FC236}">
                <a16:creationId xmlns:a16="http://schemas.microsoft.com/office/drawing/2014/main" id="{F2B7A654-48F1-438D-B4CA-D4B9A555B737}"/>
              </a:ext>
            </a:extLst>
          </p:cNvPr>
          <p:cNvPicPr>
            <a:picLocks noChangeAspect="1"/>
          </p:cNvPicPr>
          <p:nvPr/>
        </p:nvPicPr>
        <p:blipFill>
          <a:blip r:embed="rId3"/>
          <a:stretch>
            <a:fillRect/>
          </a:stretch>
        </p:blipFill>
        <p:spPr>
          <a:xfrm>
            <a:off x="0" y="2412538"/>
            <a:ext cx="6539208" cy="3923525"/>
          </a:xfrm>
          <a:prstGeom prst="rect">
            <a:avLst/>
          </a:prstGeom>
        </p:spPr>
      </p:pic>
      <p:pic>
        <p:nvPicPr>
          <p:cNvPr id="5" name="Picture 4">
            <a:extLst>
              <a:ext uri="{FF2B5EF4-FFF2-40B4-BE49-F238E27FC236}">
                <a16:creationId xmlns:a16="http://schemas.microsoft.com/office/drawing/2014/main" id="{C869CFD8-A194-48BC-91B5-45B9D33CDBE7}"/>
              </a:ext>
            </a:extLst>
          </p:cNvPr>
          <p:cNvPicPr>
            <a:picLocks noChangeAspect="1"/>
          </p:cNvPicPr>
          <p:nvPr/>
        </p:nvPicPr>
        <p:blipFill>
          <a:blip r:embed="rId4"/>
          <a:stretch>
            <a:fillRect/>
          </a:stretch>
        </p:blipFill>
        <p:spPr>
          <a:xfrm>
            <a:off x="6529338" y="2412537"/>
            <a:ext cx="2614662" cy="3923526"/>
          </a:xfrm>
          <a:prstGeom prst="rect">
            <a:avLst/>
          </a:prstGeom>
        </p:spPr>
      </p:pic>
    </p:spTree>
    <p:extLst>
      <p:ext uri="{BB962C8B-B14F-4D97-AF65-F5344CB8AC3E}">
        <p14:creationId xmlns:p14="http://schemas.microsoft.com/office/powerpoint/2010/main" val="412298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Reflections on the Hot Streak</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Persistence and grit.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Sense of now.</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One at a time.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Assemble best team for you. Find comfort.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Intense and Relaxed Planning.</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Explore Possible Journals and Commit.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7. Everyone has clear role.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8. Set bold and audacious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9. Recheck list. Recheck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10. Revel in good luck. Do not sulk if bad luck.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5" name="Picture 4" descr="A person wearing a purple shirt&#10;&#10;Description automatically generated">
            <a:extLst>
              <a:ext uri="{FF2B5EF4-FFF2-40B4-BE49-F238E27FC236}">
                <a16:creationId xmlns:a16="http://schemas.microsoft.com/office/drawing/2014/main" id="{E7E0D39E-3501-45C6-9F07-09568B5C3CB1}"/>
              </a:ext>
            </a:extLst>
          </p:cNvPr>
          <p:cNvPicPr>
            <a:picLocks noChangeAspect="1"/>
          </p:cNvPicPr>
          <p:nvPr/>
        </p:nvPicPr>
        <p:blipFill>
          <a:blip r:embed="rId3"/>
          <a:stretch>
            <a:fillRect/>
          </a:stretch>
        </p:blipFill>
        <p:spPr>
          <a:xfrm>
            <a:off x="7011584" y="0"/>
            <a:ext cx="2132416" cy="1421394"/>
          </a:xfrm>
          <a:prstGeom prst="rect">
            <a:avLst/>
          </a:prstGeom>
        </p:spPr>
      </p:pic>
    </p:spTree>
    <p:extLst>
      <p:ext uri="{BB962C8B-B14F-4D97-AF65-F5344CB8AC3E}">
        <p14:creationId xmlns:p14="http://schemas.microsoft.com/office/powerpoint/2010/main" val="168247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9"/>
            <a:ext cx="8229600" cy="1342602"/>
          </a:xfrm>
        </p:spPr>
        <p:txBody>
          <a:bodyPr>
            <a:noAutofit/>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788"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8496795-7124-4C60-B853-FA8D4E3830A4}"/>
              </a:ext>
            </a:extLst>
          </p:cNvPr>
          <p:cNvSpPr>
            <a:spLocks noGrp="1"/>
          </p:cNvSpPr>
          <p:nvPr>
            <p:ph idx="1"/>
          </p:nvPr>
        </p:nvSpPr>
        <p:spPr>
          <a:xfrm>
            <a:off x="976544" y="2553315"/>
            <a:ext cx="7448365" cy="2898562"/>
          </a:xfrm>
        </p:spPr>
        <p:txBody>
          <a:bodyPr>
            <a:normAutofit/>
          </a:bodyPr>
          <a:lstStyle/>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Ideas will be no good on first pass.</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There are no shortcuts…even a small subsection of a manuscript takes time.</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You will need multiple versions of almost all your sentences to lead to polished prose.</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It takes intellectual and artistic stamina to come up with ideas are good enough for academic journals.</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Don’t let messy, gibberish words taunt and haunt you.</a:t>
            </a:r>
          </a:p>
        </p:txBody>
      </p:sp>
    </p:spTree>
    <p:extLst>
      <p:ext uri="{BB962C8B-B14F-4D97-AF65-F5344CB8AC3E}">
        <p14:creationId xmlns:p14="http://schemas.microsoft.com/office/powerpoint/2010/main" val="2368880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37539" y="526943"/>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#1: Meina Zhu, Wayne State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462347" y="1760509"/>
            <a:ext cx="2471057" cy="1569660"/>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room is my writing space when it is dark outside.</a:t>
            </a:r>
          </a:p>
        </p:txBody>
      </p:sp>
      <p:pic>
        <p:nvPicPr>
          <p:cNvPr id="9" name="Picture 8">
            <a:extLst>
              <a:ext uri="{FF2B5EF4-FFF2-40B4-BE49-F238E27FC236}">
                <a16:creationId xmlns:a16="http://schemas.microsoft.com/office/drawing/2014/main" id="{7D60F130-E9EE-EB46-8F4B-26D6CD2A2F2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a:xfrm>
            <a:off x="123734" y="1905515"/>
            <a:ext cx="5978128" cy="3996801"/>
          </a:xfrm>
          <a:prstGeom prst="rect">
            <a:avLst/>
          </a:prstGeom>
          <a:effectLst>
            <a:softEdge rad="190500"/>
          </a:effectLst>
        </p:spPr>
      </p:pic>
      <p:pic>
        <p:nvPicPr>
          <p:cNvPr id="7" name="Picture 6" descr="A person wearing a suit and tie&#10;&#10;Description automatically generated">
            <a:extLst>
              <a:ext uri="{FF2B5EF4-FFF2-40B4-BE49-F238E27FC236}">
                <a16:creationId xmlns:a16="http://schemas.microsoft.com/office/drawing/2014/main" id="{7B388CCF-5D2F-4754-A816-AE7CFD9CFAB3}"/>
              </a:ext>
            </a:extLst>
          </p:cNvPr>
          <p:cNvPicPr>
            <a:picLocks noChangeAspect="1"/>
          </p:cNvPicPr>
          <p:nvPr/>
        </p:nvPicPr>
        <p:blipFill>
          <a:blip r:embed="rId4"/>
          <a:stretch>
            <a:fillRect/>
          </a:stretch>
        </p:blipFill>
        <p:spPr>
          <a:xfrm>
            <a:off x="7177995" y="3527832"/>
            <a:ext cx="1842271" cy="2454827"/>
          </a:xfrm>
          <a:prstGeom prst="rect">
            <a:avLst/>
          </a:prstGeom>
        </p:spPr>
      </p:pic>
    </p:spTree>
    <p:extLst>
      <p:ext uri="{BB962C8B-B14F-4D97-AF65-F5344CB8AC3E}">
        <p14:creationId xmlns:p14="http://schemas.microsoft.com/office/powerpoint/2010/main" val="3272031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23142" y="48812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#2: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p>
        </p:txBody>
      </p:sp>
      <p:sp>
        <p:nvSpPr>
          <p:cNvPr id="4" name="TextBox 3">
            <a:extLst>
              <a:ext uri="{FF2B5EF4-FFF2-40B4-BE49-F238E27FC236}">
                <a16:creationId xmlns:a16="http://schemas.microsoft.com/office/drawing/2014/main" id="{6287FCB8-36B6-C344-97C7-2F59D401753E}"/>
              </a:ext>
            </a:extLst>
          </p:cNvPr>
          <p:cNvSpPr txBox="1"/>
          <p:nvPr/>
        </p:nvSpPr>
        <p:spPr>
          <a:xfrm>
            <a:off x="311399" y="1821345"/>
            <a:ext cx="2709698" cy="3046988"/>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office is my favorite place for writing during day time: perfect temperature, big screen, and great view.</a:t>
            </a:r>
            <a:endParaRPr lang="en-US" sz="15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BFE5A4E-59AC-644C-8E6F-0BDD9F36B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3126" y="1709166"/>
            <a:ext cx="2759270" cy="3439668"/>
          </a:xfrm>
          <a:prstGeom prst="rect">
            <a:avLst/>
          </a:prstGeom>
          <a:effectLst>
            <a:softEdge rad="203200"/>
          </a:effectLst>
        </p:spPr>
      </p:pic>
      <p:pic>
        <p:nvPicPr>
          <p:cNvPr id="7" name="Picture 6">
            <a:extLst>
              <a:ext uri="{FF2B5EF4-FFF2-40B4-BE49-F238E27FC236}">
                <a16:creationId xmlns:a16="http://schemas.microsoft.com/office/drawing/2014/main" id="{CF4449DB-E764-7942-BBAA-9475AC70A0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6532" y="1667791"/>
            <a:ext cx="2222867" cy="2963822"/>
          </a:xfrm>
          <a:prstGeom prst="rect">
            <a:avLst/>
          </a:prstGeom>
          <a:effectLst>
            <a:softEdge rad="254000"/>
          </a:effectLst>
        </p:spPr>
      </p:pic>
    </p:spTree>
    <p:extLst>
      <p:ext uri="{BB962C8B-B14F-4D97-AF65-F5344CB8AC3E}">
        <p14:creationId xmlns:p14="http://schemas.microsoft.com/office/powerpoint/2010/main" val="939493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66253" y="57840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Meina Zhu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358856" y="1792247"/>
            <a:ext cx="4416344" cy="3359061"/>
          </a:xfrm>
          <a:prstGeom prst="rect">
            <a:avLst/>
          </a:prstGeom>
          <a:noFill/>
        </p:spPr>
        <p:txBody>
          <a:bodyPr wrap="square" rtlCol="0">
            <a:spAutoFit/>
          </a:bodyPr>
          <a:lstStyle/>
          <a:p>
            <a:pPr defTabSz="685800">
              <a:lnSpc>
                <a:spcPct val="150000"/>
              </a:lnSpc>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collaborative tools are: </a:t>
            </a:r>
          </a:p>
          <a:p>
            <a:pPr defTabSz="685800">
              <a:lnSpc>
                <a:spcPct val="150000"/>
              </a:lnSpc>
              <a:buClrTx/>
              <a:defRPr/>
            </a:pP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Google Drive </a:t>
            </a: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One Drive</a:t>
            </a: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Mendeley</a:t>
            </a:r>
          </a:p>
          <a:p>
            <a:pPr defTabSz="685800">
              <a:lnSpc>
                <a:spcPct val="150000"/>
              </a:lnSpc>
              <a:buClrTx/>
              <a:defRPr/>
            </a:pPr>
            <a:endParaRPr lang="en-US" sz="2400" b="1"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2B1D6D0C-7517-7B4B-A794-2042ACDCA7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4160" y="2669064"/>
            <a:ext cx="852271" cy="852271"/>
          </a:xfrm>
          <a:prstGeom prst="rect">
            <a:avLst/>
          </a:prstGeom>
        </p:spPr>
      </p:pic>
      <p:pic>
        <p:nvPicPr>
          <p:cNvPr id="5" name="Picture 4">
            <a:extLst>
              <a:ext uri="{FF2B5EF4-FFF2-40B4-BE49-F238E27FC236}">
                <a16:creationId xmlns:a16="http://schemas.microsoft.com/office/drawing/2014/main" id="{9BCDE3F7-7CF7-CC45-B6E9-5FD63E961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4645" y="3616221"/>
            <a:ext cx="1107905" cy="620693"/>
          </a:xfrm>
          <a:prstGeom prst="rect">
            <a:avLst/>
          </a:prstGeom>
        </p:spPr>
      </p:pic>
      <p:pic>
        <p:nvPicPr>
          <p:cNvPr id="6" name="Picture 5">
            <a:extLst>
              <a:ext uri="{FF2B5EF4-FFF2-40B4-BE49-F238E27FC236}">
                <a16:creationId xmlns:a16="http://schemas.microsoft.com/office/drawing/2014/main" id="{44296D8B-9219-A345-8A96-A6780D66F2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8829" y="4474366"/>
            <a:ext cx="817205" cy="817205"/>
          </a:xfrm>
          <a:prstGeom prst="rect">
            <a:avLst/>
          </a:prstGeom>
        </p:spPr>
      </p:pic>
      <p:pic>
        <p:nvPicPr>
          <p:cNvPr id="7" name="Picture 6">
            <a:extLst>
              <a:ext uri="{FF2B5EF4-FFF2-40B4-BE49-F238E27FC236}">
                <a16:creationId xmlns:a16="http://schemas.microsoft.com/office/drawing/2014/main" id="{958768C9-D70D-4F1E-B21E-B3B9A9DB020D}"/>
              </a:ext>
            </a:extLst>
          </p:cNvPr>
          <p:cNvPicPr>
            <a:picLocks noChangeAspect="1"/>
          </p:cNvPicPr>
          <p:nvPr/>
        </p:nvPicPr>
        <p:blipFill>
          <a:blip r:embed="rId5"/>
          <a:stretch>
            <a:fillRect/>
          </a:stretch>
        </p:blipFill>
        <p:spPr>
          <a:xfrm>
            <a:off x="4918471" y="2599638"/>
            <a:ext cx="4225529" cy="2283330"/>
          </a:xfrm>
          <a:prstGeom prst="rect">
            <a:avLst/>
          </a:prstGeom>
        </p:spPr>
      </p:pic>
    </p:spTree>
    <p:extLst>
      <p:ext uri="{BB962C8B-B14F-4D97-AF65-F5344CB8AC3E}">
        <p14:creationId xmlns:p14="http://schemas.microsoft.com/office/powerpoint/2010/main" val="3569157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19421"/>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793750" y="1876292"/>
            <a:ext cx="6132491" cy="2450158"/>
          </a:xfrm>
          <a:prstGeom prst="rect">
            <a:avLst/>
          </a:prstGeom>
          <a:noFill/>
        </p:spPr>
        <p:txBody>
          <a:bodyPr wrap="square" rtlCol="0">
            <a:spAutoFit/>
          </a:bodyPr>
          <a:lstStyle/>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Five year plans</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One year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Two months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Weekly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Daily to do</a:t>
            </a:r>
          </a:p>
        </p:txBody>
      </p:sp>
      <p:pic>
        <p:nvPicPr>
          <p:cNvPr id="3" name="Picture 2">
            <a:extLst>
              <a:ext uri="{FF2B5EF4-FFF2-40B4-BE49-F238E27FC236}">
                <a16:creationId xmlns:a16="http://schemas.microsoft.com/office/drawing/2014/main" id="{DDAFC1CB-BA91-C643-8F7A-A5442B399B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1917" r="2912" b="25876"/>
          <a:stretch/>
        </p:blipFill>
        <p:spPr>
          <a:xfrm>
            <a:off x="4191866" y="1713593"/>
            <a:ext cx="4580415" cy="1477820"/>
          </a:xfrm>
          <a:prstGeom prst="rect">
            <a:avLst/>
          </a:prstGeom>
        </p:spPr>
      </p:pic>
    </p:spTree>
    <p:extLst>
      <p:ext uri="{BB962C8B-B14F-4D97-AF65-F5344CB8AC3E}">
        <p14:creationId xmlns:p14="http://schemas.microsoft.com/office/powerpoint/2010/main" val="1091700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158262" y="1100764"/>
            <a:ext cx="8556674"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Partners and Mentors: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8260F04-029B-FA4A-A69B-0BED0209D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3472" y="1479746"/>
            <a:ext cx="6057057" cy="4660897"/>
          </a:xfrm>
          <a:prstGeom prst="rect">
            <a:avLst/>
          </a:prstGeom>
          <a:effectLst>
            <a:softEdge rad="393700"/>
          </a:effectLst>
        </p:spPr>
      </p:pic>
      <p:pic>
        <p:nvPicPr>
          <p:cNvPr id="10" name="Picture 9">
            <a:extLst>
              <a:ext uri="{FF2B5EF4-FFF2-40B4-BE49-F238E27FC236}">
                <a16:creationId xmlns:a16="http://schemas.microsoft.com/office/drawing/2014/main" id="{1A14E071-242B-D343-B56C-0894E0E99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0670" y="3125665"/>
            <a:ext cx="3003331" cy="2875085"/>
          </a:xfrm>
          <a:prstGeom prst="rect">
            <a:avLst/>
          </a:prstGeom>
          <a:effectLst>
            <a:softEdge rad="177800"/>
          </a:effectLst>
        </p:spPr>
      </p:pic>
      <p:pic>
        <p:nvPicPr>
          <p:cNvPr id="12" name="Picture 11">
            <a:extLst>
              <a:ext uri="{FF2B5EF4-FFF2-40B4-BE49-F238E27FC236}">
                <a16:creationId xmlns:a16="http://schemas.microsoft.com/office/drawing/2014/main" id="{55EBD9FA-7285-474C-BBF4-1C85CE94A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18398"/>
            <a:ext cx="2729710" cy="3382352"/>
          </a:xfrm>
          <a:prstGeom prst="rect">
            <a:avLst/>
          </a:prstGeom>
          <a:effectLst>
            <a:softEdge rad="228600"/>
          </a:effectLst>
        </p:spPr>
      </p:pic>
    </p:spTree>
    <p:extLst>
      <p:ext uri="{BB962C8B-B14F-4D97-AF65-F5344CB8AC3E}">
        <p14:creationId xmlns:p14="http://schemas.microsoft.com/office/powerpoint/2010/main" val="1322995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1389" y="768277"/>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661390" y="2375437"/>
            <a:ext cx="3016315" cy="2585323"/>
          </a:xfrm>
          <a:prstGeom prst="rect">
            <a:avLst/>
          </a:prstGeom>
          <a:noFill/>
        </p:spPr>
        <p:txBody>
          <a:bodyPr wrap="square" rtlCol="0">
            <a:spAutoFit/>
          </a:bodyPr>
          <a:lstStyle/>
          <a:p>
            <a:pPr defTabSz="685800">
              <a:buClrTx/>
              <a:defRPr/>
            </a:pPr>
            <a:r>
              <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office. I save interesting articles to later reference in papers and books.</a:t>
            </a:r>
          </a:p>
        </p:txBody>
      </p:sp>
      <p:pic>
        <p:nvPicPr>
          <p:cNvPr id="4" name="Picture 3">
            <a:extLst>
              <a:ext uri="{FF2B5EF4-FFF2-40B4-BE49-F238E27FC236}">
                <a16:creationId xmlns:a16="http://schemas.microsoft.com/office/drawing/2014/main" id="{36D6C4BB-8B16-4E69-91BD-00E068281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6" y="2375436"/>
            <a:ext cx="5425767" cy="4069325"/>
          </a:xfrm>
          <a:prstGeom prst="rect">
            <a:avLst/>
          </a:prstGeom>
        </p:spPr>
      </p:pic>
    </p:spTree>
    <p:extLst>
      <p:ext uri="{BB962C8B-B14F-4D97-AF65-F5344CB8AC3E}">
        <p14:creationId xmlns:p14="http://schemas.microsoft.com/office/powerpoint/2010/main" val="4245216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4889" y="698094"/>
            <a:ext cx="7870108" cy="1156750"/>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Writing Space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Curt Bonk, Indiana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465230" y="4022679"/>
            <a:ext cx="3353194" cy="2308324"/>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having standing desk…power it up and down via hydraulics. And my office looks out into a forest.</a:t>
            </a:r>
          </a:p>
        </p:txBody>
      </p:sp>
      <p:pic>
        <p:nvPicPr>
          <p:cNvPr id="5" name="Picture 4">
            <a:extLst>
              <a:ext uri="{FF2B5EF4-FFF2-40B4-BE49-F238E27FC236}">
                <a16:creationId xmlns:a16="http://schemas.microsoft.com/office/drawing/2014/main" id="{63E8DDDA-38C9-44AE-B221-D88FCCC91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82564"/>
            <a:ext cx="4824248" cy="3618186"/>
          </a:xfrm>
          <a:prstGeom prst="rect">
            <a:avLst/>
          </a:prstGeom>
        </p:spPr>
      </p:pic>
      <p:pic>
        <p:nvPicPr>
          <p:cNvPr id="4" name="Picture 3">
            <a:extLst>
              <a:ext uri="{FF2B5EF4-FFF2-40B4-BE49-F238E27FC236}">
                <a16:creationId xmlns:a16="http://schemas.microsoft.com/office/drawing/2014/main" id="{47A6B548-DA7D-4559-A4A6-3C36590CBF93}"/>
              </a:ext>
            </a:extLst>
          </p:cNvPr>
          <p:cNvPicPr>
            <a:picLocks noChangeAspect="1"/>
          </p:cNvPicPr>
          <p:nvPr/>
        </p:nvPicPr>
        <p:blipFill>
          <a:blip r:embed="rId3"/>
          <a:stretch>
            <a:fillRect/>
          </a:stretch>
        </p:blipFill>
        <p:spPr>
          <a:xfrm>
            <a:off x="5908430" y="2036271"/>
            <a:ext cx="2708031" cy="1804981"/>
          </a:xfrm>
          <a:prstGeom prst="rect">
            <a:avLst/>
          </a:prstGeom>
        </p:spPr>
      </p:pic>
    </p:spTree>
    <p:extLst>
      <p:ext uri="{BB962C8B-B14F-4D97-AF65-F5344CB8AC3E}">
        <p14:creationId xmlns:p14="http://schemas.microsoft.com/office/powerpoint/2010/main" val="3133591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957521"/>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064301" y="2582559"/>
            <a:ext cx="3375611" cy="2862322"/>
          </a:xfrm>
          <a:prstGeom prst="rect">
            <a:avLst/>
          </a:prstGeom>
          <a:noFill/>
        </p:spPr>
        <p:txBody>
          <a:bodyPr wrap="square" rtlCol="0">
            <a:spAutoFit/>
          </a:bodyPr>
          <a:lstStyle/>
          <a:p>
            <a:pPr algn="l"/>
            <a:r>
              <a:rPr lang="en-US" sz="3000" b="1" dirty="0">
                <a:latin typeface="Tahoma" panose="020B0604030504040204" pitchFamily="34" charset="0"/>
                <a:ea typeface="Tahoma" panose="020B0604030504040204" pitchFamily="34" charset="0"/>
                <a:cs typeface="Tahoma" panose="020B0604030504040204" pitchFamily="34" charset="0"/>
              </a:rPr>
              <a:t>One of my biggest challenges is my tendency to burn through keyboards!</a:t>
            </a:r>
          </a:p>
        </p:txBody>
      </p:sp>
      <p:pic>
        <p:nvPicPr>
          <p:cNvPr id="4" name="Picture 3">
            <a:extLst>
              <a:ext uri="{FF2B5EF4-FFF2-40B4-BE49-F238E27FC236}">
                <a16:creationId xmlns:a16="http://schemas.microsoft.com/office/drawing/2014/main" id="{D8669E5A-EFD7-483E-BCD8-05966CA76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1969"/>
            <a:ext cx="4782312" cy="3616328"/>
          </a:xfrm>
          <a:prstGeom prst="rect">
            <a:avLst/>
          </a:prstGeom>
        </p:spPr>
      </p:pic>
    </p:spTree>
    <p:extLst>
      <p:ext uri="{BB962C8B-B14F-4D97-AF65-F5344CB8AC3E}">
        <p14:creationId xmlns:p14="http://schemas.microsoft.com/office/powerpoint/2010/main" val="3277829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My 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128309" y="2701878"/>
            <a:ext cx="335319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Paper…I love paper….and my daughter Nicki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pic>
        <p:nvPicPr>
          <p:cNvPr id="4" name="Picture 3">
            <a:extLst>
              <a:ext uri="{FF2B5EF4-FFF2-40B4-BE49-F238E27FC236}">
                <a16:creationId xmlns:a16="http://schemas.microsoft.com/office/drawing/2014/main" id="{6BA3316A-0FDC-49FA-A75E-E728246C3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 y="2574706"/>
            <a:ext cx="4568059" cy="3426044"/>
          </a:xfrm>
          <a:prstGeom prst="rect">
            <a:avLst/>
          </a:prstGeom>
        </p:spPr>
      </p:pic>
    </p:spTree>
    <p:extLst>
      <p:ext uri="{BB962C8B-B14F-4D97-AF65-F5344CB8AC3E}">
        <p14:creationId xmlns:p14="http://schemas.microsoft.com/office/powerpoint/2010/main" val="1208531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27070C9-FE48-4DA6-85B9-33D7A0141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2938" y="1500188"/>
            <a:ext cx="5143500" cy="3857625"/>
          </a:xfrm>
          <a:prstGeom prst="rect">
            <a:avLst/>
          </a:prstGeom>
        </p:spPr>
      </p:pic>
      <p:pic>
        <p:nvPicPr>
          <p:cNvPr id="7" name="Picture 6">
            <a:extLst>
              <a:ext uri="{FF2B5EF4-FFF2-40B4-BE49-F238E27FC236}">
                <a16:creationId xmlns:a16="http://schemas.microsoft.com/office/drawing/2014/main" id="{866990CD-F990-4833-84B8-01BE8A28B45B}"/>
              </a:ext>
            </a:extLst>
          </p:cNvPr>
          <p:cNvPicPr>
            <a:picLocks noChangeAspect="1"/>
          </p:cNvPicPr>
          <p:nvPr/>
        </p:nvPicPr>
        <p:blipFill rotWithShape="1">
          <a:blip r:embed="rId3">
            <a:extLst>
              <a:ext uri="{28A0092B-C50C-407E-A947-70E740481C1C}">
                <a14:useLocalDpi xmlns:a14="http://schemas.microsoft.com/office/drawing/2010/main" val="0"/>
              </a:ext>
            </a:extLst>
          </a:blip>
          <a:srcRect l="44357" t="-1145" r="1"/>
          <a:stretch/>
        </p:blipFill>
        <p:spPr>
          <a:xfrm>
            <a:off x="3578979" y="741549"/>
            <a:ext cx="3857625" cy="5259202"/>
          </a:xfrm>
          <a:prstGeom prst="rect">
            <a:avLst/>
          </a:prstGeom>
        </p:spPr>
      </p:pic>
    </p:spTree>
    <p:extLst>
      <p:ext uri="{BB962C8B-B14F-4D97-AF65-F5344CB8AC3E}">
        <p14:creationId xmlns:p14="http://schemas.microsoft.com/office/powerpoint/2010/main" val="147122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9"/>
            <a:ext cx="8229600" cy="1342602"/>
          </a:xfrm>
        </p:spPr>
        <p:txBody>
          <a:bodyPr>
            <a:noAutofit/>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788"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8496795-7124-4C60-B853-FA8D4E3830A4}"/>
              </a:ext>
            </a:extLst>
          </p:cNvPr>
          <p:cNvSpPr>
            <a:spLocks noGrp="1"/>
          </p:cNvSpPr>
          <p:nvPr>
            <p:ph idx="1"/>
          </p:nvPr>
        </p:nvSpPr>
        <p:spPr>
          <a:xfrm>
            <a:off x="958788" y="2553315"/>
            <a:ext cx="7137647" cy="2898562"/>
          </a:xfrm>
        </p:spPr>
        <p:txBody>
          <a:bodyPr>
            <a:normAutofit/>
          </a:bodyPr>
          <a:lstStyle/>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Write for 25 minutes 1-3 times a day for a week with deleting a single word.</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Bracket some messages to yourself of sections that will need attention later (to calm your inner delete button).</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Uncertain and unliked text make a difference color.</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After you break the habit of deleting, you can delete judiciously.</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Trust your research and your ideas. Avoid setting standards at ridiculously high levels.</a:t>
            </a:r>
          </a:p>
          <a:p>
            <a:pPr marL="342900" indent="-342900">
              <a:buFont typeface="+mj-lt"/>
              <a:buAutoNum type="arabicPeriod" startAt="6"/>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startAt="6"/>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8336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05F1F30-5C97-452F-89A2-1F19DD68D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824023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B0906DB-84A3-4B1A-A245-CE5430739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294" y="886811"/>
            <a:ext cx="6818585" cy="5113940"/>
          </a:xfrm>
          <a:prstGeom prst="rect">
            <a:avLst/>
          </a:prstGeom>
        </p:spPr>
      </p:pic>
    </p:spTree>
    <p:extLst>
      <p:ext uri="{BB962C8B-B14F-4D97-AF65-F5344CB8AC3E}">
        <p14:creationId xmlns:p14="http://schemas.microsoft.com/office/powerpoint/2010/main" val="3562642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1073513"/>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Choose Mentors and Colleagues Wisely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46BC39E-8F9A-4B8A-9F98-5415B7F58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1717"/>
            <a:ext cx="4323693" cy="3242770"/>
          </a:xfrm>
          <a:prstGeom prst="rect">
            <a:avLst/>
          </a:prstGeom>
        </p:spPr>
      </p:pic>
      <p:pic>
        <p:nvPicPr>
          <p:cNvPr id="7" name="Picture 6">
            <a:extLst>
              <a:ext uri="{FF2B5EF4-FFF2-40B4-BE49-F238E27FC236}">
                <a16:creationId xmlns:a16="http://schemas.microsoft.com/office/drawing/2014/main" id="{D0503136-A2BD-4670-9EF4-ECE36D94B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820307" y="2541717"/>
            <a:ext cx="4323693" cy="3242770"/>
          </a:xfrm>
          <a:prstGeom prst="rect">
            <a:avLst/>
          </a:prstGeom>
        </p:spPr>
      </p:pic>
    </p:spTree>
    <p:extLst>
      <p:ext uri="{BB962C8B-B14F-4D97-AF65-F5344CB8AC3E}">
        <p14:creationId xmlns:p14="http://schemas.microsoft.com/office/powerpoint/2010/main" val="2694405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06573"/>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you schedule your writing? How far in advance do you plan your writing? How do you prioritize your writing? How do you visualize your writing? Do you use a timeline or a planner? Do you have advice for developing a writing plan?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924606" y="1907931"/>
            <a:ext cx="7590744" cy="2631490"/>
          </a:xfrm>
          <a:prstGeom prst="rect">
            <a:avLst/>
          </a:prstGeom>
          <a:noFill/>
        </p:spPr>
        <p:txBody>
          <a:bodyPr wrap="square" rtlCol="0">
            <a:spAutoFit/>
          </a:bodyPr>
          <a:lstStyle/>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Plan: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save days for writing in my paper planner.</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Focus: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say no to things that don’t fit my writing plans.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Track: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note projects in process and completed in my daily Dalia Lama quote of the day.</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Monitor: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look at articles I have in review, in revision, and in press in my CV all the time.</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Be R</a:t>
            </a:r>
            <a:r>
              <a:rPr lang="en-US" sz="1800" b="1" kern="1200" dirty="0" err="1">
                <a:solidFill>
                  <a:srgbClr val="0070C0"/>
                </a:solidFill>
                <a:latin typeface="Tahoma" panose="020B0604030504040204" pitchFamily="34" charset="0"/>
                <a:ea typeface="Tahoma" panose="020B0604030504040204" pitchFamily="34" charset="0"/>
                <a:cs typeface="Tahoma" panose="020B0604030504040204" pitchFamily="34" charset="0"/>
              </a:rPr>
              <a:t>esponsive</a:t>
            </a: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respond to co-writer requests.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Goals: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ut</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writing plans in annual report.</a:t>
            </a:r>
          </a:p>
          <a:p>
            <a:pPr defTabSz="685800">
              <a:buClrTx/>
              <a:defRPr/>
            </a:pPr>
            <a:endPar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text, standing, red, vending machine&#10;&#10;Description automatically generated">
            <a:extLst>
              <a:ext uri="{FF2B5EF4-FFF2-40B4-BE49-F238E27FC236}">
                <a16:creationId xmlns:a16="http://schemas.microsoft.com/office/drawing/2014/main" id="{08D2D945-6A4F-4638-A59F-C6BB1BD5E4CA}"/>
              </a:ext>
            </a:extLst>
          </p:cNvPr>
          <p:cNvPicPr>
            <a:picLocks noChangeAspect="1"/>
          </p:cNvPicPr>
          <p:nvPr/>
        </p:nvPicPr>
        <p:blipFill>
          <a:blip r:embed="rId2"/>
          <a:stretch>
            <a:fillRect/>
          </a:stretch>
        </p:blipFill>
        <p:spPr>
          <a:xfrm>
            <a:off x="5838092" y="4378569"/>
            <a:ext cx="3305908" cy="2479431"/>
          </a:xfrm>
          <a:prstGeom prst="rect">
            <a:avLst/>
          </a:prstGeom>
        </p:spPr>
      </p:pic>
    </p:spTree>
    <p:extLst>
      <p:ext uri="{BB962C8B-B14F-4D97-AF65-F5344CB8AC3E}">
        <p14:creationId xmlns:p14="http://schemas.microsoft.com/office/powerpoint/2010/main" val="401723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266531" y="381853"/>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645758" y="1646207"/>
            <a:ext cx="7588281" cy="2908489"/>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tips: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 “Work” file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screen shots, dates, and URLs of articles.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“Articles to read” folder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Listen to audiobooks for writing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Watch movies &amp; look for educational issues and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Always save documents at least twice.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Send draft of document to yourself on email…restart anywhere.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Ask friends to read second or third draft.</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articles published by year.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Keep drafts of articles in special files.</a:t>
            </a:r>
          </a:p>
        </p:txBody>
      </p:sp>
      <p:pic>
        <p:nvPicPr>
          <p:cNvPr id="3" name="Picture 2">
            <a:extLst>
              <a:ext uri="{FF2B5EF4-FFF2-40B4-BE49-F238E27FC236}">
                <a16:creationId xmlns:a16="http://schemas.microsoft.com/office/drawing/2014/main" id="{0108FC8E-7E31-4AD2-849C-0FE5A105E149}"/>
              </a:ext>
            </a:extLst>
          </p:cNvPr>
          <p:cNvPicPr>
            <a:picLocks noChangeAspect="1"/>
          </p:cNvPicPr>
          <p:nvPr/>
        </p:nvPicPr>
        <p:blipFill>
          <a:blip r:embed="rId2"/>
          <a:stretch>
            <a:fillRect/>
          </a:stretch>
        </p:blipFill>
        <p:spPr>
          <a:xfrm>
            <a:off x="7243270" y="1494889"/>
            <a:ext cx="1819922" cy="1213282"/>
          </a:xfrm>
          <a:prstGeom prst="rect">
            <a:avLst/>
          </a:prstGeom>
        </p:spPr>
      </p:pic>
      <p:pic>
        <p:nvPicPr>
          <p:cNvPr id="6" name="Picture 5" descr="A picture containing text, red, posing, vending machine&#10;&#10;Description automatically generated">
            <a:extLst>
              <a:ext uri="{FF2B5EF4-FFF2-40B4-BE49-F238E27FC236}">
                <a16:creationId xmlns:a16="http://schemas.microsoft.com/office/drawing/2014/main" id="{A0929F81-2A33-4CAF-AEA6-6901FABBB843}"/>
              </a:ext>
            </a:extLst>
          </p:cNvPr>
          <p:cNvPicPr>
            <a:picLocks noChangeAspect="1"/>
          </p:cNvPicPr>
          <p:nvPr/>
        </p:nvPicPr>
        <p:blipFill>
          <a:blip r:embed="rId3"/>
          <a:stretch>
            <a:fillRect/>
          </a:stretch>
        </p:blipFill>
        <p:spPr>
          <a:xfrm>
            <a:off x="5785338" y="4339002"/>
            <a:ext cx="3358662" cy="2518997"/>
          </a:xfrm>
          <a:prstGeom prst="rect">
            <a:avLst/>
          </a:prstGeom>
        </p:spPr>
      </p:pic>
    </p:spTree>
    <p:extLst>
      <p:ext uri="{BB962C8B-B14F-4D97-AF65-F5344CB8AC3E}">
        <p14:creationId xmlns:p14="http://schemas.microsoft.com/office/powerpoint/2010/main" val="2585548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56518" y="52790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More 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1094967" y="1618957"/>
            <a:ext cx="7348251" cy="2931572"/>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20 key writing tips:</a:t>
            </a:r>
          </a:p>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11.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The Collins thesaurus.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12. Look for historical info online (e.g., Wikipedia and other).</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13. Relocate to another room to edit document (i.e., kitchen table).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14. Sometimes sit. Sometimes stand.</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15. Print out articles that you read parts of online.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16. Review paper piles on my pool table before you write.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17. Find info and URLs in previous talk slides.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18. Almost be more optimistic than pessimistic.</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19. Work when your friends and family are sleeping.</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20. Wherever you are is your writing space.</a:t>
            </a:r>
          </a:p>
        </p:txBody>
      </p:sp>
      <p:pic>
        <p:nvPicPr>
          <p:cNvPr id="3" name="Picture 2">
            <a:extLst>
              <a:ext uri="{FF2B5EF4-FFF2-40B4-BE49-F238E27FC236}">
                <a16:creationId xmlns:a16="http://schemas.microsoft.com/office/drawing/2014/main" id="{8634F6C0-E69C-43EB-A05C-8848F9122487}"/>
              </a:ext>
            </a:extLst>
          </p:cNvPr>
          <p:cNvPicPr>
            <a:picLocks noChangeAspect="1"/>
          </p:cNvPicPr>
          <p:nvPr/>
        </p:nvPicPr>
        <p:blipFill>
          <a:blip r:embed="rId2"/>
          <a:stretch>
            <a:fillRect/>
          </a:stretch>
        </p:blipFill>
        <p:spPr>
          <a:xfrm>
            <a:off x="8324229" y="2188901"/>
            <a:ext cx="819771" cy="1240100"/>
          </a:xfrm>
          <a:prstGeom prst="rect">
            <a:avLst/>
          </a:prstGeom>
        </p:spPr>
      </p:pic>
      <p:pic>
        <p:nvPicPr>
          <p:cNvPr id="5" name="Picture 4">
            <a:extLst>
              <a:ext uri="{FF2B5EF4-FFF2-40B4-BE49-F238E27FC236}">
                <a16:creationId xmlns:a16="http://schemas.microsoft.com/office/drawing/2014/main" id="{AFB0CDB6-3F4F-4EF6-8E02-D3B31A1515BF}"/>
              </a:ext>
            </a:extLst>
          </p:cNvPr>
          <p:cNvPicPr>
            <a:picLocks noChangeAspect="1"/>
          </p:cNvPicPr>
          <p:nvPr/>
        </p:nvPicPr>
        <p:blipFill>
          <a:blip r:embed="rId3"/>
          <a:stretch>
            <a:fillRect/>
          </a:stretch>
        </p:blipFill>
        <p:spPr>
          <a:xfrm>
            <a:off x="7742437" y="4095823"/>
            <a:ext cx="1401563" cy="1401563"/>
          </a:xfrm>
          <a:prstGeom prst="rect">
            <a:avLst/>
          </a:prstGeom>
        </p:spPr>
      </p:pic>
    </p:spTree>
    <p:extLst>
      <p:ext uri="{BB962C8B-B14F-4D97-AF65-F5344CB8AC3E}">
        <p14:creationId xmlns:p14="http://schemas.microsoft.com/office/powerpoint/2010/main" val="1871020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85384"/>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What particular writing tools do you use? How have they changed over time? What about tools for collaboration?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967346" y="2151424"/>
            <a:ext cx="6361010" cy="3162404"/>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tools: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Keyboard—buy special letter keys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Microsoft Word</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Google Search (I hate Bing)</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Email. And forward email to self.</a:t>
            </a:r>
          </a:p>
          <a:p>
            <a:pPr marL="385763" indent="-385763" defTabSz="685800">
              <a:buClrTx/>
              <a:buFontTx/>
              <a:buAutoNum type="arabicPeriod"/>
              <a:defRPr/>
            </a:pPr>
            <a:r>
              <a:rPr lang="en-US" sz="165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TravelinEdMan</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blog</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Dropbox</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Zoom (or Skype for team meetings)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Blue pens and lots of paper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monster syllabus (R678)</a:t>
            </a:r>
          </a:p>
          <a:p>
            <a:pPr marL="385763" indent="-385763" defTabSz="685800">
              <a:buClrTx/>
              <a:buFontTx/>
              <a:buAutoNum type="arabicPeriod"/>
              <a:defRPr/>
            </a:pPr>
            <a:r>
              <a:rPr lang="en-US" sz="165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FutureMe</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Write a letter to yourself in the future: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2"/>
              </a:rPr>
              <a:t>https://www.futureme.org/</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6DC2DD8C-317C-4EB2-B241-41846952214C}"/>
              </a:ext>
            </a:extLst>
          </p:cNvPr>
          <p:cNvPicPr>
            <a:picLocks noChangeAspect="1"/>
          </p:cNvPicPr>
          <p:nvPr/>
        </p:nvPicPr>
        <p:blipFill>
          <a:blip r:embed="rId3"/>
          <a:stretch>
            <a:fillRect/>
          </a:stretch>
        </p:blipFill>
        <p:spPr>
          <a:xfrm>
            <a:off x="6139464" y="2887600"/>
            <a:ext cx="3004537" cy="1690052"/>
          </a:xfrm>
          <a:prstGeom prst="rect">
            <a:avLst/>
          </a:prstGeom>
        </p:spPr>
      </p:pic>
      <p:pic>
        <p:nvPicPr>
          <p:cNvPr id="5" name="Picture 4">
            <a:extLst>
              <a:ext uri="{FF2B5EF4-FFF2-40B4-BE49-F238E27FC236}">
                <a16:creationId xmlns:a16="http://schemas.microsoft.com/office/drawing/2014/main" id="{06DA0668-5458-4BDD-ABAE-EC19D934544D}"/>
              </a:ext>
            </a:extLst>
          </p:cNvPr>
          <p:cNvPicPr>
            <a:picLocks noChangeAspect="1"/>
          </p:cNvPicPr>
          <p:nvPr/>
        </p:nvPicPr>
        <p:blipFill>
          <a:blip r:embed="rId4"/>
          <a:stretch>
            <a:fillRect/>
          </a:stretch>
        </p:blipFill>
        <p:spPr>
          <a:xfrm>
            <a:off x="7552024" y="4577652"/>
            <a:ext cx="1488050" cy="908044"/>
          </a:xfrm>
          <a:prstGeom prst="rect">
            <a:avLst/>
          </a:prstGeom>
        </p:spPr>
      </p:pic>
    </p:spTree>
    <p:extLst>
      <p:ext uri="{BB962C8B-B14F-4D97-AF65-F5344CB8AC3E}">
        <p14:creationId xmlns:p14="http://schemas.microsoft.com/office/powerpoint/2010/main" val="1152313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49570"/>
            <a:ext cx="7886700" cy="997297"/>
          </a:xfrm>
        </p:spPr>
        <p:txBody>
          <a:bodyPr>
            <a:normAutofit/>
          </a:bodyPr>
          <a:lstStyle/>
          <a:p>
            <a:pPr algn="ct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Writing</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923192" y="2304481"/>
            <a:ext cx="6448165" cy="2723823"/>
          </a:xfrm>
          <a:prstGeom prst="rect">
            <a:avLst/>
          </a:prstGeom>
          <a:noFill/>
        </p:spPr>
        <p:txBody>
          <a:bodyPr wrap="square" rtlCol="0">
            <a:spAutoFit/>
          </a:bodyPr>
          <a:lstStyle/>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writing ideas on slips of paper and look back at them.</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Talk about your ideas.</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starter text.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Clear email and to-do list.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checklist of plans.</a:t>
            </a:r>
          </a:p>
          <a:p>
            <a:pPr defTabSz="685800">
              <a:buClrTx/>
              <a:defRPr/>
            </a:pPr>
            <a:endPar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able&#10;&#10;Description automatically generated">
            <a:extLst>
              <a:ext uri="{FF2B5EF4-FFF2-40B4-BE49-F238E27FC236}">
                <a16:creationId xmlns:a16="http://schemas.microsoft.com/office/drawing/2014/main" id="{903F6B6A-422A-4688-A142-D7D225007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076" y="2160415"/>
            <a:ext cx="1676924" cy="2388024"/>
          </a:xfrm>
          <a:prstGeom prst="rect">
            <a:avLst/>
          </a:prstGeom>
        </p:spPr>
      </p:pic>
    </p:spTree>
    <p:extLst>
      <p:ext uri="{BB962C8B-B14F-4D97-AF65-F5344CB8AC3E}">
        <p14:creationId xmlns:p14="http://schemas.microsoft.com/office/powerpoint/2010/main" val="2783074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3829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Finding a Journal that Fits</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7" name="Shape 197"/>
          <p:cNvSpPr txBox="1">
            <a:spLocks noGrp="1"/>
          </p:cNvSpPr>
          <p:nvPr>
            <p:ph type="body" idx="1"/>
          </p:nvPr>
        </p:nvSpPr>
        <p:spPr>
          <a:xfrm>
            <a:off x="802285" y="2320031"/>
            <a:ext cx="5448043" cy="4265963"/>
          </a:xfrm>
          <a:prstGeom prst="rect">
            <a:avLst/>
          </a:prstGeom>
          <a:noFill/>
          <a:ln>
            <a:noFill/>
          </a:ln>
        </p:spPr>
        <p:txBody>
          <a:bodyPr spcFirstLastPara="1" wrap="square" lIns="91425" tIns="45700" rIns="91425" bIns="45700" anchor="t" anchorCtr="0">
            <a:noAutofit/>
          </a:bodyPr>
          <a:lstStyle/>
          <a:p>
            <a:pPr lvl="0" indent="-457200">
              <a:spcBef>
                <a:spcPts val="0"/>
              </a:spcBef>
              <a:buSzPts val="1800"/>
              <a:buFont typeface="Calibri"/>
              <a:buAutoNum type="arabicPeriod"/>
            </a:pP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a:t>
            </a:r>
            <a:endParaRPr sz="20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360"/>
              </a:spcBef>
              <a:spcAft>
                <a:spcPts val="0"/>
              </a:spcAft>
              <a:buClr>
                <a:schemeClr val="dk1"/>
              </a:buClr>
              <a:buSzPts val="1800"/>
              <a:buFont typeface="Calibri"/>
              <a:buAutoNum type="arabicPeriod"/>
            </a:pP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are the authors and journals you cite the most re</a:t>
            </a: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la</a:t>
            </a: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ted with your research program?</a:t>
            </a:r>
          </a:p>
          <a:p>
            <a:pPr lvl="0" indent="-457200">
              <a:spcBef>
                <a:spcPts val="360"/>
              </a:spcBef>
              <a:buSzPts val="1800"/>
              <a:buFont typeface="Calibri"/>
              <a:buAutoNum type="arabicPeriod"/>
            </a:pPr>
            <a:r>
              <a:rPr lang="en" sz="2000" b="1" dirty="0">
                <a:latin typeface="Tahoma" panose="020B0604030504040204" pitchFamily="34" charset="0"/>
                <a:ea typeface="Tahoma" panose="020B0604030504040204" pitchFamily="34" charset="0"/>
                <a:cs typeface="Tahoma" panose="020B0604030504040204" pitchFamily="34" charset="0"/>
              </a:rPr>
              <a:t>Is there a match </a:t>
            </a:r>
            <a:r>
              <a:rPr lang="en-US" sz="2000" b="1" dirty="0">
                <a:latin typeface="Tahoma" panose="020B0604030504040204" pitchFamily="34" charset="0"/>
                <a:ea typeface="Tahoma" panose="020B0604030504040204" pitchFamily="34" charset="0"/>
                <a:cs typeface="Tahoma" panose="020B0604030504040204" pitchFamily="34" charset="0"/>
              </a:rPr>
              <a:t>between your work and the journal aims and scope?</a:t>
            </a:r>
          </a:p>
          <a:p>
            <a:pPr indent="-457200">
              <a:spcBef>
                <a:spcPts val="360"/>
              </a:spcBef>
              <a:buSzPts val="1800"/>
              <a:buFont typeface="Calibri"/>
              <a:buAutoNum type="arabicPeriod"/>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What is the journal turnaround time?</a:t>
            </a:r>
            <a:endParaRPr lang="en-US" sz="2000"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What is the journal acceptance rate?  </a:t>
            </a: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Do you know the editor(s)?</a:t>
            </a: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98" name="Shape 198"/>
          <p:cNvSpPr txBox="1"/>
          <p:nvPr/>
        </p:nvSpPr>
        <p:spPr>
          <a:xfrm>
            <a:off x="927100" y="1525912"/>
            <a:ext cx="4800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What to look for?</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pic>
        <p:nvPicPr>
          <p:cNvPr id="7" name="Picture 6">
            <a:extLst>
              <a:ext uri="{FF2B5EF4-FFF2-40B4-BE49-F238E27FC236}">
                <a16:creationId xmlns:a16="http://schemas.microsoft.com/office/drawing/2014/main" id="{0EC2F072-27F8-44F2-90A0-7AE96D83FAB3}"/>
              </a:ext>
            </a:extLst>
          </p:cNvPr>
          <p:cNvPicPr>
            <a:picLocks noChangeAspect="1"/>
          </p:cNvPicPr>
          <p:nvPr/>
        </p:nvPicPr>
        <p:blipFill>
          <a:blip r:embed="rId3"/>
          <a:stretch>
            <a:fillRect/>
          </a:stretch>
        </p:blipFill>
        <p:spPr>
          <a:xfrm>
            <a:off x="6411494" y="2053816"/>
            <a:ext cx="2732506" cy="1823704"/>
          </a:xfrm>
          <a:prstGeom prst="rect">
            <a:avLst/>
          </a:prstGeom>
        </p:spPr>
      </p:pic>
    </p:spTree>
    <p:extLst>
      <p:ext uri="{BB962C8B-B14F-4D97-AF65-F5344CB8AC3E}">
        <p14:creationId xmlns:p14="http://schemas.microsoft.com/office/powerpoint/2010/main" val="1184189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44500" y="6302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The Top 15 Writing Tips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C801DCD-1FFD-49DC-A45B-D38E2CBF5B8A}"/>
              </a:ext>
            </a:extLst>
          </p:cNvPr>
          <p:cNvPicPr>
            <a:picLocks noChangeAspect="1"/>
          </p:cNvPicPr>
          <p:nvPr/>
        </p:nvPicPr>
        <p:blipFill>
          <a:blip r:embed="rId3"/>
          <a:stretch>
            <a:fillRect/>
          </a:stretch>
        </p:blipFill>
        <p:spPr>
          <a:xfrm>
            <a:off x="444500" y="1916173"/>
            <a:ext cx="3644904" cy="4714075"/>
          </a:xfrm>
          <a:prstGeom prst="rect">
            <a:avLst/>
          </a:prstGeom>
        </p:spPr>
      </p:pic>
      <p:pic>
        <p:nvPicPr>
          <p:cNvPr id="7" name="Picture 6">
            <a:extLst>
              <a:ext uri="{FF2B5EF4-FFF2-40B4-BE49-F238E27FC236}">
                <a16:creationId xmlns:a16="http://schemas.microsoft.com/office/drawing/2014/main" id="{0B69DDA8-60BE-47BD-A8E6-C2303EB28197}"/>
              </a:ext>
            </a:extLst>
          </p:cNvPr>
          <p:cNvPicPr>
            <a:picLocks noChangeAspect="1"/>
          </p:cNvPicPr>
          <p:nvPr/>
        </p:nvPicPr>
        <p:blipFill>
          <a:blip r:embed="rId4"/>
          <a:stretch>
            <a:fillRect/>
          </a:stretch>
        </p:blipFill>
        <p:spPr>
          <a:xfrm>
            <a:off x="4630077" y="1916173"/>
            <a:ext cx="3908965" cy="4882778"/>
          </a:xfrm>
          <a:prstGeom prst="rect">
            <a:avLst/>
          </a:prstGeom>
        </p:spPr>
      </p:pic>
    </p:spTree>
    <p:extLst>
      <p:ext uri="{BB962C8B-B14F-4D97-AF65-F5344CB8AC3E}">
        <p14:creationId xmlns:p14="http://schemas.microsoft.com/office/powerpoint/2010/main" val="2272853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213339" y="736270"/>
            <a:ext cx="6361096" cy="160131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2014</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The Habits of Highly Productive Writers</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https://www.chronicle.com/article/the-habits-of-highly-productive-writers/?cid2=gen_login_refresh&amp;cid=gen_sign_in</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43001" y="2654769"/>
            <a:ext cx="5574165" cy="2666305"/>
          </a:xfrm>
        </p:spPr>
        <p:txBody>
          <a:bodyPr>
            <a:normAutofit fontScale="92500" lnSpcReduction="20000"/>
          </a:bodyPr>
          <a:lstStyle/>
          <a:p>
            <a:pPr marL="0" indent="0">
              <a:lnSpc>
                <a:spcPct val="11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You have time only if you make it a priority. Productive writers don’t allow themselves the indulgence of easy excuses.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When they start to have feelings of self-doubt</a:t>
            </a:r>
            <a:r>
              <a:rPr lang="en-US" sz="1800" b="1" dirty="0">
                <a:latin typeface="Tahoma" panose="020B0604030504040204" pitchFamily="34" charset="0"/>
                <a:ea typeface="Tahoma" panose="020B0604030504040204" pitchFamily="34" charset="0"/>
                <a:cs typeface="Tahoma" panose="020B0604030504040204" pitchFamily="34" charset="0"/>
              </a:rPr>
              <a:t>—I can’t do this, it’s too hard, I’ll never write another good sentence—</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they tell themselves to stop feeling sorry for themselves and just do the work</a:t>
            </a:r>
            <a:r>
              <a:rPr lang="en-US" sz="1800" b="1" dirty="0">
                <a:latin typeface="Tahoma" panose="020B0604030504040204" pitchFamily="34" charset="0"/>
                <a:ea typeface="Tahoma" panose="020B0604030504040204" pitchFamily="34" charset="0"/>
                <a:cs typeface="Tahoma" panose="020B0604030504040204" pitchFamily="34" charset="0"/>
              </a:rPr>
              <a:t>.</a:t>
            </a:r>
          </a:p>
          <a:p>
            <a:pPr marL="0" indent="0">
              <a:lnSpc>
                <a:spcPct val="110000"/>
              </a:lnSpc>
              <a:spcBef>
                <a:spcPts val="0"/>
              </a:spcBef>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They know there are no shortcuts, magic bullets, special exercises, or incantations.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3" name="Picture 2">
            <a:extLst>
              <a:ext uri="{FF2B5EF4-FFF2-40B4-BE49-F238E27FC236}">
                <a16:creationId xmlns:a16="http://schemas.microsoft.com/office/drawing/2014/main" id="{19D2035E-EF28-42AA-A3A8-868B1ED15F33}"/>
              </a:ext>
            </a:extLst>
          </p:cNvPr>
          <p:cNvPicPr>
            <a:picLocks noChangeAspect="1"/>
          </p:cNvPicPr>
          <p:nvPr/>
        </p:nvPicPr>
        <p:blipFill>
          <a:blip r:embed="rId3"/>
          <a:stretch>
            <a:fillRect/>
          </a:stretch>
        </p:blipFill>
        <p:spPr>
          <a:xfrm>
            <a:off x="6875446" y="4423410"/>
            <a:ext cx="2268554" cy="1512369"/>
          </a:xfrm>
          <a:prstGeom prst="rect">
            <a:avLst/>
          </a:prstGeom>
        </p:spPr>
      </p:pic>
    </p:spTree>
    <p:extLst>
      <p:ext uri="{BB962C8B-B14F-4D97-AF65-F5344CB8AC3E}">
        <p14:creationId xmlns:p14="http://schemas.microsoft.com/office/powerpoint/2010/main" val="1297824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Mark Writing Days in Planner</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155104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Maintain a List and Network of Potential Research and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2191004" y="2486215"/>
            <a:ext cx="5416296" cy="4371785"/>
          </a:xfrm>
          <a:prstGeom prst="rect">
            <a:avLst/>
          </a:prstGeom>
        </p:spPr>
      </p:pic>
    </p:spTree>
    <p:extLst>
      <p:ext uri="{BB962C8B-B14F-4D97-AF65-F5344CB8AC3E}">
        <p14:creationId xmlns:p14="http://schemas.microsoft.com/office/powerpoint/2010/main" val="1902066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Draft a Timeline or Multiple Timelines with Flexible Goals</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CD39065-3941-4B2B-9130-3475D886EC99}"/>
              </a:ext>
            </a:extLst>
          </p:cNvPr>
          <p:cNvPicPr>
            <a:picLocks noChangeAspect="1"/>
          </p:cNvPicPr>
          <p:nvPr/>
        </p:nvPicPr>
        <p:blipFill>
          <a:blip r:embed="rId3"/>
          <a:stretch>
            <a:fillRect/>
          </a:stretch>
        </p:blipFill>
        <p:spPr>
          <a:xfrm>
            <a:off x="1962150" y="2056754"/>
            <a:ext cx="5727700" cy="2014241"/>
          </a:xfrm>
          <a:prstGeom prst="rect">
            <a:avLst/>
          </a:prstGeom>
        </p:spPr>
      </p:pic>
      <p:pic>
        <p:nvPicPr>
          <p:cNvPr id="3" name="Picture 2">
            <a:extLst>
              <a:ext uri="{FF2B5EF4-FFF2-40B4-BE49-F238E27FC236}">
                <a16:creationId xmlns:a16="http://schemas.microsoft.com/office/drawing/2014/main" id="{CCD94D09-60A4-3E43-841C-6BB3EA20DEF6}"/>
              </a:ext>
            </a:extLst>
          </p:cNvPr>
          <p:cNvPicPr>
            <a:picLocks noChangeAspect="1"/>
          </p:cNvPicPr>
          <p:nvPr/>
        </p:nvPicPr>
        <p:blipFill>
          <a:blip r:embed="rId4"/>
          <a:stretch>
            <a:fillRect/>
          </a:stretch>
        </p:blipFill>
        <p:spPr>
          <a:xfrm>
            <a:off x="1962150" y="4173846"/>
            <a:ext cx="5677469" cy="2553006"/>
          </a:xfrm>
          <a:prstGeom prst="rect">
            <a:avLst/>
          </a:prstGeom>
        </p:spPr>
      </p:pic>
    </p:spTree>
    <p:extLst>
      <p:ext uri="{BB962C8B-B14F-4D97-AF65-F5344CB8AC3E}">
        <p14:creationId xmlns:p14="http://schemas.microsoft.com/office/powerpoint/2010/main" val="1361478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Think Ahead About the Publishing Potential of Each Project</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21B5943-1E21-49DB-887F-575611622DDA}"/>
              </a:ext>
            </a:extLst>
          </p:cNvPr>
          <p:cNvPicPr>
            <a:picLocks noChangeAspect="1"/>
          </p:cNvPicPr>
          <p:nvPr/>
        </p:nvPicPr>
        <p:blipFill rotWithShape="1">
          <a:blip r:embed="rId3"/>
          <a:srcRect t="-1" r="-104" b="6907"/>
          <a:stretch/>
        </p:blipFill>
        <p:spPr>
          <a:xfrm>
            <a:off x="723900" y="2513153"/>
            <a:ext cx="7708900" cy="4344847"/>
          </a:xfrm>
          <a:prstGeom prst="rect">
            <a:avLst/>
          </a:prstGeom>
        </p:spPr>
      </p:pic>
    </p:spTree>
    <p:extLst>
      <p:ext uri="{BB962C8B-B14F-4D97-AF65-F5344CB8AC3E}">
        <p14:creationId xmlns:p14="http://schemas.microsoft.com/office/powerpoint/2010/main" val="310613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5. Find, Save, and Use Starter Text (overcomes writer’s block)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ED1DD32-4332-4E74-A41F-71EB863578FD}"/>
              </a:ext>
            </a:extLst>
          </p:cNvPr>
          <p:cNvPicPr>
            <a:picLocks noChangeAspect="1"/>
          </p:cNvPicPr>
          <p:nvPr/>
        </p:nvPicPr>
        <p:blipFill>
          <a:blip r:embed="rId3"/>
          <a:stretch>
            <a:fillRect/>
          </a:stretch>
        </p:blipFill>
        <p:spPr>
          <a:xfrm>
            <a:off x="107950" y="2403864"/>
            <a:ext cx="2787650" cy="2809093"/>
          </a:xfrm>
          <a:prstGeom prst="rect">
            <a:avLst/>
          </a:prstGeom>
        </p:spPr>
      </p:pic>
      <p:pic>
        <p:nvPicPr>
          <p:cNvPr id="10" name="Picture 9">
            <a:extLst>
              <a:ext uri="{FF2B5EF4-FFF2-40B4-BE49-F238E27FC236}">
                <a16:creationId xmlns:a16="http://schemas.microsoft.com/office/drawing/2014/main" id="{6A5FEC8C-EA55-4442-AB97-7D291EF5E3DA}"/>
              </a:ext>
            </a:extLst>
          </p:cNvPr>
          <p:cNvPicPr>
            <a:picLocks noChangeAspect="1"/>
          </p:cNvPicPr>
          <p:nvPr/>
        </p:nvPicPr>
        <p:blipFill>
          <a:blip r:embed="rId4"/>
          <a:stretch>
            <a:fillRect/>
          </a:stretch>
        </p:blipFill>
        <p:spPr>
          <a:xfrm>
            <a:off x="3449062" y="2359024"/>
            <a:ext cx="5694938" cy="2898775"/>
          </a:xfrm>
          <a:prstGeom prst="rect">
            <a:avLst/>
          </a:prstGeom>
        </p:spPr>
      </p:pic>
    </p:spTree>
    <p:extLst>
      <p:ext uri="{BB962C8B-B14F-4D97-AF65-F5344CB8AC3E}">
        <p14:creationId xmlns:p14="http://schemas.microsoft.com/office/powerpoint/2010/main" val="1414816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6. Always Scan the Reference Sections of Other Articles to See What Journals are Popular</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3457B0B-671C-47FA-9061-5CE2F3AB8DCB}"/>
              </a:ext>
            </a:extLst>
          </p:cNvPr>
          <p:cNvPicPr>
            <a:picLocks noChangeAspect="1"/>
          </p:cNvPicPr>
          <p:nvPr/>
        </p:nvPicPr>
        <p:blipFill>
          <a:blip r:embed="rId3"/>
          <a:stretch>
            <a:fillRect/>
          </a:stretch>
        </p:blipFill>
        <p:spPr>
          <a:xfrm>
            <a:off x="1308861" y="2402350"/>
            <a:ext cx="6729477" cy="4455650"/>
          </a:xfrm>
          <a:prstGeom prst="rect">
            <a:avLst/>
          </a:prstGeom>
        </p:spPr>
      </p:pic>
    </p:spTree>
    <p:extLst>
      <p:ext uri="{BB962C8B-B14F-4D97-AF65-F5344CB8AC3E}">
        <p14:creationId xmlns:p14="http://schemas.microsoft.com/office/powerpoint/2010/main" val="762557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93524" y="84772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7. Avoid High Quality (i.e., SSCI) Journal Fixations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CA7ADC-9AE0-44CB-9C4B-15996B301181}"/>
              </a:ext>
            </a:extLst>
          </p:cNvPr>
          <p:cNvPicPr>
            <a:picLocks noChangeAspect="1"/>
          </p:cNvPicPr>
          <p:nvPr/>
        </p:nvPicPr>
        <p:blipFill>
          <a:blip r:embed="rId3"/>
          <a:stretch>
            <a:fillRect/>
          </a:stretch>
        </p:blipFill>
        <p:spPr>
          <a:xfrm>
            <a:off x="38894" y="2063067"/>
            <a:ext cx="1816100" cy="1816100"/>
          </a:xfrm>
          <a:prstGeom prst="rect">
            <a:avLst/>
          </a:prstGeom>
        </p:spPr>
      </p:pic>
      <p:pic>
        <p:nvPicPr>
          <p:cNvPr id="13" name="Picture 12">
            <a:extLst>
              <a:ext uri="{FF2B5EF4-FFF2-40B4-BE49-F238E27FC236}">
                <a16:creationId xmlns:a16="http://schemas.microsoft.com/office/drawing/2014/main" id="{EB614485-CC7F-4FB9-9D28-1BAA51959DC3}"/>
              </a:ext>
            </a:extLst>
          </p:cNvPr>
          <p:cNvPicPr>
            <a:picLocks noChangeAspect="1"/>
          </p:cNvPicPr>
          <p:nvPr/>
        </p:nvPicPr>
        <p:blipFill>
          <a:blip r:embed="rId3"/>
          <a:stretch>
            <a:fillRect/>
          </a:stretch>
        </p:blipFill>
        <p:spPr>
          <a:xfrm>
            <a:off x="2209800" y="4330700"/>
            <a:ext cx="1816100" cy="1816100"/>
          </a:xfrm>
          <a:prstGeom prst="rect">
            <a:avLst/>
          </a:prstGeom>
        </p:spPr>
      </p:pic>
      <p:pic>
        <p:nvPicPr>
          <p:cNvPr id="14" name="Picture 13">
            <a:extLst>
              <a:ext uri="{FF2B5EF4-FFF2-40B4-BE49-F238E27FC236}">
                <a16:creationId xmlns:a16="http://schemas.microsoft.com/office/drawing/2014/main" id="{4CEB64B0-F22D-446A-8505-64F82D3AF6BA}"/>
              </a:ext>
            </a:extLst>
          </p:cNvPr>
          <p:cNvPicPr>
            <a:picLocks noChangeAspect="1"/>
          </p:cNvPicPr>
          <p:nvPr/>
        </p:nvPicPr>
        <p:blipFill>
          <a:blip r:embed="rId3"/>
          <a:stretch>
            <a:fillRect/>
          </a:stretch>
        </p:blipFill>
        <p:spPr>
          <a:xfrm>
            <a:off x="5324475" y="2603500"/>
            <a:ext cx="1816100" cy="1816100"/>
          </a:xfrm>
          <a:prstGeom prst="rect">
            <a:avLst/>
          </a:prstGeom>
        </p:spPr>
      </p:pic>
      <p:pic>
        <p:nvPicPr>
          <p:cNvPr id="15" name="Picture 14">
            <a:extLst>
              <a:ext uri="{FF2B5EF4-FFF2-40B4-BE49-F238E27FC236}">
                <a16:creationId xmlns:a16="http://schemas.microsoft.com/office/drawing/2014/main" id="{758006B7-794F-4E63-A52E-3AC2C7665E3B}"/>
              </a:ext>
            </a:extLst>
          </p:cNvPr>
          <p:cNvPicPr>
            <a:picLocks noChangeAspect="1"/>
          </p:cNvPicPr>
          <p:nvPr/>
        </p:nvPicPr>
        <p:blipFill>
          <a:blip r:embed="rId3"/>
          <a:stretch>
            <a:fillRect/>
          </a:stretch>
        </p:blipFill>
        <p:spPr>
          <a:xfrm>
            <a:off x="7327900" y="5041900"/>
            <a:ext cx="1816100" cy="1816100"/>
          </a:xfrm>
          <a:prstGeom prst="rect">
            <a:avLst/>
          </a:prstGeom>
        </p:spPr>
      </p:pic>
      <p:pic>
        <p:nvPicPr>
          <p:cNvPr id="16" name="Picture 15">
            <a:extLst>
              <a:ext uri="{FF2B5EF4-FFF2-40B4-BE49-F238E27FC236}">
                <a16:creationId xmlns:a16="http://schemas.microsoft.com/office/drawing/2014/main" id="{4EEF9797-E485-44D8-866C-DFA3F33E9A40}"/>
              </a:ext>
            </a:extLst>
          </p:cNvPr>
          <p:cNvPicPr>
            <a:picLocks noChangeAspect="1"/>
          </p:cNvPicPr>
          <p:nvPr/>
        </p:nvPicPr>
        <p:blipFill>
          <a:blip r:embed="rId3"/>
          <a:stretch>
            <a:fillRect/>
          </a:stretch>
        </p:blipFill>
        <p:spPr>
          <a:xfrm>
            <a:off x="0" y="5041900"/>
            <a:ext cx="1816100" cy="1816100"/>
          </a:xfrm>
          <a:prstGeom prst="rect">
            <a:avLst/>
          </a:prstGeom>
        </p:spPr>
      </p:pic>
      <p:pic>
        <p:nvPicPr>
          <p:cNvPr id="17" name="Picture 16">
            <a:extLst>
              <a:ext uri="{FF2B5EF4-FFF2-40B4-BE49-F238E27FC236}">
                <a16:creationId xmlns:a16="http://schemas.microsoft.com/office/drawing/2014/main" id="{573C7D6D-3FD0-42BD-AAF3-86ABFC02B94E}"/>
              </a:ext>
            </a:extLst>
          </p:cNvPr>
          <p:cNvPicPr>
            <a:picLocks noChangeAspect="1"/>
          </p:cNvPicPr>
          <p:nvPr/>
        </p:nvPicPr>
        <p:blipFill>
          <a:blip r:embed="rId3"/>
          <a:stretch>
            <a:fillRect/>
          </a:stretch>
        </p:blipFill>
        <p:spPr>
          <a:xfrm>
            <a:off x="7327900" y="1949450"/>
            <a:ext cx="1816100" cy="1816100"/>
          </a:xfrm>
          <a:prstGeom prst="rect">
            <a:avLst/>
          </a:prstGeom>
        </p:spPr>
      </p:pic>
      <p:pic>
        <p:nvPicPr>
          <p:cNvPr id="18" name="Picture 17">
            <a:extLst>
              <a:ext uri="{FF2B5EF4-FFF2-40B4-BE49-F238E27FC236}">
                <a16:creationId xmlns:a16="http://schemas.microsoft.com/office/drawing/2014/main" id="{AFF23BA0-A064-4E00-B322-340DAE5E1E0F}"/>
              </a:ext>
            </a:extLst>
          </p:cNvPr>
          <p:cNvPicPr>
            <a:picLocks noChangeAspect="1"/>
          </p:cNvPicPr>
          <p:nvPr/>
        </p:nvPicPr>
        <p:blipFill>
          <a:blip r:embed="rId3"/>
          <a:stretch>
            <a:fillRect/>
          </a:stretch>
        </p:blipFill>
        <p:spPr>
          <a:xfrm>
            <a:off x="2397125" y="2628900"/>
            <a:ext cx="1816100" cy="1816100"/>
          </a:xfrm>
          <a:prstGeom prst="rect">
            <a:avLst/>
          </a:prstGeom>
        </p:spPr>
      </p:pic>
      <p:pic>
        <p:nvPicPr>
          <p:cNvPr id="19" name="Picture 18">
            <a:extLst>
              <a:ext uri="{FF2B5EF4-FFF2-40B4-BE49-F238E27FC236}">
                <a16:creationId xmlns:a16="http://schemas.microsoft.com/office/drawing/2014/main" id="{082749BF-F366-4D5F-A546-82421E715584}"/>
              </a:ext>
            </a:extLst>
          </p:cNvPr>
          <p:cNvPicPr>
            <a:picLocks noChangeAspect="1"/>
          </p:cNvPicPr>
          <p:nvPr/>
        </p:nvPicPr>
        <p:blipFill>
          <a:blip r:embed="rId3"/>
          <a:stretch>
            <a:fillRect/>
          </a:stretch>
        </p:blipFill>
        <p:spPr>
          <a:xfrm>
            <a:off x="5184775" y="4330700"/>
            <a:ext cx="1816100" cy="1816100"/>
          </a:xfrm>
          <a:prstGeom prst="rect">
            <a:avLst/>
          </a:prstGeom>
        </p:spPr>
      </p:pic>
      <p:pic>
        <p:nvPicPr>
          <p:cNvPr id="20" name="Picture 19">
            <a:extLst>
              <a:ext uri="{FF2B5EF4-FFF2-40B4-BE49-F238E27FC236}">
                <a16:creationId xmlns:a16="http://schemas.microsoft.com/office/drawing/2014/main" id="{80675CFA-72C1-42EE-ABB2-92C8F4D89F6A}"/>
              </a:ext>
            </a:extLst>
          </p:cNvPr>
          <p:cNvPicPr>
            <a:picLocks noChangeAspect="1"/>
          </p:cNvPicPr>
          <p:nvPr/>
        </p:nvPicPr>
        <p:blipFill rotWithShape="1">
          <a:blip r:embed="rId3"/>
          <a:srcRect t="19581" b="25175"/>
          <a:stretch/>
        </p:blipFill>
        <p:spPr>
          <a:xfrm>
            <a:off x="4240212" y="3989543"/>
            <a:ext cx="1235075" cy="682314"/>
          </a:xfrm>
          <a:prstGeom prst="rect">
            <a:avLst/>
          </a:prstGeom>
        </p:spPr>
      </p:pic>
    </p:spTree>
    <p:extLst>
      <p:ext uri="{BB962C8B-B14F-4D97-AF65-F5344CB8AC3E}">
        <p14:creationId xmlns:p14="http://schemas.microsoft.com/office/powerpoint/2010/main" val="4092733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14810" cy="1917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8. Be Second or Third Author Sometimes to Spread Limited Resources </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58A15CC-C0A4-475F-86B7-6108D44E9E43}"/>
              </a:ext>
            </a:extLst>
          </p:cNvPr>
          <p:cNvPicPr>
            <a:picLocks noChangeAspect="1"/>
          </p:cNvPicPr>
          <p:nvPr/>
        </p:nvPicPr>
        <p:blipFill>
          <a:blip r:embed="rId3"/>
          <a:stretch>
            <a:fillRect/>
          </a:stretch>
        </p:blipFill>
        <p:spPr>
          <a:xfrm>
            <a:off x="4063360" y="2966660"/>
            <a:ext cx="5080640" cy="3382963"/>
          </a:xfrm>
          <a:prstGeom prst="rect">
            <a:avLst/>
          </a:prstGeom>
        </p:spPr>
      </p:pic>
      <p:pic>
        <p:nvPicPr>
          <p:cNvPr id="16" name="Picture 15">
            <a:extLst>
              <a:ext uri="{FF2B5EF4-FFF2-40B4-BE49-F238E27FC236}">
                <a16:creationId xmlns:a16="http://schemas.microsoft.com/office/drawing/2014/main" id="{6C268286-F63B-4E85-A93C-64E95EC6397F}"/>
              </a:ext>
            </a:extLst>
          </p:cNvPr>
          <p:cNvPicPr>
            <a:picLocks noChangeAspect="1"/>
          </p:cNvPicPr>
          <p:nvPr/>
        </p:nvPicPr>
        <p:blipFill>
          <a:blip r:embed="rId4"/>
          <a:stretch>
            <a:fillRect/>
          </a:stretch>
        </p:blipFill>
        <p:spPr>
          <a:xfrm>
            <a:off x="317954" y="3119059"/>
            <a:ext cx="3365171" cy="3230564"/>
          </a:xfrm>
          <a:prstGeom prst="rect">
            <a:avLst/>
          </a:prstGeom>
        </p:spPr>
      </p:pic>
    </p:spTree>
    <p:extLst>
      <p:ext uri="{BB962C8B-B14F-4D97-AF65-F5344CB8AC3E}">
        <p14:creationId xmlns:p14="http://schemas.microsoft.com/office/powerpoint/2010/main" val="1251931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9762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Try to Submit or Publish Your Paper Before the Conference</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7BD409C-C131-49C2-9C9B-C9CED3A31351}"/>
              </a:ext>
            </a:extLst>
          </p:cNvPr>
          <p:cNvPicPr>
            <a:picLocks noChangeAspect="1"/>
          </p:cNvPicPr>
          <p:nvPr/>
        </p:nvPicPr>
        <p:blipFill>
          <a:blip r:embed="rId3"/>
          <a:stretch>
            <a:fillRect/>
          </a:stretch>
        </p:blipFill>
        <p:spPr>
          <a:xfrm>
            <a:off x="5575300" y="2590800"/>
            <a:ext cx="3568700" cy="3568700"/>
          </a:xfrm>
          <a:prstGeom prst="rect">
            <a:avLst/>
          </a:prstGeom>
        </p:spPr>
      </p:pic>
      <p:pic>
        <p:nvPicPr>
          <p:cNvPr id="6" name="Picture 5">
            <a:extLst>
              <a:ext uri="{FF2B5EF4-FFF2-40B4-BE49-F238E27FC236}">
                <a16:creationId xmlns:a16="http://schemas.microsoft.com/office/drawing/2014/main" id="{296B707F-9769-46D4-BD08-EEF3CDFF8015}"/>
              </a:ext>
            </a:extLst>
          </p:cNvPr>
          <p:cNvPicPr>
            <a:picLocks noChangeAspect="1"/>
          </p:cNvPicPr>
          <p:nvPr/>
        </p:nvPicPr>
        <p:blipFill>
          <a:blip r:embed="rId4"/>
          <a:stretch>
            <a:fillRect/>
          </a:stretch>
        </p:blipFill>
        <p:spPr>
          <a:xfrm>
            <a:off x="100475" y="2590800"/>
            <a:ext cx="5257800" cy="3482271"/>
          </a:xfrm>
          <a:prstGeom prst="rect">
            <a:avLst/>
          </a:prstGeom>
        </p:spPr>
      </p:pic>
    </p:spTree>
    <p:extLst>
      <p:ext uri="{BB962C8B-B14F-4D97-AF65-F5344CB8AC3E}">
        <p14:creationId xmlns:p14="http://schemas.microsoft.com/office/powerpoint/2010/main" val="945189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10. Be Creative Somewhere </a:t>
            </a:r>
            <a:b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unique model, figure, chart,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50402A-2A7D-4959-B4B1-7C72175D7B69}"/>
              </a:ext>
            </a:extLst>
          </p:cNvPr>
          <p:cNvPicPr>
            <a:picLocks noChangeAspect="1"/>
          </p:cNvPicPr>
          <p:nvPr/>
        </p:nvPicPr>
        <p:blipFill>
          <a:blip r:embed="rId3"/>
          <a:stretch>
            <a:fillRect/>
          </a:stretch>
        </p:blipFill>
        <p:spPr>
          <a:xfrm>
            <a:off x="558800" y="2334431"/>
            <a:ext cx="8039100" cy="4523569"/>
          </a:xfrm>
          <a:prstGeom prst="rect">
            <a:avLst/>
          </a:prstGeom>
        </p:spPr>
      </p:pic>
    </p:spTree>
    <p:extLst>
      <p:ext uri="{BB962C8B-B14F-4D97-AF65-F5344CB8AC3E}">
        <p14:creationId xmlns:p14="http://schemas.microsoft.com/office/powerpoint/2010/main" val="11096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301262" y="736270"/>
            <a:ext cx="6361096" cy="160131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2014</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The Habits of Highly Productive Writers</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https://www.chronicle.com/article/the-habits-of-highly-productive-writers/?cid2=gen_login_refresh&amp;cid=gen_sign_in</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43001" y="2654769"/>
            <a:ext cx="5574165" cy="2666305"/>
          </a:xfrm>
        </p:spPr>
        <p:txBody>
          <a:bodyPr>
            <a:normAutofit fontScale="85000" lnSpcReduction="20000"/>
          </a:bodyPr>
          <a:lstStyle/>
          <a:p>
            <a:pPr marL="0" indent="0">
              <a:lnSpc>
                <a:spcPct val="12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They believe in themselves and their work. Perhaps it’s confidence, perhaps it’s Quixote-like delusion, but to be a prolific writer you have to believe that what you’re doing matters. If you second-guess at every step, you’ll soon be going backward. A writer I know likes to say that over the years he has “trained” his family not to expect him to show up for certain things, because they know his work comes first.</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You have to be willing to risk seeming narcissistic and arrogant</a:t>
            </a:r>
            <a:r>
              <a:rPr lang="en-US" sz="1800" b="1" dirty="0">
                <a:latin typeface="Tahoma" panose="020B0604030504040204" pitchFamily="34" charset="0"/>
                <a:ea typeface="Tahoma" panose="020B0604030504040204" pitchFamily="34" charset="0"/>
                <a:cs typeface="Tahoma" panose="020B0604030504040204" pitchFamily="34" charset="0"/>
              </a:rPr>
              <a:t>, even if you don’t like to think of yourself that way. The work takes priority.</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3" name="Picture 2">
            <a:extLst>
              <a:ext uri="{FF2B5EF4-FFF2-40B4-BE49-F238E27FC236}">
                <a16:creationId xmlns:a16="http://schemas.microsoft.com/office/drawing/2014/main" id="{19D2035E-EF28-42AA-A3A8-868B1ED15F33}"/>
              </a:ext>
            </a:extLst>
          </p:cNvPr>
          <p:cNvPicPr>
            <a:picLocks noChangeAspect="1"/>
          </p:cNvPicPr>
          <p:nvPr/>
        </p:nvPicPr>
        <p:blipFill>
          <a:blip r:embed="rId3"/>
          <a:stretch>
            <a:fillRect/>
          </a:stretch>
        </p:blipFill>
        <p:spPr>
          <a:xfrm>
            <a:off x="6875446" y="4423410"/>
            <a:ext cx="2268554" cy="1512369"/>
          </a:xfrm>
          <a:prstGeom prst="rect">
            <a:avLst/>
          </a:prstGeom>
        </p:spPr>
      </p:pic>
    </p:spTree>
    <p:extLst>
      <p:ext uri="{BB962C8B-B14F-4D97-AF65-F5344CB8AC3E}">
        <p14:creationId xmlns:p14="http://schemas.microsoft.com/office/powerpoint/2010/main" val="779773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11. Try Not to Give Up: Persistence and Grit Wins the Day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A72391-6B02-47D0-970C-55B395CE54B7}"/>
              </a:ext>
            </a:extLst>
          </p:cNvPr>
          <p:cNvPicPr>
            <a:picLocks noChangeAspect="1"/>
          </p:cNvPicPr>
          <p:nvPr/>
        </p:nvPicPr>
        <p:blipFill>
          <a:blip r:embed="rId3"/>
          <a:stretch>
            <a:fillRect/>
          </a:stretch>
        </p:blipFill>
        <p:spPr>
          <a:xfrm>
            <a:off x="0" y="2558264"/>
            <a:ext cx="5732980" cy="4299735"/>
          </a:xfrm>
          <a:prstGeom prst="rect">
            <a:avLst/>
          </a:prstGeom>
        </p:spPr>
      </p:pic>
      <p:pic>
        <p:nvPicPr>
          <p:cNvPr id="3" name="Picture 2">
            <a:extLst>
              <a:ext uri="{FF2B5EF4-FFF2-40B4-BE49-F238E27FC236}">
                <a16:creationId xmlns:a16="http://schemas.microsoft.com/office/drawing/2014/main" id="{E6E4A818-B270-4967-9D48-C5283BAA817B}"/>
              </a:ext>
            </a:extLst>
          </p:cNvPr>
          <p:cNvPicPr>
            <a:picLocks noChangeAspect="1"/>
          </p:cNvPicPr>
          <p:nvPr/>
        </p:nvPicPr>
        <p:blipFill>
          <a:blip r:embed="rId4"/>
          <a:stretch>
            <a:fillRect/>
          </a:stretch>
        </p:blipFill>
        <p:spPr>
          <a:xfrm>
            <a:off x="6174769" y="2368222"/>
            <a:ext cx="2860211" cy="4407585"/>
          </a:xfrm>
          <a:prstGeom prst="rect">
            <a:avLst/>
          </a:prstGeom>
        </p:spPr>
      </p:pic>
    </p:spTree>
    <p:extLst>
      <p:ext uri="{BB962C8B-B14F-4D97-AF65-F5344CB8AC3E}">
        <p14:creationId xmlns:p14="http://schemas.microsoft.com/office/powerpoint/2010/main" val="1732660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100552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12. Be Polite and Thankful to the Journal or Book Chapter Editors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DEC9DC9-6A15-43E6-AC27-0B0A99AA21A7}"/>
              </a:ext>
            </a:extLst>
          </p:cNvPr>
          <p:cNvPicPr>
            <a:picLocks noChangeAspect="1"/>
          </p:cNvPicPr>
          <p:nvPr/>
        </p:nvPicPr>
        <p:blipFill>
          <a:blip r:embed="rId3"/>
          <a:stretch>
            <a:fillRect/>
          </a:stretch>
        </p:blipFill>
        <p:spPr>
          <a:xfrm>
            <a:off x="725487" y="2437894"/>
            <a:ext cx="7896225" cy="4261798"/>
          </a:xfrm>
          <a:prstGeom prst="rect">
            <a:avLst/>
          </a:prstGeom>
        </p:spPr>
      </p:pic>
    </p:spTree>
    <p:extLst>
      <p:ext uri="{BB962C8B-B14F-4D97-AF65-F5344CB8AC3E}">
        <p14:creationId xmlns:p14="http://schemas.microsoft.com/office/powerpoint/2010/main" val="1050149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10966" y="698500"/>
            <a:ext cx="8465906" cy="17057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13. Recap Reviewer Points and How You Attempted to Address Them</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018DBBD-E616-46C8-98D5-7CA716D73C74}"/>
              </a:ext>
            </a:extLst>
          </p:cNvPr>
          <p:cNvPicPr>
            <a:picLocks noChangeAspect="1"/>
          </p:cNvPicPr>
          <p:nvPr/>
        </p:nvPicPr>
        <p:blipFill>
          <a:blip r:embed="rId3"/>
          <a:stretch>
            <a:fillRect/>
          </a:stretch>
        </p:blipFill>
        <p:spPr>
          <a:xfrm>
            <a:off x="410966" y="2404260"/>
            <a:ext cx="8456785" cy="3937420"/>
          </a:xfrm>
          <a:prstGeom prst="rect">
            <a:avLst/>
          </a:prstGeom>
        </p:spPr>
      </p:pic>
    </p:spTree>
    <p:extLst>
      <p:ext uri="{BB962C8B-B14F-4D97-AF65-F5344CB8AC3E}">
        <p14:creationId xmlns:p14="http://schemas.microsoft.com/office/powerpoint/2010/main" val="4006278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83206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14. Share Your Publication Efforts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Twitter, Facebook, LinkedIn, email, ResearchGate, Academia.edu,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0A3B460-459E-4254-99E5-60BCDE14E49D}"/>
              </a:ext>
            </a:extLst>
          </p:cNvPr>
          <p:cNvPicPr>
            <a:picLocks noChangeAspect="1"/>
          </p:cNvPicPr>
          <p:nvPr/>
        </p:nvPicPr>
        <p:blipFill>
          <a:blip r:embed="rId3"/>
          <a:stretch>
            <a:fillRect/>
          </a:stretch>
        </p:blipFill>
        <p:spPr>
          <a:xfrm>
            <a:off x="0" y="2527042"/>
            <a:ext cx="5105400" cy="4254500"/>
          </a:xfrm>
          <a:prstGeom prst="rect">
            <a:avLst/>
          </a:prstGeom>
        </p:spPr>
      </p:pic>
      <p:pic>
        <p:nvPicPr>
          <p:cNvPr id="11" name="Picture 10">
            <a:extLst>
              <a:ext uri="{FF2B5EF4-FFF2-40B4-BE49-F238E27FC236}">
                <a16:creationId xmlns:a16="http://schemas.microsoft.com/office/drawing/2014/main" id="{DB164D3B-9B2F-475A-B58C-1C7F650064D5}"/>
              </a:ext>
            </a:extLst>
          </p:cNvPr>
          <p:cNvPicPr>
            <a:picLocks noChangeAspect="1"/>
          </p:cNvPicPr>
          <p:nvPr/>
        </p:nvPicPr>
        <p:blipFill>
          <a:blip r:embed="rId4"/>
          <a:stretch>
            <a:fillRect/>
          </a:stretch>
        </p:blipFill>
        <p:spPr>
          <a:xfrm>
            <a:off x="5880100" y="5324475"/>
            <a:ext cx="2695574" cy="1457067"/>
          </a:xfrm>
          <a:prstGeom prst="rect">
            <a:avLst/>
          </a:prstGeom>
        </p:spPr>
      </p:pic>
      <p:pic>
        <p:nvPicPr>
          <p:cNvPr id="15" name="Picture 14">
            <a:extLst>
              <a:ext uri="{FF2B5EF4-FFF2-40B4-BE49-F238E27FC236}">
                <a16:creationId xmlns:a16="http://schemas.microsoft.com/office/drawing/2014/main" id="{AFE9D005-8704-4B8C-B829-93BEFDADAC44}"/>
              </a:ext>
            </a:extLst>
          </p:cNvPr>
          <p:cNvPicPr>
            <a:picLocks noChangeAspect="1"/>
          </p:cNvPicPr>
          <p:nvPr/>
        </p:nvPicPr>
        <p:blipFill>
          <a:blip r:embed="rId5"/>
          <a:stretch>
            <a:fillRect/>
          </a:stretch>
        </p:blipFill>
        <p:spPr>
          <a:xfrm>
            <a:off x="5386143" y="2638440"/>
            <a:ext cx="3683488" cy="2355835"/>
          </a:xfrm>
          <a:prstGeom prst="rect">
            <a:avLst/>
          </a:prstGeom>
        </p:spPr>
      </p:pic>
    </p:spTree>
    <p:extLst>
      <p:ext uri="{BB962C8B-B14F-4D97-AF65-F5344CB8AC3E}">
        <p14:creationId xmlns:p14="http://schemas.microsoft.com/office/powerpoint/2010/main" val="3718532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15. Celebrate Your Writing Accomplishments with Friends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27878A-E59C-4CDD-BDE6-5C312CB4AFA9}"/>
              </a:ext>
            </a:extLst>
          </p:cNvPr>
          <p:cNvPicPr>
            <a:picLocks noChangeAspect="1"/>
          </p:cNvPicPr>
          <p:nvPr/>
        </p:nvPicPr>
        <p:blipFill>
          <a:blip r:embed="rId3"/>
          <a:stretch>
            <a:fillRect/>
          </a:stretch>
        </p:blipFill>
        <p:spPr>
          <a:xfrm>
            <a:off x="1257300" y="2177238"/>
            <a:ext cx="7035800" cy="4680762"/>
          </a:xfrm>
          <a:prstGeom prst="rect">
            <a:avLst/>
          </a:prstGeom>
        </p:spPr>
      </p:pic>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4547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96279" y="688368"/>
            <a:ext cx="7965831" cy="156567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Christine </a:t>
            </a:r>
            <a:r>
              <a:rPr lang="en-US" sz="1800" b="1" dirty="0" err="1">
                <a:latin typeface="Tahoma" panose="020B0604030504040204" pitchFamily="34" charset="0"/>
                <a:ea typeface="Tahoma" panose="020B0604030504040204" pitchFamily="34" charset="0"/>
                <a:cs typeface="Tahoma" panose="020B0604030504040204" pitchFamily="34" charset="0"/>
              </a:rPr>
              <a:t>Tulley</a:t>
            </a:r>
            <a:r>
              <a:rPr lang="en-US" sz="18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text, electronics, computer&#10;&#10;Description automatically generated">
            <a:extLst>
              <a:ext uri="{FF2B5EF4-FFF2-40B4-BE49-F238E27FC236}">
                <a16:creationId xmlns:a16="http://schemas.microsoft.com/office/drawing/2014/main" id="{3E0698C5-4FCA-4A9B-9ADC-6B062E928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649" y="2563657"/>
            <a:ext cx="3437093" cy="3437093"/>
          </a:xfrm>
          <a:prstGeom prst="rect">
            <a:avLst/>
          </a:prstGeom>
        </p:spPr>
      </p:pic>
    </p:spTree>
    <p:extLst>
      <p:ext uri="{BB962C8B-B14F-4D97-AF65-F5344CB8AC3E}">
        <p14:creationId xmlns:p14="http://schemas.microsoft.com/office/powerpoint/2010/main" val="350633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766643" y="635614"/>
            <a:ext cx="7146434"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Question: Should you write 1 hour per day or toggle in and out and writing in extremely short bursts? </a:t>
            </a:r>
          </a:p>
          <a:p>
            <a:pPr marL="0" indent="0" defTabSz="385763">
              <a:buClrTx/>
              <a:buNone/>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Binge writing results in:</a:t>
            </a:r>
          </a:p>
          <a:p>
            <a:pPr marL="144661" indent="-144661" defTabSz="385763">
              <a:buClrTx/>
              <a:buFont typeface="Wingdings" panose="05000000000000000000" pitchFamily="2" charset="2"/>
              <a:buChar cha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Procrastination</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44661" indent="-144661" defTabSz="385763">
              <a:buClrTx/>
              <a:buFont typeface="Wingdings" panose="05000000000000000000" pitchFamily="2" charset="2"/>
              <a:buChar cha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Distraction</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44661" indent="-144661" defTabSz="385763">
              <a:buClrTx/>
              <a:buFont typeface="Wingdings" panose="05000000000000000000" pitchFamily="2" charset="2"/>
              <a:buChar cha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Dreading to sit that long</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9543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652342" y="626821"/>
            <a:ext cx="7181603"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Prior to the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1. Identify a beginning and an end of the writing time for the writing day. Block the start and stop time (e.g., 9 am to 3 pm).</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3437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520457" y="626821"/>
            <a:ext cx="7445373"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Prior to the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2. Briefly revisit a writing day project at least two other times during the week for five or 10 minutes. Re-outline the TOC or remind yourself of the big picture. Put your thesis on a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wal</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and fine-tune it or have coffee with a colleague.</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174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617172" y="732329"/>
            <a:ext cx="7375035"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Prior to the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3. Map out your writing the night before. Carve it up into writing chunks. Tackle big problems first can be helpful (e.g., combining or reworking sections).</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695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185863" y="731635"/>
            <a:ext cx="6361096" cy="1601311"/>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7, 2018</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6 Ways to Beat Writer’s Block</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https://www.chronicle.com/article/6-ways-to-beat-writers-block/</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85863" y="2659404"/>
            <a:ext cx="5574165" cy="2666305"/>
          </a:xfrm>
        </p:spPr>
        <p:txBody>
          <a:bodyPr>
            <a:normAutofit/>
          </a:bodyPr>
          <a:lstStyle/>
          <a:p>
            <a:pPr marL="342900" indent="-342900">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Work up a sweat. ... </a:t>
            </a:r>
          </a:p>
          <a:p>
            <a:pPr marL="342900" indent="-342900">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Take a quick trip. ... </a:t>
            </a:r>
          </a:p>
          <a:p>
            <a:pPr marL="342900" indent="-342900">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Just keep at it. ... </a:t>
            </a:r>
          </a:p>
          <a:p>
            <a:pPr marL="342900" indent="-342900">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Heed Anne Lamott's clarion call…”write a shitty draft first.”</a:t>
            </a:r>
          </a:p>
          <a:p>
            <a:pPr marL="342900" indent="-342900">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Try the “compost” method…a pile of crap can lead to something worth cultivating</a:t>
            </a:r>
          </a:p>
          <a:p>
            <a:pPr marL="342900" indent="-342900">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Remind yourself that even the best writers get stuck.</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a:extLst>
              <a:ext uri="{FF2B5EF4-FFF2-40B4-BE49-F238E27FC236}">
                <a16:creationId xmlns:a16="http://schemas.microsoft.com/office/drawing/2014/main" id="{5D013889-0B50-4581-BC89-EB78FE6EDEA7}"/>
              </a:ext>
            </a:extLst>
          </p:cNvPr>
          <p:cNvPicPr>
            <a:picLocks noChangeAspect="1"/>
          </p:cNvPicPr>
          <p:nvPr/>
        </p:nvPicPr>
        <p:blipFill>
          <a:blip r:embed="rId3"/>
          <a:stretch>
            <a:fillRect/>
          </a:stretch>
        </p:blipFill>
        <p:spPr>
          <a:xfrm>
            <a:off x="6760028" y="4411436"/>
            <a:ext cx="2383973" cy="1589315"/>
          </a:xfrm>
          <a:prstGeom prst="rect">
            <a:avLst/>
          </a:prstGeom>
        </p:spPr>
      </p:pic>
    </p:spTree>
    <p:extLst>
      <p:ext uri="{BB962C8B-B14F-4D97-AF65-F5344CB8AC3E}">
        <p14:creationId xmlns:p14="http://schemas.microsoft.com/office/powerpoint/2010/main" val="2141081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590796" y="653198"/>
            <a:ext cx="7630011"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On your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4. Ease into writing. Review your writing plan or map and reread notes for 15-30 minutes (perhaps with a timer). Remind yourself what you care about this project.</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7588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529250" y="618029"/>
            <a:ext cx="7533295"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On your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5. Remember that no writing is sometimes writing. Add stretching or snack breaks. Such times you are often working out your writing in your brain.</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0997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379781" y="591652"/>
            <a:ext cx="7876195"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On your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6. Read and write at the same time. Perhaps set timer to 15 minutes to power read.</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6816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06159" y="530106"/>
            <a:ext cx="8087210"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On your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7. Save busy work for the end. Bracket things where citations or names are needed. Check for repeated words and other redundancies and misspellings. Find synonyms and lexical transitions (another, equally important, first, second, etc., again, further, last, finally, as well as, next, likewise, etc.).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1216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67704" y="785082"/>
            <a:ext cx="7770687"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On your writing day:</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8. “Close” the project. Map out or get ready for your next writing session. Save your documents and email yourself a copy and/or upload to Google Drive.</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3817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67705" y="644406"/>
            <a:ext cx="7858610"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Developing the writing day (and writing year) system:</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9. Find a way to “click in” to your writing on your writing day. Establish writing day rituals or habits so your mind kicks in when you get your fruits and veggies or kombucha and you arrive at your writing space.</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561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538043" y="635614"/>
            <a:ext cx="7823442"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10 Ways to Make Sure Your Writing Happens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https://www.insidehighered.com/advice/2020/01/20/advice-using-writing-day-most-productively-opinion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Developing the writing day (and writing year) system:</a:t>
            </a:r>
          </a:p>
          <a:p>
            <a:pPr marL="0" indent="0" defTabSz="385763">
              <a:spcBef>
                <a:spcPts val="0"/>
              </a:spcBef>
              <a:buClrTx/>
              <a:buNone/>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10. Systematize where writing projects are tracked and recorded. Have a master chart for all of your projects and weekly maps for particularly writing sessions. Perhaps try some sort of project management.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6989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397993" y="713771"/>
            <a:ext cx="8051415" cy="1565672"/>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18, 2021</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What Do Professors Do During a Writing Session?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https://www.insidehighered.com/advice/2021/02/18/how-get-started-scholarly-writing-stay-motivated-and-move-toward-finished-product</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E8EE889-B384-4FAB-A8CE-903AFACCD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227" y="2584563"/>
            <a:ext cx="2851183" cy="4273437"/>
          </a:xfrm>
          <a:prstGeom prst="rect">
            <a:avLst/>
          </a:prstGeom>
        </p:spPr>
      </p:pic>
    </p:spTree>
    <p:extLst>
      <p:ext uri="{BB962C8B-B14F-4D97-AF65-F5344CB8AC3E}">
        <p14:creationId xmlns:p14="http://schemas.microsoft.com/office/powerpoint/2010/main" val="33043091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350043" y="1006629"/>
            <a:ext cx="8229600" cy="857250"/>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18, 2021</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What Do Professors Do During a Writing Session?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https://www.insidehighered.com/advice/2021/02/18/how-get-started-scholarly-writing-stay-motivated-and-move-toward-finished-product</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616C879B-FB94-4ED8-81D8-AF04E8648268}"/>
              </a:ext>
            </a:extLst>
          </p:cNvPr>
          <p:cNvSpPr>
            <a:spLocks noGrp="1"/>
          </p:cNvSpPr>
          <p:nvPr>
            <p:ph idx="1"/>
          </p:nvPr>
        </p:nvSpPr>
        <p:spPr>
          <a:xfrm>
            <a:off x="1396603" y="2737450"/>
            <a:ext cx="6800295" cy="3113921"/>
          </a:xfrm>
        </p:spPr>
        <p:txBody>
          <a:bodyPr>
            <a:normAutofit/>
          </a:bodyPr>
          <a:lstStyle/>
          <a:p>
            <a:pPr marL="0" indent="0">
              <a:buNone/>
            </a:pPr>
            <a:r>
              <a:rPr lang="en-US" sz="2100" b="1" dirty="0">
                <a:latin typeface="Tahoma" panose="020B0604030504040204" pitchFamily="34" charset="0"/>
                <a:ea typeface="Tahoma" panose="020B0604030504040204" pitchFamily="34" charset="0"/>
                <a:cs typeface="Tahoma" panose="020B0604030504040204" pitchFamily="34" charset="0"/>
              </a:rPr>
              <a:t>Easing in period: </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Notes on post-its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Brackets in draft</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Trello board</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Read writing from previous session and start where left off</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Highlight sections for more intense work</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Review reviewer and co-author comments</a:t>
            </a: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1238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350043" y="741760"/>
            <a:ext cx="8229600" cy="857250"/>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18, 2021</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What Do Professors Do During a Writing Session?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https://www.insidehighered.com/advice/2021/02/18/how-get-started-scholarly-writing-stay-motivated-and-move-toward-finished-product</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616C879B-FB94-4ED8-81D8-AF04E8648268}"/>
              </a:ext>
            </a:extLst>
          </p:cNvPr>
          <p:cNvSpPr>
            <a:spLocks noGrp="1"/>
          </p:cNvSpPr>
          <p:nvPr>
            <p:ph idx="1"/>
          </p:nvPr>
        </p:nvSpPr>
        <p:spPr>
          <a:xfrm>
            <a:off x="457200" y="2337955"/>
            <a:ext cx="8130887" cy="3113921"/>
          </a:xfrm>
        </p:spPr>
        <p:txBody>
          <a:bodyPr>
            <a:normAutofit fontScale="92500" lnSpcReduction="10000"/>
          </a:bodyPr>
          <a:lstStyle/>
          <a:p>
            <a:pPr marL="0" indent="0">
              <a:buNone/>
            </a:pPr>
            <a:r>
              <a:rPr lang="en-US" sz="2100" b="1" dirty="0">
                <a:latin typeface="Tahoma" panose="020B0604030504040204" pitchFamily="34" charset="0"/>
                <a:ea typeface="Tahoma" panose="020B0604030504040204" pitchFamily="34" charset="0"/>
                <a:cs typeface="Tahoma" panose="020B0604030504040204" pitchFamily="34" charset="0"/>
              </a:rPr>
              <a:t>How move the piece: </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Word count goals such as 750 words/day, write 2 pages, or revise 5 pages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Use pomodoro technique</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Set a timer</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Have specific goals like “rewrite methodology</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Use goal setting tools like </a:t>
            </a:r>
            <a:r>
              <a:rPr lang="en-US" sz="2100" b="1" dirty="0" err="1">
                <a:latin typeface="Tahoma" panose="020B0604030504040204" pitchFamily="34" charset="0"/>
                <a:ea typeface="Tahoma" panose="020B0604030504040204" pitchFamily="34" charset="0"/>
                <a:cs typeface="Tahoma" panose="020B0604030504040204" pitchFamily="34" charset="0"/>
              </a:rPr>
              <a:t>Prolifiko</a:t>
            </a:r>
            <a:endParaRPr lang="en-US" sz="2100" b="1"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Build deadlines for writing</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Participate in a writing group or share revisions each Monday in Google Doc</a:t>
            </a: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8355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845474" y="456531"/>
            <a:ext cx="7280502" cy="160131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11, 2020</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How to Find a Writing Routine that Works</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rPr>
              <a:t>Manya</a:t>
            </a:r>
            <a:r>
              <a:rPr lang="en-US" sz="1800" b="1" dirty="0">
                <a:latin typeface="Tahoma" panose="020B0604030504040204" pitchFamily="34" charset="0"/>
                <a:ea typeface="Tahoma" panose="020B0604030504040204" pitchFamily="34" charset="0"/>
                <a:cs typeface="Tahoma" panose="020B0604030504040204" pitchFamily="34" charset="0"/>
              </a:rPr>
              <a:t> Whitaker, The Chronicle of Higher Education</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https://www.chronicle.com/article/how-to-find-a-writing-routine-that-works</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85863" y="2517056"/>
            <a:ext cx="6940113" cy="2808653"/>
          </a:xfrm>
        </p:spPr>
        <p:txBody>
          <a:bodyPr>
            <a:normAutofit fontScale="92500" lnSpcReduction="10000"/>
          </a:bodyPr>
          <a:lstStyle/>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Always work on at least 2 projects.</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Review potential publishers and options.</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Set a reasonable writing timeline.</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Make a writing schedule and plan.</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Have a project-based writing schedule.</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Expand notion of when “writing.”</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Set time writing goals, not word goals.</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Write what motivates you that day.</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Establish flexible schedules.</a:t>
            </a:r>
          </a:p>
          <a:p>
            <a:pPr marL="342900" indent="-342900">
              <a:lnSpc>
                <a:spcPct val="110000"/>
              </a:lnSpc>
              <a:spcBef>
                <a:spcPts val="0"/>
              </a:spcBef>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Read more and edit as you go.</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8" name="Picture 7">
            <a:extLst>
              <a:ext uri="{FF2B5EF4-FFF2-40B4-BE49-F238E27FC236}">
                <a16:creationId xmlns:a16="http://schemas.microsoft.com/office/drawing/2014/main" id="{326E3FE2-4C6C-4208-A10C-DBDBCDCDB469}"/>
              </a:ext>
            </a:extLst>
          </p:cNvPr>
          <p:cNvPicPr>
            <a:picLocks noChangeAspect="1"/>
          </p:cNvPicPr>
          <p:nvPr/>
        </p:nvPicPr>
        <p:blipFill rotWithShape="1">
          <a:blip r:embed="rId3"/>
          <a:srcRect l="16316" t="45714" r="38735" b="12143"/>
          <a:stretch/>
        </p:blipFill>
        <p:spPr>
          <a:xfrm>
            <a:off x="6809013" y="4991759"/>
            <a:ext cx="2383973" cy="1586327"/>
          </a:xfrm>
          <a:prstGeom prst="rect">
            <a:avLst/>
          </a:prstGeom>
        </p:spPr>
      </p:pic>
    </p:spTree>
    <p:extLst>
      <p:ext uri="{BB962C8B-B14F-4D97-AF65-F5344CB8AC3E}">
        <p14:creationId xmlns:p14="http://schemas.microsoft.com/office/powerpoint/2010/main" val="2740839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07843" y="977499"/>
            <a:ext cx="8229600" cy="857250"/>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18, 2021</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What Do Professors Do During a Writing Session?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Christine </a:t>
            </a:r>
            <a:r>
              <a:rPr lang="en-US" sz="1500" b="1" dirty="0" err="1">
                <a:latin typeface="Tahoma" panose="020B0604030504040204" pitchFamily="34" charset="0"/>
                <a:ea typeface="Tahoma" panose="020B0604030504040204" pitchFamily="34" charset="0"/>
                <a:cs typeface="Tahoma" panose="020B0604030504040204" pitchFamily="34" charset="0"/>
              </a:rPr>
              <a:t>Tulley</a:t>
            </a:r>
            <a:r>
              <a:rPr lang="en-US" sz="1500" b="1" dirty="0">
                <a:latin typeface="Tahoma" panose="020B0604030504040204" pitchFamily="34" charset="0"/>
                <a:ea typeface="Tahoma" panose="020B0604030504040204" pitchFamily="34" charset="0"/>
                <a:cs typeface="Tahoma" panose="020B0604030504040204" pitchFamily="34" charset="0"/>
              </a:rPr>
              <a:t>,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https://www.insidehighered.com/advice/2021/02/18/how-get-started-scholarly-writing-stay-motivated-and-move-toward-finished-product</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616C879B-FB94-4ED8-81D8-AF04E8648268}"/>
              </a:ext>
            </a:extLst>
          </p:cNvPr>
          <p:cNvSpPr>
            <a:spLocks noGrp="1"/>
          </p:cNvSpPr>
          <p:nvPr>
            <p:ph idx="1"/>
          </p:nvPr>
        </p:nvSpPr>
        <p:spPr>
          <a:xfrm>
            <a:off x="736847" y="2337955"/>
            <a:ext cx="7851240" cy="3113921"/>
          </a:xfrm>
        </p:spPr>
        <p:txBody>
          <a:bodyPr>
            <a:normAutofit fontScale="92500" lnSpcReduction="20000"/>
          </a:bodyPr>
          <a:lstStyle/>
          <a:p>
            <a:pPr marL="0" indent="0">
              <a:buNone/>
            </a:pPr>
            <a:r>
              <a:rPr lang="en-US" sz="2100" b="1" dirty="0">
                <a:latin typeface="Tahoma" panose="020B0604030504040204" pitchFamily="34" charset="0"/>
                <a:ea typeface="Tahoma" panose="020B0604030504040204" pitchFamily="34" charset="0"/>
                <a:cs typeface="Tahoma" panose="020B0604030504040204" pitchFamily="34" charset="0"/>
              </a:rPr>
              <a:t>What if do not feel like writing: </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Tell yourself you will only write for 5 minutes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Reward yourself such as with social media</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Save small task for low-motivation occasions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Take a picture of ideas on a whiteboard</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Buy standing or cycling desks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Walk around campus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Have a free pass for no writing once per month</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Leave document open all day and write in short bursts</a:t>
            </a:r>
          </a:p>
          <a:p>
            <a:pPr>
              <a:buFont typeface="Wingdings" panose="05000000000000000000" pitchFamily="2" charset="2"/>
              <a:buChar char="§"/>
            </a:pPr>
            <a:r>
              <a:rPr lang="en-US" sz="2100" b="1" dirty="0">
                <a:latin typeface="Tahoma" panose="020B0604030504040204" pitchFamily="34" charset="0"/>
                <a:ea typeface="Tahoma" panose="020B0604030504040204" pitchFamily="34" charset="0"/>
                <a:cs typeface="Tahoma" panose="020B0604030504040204" pitchFamily="34" charset="0"/>
              </a:rPr>
              <a:t>Hire a writing coach or use writing accountability services</a:t>
            </a:r>
          </a:p>
        </p:txBody>
      </p:sp>
      <p:sp>
        <p:nvSpPr>
          <p:cNvPr id="5" name="Content Placeholder 1">
            <a:extLst>
              <a:ext uri="{FF2B5EF4-FFF2-40B4-BE49-F238E27FC236}">
                <a16:creationId xmlns:a16="http://schemas.microsoft.com/office/drawing/2014/main" id="{FE23C2C1-FF7F-4E99-95BE-9C556B99EFE8}"/>
              </a:ext>
            </a:extLst>
          </p:cNvPr>
          <p:cNvSpPr txBox="1">
            <a:spLocks/>
          </p:cNvSpPr>
          <p:nvPr/>
        </p:nvSpPr>
        <p:spPr>
          <a:xfrm>
            <a:off x="1396603" y="2450306"/>
            <a:ext cx="6136481" cy="3237309"/>
          </a:xfrm>
          <a:prstGeom prst="rect">
            <a:avLst/>
          </a:prstGeom>
        </p:spPr>
        <p:txBody>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defTabSz="385763">
              <a:buClrTx/>
              <a:buNone/>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40974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25235" y="1153561"/>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Do What Brings you Joy and Happiness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What brings creativity, happiness, and joy to your writing?</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descr="Image result for impact">
            <a:extLst>
              <a:ext uri="{FF2B5EF4-FFF2-40B4-BE49-F238E27FC236}">
                <a16:creationId xmlns:a16="http://schemas.microsoft.com/office/drawing/2014/main" id="{5C860CEE-E7D1-4086-9C41-E70C00F55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5443"/>
            <a:ext cx="4128032" cy="3394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posing for a photo&#10;&#10;Description automatically generated with medium confidence">
            <a:extLst>
              <a:ext uri="{FF2B5EF4-FFF2-40B4-BE49-F238E27FC236}">
                <a16:creationId xmlns:a16="http://schemas.microsoft.com/office/drawing/2014/main" id="{20EB3641-988E-4E13-A08D-CADC7F2935B5}"/>
              </a:ext>
            </a:extLst>
          </p:cNvPr>
          <p:cNvPicPr>
            <a:picLocks noChangeAspect="1"/>
          </p:cNvPicPr>
          <p:nvPr/>
        </p:nvPicPr>
        <p:blipFill>
          <a:blip r:embed="rId3"/>
          <a:stretch>
            <a:fillRect/>
          </a:stretch>
        </p:blipFill>
        <p:spPr>
          <a:xfrm>
            <a:off x="4572000" y="2440755"/>
            <a:ext cx="4572000" cy="3429000"/>
          </a:xfrm>
          <a:prstGeom prst="rect">
            <a:avLst/>
          </a:prstGeom>
        </p:spPr>
      </p:pic>
    </p:spTree>
    <p:extLst>
      <p:ext uri="{BB962C8B-B14F-4D97-AF65-F5344CB8AC3E}">
        <p14:creationId xmlns:p14="http://schemas.microsoft.com/office/powerpoint/2010/main" val="30609375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84096"/>
            <a:ext cx="7886700" cy="994172"/>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Food</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1028173" y="2459504"/>
            <a:ext cx="6622579" cy="1938992"/>
          </a:xfrm>
          <a:prstGeom prst="rect">
            <a:avLst/>
          </a:prstGeom>
          <a:noFill/>
        </p:spPr>
        <p:txBody>
          <a:bodyPr wrap="square" rtlCol="0">
            <a:spAutoFit/>
          </a:bodyPr>
          <a:lstStyle/>
          <a:p>
            <a:pPr marL="557213" indent="-557213" defTabSz="685800">
              <a:buClrTx/>
              <a:buFont typeface="+mj-lt"/>
              <a:buAutoNum type="arabicPeriod"/>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Start with a vitamin or health drink.</a:t>
            </a:r>
          </a:p>
          <a:p>
            <a:pPr marL="557213" indent="-557213" defTabSz="685800">
              <a:buClrTx/>
              <a:buFont typeface="+mj-lt"/>
              <a:buAutoNum type="arabicPeriod"/>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Grab plate of berries and celery.</a:t>
            </a: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Then perhaps tea or coffee.</a:t>
            </a:r>
          </a:p>
          <a:p>
            <a:pPr marL="557213" indent="-557213" defTabSz="685800">
              <a:buClrTx/>
              <a:buFont typeface="+mj-lt"/>
              <a:buAutoNum type="arabicPeriod"/>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End with a health drink.</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Dilly bars are good after dinner.</a:t>
            </a:r>
            <a:endPar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Dairy Queen Just Launched Vegan Ice Cream Nationwide (Updated July 2020) |  LIVEKINDLY">
            <a:extLst>
              <a:ext uri="{FF2B5EF4-FFF2-40B4-BE49-F238E27FC236}">
                <a16:creationId xmlns:a16="http://schemas.microsoft.com/office/drawing/2014/main" id="{2EF31A17-DF51-4E34-838C-5D7E5EF00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4793457"/>
            <a:ext cx="2143125" cy="1207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fruit&#10;&#10;Description automatically generated">
            <a:extLst>
              <a:ext uri="{FF2B5EF4-FFF2-40B4-BE49-F238E27FC236}">
                <a16:creationId xmlns:a16="http://schemas.microsoft.com/office/drawing/2014/main" id="{011DAC2F-1E62-411C-ABAF-46482E60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870" y="3201315"/>
            <a:ext cx="2095130" cy="1309457"/>
          </a:xfrm>
          <a:prstGeom prst="rect">
            <a:avLst/>
          </a:prstGeom>
        </p:spPr>
      </p:pic>
    </p:spTree>
    <p:extLst>
      <p:ext uri="{BB962C8B-B14F-4D97-AF65-F5344CB8AC3E}">
        <p14:creationId xmlns:p14="http://schemas.microsoft.com/office/powerpoint/2010/main" val="271027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14810" cy="1917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How to decide on who to write with?</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58A15CC-C0A4-475F-86B7-6108D44E9E43}"/>
              </a:ext>
            </a:extLst>
          </p:cNvPr>
          <p:cNvPicPr>
            <a:picLocks noChangeAspect="1"/>
          </p:cNvPicPr>
          <p:nvPr/>
        </p:nvPicPr>
        <p:blipFill>
          <a:blip r:embed="rId3"/>
          <a:stretch>
            <a:fillRect/>
          </a:stretch>
        </p:blipFill>
        <p:spPr>
          <a:xfrm>
            <a:off x="4063360" y="2966660"/>
            <a:ext cx="5080640" cy="3382963"/>
          </a:xfrm>
          <a:prstGeom prst="rect">
            <a:avLst/>
          </a:prstGeom>
        </p:spPr>
      </p:pic>
      <p:pic>
        <p:nvPicPr>
          <p:cNvPr id="16" name="Picture 15">
            <a:extLst>
              <a:ext uri="{FF2B5EF4-FFF2-40B4-BE49-F238E27FC236}">
                <a16:creationId xmlns:a16="http://schemas.microsoft.com/office/drawing/2014/main" id="{6C268286-F63B-4E85-A93C-64E95EC6397F}"/>
              </a:ext>
            </a:extLst>
          </p:cNvPr>
          <p:cNvPicPr>
            <a:picLocks noChangeAspect="1"/>
          </p:cNvPicPr>
          <p:nvPr/>
        </p:nvPicPr>
        <p:blipFill>
          <a:blip r:embed="rId4"/>
          <a:stretch>
            <a:fillRect/>
          </a:stretch>
        </p:blipFill>
        <p:spPr>
          <a:xfrm>
            <a:off x="317954" y="3119059"/>
            <a:ext cx="3365171" cy="3230564"/>
          </a:xfrm>
          <a:prstGeom prst="rect">
            <a:avLst/>
          </a:prstGeom>
        </p:spPr>
      </p:pic>
    </p:spTree>
    <p:extLst>
      <p:ext uri="{BB962C8B-B14F-4D97-AF65-F5344CB8AC3E}">
        <p14:creationId xmlns:p14="http://schemas.microsoft.com/office/powerpoint/2010/main" val="33132129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99937" y="634017"/>
            <a:ext cx="8184102" cy="1492876"/>
          </a:xfrm>
        </p:spPr>
        <p:txBody>
          <a:bodyPr>
            <a:no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Writing Partners: </a:t>
            </a:r>
            <a:r>
              <a:rPr lang="en-US" sz="1800" b="1" dirty="0">
                <a:latin typeface="Tahoma" panose="020B0604030504040204" pitchFamily="34" charset="0"/>
                <a:ea typeface="Tahoma" panose="020B0604030504040204" pitchFamily="34" charset="0"/>
                <a:cs typeface="Tahoma" panose="020B0604030504040204" pitchFamily="34" charset="0"/>
              </a:rPr>
              <a:t>Life is short: Find kind people who are prompt, positive, and productive and you can trust.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How do you determine your collaborative writing partners? And negotiate tasks?</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F7D8C78-8CCF-4222-B01F-3AE768750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69507" y="3301738"/>
            <a:ext cx="1987979" cy="1490984"/>
          </a:xfrm>
          <a:prstGeom prst="rect">
            <a:avLst/>
          </a:prstGeom>
        </p:spPr>
      </p:pic>
      <p:pic>
        <p:nvPicPr>
          <p:cNvPr id="7" name="Picture 6">
            <a:extLst>
              <a:ext uri="{FF2B5EF4-FFF2-40B4-BE49-F238E27FC236}">
                <a16:creationId xmlns:a16="http://schemas.microsoft.com/office/drawing/2014/main" id="{BBFB07AE-73D3-43FD-AD18-46E6BF154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50" y="3129311"/>
            <a:ext cx="2526569" cy="1894925"/>
          </a:xfrm>
          <a:prstGeom prst="rect">
            <a:avLst/>
          </a:prstGeom>
        </p:spPr>
      </p:pic>
      <p:pic>
        <p:nvPicPr>
          <p:cNvPr id="9" name="Picture 8">
            <a:extLst>
              <a:ext uri="{FF2B5EF4-FFF2-40B4-BE49-F238E27FC236}">
                <a16:creationId xmlns:a16="http://schemas.microsoft.com/office/drawing/2014/main" id="{2951E4F0-58E4-4A97-8974-EFB235CF3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76" y="3129310"/>
            <a:ext cx="2898137" cy="1987979"/>
          </a:xfrm>
          <a:prstGeom prst="rect">
            <a:avLst/>
          </a:prstGeom>
        </p:spPr>
      </p:pic>
      <p:pic>
        <p:nvPicPr>
          <p:cNvPr id="13" name="Picture 12">
            <a:extLst>
              <a:ext uri="{FF2B5EF4-FFF2-40B4-BE49-F238E27FC236}">
                <a16:creationId xmlns:a16="http://schemas.microsoft.com/office/drawing/2014/main" id="{606189BD-B3D8-4942-8D0C-8DEF1D9C4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4" y="2330771"/>
            <a:ext cx="1926582" cy="1444937"/>
          </a:xfrm>
          <a:prstGeom prst="rect">
            <a:avLst/>
          </a:prstGeom>
        </p:spPr>
      </p:pic>
      <p:pic>
        <p:nvPicPr>
          <p:cNvPr id="14" name="Picture 13" descr="C:\Users\Curtis\Desktop\Curt's Documents\Curt's Pics\Students, Colleagues, bus school, and events\Students Current, Past, other\Ke Zhang\IMG_6282.JPG">
            <a:extLst>
              <a:ext uri="{FF2B5EF4-FFF2-40B4-BE49-F238E27FC236}">
                <a16:creationId xmlns:a16="http://schemas.microsoft.com/office/drawing/2014/main" id="{68A62BC9-8B99-445A-8449-028A6C69B926}"/>
              </a:ext>
            </a:extLst>
          </p:cNvPr>
          <p:cNvPicPr/>
          <p:nvPr/>
        </p:nvPicPr>
        <p:blipFill>
          <a:blip r:embed="rId6" cstate="print"/>
          <a:srcRect/>
          <a:stretch>
            <a:fillRect/>
          </a:stretch>
        </p:blipFill>
        <p:spPr bwMode="auto">
          <a:xfrm>
            <a:off x="5133" y="3783915"/>
            <a:ext cx="2024063" cy="1515904"/>
          </a:xfrm>
          <a:prstGeom prst="rect">
            <a:avLst/>
          </a:prstGeom>
          <a:noFill/>
          <a:ln w="9525">
            <a:noFill/>
            <a:miter lim="800000"/>
            <a:headEnd/>
            <a:tailEnd/>
          </a:ln>
        </p:spPr>
      </p:pic>
      <p:pic>
        <p:nvPicPr>
          <p:cNvPr id="10" name="Picture 9">
            <a:extLst>
              <a:ext uri="{FF2B5EF4-FFF2-40B4-BE49-F238E27FC236}">
                <a16:creationId xmlns:a16="http://schemas.microsoft.com/office/drawing/2014/main" id="{8BE53929-F3C2-4C8E-A1AB-504EAFC562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1435" y="5448976"/>
            <a:ext cx="2526569" cy="1421195"/>
          </a:xfrm>
          <a:prstGeom prst="rect">
            <a:avLst/>
          </a:prstGeom>
        </p:spPr>
      </p:pic>
      <p:pic>
        <p:nvPicPr>
          <p:cNvPr id="11" name="Picture 10">
            <a:extLst>
              <a:ext uri="{FF2B5EF4-FFF2-40B4-BE49-F238E27FC236}">
                <a16:creationId xmlns:a16="http://schemas.microsoft.com/office/drawing/2014/main" id="{BD62B968-A15F-4A33-9C29-C940B8D0D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1988" y="5413134"/>
            <a:ext cx="2654004" cy="1492877"/>
          </a:xfrm>
          <a:prstGeom prst="rect">
            <a:avLst/>
          </a:prstGeom>
        </p:spPr>
      </p:pic>
      <p:pic>
        <p:nvPicPr>
          <p:cNvPr id="12" name="Picture 11">
            <a:extLst>
              <a:ext uri="{FF2B5EF4-FFF2-40B4-BE49-F238E27FC236}">
                <a16:creationId xmlns:a16="http://schemas.microsoft.com/office/drawing/2014/main" id="{57EBA63D-F6B5-4DA7-B140-B55253CBD829}"/>
              </a:ext>
            </a:extLst>
          </p:cNvPr>
          <p:cNvPicPr>
            <a:picLocks noChangeAspect="1"/>
          </p:cNvPicPr>
          <p:nvPr/>
        </p:nvPicPr>
        <p:blipFill>
          <a:blip r:embed="rId9"/>
          <a:stretch>
            <a:fillRect/>
          </a:stretch>
        </p:blipFill>
        <p:spPr>
          <a:xfrm>
            <a:off x="7657363" y="5294925"/>
            <a:ext cx="1423750" cy="1611086"/>
          </a:xfrm>
          <a:prstGeom prst="rect">
            <a:avLst/>
          </a:prstGeom>
        </p:spPr>
      </p:pic>
      <p:pic>
        <p:nvPicPr>
          <p:cNvPr id="15" name="Picture 14">
            <a:extLst>
              <a:ext uri="{FF2B5EF4-FFF2-40B4-BE49-F238E27FC236}">
                <a16:creationId xmlns:a16="http://schemas.microsoft.com/office/drawing/2014/main" id="{90C418C3-421B-424D-882B-1B6A6D742B4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51114" y="5346773"/>
            <a:ext cx="1278082" cy="1495712"/>
          </a:xfrm>
          <a:prstGeom prst="rect">
            <a:avLst/>
          </a:prstGeom>
        </p:spPr>
      </p:pic>
    </p:spTree>
    <p:extLst>
      <p:ext uri="{BB962C8B-B14F-4D97-AF65-F5344CB8AC3E}">
        <p14:creationId xmlns:p14="http://schemas.microsoft.com/office/powerpoint/2010/main" val="1126895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Shape 344"/>
          <p:cNvSpPr txBox="1"/>
          <p:nvPr/>
        </p:nvSpPr>
        <p:spPr>
          <a:xfrm>
            <a:off x="386658" y="343944"/>
            <a:ext cx="8243369" cy="2047456"/>
          </a:xfrm>
          <a:prstGeom prst="rect">
            <a:avLst/>
          </a:prstGeom>
          <a:noFill/>
          <a:ln>
            <a:noFill/>
          </a:ln>
        </p:spPr>
        <p:txBody>
          <a:bodyPr spcFirstLastPara="1" wrap="square" lIns="91425" tIns="45700" rIns="91425" bIns="45700" anchor="ctr" anchorCtr="0">
            <a:noAutofit/>
          </a:bodyPr>
          <a:lstStyle/>
          <a:p>
            <a:pPr algn="ctr">
              <a:buClr>
                <a:schemeClr val="dk1"/>
              </a:buClr>
              <a:buSzPts val="3600"/>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Concerns?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Comments?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Commitments?</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09D0202A-B994-4368-917B-DFA0C32F789A}"/>
              </a:ext>
            </a:extLst>
          </p:cNvPr>
          <p:cNvSpPr>
            <a:spLocks noGrp="1"/>
          </p:cNvSpPr>
          <p:nvPr>
            <p:ph type="body" idx="1"/>
          </p:nvPr>
        </p:nvSpPr>
        <p:spPr>
          <a:xfrm>
            <a:off x="522766" y="2461738"/>
            <a:ext cx="8355994" cy="1736283"/>
          </a:xfrm>
        </p:spPr>
        <p:txBody>
          <a:bodyPr/>
          <a:lstStyle/>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Curt Bonk, IU, Email: </a:t>
            </a:r>
            <a:r>
              <a:rPr lang="en-US" sz="2000" b="1" dirty="0">
                <a:latin typeface="Tahoma" panose="020B0604030504040204" pitchFamily="34" charset="0"/>
                <a:ea typeface="Tahoma" panose="020B0604030504040204" pitchFamily="34" charset="0"/>
                <a:cs typeface="Tahoma" panose="020B0604030504040204" pitchFamily="34" charset="0"/>
                <a:hlinkClick r:id="rId3"/>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marL="25400" lvl="0" indent="0" algn="ctr">
              <a:buClr>
                <a:schemeClr val="dk1"/>
              </a:buClr>
              <a:buSzPts val="1600"/>
              <a:buNone/>
            </a:pPr>
            <a:r>
              <a:rPr lang="en-US" sz="2000" b="1" dirty="0">
                <a:latin typeface="Tahoma" panose="020B0604030504040204" pitchFamily="34" charset="0"/>
                <a:ea typeface="Tahoma" panose="020B0604030504040204" pitchFamily="34" charset="0"/>
                <a:cs typeface="Tahoma" panose="020B0604030504040204" pitchFamily="34" charset="0"/>
                <a:sym typeface="Courier New"/>
              </a:rPr>
              <a:t>Meina Zhu, WSU, Email: </a:t>
            </a:r>
            <a:r>
              <a:rPr lang="en-US" sz="2000" b="1" dirty="0">
                <a:latin typeface="Tahoma" panose="020B0604030504040204" pitchFamily="34" charset="0"/>
                <a:ea typeface="Tahoma" panose="020B0604030504040204" pitchFamily="34" charset="0"/>
                <a:cs typeface="Tahoma" panose="020B0604030504040204" pitchFamily="34" charset="0"/>
                <a:sym typeface="Courier New"/>
                <a:hlinkClick r:id="rId4"/>
              </a:rPr>
              <a:t>meinazhu@wayne.edu</a:t>
            </a:r>
            <a:r>
              <a:rPr lang="en-US" sz="2000" b="1" dirty="0">
                <a:latin typeface="Tahoma" panose="020B0604030504040204" pitchFamily="34" charset="0"/>
                <a:ea typeface="Tahoma" panose="020B0604030504040204" pitchFamily="34" charset="0"/>
                <a:cs typeface="Tahoma" panose="020B0604030504040204" pitchFamily="34" charset="0"/>
                <a:sym typeface="Courier New"/>
              </a:rPr>
              <a:t> </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0" lvl="0" indent="0" algn="ctr">
              <a:spcBef>
                <a:spcPts val="0"/>
              </a:spcBef>
              <a:buSzPts val="2400"/>
              <a:buNone/>
            </a:pPr>
            <a:r>
              <a:rPr lang="en-US" sz="2000" b="1" dirty="0">
                <a:latin typeface="Tahoma" panose="020B0604030504040204" pitchFamily="34" charset="0"/>
                <a:ea typeface="Tahoma" panose="020B0604030504040204" pitchFamily="34" charset="0"/>
                <a:cs typeface="Tahoma" panose="020B0604030504040204" pitchFamily="34" charset="0"/>
              </a:rPr>
              <a:t>Slides: </a:t>
            </a:r>
            <a:r>
              <a:rPr lang="en-US" sz="2000" b="1" dirty="0">
                <a:latin typeface="Tahoma" panose="020B0604030504040204" pitchFamily="34" charset="0"/>
                <a:ea typeface="Tahoma" panose="020B0604030504040204" pitchFamily="34" charset="0"/>
                <a:cs typeface="Tahoma" panose="020B0604030504040204" pitchFamily="34" charset="0"/>
                <a:hlinkClick r:id="rId5"/>
              </a:rPr>
              <a:t>http://www.trainingshare.com</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p>
        </p:txBody>
      </p:sp>
      <p:pic>
        <p:nvPicPr>
          <p:cNvPr id="9" name="Picture 8">
            <a:extLst>
              <a:ext uri="{FF2B5EF4-FFF2-40B4-BE49-F238E27FC236}">
                <a16:creationId xmlns:a16="http://schemas.microsoft.com/office/drawing/2014/main" id="{A60D52E0-605C-4A0D-8610-8044302B1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74423" y="4088424"/>
            <a:ext cx="3165231" cy="2373923"/>
          </a:xfrm>
          <a:prstGeom prst="rect">
            <a:avLst/>
          </a:prstGeom>
        </p:spPr>
      </p:pic>
      <p:pic>
        <p:nvPicPr>
          <p:cNvPr id="11" name="Picture 10">
            <a:extLst>
              <a:ext uri="{FF2B5EF4-FFF2-40B4-BE49-F238E27FC236}">
                <a16:creationId xmlns:a16="http://schemas.microsoft.com/office/drawing/2014/main" id="{924BA630-458D-4224-86F9-59A47E233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3924" y="3785093"/>
            <a:ext cx="4158762" cy="3119069"/>
          </a:xfrm>
          <a:prstGeom prst="rect">
            <a:avLst/>
          </a:prstGeom>
        </p:spPr>
      </p:pic>
      <p:pic>
        <p:nvPicPr>
          <p:cNvPr id="12" name="Picture 11">
            <a:extLst>
              <a:ext uri="{FF2B5EF4-FFF2-40B4-BE49-F238E27FC236}">
                <a16:creationId xmlns:a16="http://schemas.microsoft.com/office/drawing/2014/main" id="{381E63FF-7093-4BC6-AEDB-83328E988A0C}"/>
              </a:ext>
            </a:extLst>
          </p:cNvPr>
          <p:cNvPicPr>
            <a:picLocks noChangeAspect="1"/>
          </p:cNvPicPr>
          <p:nvPr/>
        </p:nvPicPr>
        <p:blipFill>
          <a:blip r:embed="rId8"/>
          <a:stretch>
            <a:fillRect/>
          </a:stretch>
        </p:blipFill>
        <p:spPr>
          <a:xfrm>
            <a:off x="0" y="3738930"/>
            <a:ext cx="2028817" cy="311907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13347</TotalTime>
  <Words>5148</Words>
  <Application>Microsoft Office PowerPoint</Application>
  <PresentationFormat>On-screen Show (4:3)</PresentationFormat>
  <Paragraphs>485</Paragraphs>
  <Slides>95</Slides>
  <Notes>40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95</vt:i4>
      </vt:variant>
    </vt:vector>
  </HeadingPairs>
  <TitlesOfParts>
    <vt:vector size="109" baseType="lpstr">
      <vt:lpstr>Arial</vt:lpstr>
      <vt:lpstr>Calibri</vt:lpstr>
      <vt:lpstr>Calibri Light</vt:lpstr>
      <vt:lpstr>Century Gothic</vt:lpstr>
      <vt:lpstr>Courier</vt:lpstr>
      <vt:lpstr>Courier New</vt:lpstr>
      <vt:lpstr>Tahoma</vt:lpstr>
      <vt:lpstr>Wingdings</vt:lpstr>
      <vt:lpstr>Office Theme</vt:lpstr>
      <vt:lpstr>12_Office Theme</vt:lpstr>
      <vt:lpstr>Simple Light</vt:lpstr>
      <vt:lpstr>1_Office Theme</vt:lpstr>
      <vt:lpstr>14_Office Theme</vt:lpstr>
      <vt:lpstr>13_Office Theme</vt:lpstr>
      <vt:lpstr> The G3 of Writing and Publishing Tips:  Gentle Guidelines, Great Stories, and Gigantic Scholarly Gains</vt:lpstr>
      <vt:lpstr>February 15, 2019 The Hardest Part of Writing Is Restarting Rebecca Schuman, The Chronicle of Higher Education https://www.chronicle.com/article/The-Hardest-Part-of-Writing-Is/245720?cid=cp242 </vt:lpstr>
      <vt:lpstr>March 31, 2019 Step Away From the Delete Button Rebecca Schuman, The Chronicle of Higher Education https://www.chronicle.com/article/Step-Away-From-the-Delete/246013?cid=cp242 </vt:lpstr>
      <vt:lpstr>March 31, 2019 Step Away From the Delete Button Rebecca Schuman, The Chronicle of Higher Education https://www.chronicle.com/article/Step-Away-From-the-Delete/246013?cid=cp242 </vt:lpstr>
      <vt:lpstr>March 31, 2019 Step Away From the Delete Button Rebecca Schuman, The Chronicle of Higher Education https://www.chronicle.com/article/Step-Away-From-the-Delete/246013?cid=cp242 </vt:lpstr>
      <vt:lpstr>November 17, 2014 The Habits of Highly Productive Writers Rachel Tour, The Chronicle of Higher Education https://www.chronicle.com/article/the-habits-of-highly-productive-writers/?cid2=gen_login_refresh&amp;cid=gen_sign_in </vt:lpstr>
      <vt:lpstr>November 17, 2014 The Habits of Highly Productive Writers Rachel Tour, The Chronicle of Higher Education https://www.chronicle.com/article/the-habits-of-highly-productive-writers/?cid2=gen_login_refresh&amp;cid=gen_sign_in </vt:lpstr>
      <vt:lpstr>June 7, 2018 6 Ways to Beat Writer’s Block Rachel Tour, The Chronicle of Higher Education https://www.chronicle.com/article/6-ways-to-beat-writers-block/ </vt:lpstr>
      <vt:lpstr>December 11, 2020 How to Find a Writing Routine that Works Manya Whitaker, The Chronicle of Higher Education https://www.chronicle.com/article/how-to-find-a-writing-routine-that-works </vt:lpstr>
      <vt:lpstr>December 10, 2019 Rewarding Your Writing Leslie Leonard, Inside Higher Ed https://www.insidehighered.com/blogs/gradhacker/rewarding-your-writing </vt:lpstr>
      <vt:lpstr>December 10, 2019 Rewarding Your Writing Leslie Leonard, Inside Higher Ed https://www.insidehighered.com/blogs/gradhacker/rewarding-your-writing </vt:lpstr>
      <vt:lpstr>December 10, 2019 Rewarding Your Writing Leslie Leonard, Inside Higher Ed https://www.insidehighered.com/blogs/gradhacker/rewarding-your-writing </vt:lpstr>
      <vt:lpstr>September 13, 2016 Strategies to Maintain Focus while Writing Your Dissertation GradHacker, Inside Higher Ed https://www.insidehighered.com/blogs/gradhacker/strategies-maintain-focus-while-writing-your-dissertation </vt:lpstr>
      <vt:lpstr>September 13, 2016 Strategies to Maintain Focus while Writing Your Dissertation GradHacker, Inside Higher Ed https://www.insidehighered.com/blogs/gradhacker/strategies-maintain-focus-while-writing-your-dissertation </vt:lpstr>
      <vt:lpstr>January 19, 2021 Writing for Diverse Audience: Prewriting</vt:lpstr>
      <vt:lpstr>January 19, 2021 Writing for Diverse Audience: Writing Drafts</vt:lpstr>
      <vt:lpstr>January 19, 2021 Writing for Diverse Audience</vt:lpstr>
      <vt:lpstr>Finding a Journal that Fits</vt:lpstr>
      <vt:lpstr>PowerPoint Presentation</vt:lpstr>
      <vt:lpstr>Predatory (fake) Journals/ Publishers (Feng-Ru Sheu, Kent State University, 2018)</vt:lpstr>
      <vt:lpstr>PowerPoint Presentation</vt:lpstr>
      <vt:lpstr>Writing Difficulties and Challenges of a Early Career Scholar</vt:lpstr>
      <vt:lpstr>Writing Tips  and Insights</vt:lpstr>
      <vt:lpstr>Meina Zhu:  An Early Career Perspective</vt:lpstr>
      <vt:lpstr>1. Writing Goals</vt:lpstr>
      <vt:lpstr>2. Strategic Plans</vt:lpstr>
      <vt:lpstr>3. Reflection on Writing</vt:lpstr>
      <vt:lpstr>4. Writing Collaborators</vt:lpstr>
      <vt:lpstr>October 3, 2019 Crucial Co-Writing Considerations Jordan McNeill, Inside Higher Ed https://www.insidehighered.com/blogs/gradhacker/crucial-co-writing-considerations </vt:lpstr>
      <vt:lpstr>Meina Research Collaboration-Why?</vt:lpstr>
      <vt:lpstr>Meina…  Research Collaboration-How? </vt:lpstr>
      <vt:lpstr>5. Sometimes you have to contact the editor…</vt:lpstr>
      <vt:lpstr>6. Sometimes you have to send to an easier journal…</vt:lpstr>
      <vt:lpstr>7. Sometimes you’re invited…</vt:lpstr>
      <vt:lpstr>8. Mark the Level of Difficulty A New Series on Scholarly Productivity:  ‘Are You Writing?’ Rebecca Shuman, The Chronicle of Higher Education https://www.chronicle.com/article/A-New-Series-on-Scholarly/244689 </vt:lpstr>
      <vt:lpstr>9. Generate Starter Text…</vt:lpstr>
      <vt:lpstr>March 31, 2019 10. Step Away From the Delete Button Rebecca Schuman, The Chronicle of Higher Education https://www.chronicle.com/article/Step-Away-From-the-Delete/246013?cid=cp242 </vt:lpstr>
      <vt:lpstr>Sometimes There’s a Hot Streak:</vt:lpstr>
      <vt:lpstr>Curt Bonk:  Reflections on the Hot Streak</vt:lpstr>
      <vt:lpstr>Writing Space #1: Meina Zhu, Wayne State University</vt:lpstr>
      <vt:lpstr>Writing Space #2: Meina Zhu</vt:lpstr>
      <vt:lpstr>Writing Tools: Meina Zhu</vt:lpstr>
      <vt:lpstr>Plans and Goals: Meina Zhu</vt:lpstr>
      <vt:lpstr>Writing Partners and Mentors: Meina Zhu </vt:lpstr>
      <vt:lpstr>Writing Space: Curt Bonk</vt:lpstr>
      <vt:lpstr>Writing Space Curt Bonk, Indiana University</vt:lpstr>
      <vt:lpstr>Writing Space</vt:lpstr>
      <vt:lpstr>My Writing Space</vt:lpstr>
      <vt:lpstr>Writing Space: Curt Bonk</vt:lpstr>
      <vt:lpstr>Writing Space: Curt Bonk</vt:lpstr>
      <vt:lpstr>Writing Space: Curt Bonk</vt:lpstr>
      <vt:lpstr>Choose Mentors and Colleagues Wisely</vt:lpstr>
      <vt:lpstr>Plans and Goals: Curt Bonk How do you schedule your writing? How far in advance do you plan your writing? How do you prioritize your writing? How do you visualize your writing? Do you use a timeline or a planner? Do you have advice for developing a writing plan?</vt:lpstr>
      <vt:lpstr>Writing Tips: Curt Bonk Anything special that you do?</vt:lpstr>
      <vt:lpstr>10 More Writing Tips: Curt Bonk Anything special that you do?</vt:lpstr>
      <vt:lpstr>Writing Tools: Curt Bonk What particular writing tools do you use? How have they changed over time? What about tools for collaboration?</vt:lpstr>
      <vt:lpstr>Habits/Rituals/Inspiration: Writing How do approach your writing tasks? Any rituals that you use and recommend for inspiration? Anything that really works for you?</vt:lpstr>
      <vt:lpstr>Finding a Journal that Fits</vt:lpstr>
      <vt:lpstr>The Top 15 Writing Tips</vt:lpstr>
      <vt:lpstr>1. Mark Writing Days in Planner</vt:lpstr>
      <vt:lpstr>2. Maintain a List and Network of Potential Research and Writing Collaborators</vt:lpstr>
      <vt:lpstr>3. Draft a Timeline or Multiple Timelines with Flexible Goals</vt:lpstr>
      <vt:lpstr>4. Think Ahead About the Publishing Potential of Each Project</vt:lpstr>
      <vt:lpstr>5. Find, Save, and Use Starter Text (overcomes writer’s block)</vt:lpstr>
      <vt:lpstr>6. Always Scan the Reference Sections of Other Articles to See What Journals are Popular</vt:lpstr>
      <vt:lpstr>7. Avoid High Quality (i.e., SSCI) Journal Fixations</vt:lpstr>
      <vt:lpstr>8. Be Second or Third Author Sometimes to Spread Limited Resources </vt:lpstr>
      <vt:lpstr>9. Try to Submit or Publish Your Paper Before the Conference</vt:lpstr>
      <vt:lpstr>10. Be Creative Somewhere  (e.g., unique model, figure, chart, etc.)</vt:lpstr>
      <vt:lpstr>11. Try Not to Give Up: Persistence and Grit Wins the Day</vt:lpstr>
      <vt:lpstr>12. Be Polite and Thankful to the Journal or Book Chapter Editors</vt:lpstr>
      <vt:lpstr>13. Recap Reviewer Points and How You Attempted to Address Them</vt:lpstr>
      <vt:lpstr>14. Share Your Publication Efforts (e.g., Twitter, Facebook, LinkedIn, email, ResearchGate, Academia.edu, etc.)</vt:lpstr>
      <vt:lpstr>15. Celebrate Your Writing Accomplishments with Friends</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January 20, 2020 10 Ways to Make Sure Your Writing Happens Christine Tulley, Inside Higher Ed https://www.insidehighered.com/advice/2020/01/20/advice-using-writing-day-most-productively-opinion </vt:lpstr>
      <vt:lpstr>February 18, 2021 What Do Professors Do During a Writing Session? Christine Tulley, Inside Higher Ed https://www.insidehighered.com/advice/2021/02/18/how-get-started-scholarly-writing-stay-motivated-and-move-toward-finished-product </vt:lpstr>
      <vt:lpstr>February 18, 2021 What Do Professors Do During a Writing Session? Christine Tulley, Inside Higher Ed https://www.insidehighered.com/advice/2021/02/18/how-get-started-scholarly-writing-stay-motivated-and-move-toward-finished-product </vt:lpstr>
      <vt:lpstr>February 18, 2021 What Do Professors Do During a Writing Session? Christine Tulley, Inside Higher Ed https://www.insidehighered.com/advice/2021/02/18/how-get-started-scholarly-writing-stay-motivated-and-move-toward-finished-product </vt:lpstr>
      <vt:lpstr>February 18, 2021 What Do Professors Do During a Writing Session? Christine Tulley, Inside Higher Ed https://www.insidehighered.com/advice/2021/02/18/how-get-started-scholarly-writing-stay-motivated-and-move-toward-finished-product </vt:lpstr>
      <vt:lpstr>Do What Brings you Joy and Happiness What brings creativity, happiness, and joy to your writing?</vt:lpstr>
      <vt:lpstr>Habits/Rituals/Inspiration: Food How do approach your writing tasks? Any rituals that you use and recommend for inspiration? Anything that really works for you?</vt:lpstr>
      <vt:lpstr>How to decide on who to write with?</vt:lpstr>
      <vt:lpstr>Writing Partners: Life is short: Find kind people who are prompt, positive, and productive and you can trust. How do you determine your collaborative writing partners? And negotiate tasks?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Pleased To Inform You That..."</dc:title>
  <dc:creator>cjbonk</dc:creator>
  <cp:lastModifiedBy>Bonk, Curtis Jay</cp:lastModifiedBy>
  <cp:revision>225</cp:revision>
  <dcterms:modified xsi:type="dcterms:W3CDTF">2022-05-09T06:18:47Z</dcterms:modified>
</cp:coreProperties>
</file>