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1" r:id="rId1"/>
    <p:sldMasterId id="2147483684" r:id="rId2"/>
    <p:sldMasterId id="2147483822" r:id="rId3"/>
    <p:sldMasterId id="2147483835" r:id="rId4"/>
    <p:sldMasterId id="2147483861" r:id="rId5"/>
    <p:sldMasterId id="2147483873" r:id="rId6"/>
  </p:sldMasterIdLst>
  <p:notesMasterIdLst>
    <p:notesMasterId r:id="rId97"/>
  </p:notesMasterIdLst>
  <p:sldIdLst>
    <p:sldId id="256" r:id="rId7"/>
    <p:sldId id="289" r:id="rId8"/>
    <p:sldId id="18012" r:id="rId9"/>
    <p:sldId id="19346" r:id="rId10"/>
    <p:sldId id="19437" r:id="rId11"/>
    <p:sldId id="19438" r:id="rId12"/>
    <p:sldId id="19352" r:id="rId13"/>
    <p:sldId id="19353" r:id="rId14"/>
    <p:sldId id="19277" r:id="rId15"/>
    <p:sldId id="19278" r:id="rId16"/>
    <p:sldId id="19349" r:id="rId17"/>
    <p:sldId id="19350" r:id="rId18"/>
    <p:sldId id="19466" r:id="rId19"/>
    <p:sldId id="19398" r:id="rId20"/>
    <p:sldId id="19347" r:id="rId21"/>
    <p:sldId id="19373" r:id="rId22"/>
    <p:sldId id="19374" r:id="rId23"/>
    <p:sldId id="266" r:id="rId24"/>
    <p:sldId id="19375" r:id="rId25"/>
    <p:sldId id="19376" r:id="rId26"/>
    <p:sldId id="19377" r:id="rId27"/>
    <p:sldId id="17639" r:id="rId28"/>
    <p:sldId id="19378" r:id="rId29"/>
    <p:sldId id="19380" r:id="rId30"/>
    <p:sldId id="269" r:id="rId31"/>
    <p:sldId id="19379" r:id="rId32"/>
    <p:sldId id="19455" r:id="rId33"/>
    <p:sldId id="19257" r:id="rId34"/>
    <p:sldId id="17626" r:id="rId35"/>
    <p:sldId id="19263" r:id="rId36"/>
    <p:sldId id="19264" r:id="rId37"/>
    <p:sldId id="19265" r:id="rId38"/>
    <p:sldId id="19266" r:id="rId39"/>
    <p:sldId id="19459" r:id="rId40"/>
    <p:sldId id="19267" r:id="rId41"/>
    <p:sldId id="19432" r:id="rId42"/>
    <p:sldId id="19291" r:id="rId43"/>
    <p:sldId id="19270" r:id="rId44"/>
    <p:sldId id="19271" r:id="rId45"/>
    <p:sldId id="19268" r:id="rId46"/>
    <p:sldId id="19269" r:id="rId47"/>
    <p:sldId id="19416" r:id="rId48"/>
    <p:sldId id="19431" r:id="rId49"/>
    <p:sldId id="17614" r:id="rId50"/>
    <p:sldId id="18017" r:id="rId51"/>
    <p:sldId id="19310" r:id="rId52"/>
    <p:sldId id="19311" r:id="rId53"/>
    <p:sldId id="19312" r:id="rId54"/>
    <p:sldId id="19313" r:id="rId55"/>
    <p:sldId id="19262" r:id="rId56"/>
    <p:sldId id="19418" r:id="rId57"/>
    <p:sldId id="19454" r:id="rId58"/>
    <p:sldId id="19341" r:id="rId59"/>
    <p:sldId id="19342" r:id="rId60"/>
    <p:sldId id="19343" r:id="rId61"/>
    <p:sldId id="19344" r:id="rId62"/>
    <p:sldId id="19345" r:id="rId63"/>
    <p:sldId id="595" r:id="rId64"/>
    <p:sldId id="343" r:id="rId65"/>
    <p:sldId id="19460" r:id="rId66"/>
    <p:sldId id="19461" r:id="rId67"/>
    <p:sldId id="347" r:id="rId68"/>
    <p:sldId id="616" r:id="rId69"/>
    <p:sldId id="619" r:id="rId70"/>
    <p:sldId id="19272" r:id="rId71"/>
    <p:sldId id="617" r:id="rId72"/>
    <p:sldId id="285" r:id="rId73"/>
    <p:sldId id="286" r:id="rId74"/>
    <p:sldId id="297" r:id="rId75"/>
    <p:sldId id="19393" r:id="rId76"/>
    <p:sldId id="288" r:id="rId77"/>
    <p:sldId id="304" r:id="rId78"/>
    <p:sldId id="19423" r:id="rId79"/>
    <p:sldId id="287" r:id="rId80"/>
    <p:sldId id="305" r:id="rId81"/>
    <p:sldId id="293" r:id="rId82"/>
    <p:sldId id="290" r:id="rId83"/>
    <p:sldId id="19395" r:id="rId84"/>
    <p:sldId id="306" r:id="rId85"/>
    <p:sldId id="307" r:id="rId86"/>
    <p:sldId id="291" r:id="rId87"/>
    <p:sldId id="295" r:id="rId88"/>
    <p:sldId id="302" r:id="rId89"/>
    <p:sldId id="300" r:id="rId90"/>
    <p:sldId id="303" r:id="rId91"/>
    <p:sldId id="301" r:id="rId92"/>
    <p:sldId id="308" r:id="rId93"/>
    <p:sldId id="316" r:id="rId94"/>
    <p:sldId id="19289" r:id="rId95"/>
    <p:sldId id="279" r:id="rId96"/>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232"/>
    <a:srgbClr val="FF6F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6DF4477-31B5-4A86-8AE9-F51C5D80E558}">
  <a:tblStyle styleId="{46DF4477-31B5-4A86-8AE9-F51C5D80E558}"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93" autoAdjust="0"/>
    <p:restoredTop sz="89328" autoAdjust="0"/>
  </p:normalViewPr>
  <p:slideViewPr>
    <p:cSldViewPr snapToGrid="0">
      <p:cViewPr varScale="1">
        <p:scale>
          <a:sx n="92" d="100"/>
          <a:sy n="92" d="100"/>
        </p:scale>
        <p:origin x="1134" y="96"/>
      </p:cViewPr>
      <p:guideLst>
        <p:guide orient="horz" pos="2160"/>
        <p:guide pos="2880"/>
      </p:guideLst>
    </p:cSldViewPr>
  </p:slideViewPr>
  <p:outlineViewPr>
    <p:cViewPr>
      <p:scale>
        <a:sx n="33" d="100"/>
        <a:sy n="33" d="100"/>
      </p:scale>
      <p:origin x="0" y="-323100"/>
    </p:cViewPr>
  </p:outlin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5.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notesMaster" Target="notesMasters/notesMaster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presProps" Target="presProps.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Shape 4"/>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tandf.co.uk/journals/DistanceEducation" TargetMode="External"/><Relationship Id="rId7" Type="http://schemas.openxmlformats.org/officeDocument/2006/relationships/hyperlink" Target="http://www.springer.com/education+&amp;+language/learning+&amp;+instruction/journal/11423"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ascilite.org.au/ajet/ajet.html" TargetMode="External"/><Relationship Id="rId5" Type="http://schemas.openxmlformats.org/officeDocument/2006/relationships/hyperlink" Target="http://www.tandf.co.uk/journals/RAJT" TargetMode="External"/><Relationship Id="rId4" Type="http://schemas.openxmlformats.org/officeDocument/2006/relationships/hyperlink" Target="http://description" TargetMode="Externa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www.ajde.com/" TargetMode="External"/><Relationship Id="rId3" Type="http://schemas.openxmlformats.org/officeDocument/2006/relationships/hyperlink" Target="http://www.aace.org/pubs/jtate/" TargetMode="External"/><Relationship Id="rId7" Type="http://schemas.openxmlformats.org/officeDocument/2006/relationships/hyperlink" Target="http://www.irrodl.org/index.php/irrodl/index"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www.iste.org/store/product.aspx?ID=26" TargetMode="External"/><Relationship Id="rId5" Type="http://schemas.openxmlformats.org/officeDocument/2006/relationships/hyperlink" Target="http://www.springer.com/education+&amp;+language/science+education/journal/11191" TargetMode="External"/><Relationship Id="rId4" Type="http://schemas.openxmlformats.org/officeDocument/2006/relationships/hyperlink" Target="http://www.infoagepub.com/Quarterly-Review-of-Distance-Education.html"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igi-global.com/bookstore/titledetails.aspx?titleid=1125"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scholarworks.iu.edu/journals/index.php/ijdl/index" TargetMode="External"/><Relationship Id="rId5" Type="http://schemas.openxmlformats.org/officeDocument/2006/relationships/hyperlink" Target="about:blank" TargetMode="External"/><Relationship Id="rId4" Type="http://schemas.openxmlformats.org/officeDocument/2006/relationships/hyperlink" Target="http://www.hindawi.com/journals/am/"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Shape 126"/>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27" name="Shape 127"/>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US" dirty="0"/>
              <a:t>All</a:t>
            </a:r>
            <a:endParaRPr dirty="0"/>
          </a:p>
        </p:txBody>
      </p:sp>
      <p:sp>
        <p:nvSpPr>
          <p:cNvPr id="128" name="Shape 128"/>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3177" tIns="46589" rIns="93177" bIns="46589"/>
          <a:lstStyle/>
          <a:p>
            <a:pPr defTabSz="931774"/>
            <a:fld id="{EFC89FED-1971-4B87-A5D6-C2B8A3AE6F49}" type="slidenum">
              <a:rPr lang="en-US"/>
              <a:pPr defTabSz="931774"/>
              <a:t>20</a:t>
            </a:fld>
            <a:endParaRPr lang="en-US"/>
          </a:p>
        </p:txBody>
      </p:sp>
    </p:spTree>
    <p:extLst>
      <p:ext uri="{BB962C8B-B14F-4D97-AF65-F5344CB8AC3E}">
        <p14:creationId xmlns:p14="http://schemas.microsoft.com/office/powerpoint/2010/main" val="1237518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lIns="93177" tIns="46589" rIns="93177" bIns="46589"/>
          <a:lstStyle/>
          <a:p>
            <a:pPr defTabSz="931774"/>
            <a:fld id="{EFC89FED-1971-4B87-A5D6-C2B8A3AE6F49}" type="slidenum">
              <a:rPr lang="en-US"/>
              <a:pPr defTabSz="931774"/>
              <a:t>21</a:t>
            </a:fld>
            <a:endParaRPr lang="en-US"/>
          </a:p>
        </p:txBody>
      </p:sp>
    </p:spTree>
    <p:extLst>
      <p:ext uri="{BB962C8B-B14F-4D97-AF65-F5344CB8AC3E}">
        <p14:creationId xmlns:p14="http://schemas.microsoft.com/office/powerpoint/2010/main" val="35616984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0" indent="0" defTabSz="931774">
              <a:buNone/>
              <a:defRPr/>
            </a:pPr>
            <a:r>
              <a:rPr lang="en-US" dirty="0"/>
              <a:t>Feng-Ru</a:t>
            </a:r>
          </a:p>
          <a:p>
            <a:pPr marL="0" indent="0">
              <a:buNone/>
            </a:pPr>
            <a:endParaRPr lang="en-US" dirty="0"/>
          </a:p>
        </p:txBody>
      </p:sp>
      <p:sp>
        <p:nvSpPr>
          <p:cNvPr id="4" name="Slide Number Placeholder 3"/>
          <p:cNvSpPr>
            <a:spLocks noGrp="1"/>
          </p:cNvSpPr>
          <p:nvPr>
            <p:ph type="sldNum" sz="quarter" idx="10"/>
          </p:nvPr>
        </p:nvSpPr>
        <p:spPr/>
        <p:txBody>
          <a:bodyPr lIns="93177" tIns="46589" rIns="93177" bIns="46589"/>
          <a:lstStyle/>
          <a:p>
            <a:pPr defTabSz="931774"/>
            <a:fld id="{23773B22-9E2B-9D44-87FC-D094CA2F0A80}" type="slidenum">
              <a:rPr lang="en-US"/>
              <a:pPr defTabSz="931774"/>
              <a:t>22</a:t>
            </a:fld>
            <a:endParaRPr lang="en-US"/>
          </a:p>
        </p:txBody>
      </p:sp>
    </p:spTree>
    <p:extLst>
      <p:ext uri="{BB962C8B-B14F-4D97-AF65-F5344CB8AC3E}">
        <p14:creationId xmlns:p14="http://schemas.microsoft.com/office/powerpoint/2010/main" val="42562585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pPr marL="465887" indent="-304121" defTabSz="931774">
              <a:defRPr/>
            </a:pPr>
            <a:r>
              <a:rPr lang="en-US" dirty="0"/>
              <a:t>Feng-Ru</a:t>
            </a:r>
          </a:p>
          <a:p>
            <a:endParaRPr lang="en-US" dirty="0"/>
          </a:p>
        </p:txBody>
      </p:sp>
    </p:spTree>
    <p:extLst>
      <p:ext uri="{BB962C8B-B14F-4D97-AF65-F5344CB8AC3E}">
        <p14:creationId xmlns:p14="http://schemas.microsoft.com/office/powerpoint/2010/main" val="686304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pPr marL="0" indent="0">
              <a:buNone/>
            </a:pPr>
            <a:r>
              <a:rPr lang="en-US" dirty="0"/>
              <a:t>Curt</a:t>
            </a:r>
            <a:endParaRPr dirty="0"/>
          </a:p>
        </p:txBody>
      </p:sp>
      <p:sp>
        <p:nvSpPr>
          <p:cNvPr id="252" name="Shape 25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1396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Ana</a:t>
            </a:r>
          </a:p>
          <a:p>
            <a:pPr marL="0" indent="0">
              <a:buSzPts val="1800"/>
              <a:buNone/>
            </a:pPr>
            <a:endParaRPr lang="en" sz="1800" dirty="0"/>
          </a:p>
          <a:p>
            <a:pPr marL="349415" indent="-349415">
              <a:spcBef>
                <a:spcPts val="652"/>
              </a:spcBef>
              <a:buClr>
                <a:schemeClr val="dk1"/>
              </a:buClr>
              <a:buSzPts val="3200"/>
              <a:buFont typeface="Arial"/>
              <a:buChar char="•"/>
            </a:pPr>
            <a:r>
              <a:rPr lang="en"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Review articles and conference proposals (learn about peer-review criteria and guidelines)</a:t>
            </a:r>
          </a:p>
          <a:p>
            <a:pPr marL="349415" indent="-349415">
              <a:spcBef>
                <a:spcPts val="652"/>
              </a:spcBef>
              <a:buClr>
                <a:schemeClr val="dk1"/>
              </a:buClr>
              <a:buSzPts val="3200"/>
              <a:buFont typeface="Arial"/>
              <a:buChar char="•"/>
            </a:pPr>
            <a:r>
              <a:rPr lang="en" b="1" dirty="0">
                <a:latin typeface="Tahoma" panose="020B0604030504040204" pitchFamily="34" charset="0"/>
                <a:ea typeface="Tahoma" panose="020B0604030504040204" pitchFamily="34" charset="0"/>
                <a:cs typeface="Tahoma" panose="020B0604030504040204" pitchFamily="34" charset="0"/>
              </a:rPr>
              <a:t>Review book proposals</a:t>
            </a:r>
            <a:endParaRPr lang="en"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endParaRPr>
          </a:p>
          <a:p>
            <a:pPr marL="349415" indent="-349415"/>
            <a:r>
              <a:rPr lang="en-US" b="1" dirty="0">
                <a:latin typeface="Tahoma" panose="020B0604030504040204" pitchFamily="34" charset="0"/>
                <a:ea typeface="Tahoma" panose="020B0604030504040204" pitchFamily="34" charset="0"/>
                <a:cs typeface="Tahoma" panose="020B0604030504040204" pitchFamily="34" charset="0"/>
              </a:rPr>
              <a:t>Do a conference workshop</a:t>
            </a:r>
          </a:p>
          <a:p>
            <a:pPr marL="349415" indent="-349415"/>
            <a:r>
              <a:rPr lang="en-US" b="1" dirty="0">
                <a:latin typeface="Tahoma" panose="020B0604030504040204" pitchFamily="34" charset="0"/>
                <a:ea typeface="Tahoma" panose="020B0604030504040204" pitchFamily="34" charset="0"/>
                <a:cs typeface="Tahoma" panose="020B0604030504040204" pitchFamily="34" charset="0"/>
              </a:rPr>
              <a:t>Organize a symposium</a:t>
            </a:r>
            <a:endParaRPr dirty="0"/>
          </a:p>
        </p:txBody>
      </p:sp>
      <p:sp>
        <p:nvSpPr>
          <p:cNvPr id="260" name="Shape 260"/>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25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Shape 25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59" name="Shape 259"/>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60" name="Shape 260"/>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26</a:t>
            </a:fld>
            <a:endParaRPr/>
          </a:p>
        </p:txBody>
      </p:sp>
    </p:spTree>
    <p:extLst>
      <p:ext uri="{BB962C8B-B14F-4D97-AF65-F5344CB8AC3E}">
        <p14:creationId xmlns:p14="http://schemas.microsoft.com/office/powerpoint/2010/main" val="35879012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27</a:t>
            </a:fld>
            <a:endParaRPr/>
          </a:p>
        </p:txBody>
      </p:sp>
    </p:spTree>
    <p:extLst>
      <p:ext uri="{BB962C8B-B14F-4D97-AF65-F5344CB8AC3E}">
        <p14:creationId xmlns:p14="http://schemas.microsoft.com/office/powerpoint/2010/main" val="3488340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75" name="Shape 275"/>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endParaRPr dirty="0"/>
          </a:p>
        </p:txBody>
      </p:sp>
      <p:sp>
        <p:nvSpPr>
          <p:cNvPr id="276" name="Shape 276"/>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28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defTabSz="931774">
              <a:buSzPts val="1800"/>
              <a:buNone/>
              <a:defRPr/>
            </a:pPr>
            <a:r>
              <a:rPr lang="en" sz="1800" dirty="0"/>
              <a:t>Ana</a:t>
            </a:r>
          </a:p>
          <a:p>
            <a:pPr marL="0" indent="0">
              <a:buSzPts val="1800"/>
              <a:buNone/>
            </a:pPr>
            <a:endParaRPr dirty="0"/>
          </a:p>
        </p:txBody>
      </p:sp>
      <p:sp>
        <p:nvSpPr>
          <p:cNvPr id="185" name="Shape 185"/>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29</a:t>
            </a:fld>
            <a:endParaRPr/>
          </a:p>
        </p:txBody>
      </p:sp>
    </p:spTree>
    <p:extLst>
      <p:ext uri="{BB962C8B-B14F-4D97-AF65-F5344CB8AC3E}">
        <p14:creationId xmlns:p14="http://schemas.microsoft.com/office/powerpoint/2010/main" val="1442510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2</a:t>
            </a:fld>
            <a:endParaRPr/>
          </a:p>
        </p:txBody>
      </p:sp>
    </p:spTree>
    <p:extLst>
      <p:ext uri="{BB962C8B-B14F-4D97-AF65-F5344CB8AC3E}">
        <p14:creationId xmlns:p14="http://schemas.microsoft.com/office/powerpoint/2010/main" val="1543930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30</a:t>
            </a:fld>
            <a:endParaRPr/>
          </a:p>
        </p:txBody>
      </p:sp>
    </p:spTree>
    <p:extLst>
      <p:ext uri="{BB962C8B-B14F-4D97-AF65-F5344CB8AC3E}">
        <p14:creationId xmlns:p14="http://schemas.microsoft.com/office/powerpoint/2010/main" val="2344264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US" sz="1800" dirty="0"/>
              <a:t>https://</a:t>
            </a:r>
            <a:r>
              <a:rPr lang="en-US" sz="1800" dirty="0" err="1"/>
              <a:t>images.app.goo.gl</a:t>
            </a:r>
            <a:r>
              <a:rPr lang="en-US" sz="1800" dirty="0"/>
              <a:t>/MKuUp4qKm1YVWaVy6</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31</a:t>
            </a:fld>
            <a:endParaRPr/>
          </a:p>
        </p:txBody>
      </p:sp>
    </p:spTree>
    <p:extLst>
      <p:ext uri="{BB962C8B-B14F-4D97-AF65-F5344CB8AC3E}">
        <p14:creationId xmlns:p14="http://schemas.microsoft.com/office/powerpoint/2010/main" val="17887960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32</a:t>
            </a:fld>
            <a:endParaRPr/>
          </a:p>
        </p:txBody>
      </p:sp>
    </p:spTree>
    <p:extLst>
      <p:ext uri="{BB962C8B-B14F-4D97-AF65-F5344CB8AC3E}">
        <p14:creationId xmlns:p14="http://schemas.microsoft.com/office/powerpoint/2010/main" val="6857189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US" sz="1800" dirty="0"/>
              <a:t>https://</a:t>
            </a:r>
            <a:r>
              <a:rPr lang="en-US" sz="1800" dirty="0" err="1"/>
              <a:t>images.app.goo.gl</a:t>
            </a:r>
            <a:r>
              <a:rPr lang="en-US" sz="1800" dirty="0"/>
              <a:t>/GaBmk1XemmM54JxR7</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33</a:t>
            </a:fld>
            <a:endParaRPr/>
          </a:p>
        </p:txBody>
      </p:sp>
    </p:spTree>
    <p:extLst>
      <p:ext uri="{BB962C8B-B14F-4D97-AF65-F5344CB8AC3E}">
        <p14:creationId xmlns:p14="http://schemas.microsoft.com/office/powerpoint/2010/main" val="3756114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35</a:t>
            </a:fld>
            <a:endParaRPr/>
          </a:p>
        </p:txBody>
      </p:sp>
    </p:spTree>
    <p:extLst>
      <p:ext uri="{BB962C8B-B14F-4D97-AF65-F5344CB8AC3E}">
        <p14:creationId xmlns:p14="http://schemas.microsoft.com/office/powerpoint/2010/main" val="654401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g9e9d0d2e59_0_1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9" name="Google Shape;389;g9e9d0d2e59_0_16: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TBP9Sue5H-FIAM</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9f32f73d2b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9f32f73d2b_0_0: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r>
              <a:rPr lang="en"/>
              <a:t>Retrieved from </a:t>
            </a:r>
            <a:r>
              <a:rPr lang="en" u="sng">
                <a:solidFill>
                  <a:schemeClr val="hlink"/>
                </a:solidFill>
                <a:hlinkClick r:id="rId3"/>
              </a:rPr>
              <a:t>https://www.google.com/search?q=collaboration&amp;tbm=isch&amp;ved=2ahUKEwj8ivazkeDsAhUI0awKHcTRALsQ2-cCegQIABAA&amp;oq=collaboration&amp;gs_lcp=CgNpbWcQAzIFCAAQsQMyAggAMgIIADICCAAyAggAMgIIADICCAAyAggAMgIIADICCAA6BAgjECc6BAgAEEM6BwgAELEDEEM6CAgAELEDEIMBULmxDliCvQ5gzL4OaABwAHgAgAFPiAHKBpIBAjEzmAEAoAEBqgELZ3dzLXdpei1pbWfAAQE&amp;sclient=img&amp;ei=iQeeX7yiDYiiswXEo4PYCw&amp;bih=881&amp;biw=1965&amp;tbs=il%3Acl&amp;hl=en#imgrc=1C1gKEYxDs39-M&amp;imgdii=FLQg6a_t9Cpum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US" sz="1800" dirty="0"/>
              <a:t>https://</a:t>
            </a:r>
            <a:r>
              <a:rPr lang="en-US" sz="1800" dirty="0" err="1"/>
              <a:t>images.app.goo.gl</a:t>
            </a:r>
            <a:r>
              <a:rPr lang="en-US" sz="1800" dirty="0"/>
              <a:t>/TQVEw8DGimxmRLGr9</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40</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US" dirty="0"/>
              <a:t>https://</a:t>
            </a:r>
            <a:r>
              <a:rPr lang="en-US" dirty="0" err="1"/>
              <a:t>letslearnenglish.com</a:t>
            </a:r>
            <a:r>
              <a:rPr lang="en-US" dirty="0"/>
              <a:t>/asking-for-and-giving-directions/</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41</a:t>
            </a:fld>
            <a:endParaRPr/>
          </a:p>
        </p:txBody>
      </p:sp>
    </p:spTree>
    <p:extLst>
      <p:ext uri="{BB962C8B-B14F-4D97-AF65-F5344CB8AC3E}">
        <p14:creationId xmlns:p14="http://schemas.microsoft.com/office/powerpoint/2010/main" val="3681483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42</a:t>
            </a:fld>
            <a:endParaRPr/>
          </a:p>
        </p:txBody>
      </p:sp>
    </p:spTree>
    <p:extLst>
      <p:ext uri="{BB962C8B-B14F-4D97-AF65-F5344CB8AC3E}">
        <p14:creationId xmlns:p14="http://schemas.microsoft.com/office/powerpoint/2010/main" val="3639558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13</a:t>
            </a:fld>
            <a:endParaRPr/>
          </a:p>
        </p:txBody>
      </p:sp>
    </p:spTree>
    <p:extLst>
      <p:ext uri="{BB962C8B-B14F-4D97-AF65-F5344CB8AC3E}">
        <p14:creationId xmlns:p14="http://schemas.microsoft.com/office/powerpoint/2010/main" val="18587972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r>
              <a:rPr lang="en-US" dirty="0"/>
              <a:t>Curt</a:t>
            </a:r>
          </a:p>
        </p:txBody>
      </p:sp>
    </p:spTree>
    <p:extLst>
      <p:ext uri="{BB962C8B-B14F-4D97-AF65-F5344CB8AC3E}">
        <p14:creationId xmlns:p14="http://schemas.microsoft.com/office/powerpoint/2010/main" val="1827984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50</a:t>
            </a:fld>
            <a:endParaRPr/>
          </a:p>
        </p:txBody>
      </p:sp>
    </p:spTree>
    <p:extLst>
      <p:ext uri="{BB962C8B-B14F-4D97-AF65-F5344CB8AC3E}">
        <p14:creationId xmlns:p14="http://schemas.microsoft.com/office/powerpoint/2010/main" val="33659690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51</a:t>
            </a:fld>
            <a:endParaRPr/>
          </a:p>
        </p:txBody>
      </p:sp>
    </p:spTree>
    <p:extLst>
      <p:ext uri="{BB962C8B-B14F-4D97-AF65-F5344CB8AC3E}">
        <p14:creationId xmlns:p14="http://schemas.microsoft.com/office/powerpoint/2010/main" val="41990083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52</a:t>
            </a:fld>
            <a:endParaRPr/>
          </a:p>
        </p:txBody>
      </p:sp>
    </p:spTree>
    <p:extLst>
      <p:ext uri="{BB962C8B-B14F-4D97-AF65-F5344CB8AC3E}">
        <p14:creationId xmlns:p14="http://schemas.microsoft.com/office/powerpoint/2010/main" val="21281185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67</a:t>
            </a:fld>
            <a:endParaRPr/>
          </a:p>
        </p:txBody>
      </p:sp>
    </p:spTree>
    <p:extLst>
      <p:ext uri="{BB962C8B-B14F-4D97-AF65-F5344CB8AC3E}">
        <p14:creationId xmlns:p14="http://schemas.microsoft.com/office/powerpoint/2010/main" val="257949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68</a:t>
            </a:fld>
            <a:endParaRPr/>
          </a:p>
        </p:txBody>
      </p:sp>
    </p:spTree>
    <p:extLst>
      <p:ext uri="{BB962C8B-B14F-4D97-AF65-F5344CB8AC3E}">
        <p14:creationId xmlns:p14="http://schemas.microsoft.com/office/powerpoint/2010/main" val="17887960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69</a:t>
            </a:fld>
            <a:endParaRPr/>
          </a:p>
        </p:txBody>
      </p:sp>
    </p:spTree>
    <p:extLst>
      <p:ext uri="{BB962C8B-B14F-4D97-AF65-F5344CB8AC3E}">
        <p14:creationId xmlns:p14="http://schemas.microsoft.com/office/powerpoint/2010/main" val="6544014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70</a:t>
            </a:fld>
            <a:endParaRPr/>
          </a:p>
        </p:txBody>
      </p:sp>
    </p:spTree>
    <p:extLst>
      <p:ext uri="{BB962C8B-B14F-4D97-AF65-F5344CB8AC3E}">
        <p14:creationId xmlns:p14="http://schemas.microsoft.com/office/powerpoint/2010/main" val="23442649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p>
          <a:p>
            <a:pPr marL="0" indent="0">
              <a:buSzPts val="1800"/>
              <a:buNone/>
            </a:pPr>
            <a:endParaRPr lang="en" sz="1800" dirty="0"/>
          </a:p>
          <a:p>
            <a:pPr marL="0" indent="0">
              <a:buSzPts val="1800"/>
              <a:buNone/>
            </a:pPr>
            <a:r>
              <a:rPr lang="en" sz="1800" dirty="0"/>
              <a:t>Screenshot from Cecil’s article</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71</a:t>
            </a:fld>
            <a:endParaRPr/>
          </a:p>
        </p:txBody>
      </p:sp>
    </p:spTree>
    <p:extLst>
      <p:ext uri="{BB962C8B-B14F-4D97-AF65-F5344CB8AC3E}">
        <p14:creationId xmlns:p14="http://schemas.microsoft.com/office/powerpoint/2010/main" val="28070899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72</a:t>
            </a:fld>
            <a:endParaRPr/>
          </a:p>
        </p:txBody>
      </p:sp>
    </p:spTree>
    <p:extLst>
      <p:ext uri="{BB962C8B-B14F-4D97-AF65-F5344CB8AC3E}">
        <p14:creationId xmlns:p14="http://schemas.microsoft.com/office/powerpoint/2010/main" val="32594642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84" name="Shape 184"/>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a:t>Ana</a:t>
            </a:r>
            <a:endParaRPr/>
          </a:p>
        </p:txBody>
      </p:sp>
      <p:sp>
        <p:nvSpPr>
          <p:cNvPr id="185" name="Shape 185"/>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14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73</a:t>
            </a:fld>
            <a:endParaRPr/>
          </a:p>
        </p:txBody>
      </p:sp>
    </p:spTree>
    <p:extLst>
      <p:ext uri="{BB962C8B-B14F-4D97-AF65-F5344CB8AC3E}">
        <p14:creationId xmlns:p14="http://schemas.microsoft.com/office/powerpoint/2010/main" val="35461950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74</a:t>
            </a:fld>
            <a:endParaRPr/>
          </a:p>
        </p:txBody>
      </p:sp>
    </p:spTree>
    <p:extLst>
      <p:ext uri="{BB962C8B-B14F-4D97-AF65-F5344CB8AC3E}">
        <p14:creationId xmlns:p14="http://schemas.microsoft.com/office/powerpoint/2010/main" val="38277919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75</a:t>
            </a:fld>
            <a:endParaRPr/>
          </a:p>
        </p:txBody>
      </p:sp>
    </p:spTree>
    <p:extLst>
      <p:ext uri="{BB962C8B-B14F-4D97-AF65-F5344CB8AC3E}">
        <p14:creationId xmlns:p14="http://schemas.microsoft.com/office/powerpoint/2010/main" val="7071715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76</a:t>
            </a:fld>
            <a:endParaRPr/>
          </a:p>
        </p:txBody>
      </p:sp>
    </p:spTree>
    <p:extLst>
      <p:ext uri="{BB962C8B-B14F-4D97-AF65-F5344CB8AC3E}">
        <p14:creationId xmlns:p14="http://schemas.microsoft.com/office/powerpoint/2010/main" val="1727936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77</a:t>
            </a:fld>
            <a:endParaRPr/>
          </a:p>
        </p:txBody>
      </p:sp>
    </p:spTree>
    <p:extLst>
      <p:ext uri="{BB962C8B-B14F-4D97-AF65-F5344CB8AC3E}">
        <p14:creationId xmlns:p14="http://schemas.microsoft.com/office/powerpoint/2010/main" val="22303008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78</a:t>
            </a:fld>
            <a:endParaRPr/>
          </a:p>
        </p:txBody>
      </p:sp>
    </p:spTree>
    <p:extLst>
      <p:ext uri="{BB962C8B-B14F-4D97-AF65-F5344CB8AC3E}">
        <p14:creationId xmlns:p14="http://schemas.microsoft.com/office/powerpoint/2010/main" val="2511465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79</a:t>
            </a:fld>
            <a:endParaRPr/>
          </a:p>
        </p:txBody>
      </p:sp>
    </p:spTree>
    <p:extLst>
      <p:ext uri="{BB962C8B-B14F-4D97-AF65-F5344CB8AC3E}">
        <p14:creationId xmlns:p14="http://schemas.microsoft.com/office/powerpoint/2010/main" val="1316199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80</a:t>
            </a:fld>
            <a:endParaRPr/>
          </a:p>
        </p:txBody>
      </p:sp>
    </p:spTree>
    <p:extLst>
      <p:ext uri="{BB962C8B-B14F-4D97-AF65-F5344CB8AC3E}">
        <p14:creationId xmlns:p14="http://schemas.microsoft.com/office/powerpoint/2010/main" val="42171583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81</a:t>
            </a:fld>
            <a:endParaRPr/>
          </a:p>
        </p:txBody>
      </p:sp>
    </p:spTree>
    <p:extLst>
      <p:ext uri="{BB962C8B-B14F-4D97-AF65-F5344CB8AC3E}">
        <p14:creationId xmlns:p14="http://schemas.microsoft.com/office/powerpoint/2010/main" val="35221308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82</a:t>
            </a:fld>
            <a:endParaRPr/>
          </a:p>
        </p:txBody>
      </p:sp>
    </p:spTree>
    <p:extLst>
      <p:ext uri="{BB962C8B-B14F-4D97-AF65-F5344CB8AC3E}">
        <p14:creationId xmlns:p14="http://schemas.microsoft.com/office/powerpoint/2010/main" val="14669186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193" name="Shape 193"/>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Ana</a:t>
            </a:r>
          </a:p>
          <a:p>
            <a:pPr marL="0" indent="0">
              <a:buSzPts val="1800"/>
              <a:buNone/>
            </a:pPr>
            <a:endParaRPr lang="en" sz="1800" dirty="0"/>
          </a:p>
          <a:p>
            <a:pPr marL="0" indent="0">
              <a:buSzPts val="1800"/>
              <a:buNone/>
            </a:pPr>
            <a:r>
              <a:rPr lang="en-US" sz="1800" dirty="0"/>
              <a:t>https://</a:t>
            </a:r>
            <a:r>
              <a:rPr lang="en-US" sz="1800" dirty="0" err="1"/>
              <a:t>www.editage.com</a:t>
            </a:r>
            <a:r>
              <a:rPr lang="en-US" sz="1800" dirty="0"/>
              <a:t>/insights/how-to-choose-journals-for-submitting-your-paper</a:t>
            </a:r>
            <a:endParaRPr lang="en" sz="1800" dirty="0"/>
          </a:p>
          <a:p>
            <a:pPr marL="0" indent="0">
              <a:buSzPts val="1800"/>
              <a:buNone/>
            </a:pPr>
            <a:endParaRPr lang="en" sz="1800" dirty="0"/>
          </a:p>
          <a:p>
            <a:pPr marL="0" indent="0" defTabSz="931774">
              <a:buSzPts val="1800"/>
              <a:buNone/>
              <a:defRPr/>
            </a:pPr>
            <a:r>
              <a:rPr lang="en-US" sz="1800" b="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 </a:t>
            </a:r>
            <a:r>
              <a:rPr lang="en-US" sz="1800" b="1" i="1"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Scholarly vs. non-scholarly periodicals</a:t>
            </a:r>
            <a:endParaRPr lang="en-US" sz="1800" b="1" i="1" dirty="0">
              <a:latin typeface="Tahoma" panose="020B0604030504040204" pitchFamily="34" charset="0"/>
              <a:ea typeface="Tahoma" panose="020B0604030504040204" pitchFamily="34" charset="0"/>
              <a:cs typeface="Tahoma" panose="020B0604030504040204" pitchFamily="34" charset="0"/>
            </a:endParaRPr>
          </a:p>
          <a:p>
            <a:pPr marL="0" indent="0">
              <a:buSzPts val="1800"/>
              <a:buNone/>
            </a:pPr>
            <a:endParaRPr lang="en" sz="1800" dirty="0"/>
          </a:p>
          <a:p>
            <a:pPr marL="0" indent="0" defTabSz="931774">
              <a:buSzPts val="1800"/>
              <a:buNone/>
              <a:defRPr/>
            </a:pPr>
            <a:r>
              <a:rPr lang="en-US" sz="1800" b="1" dirty="0"/>
              <a:t>readership and target audience</a:t>
            </a:r>
            <a:endParaRPr lang="en" sz="1800" b="1" i="1" dirty="0">
              <a:latin typeface="Tahoma" panose="020B0604030504040204" pitchFamily="34" charset="0"/>
              <a:ea typeface="Tahoma" panose="020B0604030504040204" pitchFamily="34" charset="0"/>
              <a:cs typeface="Tahoma" panose="020B0604030504040204" pitchFamily="34" charset="0"/>
            </a:endParaRPr>
          </a:p>
          <a:p>
            <a:pPr marL="0" indent="0">
              <a:buSzPts val="1800"/>
              <a:buNone/>
            </a:pPr>
            <a:endParaRPr lang="en" sz="1800" dirty="0"/>
          </a:p>
          <a:p>
            <a:pPr marL="0" indent="0">
              <a:buSzPts val="1800"/>
              <a:buNone/>
            </a:pPr>
            <a:endParaRPr lang="en" sz="1800" dirty="0"/>
          </a:p>
          <a:p>
            <a:pPr marL="0" indent="0">
              <a:buSzPts val="1800"/>
              <a:buNone/>
            </a:pPr>
            <a:r>
              <a:rPr lang="en" sz="1800" dirty="0"/>
              <a:t>Look for a match </a:t>
            </a:r>
            <a:r>
              <a:rPr lang="en-US" sz="1800" dirty="0"/>
              <a:t>between your work and the journal aims and scope. – journal analysis</a:t>
            </a:r>
          </a:p>
          <a:p>
            <a:pPr marL="0" indent="0">
              <a:buSzPts val="1800"/>
              <a:buNone/>
            </a:pPr>
            <a:endParaRPr lang="en-US" sz="1800" dirty="0"/>
          </a:p>
          <a:p>
            <a:pPr marL="0" indent="0">
              <a:buSzPts val="1800"/>
              <a:buNone/>
            </a:pPr>
            <a:r>
              <a:rPr lang="en-US" b="1" dirty="0"/>
              <a:t>What is the journal’s turnaround time?</a:t>
            </a:r>
            <a:endParaRPr lang="en-US" sz="1800" dirty="0"/>
          </a:p>
          <a:p>
            <a:pPr marL="0" indent="0">
              <a:buSzPts val="1800"/>
              <a:buNone/>
            </a:pPr>
            <a:endParaRPr lang="en-US" sz="1800" dirty="0"/>
          </a:p>
          <a:p>
            <a:pPr marL="0" indent="0" defTabSz="931774">
              <a:buSzPts val="1800"/>
              <a:buNone/>
              <a:defRPr/>
            </a:pPr>
            <a:r>
              <a:rPr lang="en" b="1" dirty="0">
                <a:latin typeface="Tahoma" panose="020B0604030504040204" pitchFamily="34" charset="0"/>
                <a:ea typeface="Tahoma" panose="020B0604030504040204" pitchFamily="34" charset="0"/>
                <a:cs typeface="Tahoma" panose="020B0604030504040204" pitchFamily="34" charset="0"/>
              </a:rPr>
              <a:t>Acceptance rates? </a:t>
            </a:r>
            <a:r>
              <a:rPr lang="en" b="1" i="1" dirty="0">
                <a:latin typeface="Tahoma" panose="020B0604030504040204" pitchFamily="34" charset="0"/>
                <a:ea typeface="Tahoma" panose="020B0604030504040204" pitchFamily="34" charset="0"/>
                <a:cs typeface="Tahoma" panose="020B0604030504040204" pitchFamily="34" charset="0"/>
              </a:rPr>
              <a:t>Get familiar with the journals’ acceptance rates</a:t>
            </a:r>
          </a:p>
          <a:p>
            <a:pPr marL="0" indent="0" defTabSz="931774">
              <a:buSzPts val="1800"/>
              <a:buNone/>
              <a:defRPr/>
            </a:pPr>
            <a:endParaRPr lang="en" b="1" i="1" dirty="0">
              <a:latin typeface="Tahoma" panose="020B0604030504040204" pitchFamily="34" charset="0"/>
              <a:ea typeface="Tahoma" panose="020B0604030504040204" pitchFamily="34" charset="0"/>
              <a:cs typeface="Tahoma" panose="020B0604030504040204" pitchFamily="34" charset="0"/>
            </a:endParaRPr>
          </a:p>
          <a:p>
            <a:pPr marL="0" indent="0">
              <a:buSzPts val="1800"/>
              <a:buNone/>
            </a:pPr>
            <a:endParaRPr dirty="0"/>
          </a:p>
        </p:txBody>
      </p:sp>
      <p:sp>
        <p:nvSpPr>
          <p:cNvPr id="194" name="Shape 194"/>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defRPr/>
            </a:pPr>
            <a:fld id="{00000000-1234-1234-1234-123412341234}" type="slidenum">
              <a:rPr lang="en" sz="1200"/>
              <a:pPr algn="r" defTabSz="931774">
                <a:buSzPts val="1200"/>
                <a:defRPr/>
              </a:pPr>
              <a:t>15</a:t>
            </a:fld>
            <a:endParaRPr/>
          </a:p>
        </p:txBody>
      </p:sp>
    </p:spTree>
    <p:extLst>
      <p:ext uri="{BB962C8B-B14F-4D97-AF65-F5344CB8AC3E}">
        <p14:creationId xmlns:p14="http://schemas.microsoft.com/office/powerpoint/2010/main" val="8290989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83</a:t>
            </a:fld>
            <a:endParaRPr/>
          </a:p>
        </p:txBody>
      </p:sp>
    </p:spTree>
    <p:extLst>
      <p:ext uri="{BB962C8B-B14F-4D97-AF65-F5344CB8AC3E}">
        <p14:creationId xmlns:p14="http://schemas.microsoft.com/office/powerpoint/2010/main" val="166848441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84</a:t>
            </a:fld>
            <a:endParaRPr/>
          </a:p>
        </p:txBody>
      </p:sp>
    </p:spTree>
    <p:extLst>
      <p:ext uri="{BB962C8B-B14F-4D97-AF65-F5344CB8AC3E}">
        <p14:creationId xmlns:p14="http://schemas.microsoft.com/office/powerpoint/2010/main" val="31239202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85</a:t>
            </a:fld>
            <a:endParaRPr/>
          </a:p>
        </p:txBody>
      </p:sp>
    </p:spTree>
    <p:extLst>
      <p:ext uri="{BB962C8B-B14F-4D97-AF65-F5344CB8AC3E}">
        <p14:creationId xmlns:p14="http://schemas.microsoft.com/office/powerpoint/2010/main" val="19710240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86</a:t>
            </a:fld>
            <a:endParaRPr/>
          </a:p>
        </p:txBody>
      </p:sp>
    </p:spTree>
    <p:extLst>
      <p:ext uri="{BB962C8B-B14F-4D97-AF65-F5344CB8AC3E}">
        <p14:creationId xmlns:p14="http://schemas.microsoft.com/office/powerpoint/2010/main" val="3703650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87</a:t>
            </a:fld>
            <a:endParaRPr/>
          </a:p>
        </p:txBody>
      </p:sp>
    </p:spTree>
    <p:extLst>
      <p:ext uri="{BB962C8B-B14F-4D97-AF65-F5344CB8AC3E}">
        <p14:creationId xmlns:p14="http://schemas.microsoft.com/office/powerpoint/2010/main" val="24128628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86" name="Shape 286"/>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Curt</a:t>
            </a:r>
            <a:endParaRPr dirty="0"/>
          </a:p>
        </p:txBody>
      </p:sp>
      <p:sp>
        <p:nvSpPr>
          <p:cNvPr id="287" name="Shape 287"/>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88</a:t>
            </a:fld>
            <a:endParaRPr/>
          </a:p>
        </p:txBody>
      </p:sp>
    </p:spTree>
    <p:extLst>
      <p:ext uri="{BB962C8B-B14F-4D97-AF65-F5344CB8AC3E}">
        <p14:creationId xmlns:p14="http://schemas.microsoft.com/office/powerpoint/2010/main" val="30278756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755676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339" name="Shape 339"/>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All</a:t>
            </a:r>
            <a:endParaRPr dirty="0"/>
          </a:p>
        </p:txBody>
      </p:sp>
      <p:sp>
        <p:nvSpPr>
          <p:cNvPr id="340" name="Shape 340"/>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a:buSzPts val="1200"/>
            </a:pPr>
            <a:fld id="{00000000-1234-1234-1234-123412341234}" type="slidenum">
              <a:rPr lang="en" sz="1200"/>
              <a:pPr algn="r">
                <a:buSzPts val="1200"/>
              </a:pPr>
              <a:t>90</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pPr marL="0" indent="0">
              <a:buNone/>
            </a:pPr>
            <a:r>
              <a:rPr lang="en-US" dirty="0"/>
              <a:t>Ana</a:t>
            </a:r>
          </a:p>
          <a:p>
            <a:pPr marL="0" indent="0">
              <a:buNone/>
            </a:pPr>
            <a:endParaRPr lang="en-US" dirty="0"/>
          </a:p>
          <a:p>
            <a:pPr marL="0" indent="0">
              <a:buNone/>
            </a:pPr>
            <a:r>
              <a:rPr lang="en-US" dirty="0"/>
              <a:t>you should publish everything you do, even if it is only acceptable for a lower tier journal.  It demonstrates your commitment to finish a project and makes your work available to everyone else.  </a:t>
            </a:r>
            <a:r>
              <a:rPr lang="en-US"/>
              <a:t>Lower tier journals are also great outlets for quality undergraduate research that you have directed.</a:t>
            </a:r>
            <a:endParaRPr dirty="0"/>
          </a:p>
        </p:txBody>
      </p:sp>
      <p:sp>
        <p:nvSpPr>
          <p:cNvPr id="202" name="Shape 20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10" name="Shape 210"/>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Ana</a:t>
            </a:r>
          </a:p>
          <a:p>
            <a:pPr marL="0" indent="0">
              <a:buNone/>
            </a:pPr>
            <a:r>
              <a:rPr lang="en-US" sz="1800" dirty="0"/>
              <a:t>M</a:t>
            </a:r>
            <a:r>
              <a:rPr lang="en" sz="1800" dirty="0" err="1"/>
              <a:t>ention</a:t>
            </a:r>
            <a:r>
              <a:rPr lang="en-US" sz="1800" dirty="0"/>
              <a:t>:</a:t>
            </a:r>
          </a:p>
          <a:p>
            <a:pPr marL="0" indent="0">
              <a:buNone/>
            </a:pPr>
            <a:r>
              <a:rPr lang="en-US" sz="1800" dirty="0"/>
              <a:t>http://</a:t>
            </a:r>
            <a:r>
              <a:rPr lang="en-US" sz="1800" dirty="0" err="1"/>
              <a:t>www.trainingshare.com</a:t>
            </a:r>
            <a:r>
              <a:rPr lang="en-US" sz="1800" dirty="0"/>
              <a:t>/resources/</a:t>
            </a:r>
            <a:r>
              <a:rPr lang="en-US" sz="1800" dirty="0" err="1"/>
              <a:t>distance_ed_journals_and_online_learning_books.php</a:t>
            </a:r>
            <a:endParaRPr lang="en-US" sz="1800" dirty="0"/>
          </a:p>
          <a:p>
            <a:pPr marL="0" indent="0">
              <a:buNone/>
            </a:pPr>
            <a:endParaRPr lang="en-US" sz="1800" dirty="0"/>
          </a:p>
          <a:p>
            <a:pPr marL="0" indent="0">
              <a:buSzPts val="1800"/>
              <a:buNone/>
            </a:pPr>
            <a:endParaRPr lang="en" sz="1800" dirty="0"/>
          </a:p>
          <a:p>
            <a:pPr marL="0" indent="0">
              <a:buSzPts val="1800"/>
              <a:buNone/>
            </a:pPr>
            <a:endParaRPr lang="en" sz="1800" dirty="0"/>
          </a:p>
          <a:p>
            <a:pPr marL="0" indent="0">
              <a:buClr>
                <a:srgbClr val="FFFFFF"/>
              </a:buClr>
              <a:buSzPts val="1200"/>
              <a:buNone/>
            </a:pPr>
            <a:r>
              <a:rPr lang="en-US" dirty="0">
                <a:solidFill>
                  <a:srgbClr val="FFFFFF"/>
                </a:solidFill>
                <a:latin typeface="Courier"/>
                <a:ea typeface="Courier"/>
                <a:cs typeface="Courier"/>
                <a:sym typeface="Courier"/>
              </a:rPr>
              <a:t>More examples:</a:t>
            </a:r>
            <a:endParaRPr lang="en-US" dirty="0"/>
          </a:p>
          <a:p>
            <a:pPr marL="0" indent="0">
              <a:buClr>
                <a:srgbClr val="FFFFFF"/>
              </a:buClr>
              <a:buSzPts val="1200"/>
              <a:buNone/>
            </a:pPr>
            <a:r>
              <a:rPr lang="en-US" i="1" u="sng" dirty="0">
                <a:solidFill>
                  <a:schemeClr val="hlink"/>
                </a:solidFill>
                <a:hlinkClick r:id="rId3"/>
              </a:rPr>
              <a:t>Distance </a:t>
            </a:r>
            <a:r>
              <a:rPr lang="en-US" i="1" u="sng" dirty="0" err="1">
                <a:solidFill>
                  <a:schemeClr val="hlink"/>
                </a:solidFill>
                <a:hlinkClick r:id="rId3"/>
              </a:rPr>
              <a:t>Education</a:t>
            </a:r>
            <a:r>
              <a:rPr lang="en-US" i="1" dirty="0" err="1">
                <a:solidFill>
                  <a:srgbClr val="FFFFFF"/>
                </a:solidFill>
                <a:latin typeface="Calibri"/>
                <a:ea typeface="Calibri"/>
                <a:cs typeface="Calibri"/>
                <a:sym typeface="Calibri"/>
              </a:rPr>
              <a:t>Distance</a:t>
            </a:r>
            <a:r>
              <a:rPr lang="en-US" i="1" dirty="0">
                <a:solidFill>
                  <a:srgbClr val="FFFFFF"/>
                </a:solidFill>
                <a:latin typeface="Calibri"/>
                <a:ea typeface="Calibri"/>
                <a:cs typeface="Calibri"/>
                <a:sym typeface="Calibri"/>
              </a:rPr>
              <a:t> Education; </a:t>
            </a:r>
            <a:r>
              <a:rPr lang="en-US" i="1" u="sng" dirty="0">
                <a:solidFill>
                  <a:schemeClr val="hlink"/>
                </a:solidFill>
                <a:hlinkClick r:id="rId4"/>
              </a:rPr>
              <a:t>The Internet and Higher Education</a:t>
            </a:r>
            <a:r>
              <a:rPr lang="en-US" dirty="0">
                <a:solidFill>
                  <a:srgbClr val="FFFFFF"/>
                </a:solidFill>
                <a:latin typeface="Calibri"/>
                <a:ea typeface="Calibri"/>
                <a:cs typeface="Calibri"/>
                <a:sym typeface="Calibri"/>
              </a:rPr>
              <a:t>; </a:t>
            </a:r>
            <a:r>
              <a:rPr lang="en-US" i="1" u="sng" dirty="0">
                <a:solidFill>
                  <a:schemeClr val="hlink"/>
                </a:solidFill>
                <a:hlinkClick r:id="rId5"/>
              </a:rPr>
              <a:t>Asian Journal of Technology </a:t>
            </a:r>
            <a:r>
              <a:rPr lang="en-US" i="1" u="sng" dirty="0" err="1">
                <a:solidFill>
                  <a:schemeClr val="hlink"/>
                </a:solidFill>
                <a:hlinkClick r:id="rId5"/>
              </a:rPr>
              <a:t>Innovation</a:t>
            </a:r>
            <a:r>
              <a:rPr lang="en-US" i="1" dirty="0" err="1">
                <a:solidFill>
                  <a:srgbClr val="FFFFFF"/>
                </a:solidFill>
                <a:latin typeface="Calibri"/>
                <a:ea typeface="Calibri"/>
                <a:cs typeface="Calibri"/>
                <a:sym typeface="Calibri"/>
              </a:rPr>
              <a:t>Asian</a:t>
            </a:r>
            <a:r>
              <a:rPr lang="en-US" i="1" dirty="0">
                <a:solidFill>
                  <a:srgbClr val="FFFFFF"/>
                </a:solidFill>
                <a:latin typeface="Calibri"/>
                <a:ea typeface="Calibri"/>
                <a:cs typeface="Calibri"/>
                <a:sym typeface="Calibri"/>
              </a:rPr>
              <a:t> Journal of Technology Innovation ; </a:t>
            </a:r>
            <a:r>
              <a:rPr lang="en-US" i="1" u="sng" dirty="0">
                <a:solidFill>
                  <a:schemeClr val="hlink"/>
                </a:solidFill>
                <a:hlinkClick r:id="rId6"/>
              </a:rPr>
              <a:t>Australasian Journal of Educational Technology</a:t>
            </a:r>
            <a:r>
              <a:rPr lang="en-US" i="1" dirty="0">
                <a:solidFill>
                  <a:srgbClr val="FFFFFF"/>
                </a:solidFill>
                <a:latin typeface="Calibri"/>
                <a:ea typeface="Calibri"/>
                <a:cs typeface="Calibri"/>
                <a:sym typeface="Calibri"/>
              </a:rPr>
              <a:t> </a:t>
            </a:r>
            <a:endParaRPr lang="en-US" dirty="0"/>
          </a:p>
          <a:p>
            <a:pPr marL="0" indent="0">
              <a:buClr>
                <a:srgbClr val="FFFFFF"/>
              </a:buClr>
              <a:buSzPts val="1200"/>
              <a:buNone/>
            </a:pPr>
            <a:r>
              <a:rPr lang="en-US" i="1" u="sng" dirty="0">
                <a:solidFill>
                  <a:schemeClr val="hlink"/>
                </a:solidFill>
                <a:hlinkClick r:id="rId7"/>
              </a:rPr>
              <a:t>Educational  Technology Research and Development</a:t>
            </a:r>
            <a:endParaRPr lang="en-US" dirty="0">
              <a:solidFill>
                <a:srgbClr val="FFFFFF"/>
              </a:solidFill>
              <a:latin typeface="Calibri"/>
              <a:ea typeface="Calibri"/>
              <a:cs typeface="Calibri"/>
              <a:sym typeface="Calibri"/>
            </a:endParaRPr>
          </a:p>
          <a:p>
            <a:pPr marL="0" indent="0">
              <a:buSzPts val="1800"/>
              <a:buNone/>
            </a:pPr>
            <a:endParaRPr dirty="0"/>
          </a:p>
        </p:txBody>
      </p:sp>
      <p:sp>
        <p:nvSpPr>
          <p:cNvPr id="211" name="Shape 211"/>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17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a:noFill/>
          <a:ln>
            <a:noFill/>
          </a:ln>
        </p:spPr>
      </p:sp>
      <p:sp>
        <p:nvSpPr>
          <p:cNvPr id="223" name="Shape 223"/>
          <p:cNvSpPr txBox="1">
            <a:spLocks noGrp="1"/>
          </p:cNvSpPr>
          <p:nvPr>
            <p:ph type="body" idx="1"/>
          </p:nvPr>
        </p:nvSpPr>
        <p:spPr>
          <a:xfrm>
            <a:off x="701040" y="4473892"/>
            <a:ext cx="5608320" cy="3660458"/>
          </a:xfrm>
          <a:prstGeom prst="rect">
            <a:avLst/>
          </a:prstGeom>
          <a:noFill/>
          <a:ln>
            <a:noFill/>
          </a:ln>
        </p:spPr>
        <p:txBody>
          <a:bodyPr spcFirstLastPara="1" wrap="square" lIns="93162" tIns="46568" rIns="93162" bIns="46568" anchor="t" anchorCtr="0">
            <a:noAutofit/>
          </a:bodyPr>
          <a:lstStyle/>
          <a:p>
            <a:pPr marL="0" indent="0">
              <a:buSzPts val="1800"/>
              <a:buNone/>
            </a:pPr>
            <a:r>
              <a:rPr lang="en" sz="1800" dirty="0"/>
              <a:t>Ana</a:t>
            </a:r>
            <a:endParaRPr dirty="0"/>
          </a:p>
          <a:p>
            <a:pPr marL="0" indent="0">
              <a:buNone/>
            </a:pPr>
            <a:endParaRPr lang="en-US" sz="1800" dirty="0"/>
          </a:p>
          <a:p>
            <a:pPr marL="0" indent="0" defTabSz="931774">
              <a:buNone/>
              <a:defRPr/>
            </a:pPr>
            <a:r>
              <a:rPr lang="en-US" sz="1800" i="1" u="sng" dirty="0">
                <a:solidFill>
                  <a:schemeClr val="hlink"/>
                </a:solidFill>
                <a:hlinkClick r:id="rId3"/>
              </a:rPr>
              <a:t>Journal of Technology and Teacher </a:t>
            </a:r>
            <a:r>
              <a:rPr lang="en-US" sz="1800" i="1" u="sng" dirty="0" err="1">
                <a:solidFill>
                  <a:schemeClr val="hlink"/>
                </a:solidFill>
                <a:hlinkClick r:id="rId3"/>
              </a:rPr>
              <a:t>Education</a:t>
            </a:r>
            <a:r>
              <a:rPr lang="en-US" sz="1800" i="1" dirty="0" err="1">
                <a:solidFill>
                  <a:srgbClr val="FFFFFF"/>
                </a:solidFill>
                <a:latin typeface="Calibri"/>
                <a:ea typeface="Calibri"/>
                <a:cs typeface="Calibri"/>
                <a:sym typeface="Calibri"/>
              </a:rPr>
              <a:t>Journal</a:t>
            </a:r>
            <a:r>
              <a:rPr lang="en-US" sz="1800" i="1" dirty="0">
                <a:solidFill>
                  <a:srgbClr val="FFFFFF"/>
                </a:solidFill>
                <a:latin typeface="Calibri"/>
                <a:ea typeface="Calibri"/>
                <a:cs typeface="Calibri"/>
                <a:sym typeface="Calibri"/>
              </a:rPr>
              <a:t> of Technology and Teacher Education; </a:t>
            </a:r>
            <a:r>
              <a:rPr lang="en-US" sz="1800" i="1" u="sng" dirty="0">
                <a:solidFill>
                  <a:schemeClr val="hlink"/>
                </a:solidFill>
                <a:hlinkClick r:id="rId4"/>
              </a:rPr>
              <a:t>The Quarterly Review of Distance </a:t>
            </a:r>
            <a:r>
              <a:rPr lang="en-US" sz="1800" i="1" u="sng" dirty="0" err="1">
                <a:solidFill>
                  <a:schemeClr val="hlink"/>
                </a:solidFill>
                <a:hlinkClick r:id="rId4"/>
              </a:rPr>
              <a:t>Education</a:t>
            </a:r>
            <a:r>
              <a:rPr lang="en-US" sz="1800" i="1" dirty="0" err="1">
                <a:solidFill>
                  <a:srgbClr val="FFFFFF"/>
                </a:solidFill>
                <a:latin typeface="Calibri"/>
                <a:ea typeface="Calibri"/>
                <a:cs typeface="Calibri"/>
                <a:sym typeface="Calibri"/>
              </a:rPr>
              <a:t>Journal</a:t>
            </a:r>
            <a:r>
              <a:rPr lang="en-US" sz="1800" i="1" dirty="0">
                <a:solidFill>
                  <a:srgbClr val="FFFFFF"/>
                </a:solidFill>
                <a:latin typeface="Calibri"/>
                <a:ea typeface="Calibri"/>
                <a:cs typeface="Calibri"/>
                <a:sym typeface="Calibri"/>
              </a:rPr>
              <a:t> of Technology and Teacher Education; The Quarterly Review of Distance Education; </a:t>
            </a:r>
            <a:r>
              <a:rPr lang="en-US" sz="1800" i="1" u="sng" dirty="0">
                <a:solidFill>
                  <a:schemeClr val="hlink"/>
                </a:solidFill>
                <a:hlinkClick r:id="rId5"/>
              </a:rPr>
              <a:t>Science &amp; Education</a:t>
            </a:r>
            <a:r>
              <a:rPr lang="en-US" sz="1800" u="sng" dirty="0">
                <a:solidFill>
                  <a:schemeClr val="hlink"/>
                </a:solidFill>
                <a:hlinkClick r:id="rId5"/>
              </a:rPr>
              <a:t> </a:t>
            </a:r>
            <a:endParaRPr lang="en-US" sz="1800" i="1" dirty="0">
              <a:solidFill>
                <a:srgbClr val="FFFFFF"/>
              </a:solidFill>
              <a:latin typeface="Calibri"/>
              <a:ea typeface="Calibri"/>
              <a:cs typeface="Calibri"/>
              <a:sym typeface="Calibri"/>
            </a:endParaRPr>
          </a:p>
          <a:p>
            <a:pPr marL="0" indent="0" defTabSz="931774">
              <a:buNone/>
              <a:defRPr/>
            </a:pP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hlinkClick r:id="rId6"/>
              </a:rPr>
              <a:t>Journal of Digita Learning in Teacher Education</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defTabSz="931774">
              <a:buNone/>
              <a:defRPr/>
            </a:pPr>
            <a:r>
              <a:rPr lang="en-US" sz="1800" b="1" dirty="0">
                <a:latin typeface="Tahoma" panose="020B0604030504040204" pitchFamily="34" charset="0"/>
                <a:ea typeface="Tahoma" panose="020B0604030504040204" pitchFamily="34" charset="0"/>
                <a:cs typeface="Tahoma" panose="020B0604030504040204" pitchFamily="34" charset="0"/>
                <a:hlinkClick r:id="rId7"/>
              </a:rPr>
              <a:t>International Review of Research in Open and Distributed Learning</a:t>
            </a:r>
            <a:endParaRPr lang="en-US" sz="1800" b="1" dirty="0">
              <a:latin typeface="Tahoma" panose="020B0604030504040204" pitchFamily="34" charset="0"/>
              <a:ea typeface="Tahoma" panose="020B0604030504040204" pitchFamily="34" charset="0"/>
              <a:cs typeface="Tahoma" panose="020B0604030504040204" pitchFamily="34" charset="0"/>
            </a:endParaRPr>
          </a:p>
          <a:p>
            <a:pPr marL="0" indent="0" defTabSz="931774">
              <a:buNone/>
              <a:defRPr/>
            </a:pPr>
            <a:r>
              <a:rPr lang="en-US" sz="1800" b="1" i="1" u="sng" dirty="0">
                <a:solidFill>
                  <a:schemeClr val="hlink"/>
                </a:solidFill>
                <a:latin typeface="Tahoma" panose="020B0604030504040204" pitchFamily="34" charset="0"/>
                <a:ea typeface="Tahoma" panose="020B0604030504040204" pitchFamily="34" charset="0"/>
                <a:cs typeface="Tahoma" panose="020B0604030504040204" pitchFamily="34" charset="0"/>
                <a:hlinkClick r:id="rId8"/>
              </a:rPr>
              <a:t>The American Journal of Distance Education</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sz="1800" dirty="0"/>
          </a:p>
        </p:txBody>
      </p:sp>
      <p:sp>
        <p:nvSpPr>
          <p:cNvPr id="224" name="Shape 224"/>
          <p:cNvSpPr txBox="1"/>
          <p:nvPr/>
        </p:nvSpPr>
        <p:spPr>
          <a:xfrm>
            <a:off x="3970937" y="8829966"/>
            <a:ext cx="3037840" cy="466433"/>
          </a:xfrm>
          <a:prstGeom prst="rect">
            <a:avLst/>
          </a:prstGeom>
          <a:noFill/>
          <a:ln>
            <a:noFill/>
          </a:ln>
        </p:spPr>
        <p:txBody>
          <a:bodyPr spcFirstLastPara="1" wrap="square" lIns="93162" tIns="46568" rIns="93162" bIns="46568" anchor="b" anchorCtr="0">
            <a:noAutofit/>
          </a:bodyPr>
          <a:lstStyle/>
          <a:p>
            <a:pPr algn="r" defTabSz="931774">
              <a:buSzPts val="1200"/>
            </a:pPr>
            <a:fld id="{00000000-1234-1234-1234-123412341234}" type="slidenum">
              <a:rPr lang="en" sz="1200"/>
              <a:pPr algn="r" defTabSz="931774">
                <a:buSzPts val="1200"/>
              </a:pPr>
              <a:t>18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701040" y="4473892"/>
            <a:ext cx="5608320" cy="3660458"/>
          </a:xfrm>
          <a:prstGeom prst="rect">
            <a:avLst/>
          </a:prstGeom>
        </p:spPr>
        <p:txBody>
          <a:bodyPr spcFirstLastPara="1" wrap="square" lIns="93162" tIns="93162" rIns="93162" bIns="93162" anchor="t" anchorCtr="0">
            <a:noAutofit/>
          </a:bodyPr>
          <a:lstStyle/>
          <a:p>
            <a:pPr marL="0" indent="0">
              <a:buNone/>
            </a:pPr>
            <a:r>
              <a:rPr lang="en-US" dirty="0"/>
              <a:t>Ana</a:t>
            </a:r>
          </a:p>
          <a:p>
            <a:pPr marL="0" indent="0">
              <a:buNone/>
            </a:pPr>
            <a:endParaRPr lang="en-US" dirty="0"/>
          </a:p>
          <a:p>
            <a:pPr marL="0" indent="0">
              <a:buClr>
                <a:srgbClr val="FFFFFF"/>
              </a:buClr>
              <a:buSzPts val="1200"/>
              <a:buNone/>
            </a:pPr>
            <a:r>
              <a:rPr lang="en-US" u="sng" dirty="0">
                <a:solidFill>
                  <a:schemeClr val="hlink"/>
                </a:solidFill>
                <a:hlinkClick r:id="rId3"/>
              </a:rPr>
              <a:t>International Journal of Gaming and Computer Mediated </a:t>
            </a:r>
            <a:r>
              <a:rPr lang="en-US" u="sng" dirty="0" err="1">
                <a:solidFill>
                  <a:schemeClr val="hlink"/>
                </a:solidFill>
                <a:hlinkClick r:id="rId3"/>
              </a:rPr>
              <a:t>Simulations</a:t>
            </a:r>
            <a:r>
              <a:rPr lang="en-US" dirty="0" err="1">
                <a:solidFill>
                  <a:srgbClr val="FFFFFF"/>
                </a:solidFill>
                <a:latin typeface="Calibri"/>
                <a:ea typeface="Calibri"/>
                <a:cs typeface="Calibri"/>
                <a:sym typeface="Calibri"/>
              </a:rPr>
              <a:t>International</a:t>
            </a:r>
            <a:r>
              <a:rPr lang="en-US" dirty="0">
                <a:solidFill>
                  <a:srgbClr val="FFFFFF"/>
                </a:solidFill>
                <a:latin typeface="Calibri"/>
                <a:ea typeface="Calibri"/>
                <a:cs typeface="Calibri"/>
                <a:sym typeface="Calibri"/>
              </a:rPr>
              <a:t> Journal of Gaming and Computer Mediated Simulations; </a:t>
            </a:r>
            <a:r>
              <a:rPr lang="en-US" u="sng" dirty="0">
                <a:solidFill>
                  <a:schemeClr val="hlink"/>
                </a:solidFill>
                <a:hlinkClick r:id="rId4"/>
              </a:rPr>
              <a:t>Advances in </a:t>
            </a:r>
            <a:r>
              <a:rPr lang="en-US" u="sng" dirty="0" err="1">
                <a:solidFill>
                  <a:schemeClr val="hlink"/>
                </a:solidFill>
                <a:hlinkClick r:id="rId4"/>
              </a:rPr>
              <a:t>Multimedia</a:t>
            </a:r>
            <a:r>
              <a:rPr lang="en-US" dirty="0" err="1">
                <a:solidFill>
                  <a:srgbClr val="FFFFFF"/>
                </a:solidFill>
                <a:latin typeface="Calibri"/>
                <a:ea typeface="Calibri"/>
                <a:cs typeface="Calibri"/>
                <a:sym typeface="Calibri"/>
              </a:rPr>
              <a:t>International</a:t>
            </a:r>
            <a:r>
              <a:rPr lang="en-US" dirty="0">
                <a:solidFill>
                  <a:srgbClr val="FFFFFF"/>
                </a:solidFill>
                <a:latin typeface="Calibri"/>
                <a:ea typeface="Calibri"/>
                <a:cs typeface="Calibri"/>
                <a:sym typeface="Calibri"/>
              </a:rPr>
              <a:t> Journal of Gaming and Computer Mediated Simulations; Advances in Multimedia; </a:t>
            </a:r>
            <a:r>
              <a:rPr lang="en-US" u="sng" dirty="0">
                <a:solidFill>
                  <a:schemeClr val="hlink"/>
                </a:solidFill>
                <a:hlinkClick r:id="rId5"/>
              </a:rPr>
              <a:t>Learning: Research and Practice</a:t>
            </a:r>
            <a:endParaRPr lang="en-US" dirty="0"/>
          </a:p>
          <a:p>
            <a:pPr marL="0" indent="0">
              <a:buNone/>
            </a:pPr>
            <a:endParaRPr lang="en-US" dirty="0"/>
          </a:p>
          <a:p>
            <a:pPr marL="0" indent="0" defTabSz="931774">
              <a:buNone/>
              <a:defRPr/>
            </a:pPr>
            <a:r>
              <a:rPr lang="en-US" b="1" i="1" u="sng" dirty="0">
                <a:solidFill>
                  <a:schemeClr val="hlink"/>
                </a:solidFill>
                <a:latin typeface="Tahoma" panose="020B0604030504040204" pitchFamily="34" charset="0"/>
                <a:ea typeface="Tahoma" panose="020B0604030504040204" pitchFamily="34" charset="0"/>
                <a:cs typeface="Tahoma" panose="020B0604030504040204" pitchFamily="34" charset="0"/>
                <a:hlinkClick r:id="rId6"/>
              </a:rPr>
              <a:t>International Journal of Designs for Learning</a:t>
            </a:r>
            <a:endParaRPr lang="en-US" b="1" dirty="0">
              <a:latin typeface="Tahoma" panose="020B0604030504040204" pitchFamily="34" charset="0"/>
              <a:ea typeface="Tahoma" panose="020B0604030504040204" pitchFamily="34" charset="0"/>
              <a:cs typeface="Tahoma" panose="020B0604030504040204" pitchFamily="34" charset="0"/>
            </a:endParaRPr>
          </a:p>
          <a:p>
            <a:pPr marL="0" indent="0">
              <a:buNone/>
            </a:pPr>
            <a:endParaRPr dirty="0"/>
          </a:p>
        </p:txBody>
      </p:sp>
      <p:sp>
        <p:nvSpPr>
          <p:cNvPr id="238" name="Shape 238"/>
          <p:cNvSpPr>
            <a:spLocks noGrp="1" noRot="1" noChangeAspect="1"/>
          </p:cNvSpPr>
          <p:nvPr>
            <p:ph type="sldImg" idx="2"/>
          </p:nvPr>
        </p:nvSpPr>
        <p:spPr>
          <a:xfrm>
            <a:off x="1414463" y="1162050"/>
            <a:ext cx="4181475" cy="31369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Shape 5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lstStyle>
            <a:lvl1pPr marR="0" lvl="0" algn="ctr" rtl="0">
              <a:spcBef>
                <a:spcPts val="64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1pPr>
            <a:lvl2pPr marR="0" lvl="1" algn="ctr" rtl="0">
              <a:spcBef>
                <a:spcPts val="560"/>
              </a:spcBef>
              <a:spcAft>
                <a:spcPts val="0"/>
              </a:spcAft>
              <a:buClr>
                <a:srgbClr val="888888"/>
              </a:buClr>
              <a:buSzPts val="2800"/>
              <a:buFont typeface="Arial"/>
              <a:buNone/>
              <a:defRPr sz="2800" b="0" i="0" u="none" strike="noStrike" cap="none">
                <a:solidFill>
                  <a:srgbClr val="888888"/>
                </a:solidFill>
                <a:latin typeface="Calibri"/>
                <a:ea typeface="Calibri"/>
                <a:cs typeface="Calibri"/>
                <a:sym typeface="Calibri"/>
              </a:defRPr>
            </a:lvl2pPr>
            <a:lvl3pPr marR="0" lvl="2" algn="ctr" rtl="0">
              <a:spcBef>
                <a:spcPts val="48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3pPr>
            <a:lvl4pPr marR="0" lvl="3"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4pPr>
            <a:lvl5pPr marR="0" lvl="4"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9"/>
        <p:cNvGrpSpPr/>
        <p:nvPr/>
      </p:nvGrpSpPr>
      <p:grpSpPr>
        <a:xfrm>
          <a:off x="0" y="0"/>
          <a:ext cx="0" cy="0"/>
          <a:chOff x="0" y="0"/>
          <a:chExt cx="0" cy="0"/>
        </a:xfrm>
      </p:grpSpPr>
      <p:sp>
        <p:nvSpPr>
          <p:cNvPr id="120" name="Shape 120"/>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lstStyle>
            <a:lvl1pPr marL="457200" marR="0" lvl="0" indent="-228600" algn="l" rtl="0">
              <a:spcBef>
                <a:spcPts val="400"/>
              </a:spcBef>
              <a:spcAft>
                <a:spcPts val="0"/>
              </a:spcAft>
              <a:buClr>
                <a:srgbClr val="888888"/>
              </a:buClr>
              <a:buSzPts val="2000"/>
              <a:buFont typeface="Arial"/>
              <a:buNone/>
              <a:defRPr sz="2000">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122" name="Shape 122"/>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3" name="Shape 1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24" name="Shape 12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24773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842579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420420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9116646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158608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711288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741969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180558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30959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64" name="Shape 64"/>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6" name="Shape 6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67" name="Shape 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778790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385175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111584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867800"/>
            <a:ext cx="85206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970431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290950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130803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2467213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740800"/>
            <a:ext cx="2808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852800"/>
            <a:ext cx="2808000" cy="42392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147158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600200"/>
            <a:ext cx="63678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1930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sp>
        <p:nvSpPr>
          <p:cNvPr id="37" name="Google Shape;37;p9"/>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3737433"/>
            <a:ext cx="40452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965433"/>
            <a:ext cx="3837000" cy="49268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9034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8"/>
        <p:cNvGrpSpPr/>
        <p:nvPr/>
      </p:nvGrpSpPr>
      <p:grpSpPr>
        <a:xfrm>
          <a:off x="0" y="0"/>
          <a:ext cx="0" cy="0"/>
          <a:chOff x="0" y="0"/>
          <a:chExt cx="0" cy="0"/>
        </a:xfrm>
      </p:grpSpPr>
      <p:sp>
        <p:nvSpPr>
          <p:cNvPr id="69" name="Shape 69"/>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1" name="Shape 7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2" name="Shape 7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3" name="Shape 7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5640767"/>
            <a:ext cx="5998800" cy="806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91818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474833"/>
            <a:ext cx="85206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4202967"/>
            <a:ext cx="8520600" cy="17344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969319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43631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365125"/>
            <a:ext cx="7886700" cy="13256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6356351"/>
            <a:ext cx="2057400" cy="3652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6356351"/>
            <a:ext cx="3086100" cy="3652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6356351"/>
            <a:ext cx="2057400" cy="3652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541896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0A54-FB90-42B3-8577-CFD8EAF14DF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FB50CFD8-295A-434C-A936-A04C04DF8990}"/>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D07AFB5-3B94-4231-88A5-A6259A650A2E}"/>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42D74898-C7E6-416C-A7B9-96EC3F648D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8A4BE-0E8D-47E9-9B13-E8F527161F7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4555939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FF6E6-8F75-4D7E-8E91-B494481D630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E4F36B-8D3E-4D32-A50F-4509798DE6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4B33215-75BD-4EB6-B3ED-D38F3F5544B1}"/>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2C49AD8C-0A68-4498-AF2D-29A5E02B2E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EE5002-AFD8-4F07-BB0B-FC42AEC9D0C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56862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989B3-8194-4443-B7B6-39AB8121D2B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47316EA-F4C2-46C6-A5FB-08C8501A7B53}"/>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67FDF3-FBCC-4B15-A72D-766395672FB5}"/>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6697103A-0B72-4BC9-9C96-637DB9924B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7C5609-1513-4BCF-B22C-1CD04684545F}"/>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0116189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D21B5A-A527-4D0B-A155-85D7855255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2FDD2A-BAE3-45EC-BB88-7EC7FFEBC5D7}"/>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694C5E4-C4D1-4D5A-8C2A-111A0D5BE64B}"/>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17A245-1203-4024-A8C5-4F3AB8DF7850}"/>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6" name="Footer Placeholder 5">
            <a:extLst>
              <a:ext uri="{FF2B5EF4-FFF2-40B4-BE49-F238E27FC236}">
                <a16:creationId xmlns:a16="http://schemas.microsoft.com/office/drawing/2014/main" id="{0675472B-2CE0-4312-A0FA-001FD8589C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2E7B49-1A66-42DF-8C39-7D1F6651682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9038602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C0EA6-5952-4928-970A-1E31B130CCE4}"/>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B017B4-4108-4A61-9902-91CB58151EFC}"/>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E648B572-F1FF-40CF-A900-B2566D56D199}"/>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68BE40-9E1F-44E8-B109-5359D07D824A}"/>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EFBE58EE-2DBC-4A5F-9AFD-544C10B242D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F2A2EDB-ECD0-486D-B204-99DE1AD69BC4}"/>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8" name="Footer Placeholder 7">
            <a:extLst>
              <a:ext uri="{FF2B5EF4-FFF2-40B4-BE49-F238E27FC236}">
                <a16:creationId xmlns:a16="http://schemas.microsoft.com/office/drawing/2014/main" id="{B1DE94EB-67AB-42EF-BAB3-B234CD781B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43F748-901E-47EA-AA1F-C3D027C711E1}"/>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65347560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901688-7877-48DD-8C7F-FA87E67154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D40047-B61D-44B9-9670-3F1AD025A936}"/>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4" name="Footer Placeholder 3">
            <a:extLst>
              <a:ext uri="{FF2B5EF4-FFF2-40B4-BE49-F238E27FC236}">
                <a16:creationId xmlns:a16="http://schemas.microsoft.com/office/drawing/2014/main" id="{DACF048B-4CC9-41B2-A9B7-F736411A16C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F3E148-6C2C-4950-ACAF-753D6863258B}"/>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8322309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6" name="Shape 76"/>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8" name="Shape 78"/>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9" name="Shape 7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0B0E20-CD6B-47AC-BC5F-763E46088D33}"/>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3" name="Footer Placeholder 2">
            <a:extLst>
              <a:ext uri="{FF2B5EF4-FFF2-40B4-BE49-F238E27FC236}">
                <a16:creationId xmlns:a16="http://schemas.microsoft.com/office/drawing/2014/main" id="{8E64CAFF-D3A5-4BE1-9B3E-B5FB4F1E32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A6CC13D-B97F-4330-AF0F-A0A761FA7B93}"/>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124589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72F09-5B43-410A-B1C5-B6D1F455FBD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863123D6-764C-4E9B-B678-F63FE2AF0A1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DBCAFE-EA0F-465D-ADAB-6A5B00CC936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AD547C2-768A-48F0-8BE9-44FFA52B6A03}"/>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6" name="Footer Placeholder 5">
            <a:extLst>
              <a:ext uri="{FF2B5EF4-FFF2-40B4-BE49-F238E27FC236}">
                <a16:creationId xmlns:a16="http://schemas.microsoft.com/office/drawing/2014/main" id="{F0389FE3-345D-4E3B-B9E7-25F4AAE390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325C3E-2804-4186-82C5-BCEEC64E1C87}"/>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3597168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9C353-79B0-4E85-BE72-E07F4240BBA1}"/>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FE4D03-58D9-46CE-B06A-56919526AFCF}"/>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65358039-FF1D-4EDC-84FC-5CC05C0A282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05C90ED9-8E37-442D-B656-892E451DFC05}"/>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6" name="Footer Placeholder 5">
            <a:extLst>
              <a:ext uri="{FF2B5EF4-FFF2-40B4-BE49-F238E27FC236}">
                <a16:creationId xmlns:a16="http://schemas.microsoft.com/office/drawing/2014/main" id="{400A1D01-C7CB-44F3-BBAA-24232DB65F4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8D13A7-DEA7-4E9D-814B-B88FDD5DE2AC}"/>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7177915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ECE35-A760-4CAD-AEDB-A6FF4A1E69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1E66C8-6E3C-42F5-8E07-DF3643FC9C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C076AB-61A2-45B5-B0BB-57883B04C486}"/>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A952B3AC-C04B-4698-8D46-34B960882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4DCEB-75D3-48E2-9B29-07B4D17CAFAA}"/>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40290222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797E8B-B277-491D-ABFE-2ADEBD6F22CF}"/>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F976DA-5310-4262-9110-C9913738C69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EBC9F-6F5B-4345-AC6F-44781668A600}"/>
              </a:ext>
            </a:extLst>
          </p:cNvPr>
          <p:cNvSpPr>
            <a:spLocks noGrp="1"/>
          </p:cNvSpPr>
          <p:nvPr>
            <p:ph type="dt" sz="half" idx="10"/>
          </p:nvPr>
        </p:nvSpPr>
        <p:spPr/>
        <p:txBody>
          <a:body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0EF01A8E-4FFA-438B-B746-2ADAACC072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4CDAC4-F5C8-4E70-B5A7-AD9088845030}"/>
              </a:ext>
            </a:extLst>
          </p:cNvPr>
          <p:cNvSpPr>
            <a:spLocks noGrp="1"/>
          </p:cNvSpPr>
          <p:nvPr>
            <p:ph type="sldNum" sz="quarter" idx="12"/>
          </p:nvPr>
        </p:nvSpPr>
        <p:spPr/>
        <p:txBody>
          <a:bodyPr/>
          <a:lstStyle/>
          <a:p>
            <a:fld id="{4B1C3F8A-F409-4D2C-95B6-6192D815865B}" type="slidenum">
              <a:rPr lang="en-US" smtClean="0"/>
              <a:t>‹#›</a:t>
            </a:fld>
            <a:endParaRPr lang="en-US"/>
          </a:p>
        </p:txBody>
      </p:sp>
    </p:spTree>
    <p:extLst>
      <p:ext uri="{BB962C8B-B14F-4D97-AF65-F5344CB8AC3E}">
        <p14:creationId xmlns:p14="http://schemas.microsoft.com/office/powerpoint/2010/main" val="20300988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192881" indent="0" algn="ctr">
              <a:buNone/>
              <a:defRPr>
                <a:solidFill>
                  <a:schemeClr val="tx1">
                    <a:tint val="75000"/>
                  </a:schemeClr>
                </a:solidFill>
              </a:defRPr>
            </a:lvl2pPr>
            <a:lvl3pPr marL="385763" indent="0" algn="ctr">
              <a:buNone/>
              <a:defRPr>
                <a:solidFill>
                  <a:schemeClr val="tx1">
                    <a:tint val="75000"/>
                  </a:schemeClr>
                </a:solidFill>
              </a:defRPr>
            </a:lvl3pPr>
            <a:lvl4pPr marL="578644" indent="0" algn="ctr">
              <a:buNone/>
              <a:defRPr>
                <a:solidFill>
                  <a:schemeClr val="tx1">
                    <a:tint val="75000"/>
                  </a:schemeClr>
                </a:solidFill>
              </a:defRPr>
            </a:lvl4pPr>
            <a:lvl5pPr marL="771525" indent="0" algn="ctr">
              <a:buNone/>
              <a:defRPr>
                <a:solidFill>
                  <a:schemeClr val="tx1">
                    <a:tint val="75000"/>
                  </a:schemeClr>
                </a:solidFill>
              </a:defRPr>
            </a:lvl5pPr>
            <a:lvl6pPr marL="964406" indent="0" algn="ctr">
              <a:buNone/>
              <a:defRPr>
                <a:solidFill>
                  <a:schemeClr val="tx1">
                    <a:tint val="75000"/>
                  </a:schemeClr>
                </a:solidFill>
              </a:defRPr>
            </a:lvl6pPr>
            <a:lvl7pPr marL="1157288" indent="0" algn="ctr">
              <a:buNone/>
              <a:defRPr>
                <a:solidFill>
                  <a:schemeClr val="tx1">
                    <a:tint val="75000"/>
                  </a:schemeClr>
                </a:solidFill>
              </a:defRPr>
            </a:lvl7pPr>
            <a:lvl8pPr marL="1350169" indent="0" algn="ctr">
              <a:buNone/>
              <a:defRPr>
                <a:solidFill>
                  <a:schemeClr val="tx1">
                    <a:tint val="75000"/>
                  </a:schemeClr>
                </a:solidFill>
              </a:defRPr>
            </a:lvl8pPr>
            <a:lvl9pPr marL="154305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32552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2944228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1688"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844">
                <a:solidFill>
                  <a:schemeClr val="tx1">
                    <a:tint val="75000"/>
                  </a:schemeClr>
                </a:solidFill>
              </a:defRPr>
            </a:lvl1pPr>
            <a:lvl2pPr marL="192881" indent="0">
              <a:buNone/>
              <a:defRPr sz="760">
                <a:solidFill>
                  <a:schemeClr val="tx1">
                    <a:tint val="75000"/>
                  </a:schemeClr>
                </a:solidFill>
              </a:defRPr>
            </a:lvl2pPr>
            <a:lvl3pPr marL="385763" indent="0">
              <a:buNone/>
              <a:defRPr sz="675">
                <a:solidFill>
                  <a:schemeClr val="tx1">
                    <a:tint val="75000"/>
                  </a:schemeClr>
                </a:solidFill>
              </a:defRPr>
            </a:lvl3pPr>
            <a:lvl4pPr marL="578644" indent="0">
              <a:buNone/>
              <a:defRPr sz="591">
                <a:solidFill>
                  <a:schemeClr val="tx1">
                    <a:tint val="75000"/>
                  </a:schemeClr>
                </a:solidFill>
              </a:defRPr>
            </a:lvl4pPr>
            <a:lvl5pPr marL="771525" indent="0">
              <a:buNone/>
              <a:defRPr sz="591">
                <a:solidFill>
                  <a:schemeClr val="tx1">
                    <a:tint val="75000"/>
                  </a:schemeClr>
                </a:solidFill>
              </a:defRPr>
            </a:lvl5pPr>
            <a:lvl6pPr marL="964406" indent="0">
              <a:buNone/>
              <a:defRPr sz="591">
                <a:solidFill>
                  <a:schemeClr val="tx1">
                    <a:tint val="75000"/>
                  </a:schemeClr>
                </a:solidFill>
              </a:defRPr>
            </a:lvl6pPr>
            <a:lvl7pPr marL="1157288" indent="0">
              <a:buNone/>
              <a:defRPr sz="591">
                <a:solidFill>
                  <a:schemeClr val="tx1">
                    <a:tint val="75000"/>
                  </a:schemeClr>
                </a:solidFill>
              </a:defRPr>
            </a:lvl7pPr>
            <a:lvl8pPr marL="1350169" indent="0">
              <a:buNone/>
              <a:defRPr sz="591">
                <a:solidFill>
                  <a:schemeClr val="tx1">
                    <a:tint val="75000"/>
                  </a:schemeClr>
                </a:solidFill>
              </a:defRPr>
            </a:lvl8pPr>
            <a:lvl9pPr marL="1543050" indent="0">
              <a:buNone/>
              <a:defRPr sz="591">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0913607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1181"/>
            </a:lvl1pPr>
            <a:lvl2pPr>
              <a:defRPr sz="1013"/>
            </a:lvl2pPr>
            <a:lvl3pPr>
              <a:defRPr sz="844"/>
            </a:lvl3pPr>
            <a:lvl4pPr>
              <a:defRPr sz="760"/>
            </a:lvl4pPr>
            <a:lvl5pPr>
              <a:defRPr sz="760"/>
            </a:lvl5pPr>
            <a:lvl6pPr>
              <a:defRPr sz="760"/>
            </a:lvl6pPr>
            <a:lvl7pPr>
              <a:defRPr sz="760"/>
            </a:lvl7pPr>
            <a:lvl8pPr>
              <a:defRPr sz="760"/>
            </a:lvl8pPr>
            <a:lvl9pPr>
              <a:defRPr sz="7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67782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1013" b="1"/>
            </a:lvl1pPr>
            <a:lvl2pPr marL="192881" indent="0">
              <a:buNone/>
              <a:defRPr sz="844" b="1"/>
            </a:lvl2pPr>
            <a:lvl3pPr marL="385763" indent="0">
              <a:buNone/>
              <a:defRPr sz="760" b="1"/>
            </a:lvl3pPr>
            <a:lvl4pPr marL="578644" indent="0">
              <a:buNone/>
              <a:defRPr sz="675" b="1"/>
            </a:lvl4pPr>
            <a:lvl5pPr marL="771525" indent="0">
              <a:buNone/>
              <a:defRPr sz="675" b="1"/>
            </a:lvl5pPr>
            <a:lvl6pPr marL="964406" indent="0">
              <a:buNone/>
              <a:defRPr sz="675" b="1"/>
            </a:lvl6pPr>
            <a:lvl7pPr marL="1157288" indent="0">
              <a:buNone/>
              <a:defRPr sz="675" b="1"/>
            </a:lvl7pPr>
            <a:lvl8pPr marL="1350169" indent="0">
              <a:buNone/>
              <a:defRPr sz="675" b="1"/>
            </a:lvl8pPr>
            <a:lvl9pPr marL="1543050" indent="0">
              <a:buNone/>
              <a:defRPr sz="675"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1013"/>
            </a:lvl1pPr>
            <a:lvl2pPr>
              <a:defRPr sz="844"/>
            </a:lvl2pPr>
            <a:lvl3pPr>
              <a:defRPr sz="760"/>
            </a:lvl3pPr>
            <a:lvl4pPr>
              <a:defRPr sz="675"/>
            </a:lvl4pPr>
            <a:lvl5pPr>
              <a:defRPr sz="675"/>
            </a:lvl5pPr>
            <a:lvl6pPr>
              <a:defRPr sz="675"/>
            </a:lvl6pPr>
            <a:lvl7pPr>
              <a:defRPr sz="675"/>
            </a:lvl7pPr>
            <a:lvl8pPr>
              <a:defRPr sz="675"/>
            </a:lvl8pPr>
            <a:lvl9pPr>
              <a:defRPr sz="6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0092920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2" name="Shape 82"/>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5" name="Shape 85"/>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6" name="Shape 8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4715286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320439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844"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1350"/>
            </a:lvl1pPr>
            <a:lvl2pPr>
              <a:defRPr sz="1181"/>
            </a:lvl2pPr>
            <a:lvl3pPr>
              <a:defRPr sz="1013"/>
            </a:lvl3pPr>
            <a:lvl4pPr>
              <a:defRPr sz="844"/>
            </a:lvl4pPr>
            <a:lvl5pPr>
              <a:defRPr sz="844"/>
            </a:lvl5pPr>
            <a:lvl6pPr>
              <a:defRPr sz="844"/>
            </a:lvl6pPr>
            <a:lvl7pPr>
              <a:defRPr sz="844"/>
            </a:lvl7pPr>
            <a:lvl8pPr>
              <a:defRPr sz="844"/>
            </a:lvl8pPr>
            <a:lvl9pPr>
              <a:defRPr sz="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3667170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844"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350"/>
            </a:lvl1pPr>
            <a:lvl2pPr marL="192881" indent="0">
              <a:buNone/>
              <a:defRPr sz="1181"/>
            </a:lvl2pPr>
            <a:lvl3pPr marL="385763" indent="0">
              <a:buNone/>
              <a:defRPr sz="1013"/>
            </a:lvl3pPr>
            <a:lvl4pPr marL="578644" indent="0">
              <a:buNone/>
              <a:defRPr sz="844"/>
            </a:lvl4pPr>
            <a:lvl5pPr marL="771525" indent="0">
              <a:buNone/>
              <a:defRPr sz="844"/>
            </a:lvl5pPr>
            <a:lvl6pPr marL="964406" indent="0">
              <a:buNone/>
              <a:defRPr sz="844"/>
            </a:lvl6pPr>
            <a:lvl7pPr marL="1157288" indent="0">
              <a:buNone/>
              <a:defRPr sz="844"/>
            </a:lvl7pPr>
            <a:lvl8pPr marL="1350169" indent="0">
              <a:buNone/>
              <a:defRPr sz="844"/>
            </a:lvl8pPr>
            <a:lvl9pPr marL="1543050" indent="0">
              <a:buNone/>
              <a:defRPr sz="844"/>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591"/>
            </a:lvl1pPr>
            <a:lvl2pPr marL="192881" indent="0">
              <a:buNone/>
              <a:defRPr sz="506"/>
            </a:lvl2pPr>
            <a:lvl3pPr marL="385763" indent="0">
              <a:buNone/>
              <a:defRPr sz="422"/>
            </a:lvl3pPr>
            <a:lvl4pPr marL="578644" indent="0">
              <a:buNone/>
              <a:defRPr sz="380"/>
            </a:lvl4pPr>
            <a:lvl5pPr marL="771525" indent="0">
              <a:buNone/>
              <a:defRPr sz="380"/>
            </a:lvl5pPr>
            <a:lvl6pPr marL="964406" indent="0">
              <a:buNone/>
              <a:defRPr sz="380"/>
            </a:lvl6pPr>
            <a:lvl7pPr marL="1157288" indent="0">
              <a:buNone/>
              <a:defRPr sz="380"/>
            </a:lvl7pPr>
            <a:lvl8pPr marL="1350169" indent="0">
              <a:buNone/>
              <a:defRPr sz="380"/>
            </a:lvl8pPr>
            <a:lvl9pPr marL="1543050" indent="0">
              <a:buNone/>
              <a:defRPr sz="380"/>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420844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6379761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072543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5175080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4440842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10644041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238898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7"/>
        <p:cNvGrpSpPr/>
        <p:nvPr/>
      </p:nvGrpSpPr>
      <p:grpSpPr>
        <a:xfrm>
          <a:off x="0" y="0"/>
          <a:ext cx="0" cy="0"/>
          <a:chOff x="0" y="0"/>
          <a:chExt cx="0" cy="0"/>
        </a:xfrm>
      </p:grpSpPr>
      <p:sp>
        <p:nvSpPr>
          <p:cNvPr id="88" name="Shape 88"/>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9" name="Shape 89"/>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lstStyle>
            <a:lvl1pPr marL="457200" marR="0" lvl="0" indent="-228600" algn="l" rtl="0">
              <a:spcBef>
                <a:spcPts val="280"/>
              </a:spcBef>
              <a:spcAft>
                <a:spcPts val="0"/>
              </a:spcAft>
              <a:buClr>
                <a:schemeClr val="dk1"/>
              </a:buClr>
              <a:buSzPts val="1400"/>
              <a:buFont typeface="Arial"/>
              <a:buNone/>
              <a:defRPr sz="1400">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2" name="Shape 92"/>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3" name="Shape 9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5078862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1941312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97557913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36586818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0812657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4645044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E0A3099-4052-44CA-AB77-D93AC19E6FEF}" type="datetimeFigureOut">
              <a:rPr lang="en-US" smtClean="0"/>
              <a:pPr/>
              <a:t>10/23/2023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3409CB-FF4D-4310-AB5C-03A4A634796E}" type="slidenum">
              <a:rPr lang="en-US" smtClean="0"/>
              <a:pPr/>
              <a:t>‹#›</a:t>
            </a:fld>
            <a:endParaRPr lang="en-US"/>
          </a:p>
        </p:txBody>
      </p:sp>
    </p:spTree>
    <p:extLst>
      <p:ext uri="{BB962C8B-B14F-4D97-AF65-F5344CB8AC3E}">
        <p14:creationId xmlns:p14="http://schemas.microsoft.com/office/powerpoint/2010/main" val="2367556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Shape 95"/>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3"/>
        <p:cNvGrpSpPr/>
        <p:nvPr/>
      </p:nvGrpSpPr>
      <p:grpSpPr>
        <a:xfrm>
          <a:off x="0" y="0"/>
          <a:ext cx="0" cy="0"/>
          <a:chOff x="0" y="0"/>
          <a:chExt cx="0" cy="0"/>
        </a:xfrm>
      </p:grpSpPr>
      <p:sp>
        <p:nvSpPr>
          <p:cNvPr id="104" name="Shape 104"/>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05" name="Shape 105"/>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6" name="Shape 106"/>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7" name="Shape 107"/>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lstStyle>
            <a:lvl1pPr marL="457200" marR="0" lvl="0" indent="-228600" algn="l" rtl="0">
              <a:spcBef>
                <a:spcPts val="480"/>
              </a:spcBef>
              <a:spcAft>
                <a:spcPts val="0"/>
              </a:spcAft>
              <a:buClr>
                <a:schemeClr val="dk1"/>
              </a:buClr>
              <a:buSzPts val="2400"/>
              <a:buFont typeface="Arial"/>
              <a:buNone/>
              <a:defRPr sz="2400" b="1">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lstStyle>
            <a:lvl1pPr marL="457200" marR="0" lvl="0" indent="-381000" algn="l" rtl="0">
              <a:spcBef>
                <a:spcPts val="480"/>
              </a:spcBef>
              <a:spcAft>
                <a:spcPts val="0"/>
              </a:spcAft>
              <a:buClr>
                <a:schemeClr val="dk1"/>
              </a:buClr>
              <a:buSzPts val="2400"/>
              <a:buFont typeface="Arial"/>
              <a:buChar char="•"/>
              <a:defRPr sz="2400">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0" name="Shape 11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1" name="Shape 1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lstStyle>
            <a:lvl1pPr marL="457200" marR="0" lvl="0" indent="-406400" algn="l" rtl="0">
              <a:spcBef>
                <a:spcPts val="560"/>
              </a:spcBef>
              <a:spcAft>
                <a:spcPts val="0"/>
              </a:spcAft>
              <a:buClr>
                <a:schemeClr val="dk1"/>
              </a:buClr>
              <a:buSzPts val="2800"/>
              <a:buFont typeface="Arial"/>
              <a:buChar char="•"/>
              <a:defRPr sz="2800">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7" name="Shape 1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18" name="Shape 118"/>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457200" y="274637"/>
            <a:ext cx="82296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Shape 52"/>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Shape 5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marR="0" lvl="1"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marR="0" lvl="2"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marR="0" lvl="3"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marR="0" lvl="4"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marR="0" lvl="5"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marR="0" lvl="6"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marR="0" lvl="7"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marR="0" lvl="8" indent="0" algn="r" rtl="0">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
              <a:t>‹#›</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7" r:id="rId8"/>
    <p:sldLayoutId id="2147483668" r:id="rId9"/>
    <p:sldLayoutId id="214748366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E0A3099-4052-44CA-AB77-D93AC19E6FEF}" type="datetimeFigureOut">
              <a:rPr lang="en-US" smtClean="0"/>
              <a:pPr/>
              <a:t>10/23/2023</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9102082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1pPr>
            <a:lvl2pPr lvl="1">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2pPr>
            <a:lvl3pPr lvl="2">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3pPr>
            <a:lvl4pPr lvl="3">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4pPr>
            <a:lvl5pPr lvl="4">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5pPr>
            <a:lvl6pPr lvl="5">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6pPr>
            <a:lvl7pPr lvl="6">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7pPr>
            <a:lvl8pPr lvl="7">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8pPr>
            <a:lvl9pPr lvl="8">
              <a:spcBef>
                <a:spcPts val="0"/>
              </a:spcBef>
              <a:spcAft>
                <a:spcPts val="0"/>
              </a:spcAft>
              <a:buClr>
                <a:schemeClr val="dk1"/>
              </a:buClr>
              <a:buSzPts val="2800"/>
              <a:buFont typeface="Century Gothic"/>
              <a:buNone/>
              <a:defRPr sz="2800">
                <a:solidFill>
                  <a:schemeClr val="dk1"/>
                </a:solidFill>
                <a:latin typeface="Century Gothic"/>
                <a:ea typeface="Century Gothic"/>
                <a:cs typeface="Century Gothic"/>
                <a:sym typeface="Century Gothic"/>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Century Gothic"/>
              <a:buChar char="●"/>
              <a:defRPr sz="1800">
                <a:solidFill>
                  <a:schemeClr val="dk2"/>
                </a:solidFill>
                <a:latin typeface="Century Gothic"/>
                <a:ea typeface="Century Gothic"/>
                <a:cs typeface="Century Gothic"/>
                <a:sym typeface="Century Gothic"/>
              </a:defRPr>
            </a:lvl1pPr>
            <a:lvl2pPr marL="914400" lvl="1"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2pPr>
            <a:lvl3pPr marL="1371600" lvl="2"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3pPr>
            <a:lvl4pPr marL="1828800" lvl="3"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4pPr>
            <a:lvl5pPr marL="2286000" lvl="4"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5pPr>
            <a:lvl6pPr marL="2743200" lvl="5"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6pPr>
            <a:lvl7pPr marL="3200400" lvl="6"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7pPr>
            <a:lvl8pPr marL="3657600" lvl="7" indent="-317500">
              <a:lnSpc>
                <a:spcPct val="115000"/>
              </a:lnSpc>
              <a:spcBef>
                <a:spcPts val="1600"/>
              </a:spcBef>
              <a:spcAft>
                <a:spcPts val="0"/>
              </a:spcAft>
              <a:buClr>
                <a:schemeClr val="dk2"/>
              </a:buClr>
              <a:buSzPts val="1400"/>
              <a:buFont typeface="Century Gothic"/>
              <a:buChar char="○"/>
              <a:defRPr>
                <a:solidFill>
                  <a:schemeClr val="dk2"/>
                </a:solidFill>
                <a:latin typeface="Century Gothic"/>
                <a:ea typeface="Century Gothic"/>
                <a:cs typeface="Century Gothic"/>
                <a:sym typeface="Century Gothic"/>
              </a:defRPr>
            </a:lvl8pPr>
            <a:lvl9pPr marL="4114800" lvl="8" indent="-317500">
              <a:lnSpc>
                <a:spcPct val="115000"/>
              </a:lnSpc>
              <a:spcBef>
                <a:spcPts val="1600"/>
              </a:spcBef>
              <a:spcAft>
                <a:spcPts val="1600"/>
              </a:spcAft>
              <a:buClr>
                <a:schemeClr val="dk2"/>
              </a:buClr>
              <a:buSzPts val="1400"/>
              <a:buFont typeface="Century Gothic"/>
              <a:buChar char="■"/>
              <a:defRPr>
                <a:solidFill>
                  <a:schemeClr val="dk2"/>
                </a:solidFill>
                <a:latin typeface="Century Gothic"/>
                <a:ea typeface="Century Gothic"/>
                <a:cs typeface="Century Gothic"/>
                <a:sym typeface="Century Gothic"/>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53846801"/>
      </p:ext>
    </p:extLst>
  </p:cSld>
  <p:clrMap bg1="lt1" tx1="dk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EF8F77-58E9-42F6-9445-85121E2DABEB}"/>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2346C74-E680-4CC5-A5DF-51B4702A94B5}"/>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2FD195-473B-4C8A-B072-D28D839A299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0908D4-0448-429E-A7F4-D5589EE6F3B0}" type="datetimeFigureOut">
              <a:rPr lang="en-US" smtClean="0"/>
              <a:t>10/23/2023</a:t>
            </a:fld>
            <a:endParaRPr lang="en-US"/>
          </a:p>
        </p:txBody>
      </p:sp>
      <p:sp>
        <p:nvSpPr>
          <p:cNvPr id="5" name="Footer Placeholder 4">
            <a:extLst>
              <a:ext uri="{FF2B5EF4-FFF2-40B4-BE49-F238E27FC236}">
                <a16:creationId xmlns:a16="http://schemas.microsoft.com/office/drawing/2014/main" id="{272E4502-1E6E-4643-9EC2-883352B1656B}"/>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C18F683-E209-4B3E-B3F8-53CE49F689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B1C3F8A-F409-4D2C-95B6-6192D815865B}" type="slidenum">
              <a:rPr lang="en-US" smtClean="0"/>
              <a:t>‹#›</a:t>
            </a:fld>
            <a:endParaRPr lang="en-US"/>
          </a:p>
        </p:txBody>
      </p:sp>
    </p:spTree>
    <p:extLst>
      <p:ext uri="{BB962C8B-B14F-4D97-AF65-F5344CB8AC3E}">
        <p14:creationId xmlns:p14="http://schemas.microsoft.com/office/powerpoint/2010/main" val="1049937728"/>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506">
                <a:solidFill>
                  <a:schemeClr val="tx1">
                    <a:tint val="75000"/>
                  </a:schemeClr>
                </a:solidFill>
              </a:defRPr>
            </a:lvl1pPr>
          </a:lstStyle>
          <a:p>
            <a:fld id="{FE0A3099-4052-44CA-AB77-D93AC19E6FEF}" type="datetimeFigureOut">
              <a:rPr lang="en-US" smtClean="0"/>
              <a:pPr/>
              <a:t>10/23/2023</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506">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506">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41585630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defTabSz="385763" rtl="0" eaLnBrk="1" latinLnBrk="0" hangingPunct="1">
        <a:spcBef>
          <a:spcPct val="0"/>
        </a:spcBef>
        <a:buNone/>
        <a:defRPr sz="1856" kern="1200">
          <a:solidFill>
            <a:schemeClr val="tx1"/>
          </a:solidFill>
          <a:latin typeface="+mj-lt"/>
          <a:ea typeface="+mj-ea"/>
          <a:cs typeface="+mj-cs"/>
        </a:defRPr>
      </a:lvl1pPr>
    </p:titleStyle>
    <p:bodyStyle>
      <a:lvl1pPr marL="144661" indent="-144661" algn="l" defTabSz="385763" rtl="0" eaLnBrk="1" latinLnBrk="0" hangingPunct="1">
        <a:spcBef>
          <a:spcPct val="20000"/>
        </a:spcBef>
        <a:buFont typeface="Arial" pitchFamily="34" charset="0"/>
        <a:buChar char="•"/>
        <a:defRPr sz="1350" kern="1200">
          <a:solidFill>
            <a:schemeClr val="tx1"/>
          </a:solidFill>
          <a:latin typeface="+mn-lt"/>
          <a:ea typeface="+mn-ea"/>
          <a:cs typeface="+mn-cs"/>
        </a:defRPr>
      </a:lvl1pPr>
      <a:lvl2pPr marL="313433" indent="-120551" algn="l" defTabSz="385763" rtl="0" eaLnBrk="1" latinLnBrk="0" hangingPunct="1">
        <a:spcBef>
          <a:spcPct val="20000"/>
        </a:spcBef>
        <a:buFont typeface="Arial" pitchFamily="34" charset="0"/>
        <a:buChar char="–"/>
        <a:defRPr sz="1181" kern="1200">
          <a:solidFill>
            <a:schemeClr val="tx1"/>
          </a:solidFill>
          <a:latin typeface="+mn-lt"/>
          <a:ea typeface="+mn-ea"/>
          <a:cs typeface="+mn-cs"/>
        </a:defRPr>
      </a:lvl2pPr>
      <a:lvl3pPr marL="482204" indent="-96441" algn="l" defTabSz="385763" rtl="0" eaLnBrk="1" latinLnBrk="0" hangingPunct="1">
        <a:spcBef>
          <a:spcPct val="20000"/>
        </a:spcBef>
        <a:buFont typeface="Arial" pitchFamily="34" charset="0"/>
        <a:buChar char="•"/>
        <a:defRPr sz="1013" kern="1200">
          <a:solidFill>
            <a:schemeClr val="tx1"/>
          </a:solidFill>
          <a:latin typeface="+mn-lt"/>
          <a:ea typeface="+mn-ea"/>
          <a:cs typeface="+mn-cs"/>
        </a:defRPr>
      </a:lvl3pPr>
      <a:lvl4pPr marL="675085"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4pPr>
      <a:lvl5pPr marL="867966"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5pPr>
      <a:lvl6pPr marL="1060847"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6pPr>
      <a:lvl7pPr marL="1253729"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7pPr>
      <a:lvl8pPr marL="1446610"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8pPr>
      <a:lvl9pPr marL="1639491" indent="-96441" algn="l" defTabSz="385763" rtl="0" eaLnBrk="1" latinLnBrk="0" hangingPunct="1">
        <a:spcBef>
          <a:spcPct val="20000"/>
        </a:spcBef>
        <a:buFont typeface="Arial" pitchFamily="34" charset="0"/>
        <a:buChar char="•"/>
        <a:defRPr sz="844" kern="1200">
          <a:solidFill>
            <a:schemeClr val="tx1"/>
          </a:solidFill>
          <a:latin typeface="+mn-lt"/>
          <a:ea typeface="+mn-ea"/>
          <a:cs typeface="+mn-cs"/>
        </a:defRPr>
      </a:lvl9pPr>
    </p:bodyStyle>
    <p:otherStyle>
      <a:defPPr>
        <a:defRPr lang="en-US"/>
      </a:defPPr>
      <a:lvl1pPr marL="0" algn="l" defTabSz="385763" rtl="0" eaLnBrk="1" latinLnBrk="0" hangingPunct="1">
        <a:defRPr sz="760" kern="1200">
          <a:solidFill>
            <a:schemeClr val="tx1"/>
          </a:solidFill>
          <a:latin typeface="+mn-lt"/>
          <a:ea typeface="+mn-ea"/>
          <a:cs typeface="+mn-cs"/>
        </a:defRPr>
      </a:lvl1pPr>
      <a:lvl2pPr marL="192881" algn="l" defTabSz="385763" rtl="0" eaLnBrk="1" latinLnBrk="0" hangingPunct="1">
        <a:defRPr sz="760" kern="1200">
          <a:solidFill>
            <a:schemeClr val="tx1"/>
          </a:solidFill>
          <a:latin typeface="+mn-lt"/>
          <a:ea typeface="+mn-ea"/>
          <a:cs typeface="+mn-cs"/>
        </a:defRPr>
      </a:lvl2pPr>
      <a:lvl3pPr marL="385763" algn="l" defTabSz="385763" rtl="0" eaLnBrk="1" latinLnBrk="0" hangingPunct="1">
        <a:defRPr sz="760" kern="1200">
          <a:solidFill>
            <a:schemeClr val="tx1"/>
          </a:solidFill>
          <a:latin typeface="+mn-lt"/>
          <a:ea typeface="+mn-ea"/>
          <a:cs typeface="+mn-cs"/>
        </a:defRPr>
      </a:lvl3pPr>
      <a:lvl4pPr marL="578644" algn="l" defTabSz="385763" rtl="0" eaLnBrk="1" latinLnBrk="0" hangingPunct="1">
        <a:defRPr sz="760" kern="1200">
          <a:solidFill>
            <a:schemeClr val="tx1"/>
          </a:solidFill>
          <a:latin typeface="+mn-lt"/>
          <a:ea typeface="+mn-ea"/>
          <a:cs typeface="+mn-cs"/>
        </a:defRPr>
      </a:lvl4pPr>
      <a:lvl5pPr marL="771525" algn="l" defTabSz="385763" rtl="0" eaLnBrk="1" latinLnBrk="0" hangingPunct="1">
        <a:defRPr sz="760" kern="1200">
          <a:solidFill>
            <a:schemeClr val="tx1"/>
          </a:solidFill>
          <a:latin typeface="+mn-lt"/>
          <a:ea typeface="+mn-ea"/>
          <a:cs typeface="+mn-cs"/>
        </a:defRPr>
      </a:lvl5pPr>
      <a:lvl6pPr marL="964406" algn="l" defTabSz="385763" rtl="0" eaLnBrk="1" latinLnBrk="0" hangingPunct="1">
        <a:defRPr sz="760" kern="1200">
          <a:solidFill>
            <a:schemeClr val="tx1"/>
          </a:solidFill>
          <a:latin typeface="+mn-lt"/>
          <a:ea typeface="+mn-ea"/>
          <a:cs typeface="+mn-cs"/>
        </a:defRPr>
      </a:lvl6pPr>
      <a:lvl7pPr marL="1157288" algn="l" defTabSz="385763" rtl="0" eaLnBrk="1" latinLnBrk="0" hangingPunct="1">
        <a:defRPr sz="760" kern="1200">
          <a:solidFill>
            <a:schemeClr val="tx1"/>
          </a:solidFill>
          <a:latin typeface="+mn-lt"/>
          <a:ea typeface="+mn-ea"/>
          <a:cs typeface="+mn-cs"/>
        </a:defRPr>
      </a:lvl7pPr>
      <a:lvl8pPr marL="1350169" algn="l" defTabSz="385763" rtl="0" eaLnBrk="1" latinLnBrk="0" hangingPunct="1">
        <a:defRPr sz="760" kern="1200">
          <a:solidFill>
            <a:schemeClr val="tx1"/>
          </a:solidFill>
          <a:latin typeface="+mn-lt"/>
          <a:ea typeface="+mn-ea"/>
          <a:cs typeface="+mn-cs"/>
        </a:defRPr>
      </a:lvl8pPr>
      <a:lvl9pPr marL="1543050" algn="l" defTabSz="385763" rtl="0" eaLnBrk="1" latinLnBrk="0" hangingPunct="1">
        <a:defRPr sz="76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4"/>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a:defRPr sz="675">
                <a:solidFill>
                  <a:schemeClr val="tx1">
                    <a:tint val="75000"/>
                  </a:schemeClr>
                </a:solidFill>
              </a:defRPr>
            </a:lvl1pPr>
          </a:lstStyle>
          <a:p>
            <a:fld id="{FE0A3099-4052-44CA-AB77-D93AC19E6FEF}" type="datetimeFigureOut">
              <a:rPr lang="en-US" smtClean="0"/>
              <a:pPr/>
              <a:t>10/23/2023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675">
                <a:solidFill>
                  <a:schemeClr val="tx1">
                    <a:tint val="75000"/>
                  </a:schemeClr>
                </a:solidFill>
              </a:defRPr>
            </a:lvl1pPr>
          </a:lstStyle>
          <a:p>
            <a:fld id="{103409CB-FF4D-4310-AB5C-03A4A634796E}" type="slidenum">
              <a:rPr lang="en-US" smtClean="0"/>
              <a:pPr/>
              <a:t>‹#›</a:t>
            </a:fld>
            <a:endParaRPr lang="en-US"/>
          </a:p>
        </p:txBody>
      </p:sp>
    </p:spTree>
    <p:extLst>
      <p:ext uri="{BB962C8B-B14F-4D97-AF65-F5344CB8AC3E}">
        <p14:creationId xmlns:p14="http://schemas.microsoft.com/office/powerpoint/2010/main" val="2704620673"/>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hyperlink" Target="mailto:cjbonk@indiana.edu" TargetMode="External"/><Relationship Id="rId7"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jpg"/><Relationship Id="rId4" Type="http://schemas.openxmlformats.org/officeDocument/2006/relationships/hyperlink" Target="mailto:meinazhu@wayne.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9.tiff"/><Relationship Id="rId3" Type="http://schemas.openxmlformats.org/officeDocument/2006/relationships/hyperlink" Target="https://onlinelibrary.wiley.com/journal/14678535" TargetMode="External"/><Relationship Id="rId7" Type="http://schemas.openxmlformats.org/officeDocument/2006/relationships/image" Target="../media/image18.tif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link.springer.com/journal/11423" TargetMode="External"/><Relationship Id="rId5" Type="http://schemas.openxmlformats.org/officeDocument/2006/relationships/hyperlink" Target="https://link.springer.com/journal/11251" TargetMode="External"/><Relationship Id="rId10" Type="http://schemas.openxmlformats.org/officeDocument/2006/relationships/image" Target="../media/image21.jpg"/><Relationship Id="rId4" Type="http://schemas.openxmlformats.org/officeDocument/2006/relationships/hyperlink" Target="https://www.journals.elsevier.com/the-internet-and-higher-education" TargetMode="External"/><Relationship Id="rId9" Type="http://schemas.openxmlformats.org/officeDocument/2006/relationships/image" Target="../media/image20.tiff"/></Relationships>
</file>

<file path=ppt/slides/_rels/slide1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hyperlink" Target="https://link.springer.com/journal/11528" TargetMode="External"/><Relationship Id="rId7"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hyperlink" Target="https://www.tandfonline.com/loi/hajd20" TargetMode="External"/><Relationship Id="rId4" Type="http://schemas.openxmlformats.org/officeDocument/2006/relationships/hyperlink" Target="http://journals.sagepub.com/home/jec"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27.gif"/><Relationship Id="rId3" Type="http://schemas.openxmlformats.org/officeDocument/2006/relationships/hyperlink" Target="http://www.igi-global.com/bookstore/titledetails.aspx?TitleId=1183" TargetMode="External"/><Relationship Id="rId7" Type="http://schemas.openxmlformats.org/officeDocument/2006/relationships/hyperlink" Target="http://www.emeraldgrouppublishing.com/products/journals/journals.htm?id=its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hyperlink" Target="http://www.citejournal.org/" TargetMode="Externa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doaj.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oaspa.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thinkchecksubmit.org/chec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hyperlink" Target="https://doaj.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s://beallslist.weebly.c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chronicle.com/article/The-Hardest-Part-of-Writing-Is/245720?cid=cp242" TargetMode="Externa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3.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7.xml.rels><?xml version="1.0" encoding="UTF-8" standalone="yes"?>
<Relationships xmlns="http://schemas.openxmlformats.org/package/2006/relationships"><Relationship Id="rId2" Type="http://schemas.openxmlformats.org/officeDocument/2006/relationships/hyperlink" Target="https://www.insidehighered.com/blogs/gradhacker/crucial-co-writing-considerations" TargetMode="Externa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gif"/><Relationship Id="rId1" Type="http://schemas.openxmlformats.org/officeDocument/2006/relationships/slideLayout" Target="../slideLayouts/slideLayout61.xml"/><Relationship Id="rId5" Type="http://schemas.openxmlformats.org/officeDocument/2006/relationships/image" Target="../media/image52.png"/><Relationship Id="rId4" Type="http://schemas.openxmlformats.org/officeDocument/2006/relationships/image" Target="../media/image51.png"/></Relationships>
</file>

<file path=ppt/slides/_rels/slide44.xml.rels><?xml version="1.0" encoding="UTF-8" standalone="yes"?>
<Relationships xmlns="http://schemas.openxmlformats.org/package/2006/relationships"><Relationship Id="rId3" Type="http://schemas.openxmlformats.org/officeDocument/2006/relationships/hyperlink" Target="https://www.chronicle.com/article/A-New-Series-on-Scholarly/244689" TargetMode="External"/><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12.xml"/><Relationship Id="rId4" Type="http://schemas.openxmlformats.org/officeDocument/2006/relationships/image" Target="../media/image55.jpg"/></Relationships>
</file>

<file path=ppt/slides/_rels/slide46.xml.rels><?xml version="1.0" encoding="UTF-8" standalone="yes"?>
<Relationships xmlns="http://schemas.openxmlformats.org/package/2006/relationships"><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2" Type="http://schemas.openxmlformats.org/officeDocument/2006/relationships/hyperlink" Target="https://www.insidehighered.com/advice/2019/02/12/how-use-reviewers-revise-and-resubmit-comments-most-effectively-opinion"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chronicle.com/article/6-ways-to-beat-writers-block/" TargetMode="External"/><Relationship Id="rId1" Type="http://schemas.openxmlformats.org/officeDocument/2006/relationships/slideLayout" Target="../slideLayouts/slideLayout46.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1.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8.png"/><Relationship Id="rId1" Type="http://schemas.openxmlformats.org/officeDocument/2006/relationships/slideLayout" Target="../slideLayouts/slideLayout35.xml"/><Relationship Id="rId4" Type="http://schemas.openxmlformats.org/officeDocument/2006/relationships/image" Target="../media/image38.jpg"/></Relationships>
</file>

<file path=ppt/slides/_rels/slide5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image" Target="../media/image61.tiff"/><Relationship Id="rId1" Type="http://schemas.openxmlformats.org/officeDocument/2006/relationships/slideLayout" Target="../slideLayouts/slideLayout35.xml"/><Relationship Id="rId5" Type="http://schemas.openxmlformats.org/officeDocument/2006/relationships/image" Target="../media/image64.png"/><Relationship Id="rId4" Type="http://schemas.openxmlformats.org/officeDocument/2006/relationships/image" Target="../media/image63.tiff"/></Relationships>
</file>

<file path=ppt/slides/_rels/slide56.xml.rels><?xml version="1.0" encoding="UTF-8" standalone="yes"?>
<Relationships xmlns="http://schemas.openxmlformats.org/package/2006/relationships"><Relationship Id="rId2" Type="http://schemas.openxmlformats.org/officeDocument/2006/relationships/image" Target="../media/image65.tiff"/><Relationship Id="rId1" Type="http://schemas.openxmlformats.org/officeDocument/2006/relationships/slideLayout" Target="../slideLayouts/slideLayout35.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5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chronicle.com/article/how-to-find-a-writing-routine-that-works" TargetMode="External"/><Relationship Id="rId1" Type="http://schemas.openxmlformats.org/officeDocument/2006/relationships/slideLayout" Target="../slideLayouts/slideLayout46.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35.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35.xml"/></Relationships>
</file>

<file path=ppt/slides/_rels/slide6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hyperlink" Target="https://www.futureme.org/" TargetMode="External"/><Relationship Id="rId1" Type="http://schemas.openxmlformats.org/officeDocument/2006/relationships/slideLayout" Target="../slideLayouts/slideLayout35.xml"/><Relationship Id="rId4" Type="http://schemas.openxmlformats.org/officeDocument/2006/relationships/image" Target="../media/image80.png"/></Relationships>
</file>

<file path=ppt/slides/_rels/slide66.xml.rels><?xml version="1.0" encoding="UTF-8" standalone="yes"?>
<Relationships xmlns="http://schemas.openxmlformats.org/package/2006/relationships"><Relationship Id="rId2" Type="http://schemas.openxmlformats.org/officeDocument/2006/relationships/image" Target="../media/image81.jpg"/><Relationship Id="rId1" Type="http://schemas.openxmlformats.org/officeDocument/2006/relationships/slideLayout" Target="../slideLayouts/slideLayout35.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jpg"/></Relationships>
</file>

<file path=ppt/slides/_rels/slide6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69.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46.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2.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74.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3.gif"/></Relationships>
</file>

<file path=ppt/slides/_rels/slide75.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7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100.jpg"/><Relationship Id="rId4" Type="http://schemas.openxmlformats.org/officeDocument/2006/relationships/image" Target="../media/image99.png"/></Relationships>
</file>

<file path=ppt/slides/_rels/slide7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chronicle.com/article/Step-Away-From-the-Delete/246013?cid=cp242" TargetMode="External"/><Relationship Id="rId1" Type="http://schemas.openxmlformats.org/officeDocument/2006/relationships/slideLayout" Target="../slideLayouts/slideLayout46.xml"/></Relationships>
</file>

<file path=ppt/slides/_rels/slide8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104.jpg"/><Relationship Id="rId4" Type="http://schemas.openxmlformats.org/officeDocument/2006/relationships/image" Target="../media/image103.jpg"/></Relationships>
</file>

<file path=ppt/slides/_rels/slide8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06.jpg"/></Relationships>
</file>

<file path=ppt/slides/_rels/slide8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8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jpg"/></Relationships>
</file>

<file path=ppt/slides/_rels/slide8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8.jpg"/><Relationship Id="rId4" Type="http://schemas.openxmlformats.org/officeDocument/2006/relationships/image" Target="../media/image117.jpg"/></Relationships>
</file>

<file path=ppt/slides/_rels/slide8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56.xml"/><Relationship Id="rId1" Type="http://schemas.openxmlformats.org/officeDocument/2006/relationships/slideLayout" Target="../slideLayouts/slideLayout26.xml"/><Relationship Id="rId4" Type="http://schemas.openxmlformats.org/officeDocument/2006/relationships/image" Target="../media/image1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insidehighered.com/blogs/gradhacker/rewarding-your-writing" TargetMode="External"/><Relationship Id="rId1" Type="http://schemas.openxmlformats.org/officeDocument/2006/relationships/slideLayout" Target="../slideLayouts/slideLayout46.xml"/></Relationships>
</file>

<file path=ppt/slides/_rels/slide90.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hyperlink" Target="mailto:cjbonk@Indiana.edu" TargetMode="External"/><Relationship Id="rId7" Type="http://schemas.openxmlformats.org/officeDocument/2006/relationships/image" Target="../media/image122.jpe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hyperlink" Target="http://www.trainingshare.com/workshop.php" TargetMode="External"/><Relationship Id="rId4" Type="http://schemas.openxmlformats.org/officeDocument/2006/relationships/hyperlink" Target="mailto:meinazhu@wayne.edu"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ctrTitle"/>
          </p:nvPr>
        </p:nvSpPr>
        <p:spPr>
          <a:xfrm>
            <a:off x="475446" y="560924"/>
            <a:ext cx="8193108" cy="238089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The G</a:t>
            </a:r>
            <a:r>
              <a:rPr lang="en-US" sz="4000" b="1" baseline="30000" dirty="0">
                <a:solidFill>
                  <a:srgbClr val="C00000"/>
                </a:solidFill>
                <a:latin typeface="Tahoma" panose="020B0604030504040204" pitchFamily="34" charset="0"/>
                <a:ea typeface="Tahoma" panose="020B0604030504040204" pitchFamily="34" charset="0"/>
                <a:cs typeface="Tahoma" panose="020B0604030504040204" pitchFamily="34" charset="0"/>
              </a:rPr>
              <a:t>3</a:t>
            </a:r>
            <a:r>
              <a:rPr lang="en-US" sz="4000" b="1" dirty="0">
                <a:solidFill>
                  <a:srgbClr val="C00000"/>
                </a:solidFill>
                <a:latin typeface="Tahoma" panose="020B0604030504040204" pitchFamily="34" charset="0"/>
                <a:ea typeface="Tahoma" panose="020B0604030504040204" pitchFamily="34" charset="0"/>
                <a:cs typeface="Tahoma" panose="020B0604030504040204" pitchFamily="34" charset="0"/>
              </a:rPr>
              <a:t> of Writing and Publishing Tips: </a:t>
            </a:r>
            <a:b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400" b="1" dirty="0">
                <a:solidFill>
                  <a:srgbClr val="0070C0"/>
                </a:solidFill>
                <a:latin typeface="Tahoma" panose="020B0604030504040204" pitchFamily="34" charset="0"/>
                <a:ea typeface="Tahoma" panose="020B0604030504040204" pitchFamily="34" charset="0"/>
                <a:cs typeface="Tahoma" panose="020B0604030504040204" pitchFamily="34" charset="0"/>
              </a:rPr>
              <a:t>Gentle Guidelines, Great Stories, and Gigantic Scholarly Gains</a:t>
            </a:r>
            <a:endParaRPr sz="3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37" name="Shape 137"/>
          <p:cNvSpPr txBox="1"/>
          <p:nvPr/>
        </p:nvSpPr>
        <p:spPr>
          <a:xfrm>
            <a:off x="475446" y="2932225"/>
            <a:ext cx="7876513" cy="181548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600"/>
              <a:buFont typeface="Courier New"/>
              <a:buNone/>
            </a:pP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Curt</a:t>
            </a:r>
            <a:r>
              <a:rPr lang="en-US"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is J.</a:t>
            </a:r>
            <a:r>
              <a:rPr lang="en" sz="24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Bonk, Ph.D., Indiana University</a:t>
            </a:r>
          </a:p>
          <a:p>
            <a:pPr marL="0" marR="0" lvl="0" indent="0" algn="ctr" rtl="0">
              <a:lnSpc>
                <a:spcPct val="100000"/>
              </a:lnSpc>
              <a:spcBef>
                <a:spcPts val="0"/>
              </a:spcBef>
              <a:spcAft>
                <a:spcPts val="0"/>
              </a:spcAft>
              <a:buClr>
                <a:schemeClr val="dk1"/>
              </a:buClr>
              <a:buSzPts val="1600"/>
              <a:buFont typeface="Courier New"/>
              <a:buNone/>
            </a:pP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3"/>
              </a:rPr>
              <a:t>cjbonk@indiana.edu</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p>
          <a:p>
            <a:pPr lvl="0" algn="ctr">
              <a:buClr>
                <a:schemeClr val="dk1"/>
              </a:buClr>
              <a:buSzPts val="1600"/>
            </a:pP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Meina Zhu, </a:t>
            </a:r>
            <a:r>
              <a:rPr lang="en"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Ph.D., </a:t>
            </a:r>
            <a: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W</a:t>
            </a:r>
            <a:r>
              <a:rPr lang="en-US" sz="2000" b="1" i="0" u="none" strike="noStrike" cap="none" dirty="0" err="1">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ayne</a:t>
            </a:r>
            <a:r>
              <a:rPr lang="en-US"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State University </a:t>
            </a:r>
            <a:br>
              <a:rPr lang="en" sz="2000" b="1" i="0" u="none" strike="noStrike" cap="none"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b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fi-FI" sz="2000" b="1" dirty="0">
                <a:solidFill>
                  <a:schemeClr val="dk1"/>
                </a:solidFill>
                <a:latin typeface="Tahoma" panose="020B0604030504040204" pitchFamily="34" charset="0"/>
                <a:ea typeface="Tahoma" panose="020B0604030504040204" pitchFamily="34" charset="0"/>
                <a:cs typeface="Tahoma" panose="020B0604030504040204" pitchFamily="34" charset="0"/>
                <a:sym typeface="Courier New"/>
              </a:rPr>
              <a:t> </a:t>
            </a:r>
            <a:endParaRPr sz="2000" b="1" dirty="0">
              <a:latin typeface="Tahoma" panose="020B0604030504040204" pitchFamily="34" charset="0"/>
              <a:ea typeface="Tahoma" panose="020B0604030504040204" pitchFamily="34" charset="0"/>
              <a:cs typeface="Tahoma" panose="020B0604030504040204" pitchFamily="34" charset="0"/>
            </a:endParaRPr>
          </a:p>
        </p:txBody>
      </p:sp>
      <p:pic>
        <p:nvPicPr>
          <p:cNvPr id="10" name="Picture 9">
            <a:extLst>
              <a:ext uri="{FF2B5EF4-FFF2-40B4-BE49-F238E27FC236}">
                <a16:creationId xmlns:a16="http://schemas.microsoft.com/office/drawing/2014/main" id="{282C4056-52D0-4811-AD03-9559BB076C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4918" y="5257462"/>
            <a:ext cx="2134051" cy="1600538"/>
          </a:xfrm>
          <a:prstGeom prst="rect">
            <a:avLst/>
          </a:prstGeom>
        </p:spPr>
      </p:pic>
      <p:pic>
        <p:nvPicPr>
          <p:cNvPr id="3" name="Picture 2" descr="A picture containing drawing&#10;&#10;Description automatically generated">
            <a:extLst>
              <a:ext uri="{FF2B5EF4-FFF2-40B4-BE49-F238E27FC236}">
                <a16:creationId xmlns:a16="http://schemas.microsoft.com/office/drawing/2014/main" id="{699AE417-F2FB-4D73-AE37-00DF71E62D62}"/>
              </a:ext>
            </a:extLst>
          </p:cNvPr>
          <p:cNvPicPr>
            <a:picLocks noChangeAspect="1"/>
          </p:cNvPicPr>
          <p:nvPr/>
        </p:nvPicPr>
        <p:blipFill>
          <a:blip r:embed="rId6"/>
          <a:stretch>
            <a:fillRect/>
          </a:stretch>
        </p:blipFill>
        <p:spPr>
          <a:xfrm>
            <a:off x="6831864" y="5454731"/>
            <a:ext cx="2197836" cy="1317608"/>
          </a:xfrm>
          <a:prstGeom prst="rect">
            <a:avLst/>
          </a:prstGeom>
        </p:spPr>
      </p:pic>
      <p:pic>
        <p:nvPicPr>
          <p:cNvPr id="4" name="Picture 3" descr="A picture containing text, person, reading, suit&#10;&#10;Description automatically generated">
            <a:extLst>
              <a:ext uri="{FF2B5EF4-FFF2-40B4-BE49-F238E27FC236}">
                <a16:creationId xmlns:a16="http://schemas.microsoft.com/office/drawing/2014/main" id="{3F439BD9-7F7B-448F-A940-AAE60ADFC7FA}"/>
              </a:ext>
            </a:extLst>
          </p:cNvPr>
          <p:cNvPicPr>
            <a:picLocks noChangeAspect="1"/>
          </p:cNvPicPr>
          <p:nvPr/>
        </p:nvPicPr>
        <p:blipFill>
          <a:blip r:embed="rId7"/>
          <a:stretch>
            <a:fillRect/>
          </a:stretch>
        </p:blipFill>
        <p:spPr>
          <a:xfrm>
            <a:off x="0" y="4864114"/>
            <a:ext cx="1882066" cy="1993887"/>
          </a:xfrm>
          <a:prstGeom prst="rect">
            <a:avLst/>
          </a:prstGeom>
        </p:spPr>
      </p:pic>
      <p:pic>
        <p:nvPicPr>
          <p:cNvPr id="5" name="Picture 4">
            <a:extLst>
              <a:ext uri="{FF2B5EF4-FFF2-40B4-BE49-F238E27FC236}">
                <a16:creationId xmlns:a16="http://schemas.microsoft.com/office/drawing/2014/main" id="{28881ED9-060E-4087-91BC-BAA551C020FD}"/>
              </a:ext>
            </a:extLst>
          </p:cNvPr>
          <p:cNvPicPr>
            <a:picLocks noChangeAspect="1"/>
          </p:cNvPicPr>
          <p:nvPr/>
        </p:nvPicPr>
        <p:blipFill>
          <a:blip r:embed="rId8"/>
          <a:stretch>
            <a:fillRect/>
          </a:stretch>
        </p:blipFill>
        <p:spPr>
          <a:xfrm>
            <a:off x="5003219" y="4828231"/>
            <a:ext cx="1591408" cy="202976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8"/>
            <a:ext cx="8321040" cy="1250207"/>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Rewarding Your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D39415-B74D-4103-875F-5AB0DDB51D49}"/>
              </a:ext>
            </a:extLst>
          </p:cNvPr>
          <p:cNvSpPr>
            <a:spLocks noGrp="1"/>
          </p:cNvSpPr>
          <p:nvPr>
            <p:ph idx="1"/>
          </p:nvPr>
        </p:nvSpPr>
        <p:spPr>
          <a:xfrm>
            <a:off x="749808" y="2622042"/>
            <a:ext cx="7648468" cy="3085866"/>
          </a:xfrm>
        </p:spPr>
        <p:txBody>
          <a:bodyPr>
            <a:normAutofit fontScale="92500" lnSpcReduction="20000"/>
          </a:bodyPr>
          <a:lstStyle/>
          <a:p>
            <a:pPr marL="342900" indent="-342900">
              <a:buFont typeface="+mj-lt"/>
              <a:buAutoNum type="arabicPeriod" startAt="6"/>
            </a:pPr>
            <a:r>
              <a:rPr lang="en-US" sz="2400" b="1" dirty="0">
                <a:latin typeface="Tahoma" panose="020B0604030504040204" pitchFamily="34" charset="0"/>
                <a:ea typeface="Tahoma" panose="020B0604030504040204" pitchFamily="34" charset="0"/>
                <a:cs typeface="Tahoma" panose="020B0604030504040204" pitchFamily="34" charset="0"/>
              </a:rPr>
              <a:t>Let your rough drafts be rough.</a:t>
            </a:r>
          </a:p>
          <a:p>
            <a:pPr marL="342900" indent="-342900">
              <a:buFont typeface="+mj-lt"/>
              <a:buAutoNum type="arabicPeriod" startAt="6"/>
            </a:pPr>
            <a:r>
              <a:rPr lang="en-US" sz="2400" b="1" dirty="0">
                <a:latin typeface="Tahoma" panose="020B0604030504040204" pitchFamily="34" charset="0"/>
                <a:ea typeface="Tahoma" panose="020B0604030504040204" pitchFamily="34" charset="0"/>
                <a:cs typeface="Tahoma" panose="020B0604030504040204" pitchFamily="34" charset="0"/>
              </a:rPr>
              <a:t>Just write. List your goals. Get something down.</a:t>
            </a:r>
          </a:p>
          <a:p>
            <a:pPr marL="342900" indent="-342900">
              <a:buFont typeface="+mj-lt"/>
              <a:buAutoNum type="arabicPeriod" startAt="6"/>
            </a:pPr>
            <a:r>
              <a:rPr lang="en-US" sz="2400" b="1" dirty="0">
                <a:latin typeface="Tahoma" panose="020B0604030504040204" pitchFamily="34" charset="0"/>
                <a:ea typeface="Tahoma" panose="020B0604030504040204" pitchFamily="34" charset="0"/>
                <a:cs typeface="Tahoma" panose="020B0604030504040204" pitchFamily="34" charset="0"/>
              </a:rPr>
              <a:t>Use goofy fonts, nonsense words, rhymes, etc. (count these towards your writing goals and reward them). Allow any writing to count toward your goals.</a:t>
            </a:r>
          </a:p>
          <a:p>
            <a:pPr marL="342900" indent="-342900">
              <a:buFont typeface="+mj-lt"/>
              <a:buAutoNum type="arabicPeriod" startAt="6"/>
            </a:pPr>
            <a:r>
              <a:rPr lang="en-US" sz="2400" b="1" dirty="0">
                <a:latin typeface="Tahoma" panose="020B0604030504040204" pitchFamily="34" charset="0"/>
                <a:ea typeface="Tahoma" panose="020B0604030504040204" pitchFamily="34" charset="0"/>
                <a:cs typeface="Tahoma" panose="020B0604030504040204" pitchFamily="34" charset="0"/>
              </a:rPr>
              <a:t>Make the experience enjoyable with treats or fancy clothes, etc.</a:t>
            </a:r>
          </a:p>
          <a:p>
            <a:pPr marL="342900" indent="-342900">
              <a:buFont typeface="+mj-lt"/>
              <a:buAutoNum type="arabicPeriod" startAt="6"/>
            </a:pPr>
            <a:r>
              <a:rPr lang="en-US" sz="2400" b="1" dirty="0">
                <a:latin typeface="Tahoma" panose="020B0604030504040204" pitchFamily="34" charset="0"/>
                <a:ea typeface="Tahoma" panose="020B0604030504040204" pitchFamily="34" charset="0"/>
                <a:cs typeface="Tahoma" panose="020B0604030504040204" pitchFamily="34" charset="0"/>
              </a:rPr>
              <a:t>Find brief moments to write (e.g., waiting for a bus or a plane).</a:t>
            </a:r>
          </a:p>
        </p:txBody>
      </p:sp>
      <p:pic>
        <p:nvPicPr>
          <p:cNvPr id="2" name="Picture 1">
            <a:extLst>
              <a:ext uri="{FF2B5EF4-FFF2-40B4-BE49-F238E27FC236}">
                <a16:creationId xmlns:a16="http://schemas.microsoft.com/office/drawing/2014/main" id="{0FB0292E-3D3F-4EF8-D5FF-C527F3DA5DB4}"/>
              </a:ext>
            </a:extLst>
          </p:cNvPr>
          <p:cNvPicPr>
            <a:picLocks noChangeAspect="1"/>
          </p:cNvPicPr>
          <p:nvPr/>
        </p:nvPicPr>
        <p:blipFill rotWithShape="1">
          <a:blip r:embed="rId3"/>
          <a:srcRect l="16667" t="28662" r="38333" b="20660"/>
          <a:stretch/>
        </p:blipFill>
        <p:spPr>
          <a:xfrm>
            <a:off x="6972300" y="-101766"/>
            <a:ext cx="2171700" cy="1528233"/>
          </a:xfrm>
          <a:prstGeom prst="rect">
            <a:avLst/>
          </a:prstGeom>
        </p:spPr>
      </p:pic>
    </p:spTree>
    <p:extLst>
      <p:ext uri="{BB962C8B-B14F-4D97-AF65-F5344CB8AC3E}">
        <p14:creationId xmlns:p14="http://schemas.microsoft.com/office/powerpoint/2010/main" val="38824475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747346" y="799970"/>
            <a:ext cx="7016262" cy="85725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Prewriting</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016408" y="2110069"/>
            <a:ext cx="6097039" cy="3531530"/>
          </a:xfrm>
        </p:spPr>
        <p:txBody>
          <a:bodyPr>
            <a:normAutofit/>
          </a:bodyPr>
          <a:lstStyle/>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Ask questions about audience</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Ask more questions about audience</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Restate what you interpreted as the audience</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Read, read, and read some more</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Scan sample publications</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Look to the popular press and news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defRPr/>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DA96E296-ACA2-4691-A68A-DDF8CB2A373D}"/>
              </a:ext>
            </a:extLst>
          </p:cNvPr>
          <p:cNvPicPr>
            <a:picLocks noChangeAspect="1"/>
          </p:cNvPicPr>
          <p:nvPr/>
        </p:nvPicPr>
        <p:blipFill>
          <a:blip r:embed="rId2"/>
          <a:stretch>
            <a:fillRect/>
          </a:stretch>
        </p:blipFill>
        <p:spPr>
          <a:xfrm>
            <a:off x="7477432" y="1994782"/>
            <a:ext cx="1666568" cy="2665440"/>
          </a:xfrm>
          <a:prstGeom prst="rect">
            <a:avLst/>
          </a:prstGeom>
        </p:spPr>
      </p:pic>
    </p:spTree>
    <p:extLst>
      <p:ext uri="{BB962C8B-B14F-4D97-AF65-F5344CB8AC3E}">
        <p14:creationId xmlns:p14="http://schemas.microsoft.com/office/powerpoint/2010/main" val="24289566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712176" y="857250"/>
            <a:ext cx="7464669" cy="857250"/>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January 19, 2021</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Writing for Diverse Audience: Writing Drafts</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43000" y="2241379"/>
            <a:ext cx="5991533" cy="3178277"/>
          </a:xfrm>
        </p:spPr>
        <p:txBody>
          <a:bodyPr>
            <a:normAutofit fontScale="92500" lnSpcReduction="10000"/>
          </a:bodyPr>
          <a:lstStyle/>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Ask at least two others to read and comment.</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Read what you wrote out loud.</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Print it and look at it (digital versions can be misleading).</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Simplify wording.</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Revise and revise and revise some more.</a:t>
            </a:r>
          </a:p>
          <a:p>
            <a:pPr marL="257175" indent="-257175">
              <a:lnSpc>
                <a:spcPct val="110000"/>
              </a:lnSpc>
              <a:spcBef>
                <a:spcPts val="0"/>
              </a:spcBef>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 Use a thesaurus.</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15A4829A-062D-4472-96BD-2E693D556DE3}"/>
              </a:ext>
            </a:extLst>
          </p:cNvPr>
          <p:cNvPicPr>
            <a:picLocks noChangeAspect="1"/>
          </p:cNvPicPr>
          <p:nvPr/>
        </p:nvPicPr>
        <p:blipFill rotWithShape="1">
          <a:blip r:embed="rId2"/>
          <a:srcRect l="12552" t="41855" r="38110" b="4616"/>
          <a:stretch/>
        </p:blipFill>
        <p:spPr>
          <a:xfrm>
            <a:off x="7022721" y="4203650"/>
            <a:ext cx="2121279" cy="1821825"/>
          </a:xfrm>
          <a:prstGeom prst="rect">
            <a:avLst/>
          </a:prstGeom>
        </p:spPr>
      </p:pic>
    </p:spTree>
    <p:extLst>
      <p:ext uri="{BB962C8B-B14F-4D97-AF65-F5344CB8AC3E}">
        <p14:creationId xmlns:p14="http://schemas.microsoft.com/office/powerpoint/2010/main" val="311829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200"/>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Part #2. </a:t>
            </a:r>
            <a:r>
              <a:rPr kumimoji="0" lang="en-US" sz="4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rPr>
              <a:t>The </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alibri"/>
              </a:rPr>
              <a:t>P</a:t>
            </a:r>
            <a:r>
              <a:rPr kumimoji="0" lang="en-US" sz="40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rPr>
              <a:t>ublication</a:t>
            </a:r>
            <a:r>
              <a:rPr kumimoji="0" lang="en-US" sz="40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rPr>
              <a:t> Process and Considerations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0D1820A6-9510-C5EC-A609-27FDDC2FF24E}"/>
              </a:ext>
            </a:extLst>
          </p:cNvPr>
          <p:cNvPicPr>
            <a:picLocks noChangeAspect="1"/>
          </p:cNvPicPr>
          <p:nvPr/>
        </p:nvPicPr>
        <p:blipFill rotWithShape="1">
          <a:blip r:embed="rId3"/>
          <a:srcRect l="3755" t="16879" r="3755" b="13080"/>
          <a:stretch/>
        </p:blipFill>
        <p:spPr>
          <a:xfrm>
            <a:off x="1782501" y="2054506"/>
            <a:ext cx="6342926" cy="4803494"/>
          </a:xfrm>
          <a:prstGeom prst="rect">
            <a:avLst/>
          </a:prstGeom>
        </p:spPr>
      </p:pic>
    </p:spTree>
    <p:extLst>
      <p:ext uri="{BB962C8B-B14F-4D97-AF65-F5344CB8AC3E}">
        <p14:creationId xmlns:p14="http://schemas.microsoft.com/office/powerpoint/2010/main" val="31594259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69900" y="55646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Put Forward your Best Work</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609600" y="1948543"/>
            <a:ext cx="4368800" cy="31369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Collaborative research projects</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dirty="0">
                <a:latin typeface="Tahoma" panose="020B0604030504040204" pitchFamily="34" charset="0"/>
                <a:ea typeface="Tahoma" panose="020B0604030504040204" pitchFamily="34" charset="0"/>
                <a:cs typeface="Tahoma" panose="020B0604030504040204" pitchFamily="34" charset="0"/>
              </a:rPr>
              <a:t>Literature reviews</a:t>
            </a: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dirty="0">
                <a:latin typeface="Tahoma" panose="020B0604030504040204" pitchFamily="34" charset="0"/>
                <a:ea typeface="Tahoma" panose="020B0604030504040204" pitchFamily="34" charset="0"/>
                <a:cs typeface="Tahoma" panose="020B0604030504040204" pitchFamily="34" charset="0"/>
              </a:rPr>
              <a:t>Reflections/</a:t>
            </a:r>
            <a:br>
              <a:rPr lang="en" sz="2800" b="1" dirty="0">
                <a:latin typeface="Tahoma" panose="020B0604030504040204" pitchFamily="34" charset="0"/>
                <a:ea typeface="Tahoma" panose="020B0604030504040204" pitchFamily="34" charset="0"/>
                <a:cs typeface="Tahoma" panose="020B0604030504040204" pitchFamily="34" charset="0"/>
              </a:rPr>
            </a:br>
            <a:r>
              <a:rPr lang="en" sz="2800" b="1" dirty="0">
                <a:latin typeface="Tahoma" panose="020B0604030504040204" pitchFamily="34" charset="0"/>
                <a:ea typeface="Tahoma" panose="020B0604030504040204" pitchFamily="34" charset="0"/>
                <a:cs typeface="Tahoma" panose="020B0604030504040204" pitchFamily="34" charset="0"/>
              </a:rPr>
              <a:t>conceptual pieces</a:t>
            </a:r>
          </a:p>
          <a:p>
            <a:pPr lvl="0" indent="-457200">
              <a:spcBef>
                <a:spcPts val="480"/>
              </a:spcBef>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Grant projects</a:t>
            </a:r>
          </a:p>
          <a:p>
            <a:pPr lvl="0" indent="-457200">
              <a:spcBef>
                <a:spcPts val="480"/>
              </a:spcBef>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Class projects</a:t>
            </a:r>
          </a:p>
          <a:p>
            <a:pPr marL="0" marR="0" lvl="0" indent="0" algn="l" rtl="0">
              <a:lnSpc>
                <a:spcPct val="100000"/>
              </a:lnSpc>
              <a:spcBef>
                <a:spcPts val="480"/>
              </a:spcBef>
              <a:spcAft>
                <a:spcPts val="0"/>
              </a:spcAft>
              <a:buClr>
                <a:schemeClr val="dk1"/>
              </a:buClr>
              <a:buSzPts val="2400"/>
              <a:buNone/>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3A31B5E-2361-4F63-9217-7BFDDE4B7D59}"/>
              </a:ext>
            </a:extLst>
          </p:cNvPr>
          <p:cNvPicPr>
            <a:picLocks noChangeAspect="1"/>
          </p:cNvPicPr>
          <p:nvPr/>
        </p:nvPicPr>
        <p:blipFill>
          <a:blip r:embed="rId3"/>
          <a:stretch>
            <a:fillRect/>
          </a:stretch>
        </p:blipFill>
        <p:spPr>
          <a:xfrm>
            <a:off x="4889500" y="2035724"/>
            <a:ext cx="4254500" cy="3198334"/>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a:spLocks noGrp="1"/>
          </p:cNvSpPr>
          <p:nvPr>
            <p:ph type="title"/>
          </p:nvPr>
        </p:nvSpPr>
        <p:spPr>
          <a:xfrm>
            <a:off x="457200" y="38291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Finding a Journal that Fits</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97" name="Shape 197"/>
          <p:cNvSpPr txBox="1">
            <a:spLocks noGrp="1"/>
          </p:cNvSpPr>
          <p:nvPr>
            <p:ph type="body" idx="1"/>
          </p:nvPr>
        </p:nvSpPr>
        <p:spPr>
          <a:xfrm>
            <a:off x="802285" y="2320031"/>
            <a:ext cx="5448043" cy="4265963"/>
          </a:xfrm>
          <a:prstGeom prst="rect">
            <a:avLst/>
          </a:prstGeom>
          <a:noFill/>
          <a:ln>
            <a:noFill/>
          </a:ln>
        </p:spPr>
        <p:txBody>
          <a:bodyPr spcFirstLastPara="1" wrap="square" lIns="91425" tIns="45700" rIns="91425" bIns="45700" anchor="t" anchorCtr="0">
            <a:noAutofit/>
          </a:bodyPr>
          <a:lstStyle/>
          <a:p>
            <a:pPr lvl="0" indent="-457200">
              <a:spcBef>
                <a:spcPts val="0"/>
              </a:spcBef>
              <a:buSzPts val="1800"/>
              <a:buFont typeface="Calibri"/>
              <a:buAutoNum type="arabicPeriod"/>
            </a:pP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will be your target readers?</a:t>
            </a:r>
            <a:endParaRPr sz="20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360"/>
              </a:spcBef>
              <a:spcAft>
                <a:spcPts val="0"/>
              </a:spcAft>
              <a:buClr>
                <a:schemeClr val="dk1"/>
              </a:buClr>
              <a:buSzPts val="1800"/>
              <a:buFont typeface="Calibri"/>
              <a:buAutoNum type="arabicPeriod"/>
            </a:pP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Who are the authors and journals you cite the most re</a:t>
            </a:r>
            <a:r>
              <a:rPr lang="en-US"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la</a:t>
            </a:r>
            <a:r>
              <a:rPr lang="en" sz="2000" b="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ted with your research program?</a:t>
            </a:r>
          </a:p>
          <a:p>
            <a:pPr lvl="0" indent="-457200">
              <a:spcBef>
                <a:spcPts val="360"/>
              </a:spcBef>
              <a:buSzPts val="1800"/>
              <a:buFont typeface="Calibri"/>
              <a:buAutoNum type="arabicPeriod"/>
            </a:pPr>
            <a:r>
              <a:rPr lang="en" sz="2000" b="1" dirty="0">
                <a:latin typeface="Tahoma" panose="020B0604030504040204" pitchFamily="34" charset="0"/>
                <a:ea typeface="Tahoma" panose="020B0604030504040204" pitchFamily="34" charset="0"/>
                <a:cs typeface="Tahoma" panose="020B0604030504040204" pitchFamily="34" charset="0"/>
              </a:rPr>
              <a:t>Is there a match </a:t>
            </a:r>
            <a:r>
              <a:rPr lang="en-US" sz="2000" b="1" dirty="0">
                <a:latin typeface="Tahoma" panose="020B0604030504040204" pitchFamily="34" charset="0"/>
                <a:ea typeface="Tahoma" panose="020B0604030504040204" pitchFamily="34" charset="0"/>
                <a:cs typeface="Tahoma" panose="020B0604030504040204" pitchFamily="34" charset="0"/>
              </a:rPr>
              <a:t>between your work and the journal aims and scope?</a:t>
            </a:r>
          </a:p>
          <a:p>
            <a:pPr indent="-457200">
              <a:spcBef>
                <a:spcPts val="360"/>
              </a:spcBef>
              <a:buSzPts val="1800"/>
              <a:buFont typeface="Calibri"/>
              <a:buAutoNum type="arabicPeriod"/>
            </a:pPr>
            <a:r>
              <a:rPr lang="en-US" sz="2000" b="1" dirty="0">
                <a:solidFill>
                  <a:srgbClr val="000000"/>
                </a:solidFill>
                <a:latin typeface="Tahoma" panose="020B0604030504040204" pitchFamily="34" charset="0"/>
                <a:ea typeface="Tahoma" panose="020B0604030504040204" pitchFamily="34" charset="0"/>
                <a:cs typeface="Tahoma" panose="020B0604030504040204" pitchFamily="34" charset="0"/>
                <a:sym typeface="Arial"/>
              </a:rPr>
              <a:t>What is the journal turnaround time?</a:t>
            </a:r>
            <a:endParaRPr lang="en-US" sz="2000"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What is the journal acceptance rate?  </a:t>
            </a:r>
          </a:p>
          <a:p>
            <a:pPr lvl="0" indent="-457200">
              <a:spcBef>
                <a:spcPts val="360"/>
              </a:spcBef>
              <a:buSzPts val="1800"/>
              <a:buFont typeface="Calibri"/>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Do you know the editor(s)?</a:t>
            </a: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a:p>
            <a:pPr lvl="0" indent="-457200">
              <a:spcBef>
                <a:spcPts val="360"/>
              </a:spcBef>
              <a:buSzPts val="1800"/>
              <a:buFont typeface="Calibri"/>
              <a:buAutoNum type="arabicPeriod"/>
            </a:pP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98" name="Shape 198"/>
          <p:cNvSpPr txBox="1"/>
          <p:nvPr/>
        </p:nvSpPr>
        <p:spPr>
          <a:xfrm>
            <a:off x="927100" y="1525912"/>
            <a:ext cx="48006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What to look for?</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pic>
        <p:nvPicPr>
          <p:cNvPr id="7" name="Picture 6">
            <a:extLst>
              <a:ext uri="{FF2B5EF4-FFF2-40B4-BE49-F238E27FC236}">
                <a16:creationId xmlns:a16="http://schemas.microsoft.com/office/drawing/2014/main" id="{0EC2F072-27F8-44F2-90A0-7AE96D83FAB3}"/>
              </a:ext>
            </a:extLst>
          </p:cNvPr>
          <p:cNvPicPr>
            <a:picLocks noChangeAspect="1"/>
          </p:cNvPicPr>
          <p:nvPr/>
        </p:nvPicPr>
        <p:blipFill>
          <a:blip r:embed="rId3"/>
          <a:stretch>
            <a:fillRect/>
          </a:stretch>
        </p:blipFill>
        <p:spPr>
          <a:xfrm>
            <a:off x="6411494" y="2053816"/>
            <a:ext cx="2732506" cy="1823704"/>
          </a:xfrm>
          <a:prstGeom prst="rect">
            <a:avLst/>
          </a:prstGeom>
        </p:spPr>
      </p:pic>
    </p:spTree>
    <p:extLst>
      <p:ext uri="{BB962C8B-B14F-4D97-AF65-F5344CB8AC3E}">
        <p14:creationId xmlns:p14="http://schemas.microsoft.com/office/powerpoint/2010/main" val="1142532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title"/>
          </p:nvPr>
        </p:nvSpPr>
        <p:spPr>
          <a:xfrm>
            <a:off x="584200" y="627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Where to start?</a:t>
            </a:r>
            <a:endParaRPr sz="4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05" name="Shape 205"/>
          <p:cNvSpPr txBox="1">
            <a:spLocks noGrp="1"/>
          </p:cNvSpPr>
          <p:nvPr>
            <p:ph type="body" idx="1"/>
          </p:nvPr>
        </p:nvSpPr>
        <p:spPr>
          <a:xfrm>
            <a:off x="704851" y="2512224"/>
            <a:ext cx="4495800" cy="3581400"/>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Top-tier journals: are SSCI-indexed</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Second-tier journals: have an established history in the field</a:t>
            </a:r>
            <a:endParaRPr sz="2800"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480"/>
              </a:spcBef>
              <a:spcAft>
                <a:spcPts val="0"/>
              </a:spcAft>
              <a:buClr>
                <a:schemeClr val="dk1"/>
              </a:buClr>
              <a:buSzPts val="2400"/>
              <a:buFont typeface="Calibri"/>
              <a:buAutoNum type="arabicPeriod"/>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Third-tier journals:</a:t>
            </a:r>
            <a:r>
              <a:rPr lang="en" sz="2800" b="1" i="1"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t>
            </a:r>
            <a:r>
              <a:rPr lang="en-US" sz="2800" b="1" dirty="0">
                <a:latin typeface="Tahoma" panose="020B0604030504040204" pitchFamily="34" charset="0"/>
                <a:ea typeface="Tahoma" panose="020B0604030504040204" pitchFamily="34" charset="0"/>
                <a:cs typeface="Tahoma" panose="020B0604030504040204" pitchFamily="34" charset="0"/>
              </a:rPr>
              <a:t>often </a:t>
            </a: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are newer </a:t>
            </a:r>
            <a:r>
              <a:rPr lang="en" sz="2800" b="1" dirty="0">
                <a:latin typeface="Tahoma" panose="020B0604030504040204" pitchFamily="34" charset="0"/>
                <a:ea typeface="Tahoma" panose="020B0604030504040204" pitchFamily="34" charset="0"/>
                <a:cs typeface="Tahoma" panose="020B0604030504040204" pitchFamily="34" charset="0"/>
              </a:rPr>
              <a:t>to</a:t>
            </a: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the field</a:t>
            </a:r>
            <a:endParaRPr sz="2800" b="1" dirty="0">
              <a:latin typeface="Tahoma" panose="020B0604030504040204" pitchFamily="34" charset="0"/>
              <a:ea typeface="Tahoma" panose="020B0604030504040204" pitchFamily="34" charset="0"/>
              <a:cs typeface="Tahoma" panose="020B0604030504040204" pitchFamily="34" charset="0"/>
            </a:endParaRPr>
          </a:p>
        </p:txBody>
      </p:sp>
      <p:sp>
        <p:nvSpPr>
          <p:cNvPr id="206" name="Shape 206"/>
          <p:cNvSpPr txBox="1"/>
          <p:nvPr/>
        </p:nvSpPr>
        <p:spPr>
          <a:xfrm>
            <a:off x="704851" y="1770900"/>
            <a:ext cx="4800600"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 sz="2800" b="1" i="0" u="none" strike="noStrike" kern="0" cap="none" spc="0" normalizeH="0" baseline="0" noProof="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Peer-Reviewed Journals</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sp>
        <p:nvSpPr>
          <p:cNvPr id="2" name="AutoShape 2" descr="Image result for selecting">
            <a:extLst>
              <a:ext uri="{FF2B5EF4-FFF2-40B4-BE49-F238E27FC236}">
                <a16:creationId xmlns:a16="http://schemas.microsoft.com/office/drawing/2014/main" id="{B3D922F1-9887-409A-B862-5BE8350DE547}"/>
              </a:ext>
            </a:extLst>
          </p:cNvPr>
          <p:cNvSpPr>
            <a:spLocks noChangeAspect="1" noChangeArrowheads="1"/>
          </p:cNvSpPr>
          <p:nvPr/>
        </p:nvSpPr>
        <p:spPr bwMode="auto">
          <a:xfrm>
            <a:off x="2305050" y="1728788"/>
            <a:ext cx="4533900"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4FA1E5F4-9924-47DF-8CC6-28FC814A195F}"/>
              </a:ext>
            </a:extLst>
          </p:cNvPr>
          <p:cNvPicPr>
            <a:picLocks noChangeAspect="1"/>
          </p:cNvPicPr>
          <p:nvPr/>
        </p:nvPicPr>
        <p:blipFill>
          <a:blip r:embed="rId3"/>
          <a:stretch>
            <a:fillRect/>
          </a:stretch>
        </p:blipFill>
        <p:spPr>
          <a:xfrm>
            <a:off x="5705682" y="2417100"/>
            <a:ext cx="3444218" cy="258316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Shape 213"/>
          <p:cNvSpPr txBox="1">
            <a:spLocks noGrp="1"/>
          </p:cNvSpPr>
          <p:nvPr>
            <p:ph type="title"/>
          </p:nvPr>
        </p:nvSpPr>
        <p:spPr>
          <a:xfrm>
            <a:off x="533400" y="44778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alibri"/>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TOP-TIER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15" name="Shape 215"/>
          <p:cNvSpPr txBox="1"/>
          <p:nvPr/>
        </p:nvSpPr>
        <p:spPr>
          <a:xfrm>
            <a:off x="559967" y="4361095"/>
            <a:ext cx="1600200" cy="1076325"/>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3"/>
              </a:rPr>
              <a:t>British Journal of Educational Technology</a:t>
            </a: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16" name="Shape 216"/>
          <p:cNvSpPr txBox="1"/>
          <p:nvPr/>
        </p:nvSpPr>
        <p:spPr>
          <a:xfrm>
            <a:off x="4767353" y="4489091"/>
            <a:ext cx="1691319" cy="1292396"/>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4"/>
              </a:rPr>
              <a:t>The Internet and Higher Education</a:t>
            </a: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20" name="Shape 220"/>
          <p:cNvSpPr txBox="1"/>
          <p:nvPr/>
        </p:nvSpPr>
        <p:spPr>
          <a:xfrm>
            <a:off x="7143154" y="4489091"/>
            <a:ext cx="1850375" cy="948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5"/>
              </a:rPr>
              <a:t>Instruc</a:t>
            </a:r>
            <a:r>
              <a:rPr kumimoji="0" lang="en-US" sz="1800" b="1" i="1" u="sng" strike="noStrike" kern="0" cap="none" spc="0" normalizeH="0" baseline="0" noProof="0" dirty="0" err="1">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5"/>
              </a:rPr>
              <a:t>tional</a:t>
            </a:r>
            <a:r>
              <a:rPr kumimoji="0" lang="en-US"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5"/>
              </a:rPr>
              <a:t> Science</a:t>
            </a: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6" name="TextBox 5">
            <a:extLst>
              <a:ext uri="{FF2B5EF4-FFF2-40B4-BE49-F238E27FC236}">
                <a16:creationId xmlns:a16="http://schemas.microsoft.com/office/drawing/2014/main" id="{737364C0-5A3A-4C9A-B0D3-9BFA085F0CD1}"/>
              </a:ext>
            </a:extLst>
          </p:cNvPr>
          <p:cNvSpPr txBox="1"/>
          <p:nvPr/>
        </p:nvSpPr>
        <p:spPr>
          <a:xfrm>
            <a:off x="2549501" y="4365715"/>
            <a:ext cx="1814522"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6"/>
              </a:rPr>
              <a:t>Educational Technology Research and Development</a:t>
            </a:r>
            <a:endParaRPr kumimoji="0" lang="en-US" sz="1800" b="1" i="1"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2" name="Picture 1">
            <a:extLst>
              <a:ext uri="{FF2B5EF4-FFF2-40B4-BE49-F238E27FC236}">
                <a16:creationId xmlns:a16="http://schemas.microsoft.com/office/drawing/2014/main" id="{5F8DA653-2DD6-9444-B8EB-309700983157}"/>
              </a:ext>
            </a:extLst>
          </p:cNvPr>
          <p:cNvPicPr>
            <a:picLocks noChangeAspect="1"/>
          </p:cNvPicPr>
          <p:nvPr/>
        </p:nvPicPr>
        <p:blipFill>
          <a:blip r:embed="rId7"/>
          <a:stretch>
            <a:fillRect/>
          </a:stretch>
        </p:blipFill>
        <p:spPr>
          <a:xfrm>
            <a:off x="527653" y="2187245"/>
            <a:ext cx="1460571" cy="2102209"/>
          </a:xfrm>
          <a:prstGeom prst="rect">
            <a:avLst/>
          </a:prstGeom>
          <a:ln>
            <a:solidFill>
              <a:schemeClr val="tx1"/>
            </a:solidFill>
          </a:ln>
        </p:spPr>
      </p:pic>
      <p:pic>
        <p:nvPicPr>
          <p:cNvPr id="4" name="Picture 3">
            <a:extLst>
              <a:ext uri="{FF2B5EF4-FFF2-40B4-BE49-F238E27FC236}">
                <a16:creationId xmlns:a16="http://schemas.microsoft.com/office/drawing/2014/main" id="{CE721F7E-F89D-DF40-8A6C-1AD8767C589F}"/>
              </a:ext>
            </a:extLst>
          </p:cNvPr>
          <p:cNvPicPr>
            <a:picLocks noChangeAspect="1"/>
          </p:cNvPicPr>
          <p:nvPr/>
        </p:nvPicPr>
        <p:blipFill>
          <a:blip r:embed="rId8"/>
          <a:stretch>
            <a:fillRect/>
          </a:stretch>
        </p:blipFill>
        <p:spPr>
          <a:xfrm>
            <a:off x="2724241" y="2187245"/>
            <a:ext cx="1353965" cy="2102209"/>
          </a:xfrm>
          <a:prstGeom prst="rect">
            <a:avLst/>
          </a:prstGeom>
          <a:ln>
            <a:solidFill>
              <a:schemeClr val="tx1"/>
            </a:solidFill>
          </a:ln>
        </p:spPr>
      </p:pic>
      <p:pic>
        <p:nvPicPr>
          <p:cNvPr id="7" name="Picture 6">
            <a:extLst>
              <a:ext uri="{FF2B5EF4-FFF2-40B4-BE49-F238E27FC236}">
                <a16:creationId xmlns:a16="http://schemas.microsoft.com/office/drawing/2014/main" id="{E8E6FC9A-B0DD-A84C-8743-02C022FEB743}"/>
              </a:ext>
            </a:extLst>
          </p:cNvPr>
          <p:cNvPicPr>
            <a:picLocks noChangeAspect="1"/>
          </p:cNvPicPr>
          <p:nvPr/>
        </p:nvPicPr>
        <p:blipFill>
          <a:blip r:embed="rId9"/>
          <a:stretch>
            <a:fillRect/>
          </a:stretch>
        </p:blipFill>
        <p:spPr>
          <a:xfrm>
            <a:off x="7143153" y="2162423"/>
            <a:ext cx="1483264" cy="2263929"/>
          </a:xfrm>
          <a:prstGeom prst="rect">
            <a:avLst/>
          </a:prstGeom>
          <a:ln>
            <a:solidFill>
              <a:schemeClr val="accent1"/>
            </a:solidFill>
          </a:ln>
        </p:spPr>
      </p:pic>
      <p:pic>
        <p:nvPicPr>
          <p:cNvPr id="9" name="Picture 8">
            <a:extLst>
              <a:ext uri="{FF2B5EF4-FFF2-40B4-BE49-F238E27FC236}">
                <a16:creationId xmlns:a16="http://schemas.microsoft.com/office/drawing/2014/main" id="{5DD1F35C-FACE-419D-A13A-3872EF6D24EB}"/>
              </a:ext>
            </a:extLst>
          </p:cNvPr>
          <p:cNvPicPr>
            <a:picLocks noChangeAspect="1"/>
          </p:cNvPicPr>
          <p:nvPr/>
        </p:nvPicPr>
        <p:blipFill>
          <a:blip r:embed="rId10"/>
          <a:stretch>
            <a:fillRect/>
          </a:stretch>
        </p:blipFill>
        <p:spPr>
          <a:xfrm>
            <a:off x="4572000" y="2187244"/>
            <a:ext cx="1549934" cy="2102209"/>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Shape 226"/>
          <p:cNvSpPr txBox="1">
            <a:spLocks noGrp="1"/>
          </p:cNvSpPr>
          <p:nvPr>
            <p:ph type="title"/>
          </p:nvPr>
        </p:nvSpPr>
        <p:spPr>
          <a:xfrm>
            <a:off x="415506" y="78034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SECOND-TIER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27" name="Shape 227"/>
          <p:cNvSpPr txBox="1"/>
          <p:nvPr/>
        </p:nvSpPr>
        <p:spPr>
          <a:xfrm>
            <a:off x="3726132" y="4744154"/>
            <a:ext cx="2286000" cy="1428863"/>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800" b="1" i="1" u="none" strike="noStrike" kern="0" cap="none" spc="0" normalizeH="0" baseline="0" noProof="0" dirty="0" err="1">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3"/>
              </a:rPr>
              <a:t>TechTrends</a:t>
            </a:r>
            <a:endParaRPr kumimoji="0" sz="1800" b="1" i="1"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30" name="Shape 230"/>
          <p:cNvSpPr txBox="1"/>
          <p:nvPr/>
        </p:nvSpPr>
        <p:spPr>
          <a:xfrm>
            <a:off x="415506" y="4635601"/>
            <a:ext cx="1790700" cy="11146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sp>
        <p:nvSpPr>
          <p:cNvPr id="232" name="Shape 232"/>
          <p:cNvSpPr txBox="1">
            <a:spLocks noGrp="1"/>
          </p:cNvSpPr>
          <p:nvPr>
            <p:ph type="body" idx="1"/>
          </p:nvPr>
        </p:nvSpPr>
        <p:spPr>
          <a:xfrm>
            <a:off x="972269" y="4761030"/>
            <a:ext cx="2197100" cy="89754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en" sz="1800" b="1" i="1" u="sng" dirty="0">
                <a:solidFill>
                  <a:schemeClr val="hlink"/>
                </a:solidFill>
                <a:latin typeface="Tahoma" panose="020B0604030504040204" pitchFamily="34" charset="0"/>
                <a:ea typeface="Tahoma" panose="020B0604030504040204" pitchFamily="34" charset="0"/>
                <a:cs typeface="Tahoma" panose="020B0604030504040204" pitchFamily="34" charset="0"/>
                <a:sym typeface="Calibri"/>
                <a:hlinkClick r:id="rId4"/>
              </a:rPr>
              <a:t>Journal of Educational Computing Research</a:t>
            </a:r>
            <a:endParaRPr sz="4000" b="1" dirty="0">
              <a:latin typeface="Tahoma" panose="020B0604030504040204" pitchFamily="34" charset="0"/>
              <a:ea typeface="Tahoma" panose="020B0604030504040204" pitchFamily="34" charset="0"/>
              <a:cs typeface="Tahoma" panose="020B0604030504040204" pitchFamily="34" charset="0"/>
            </a:endParaRPr>
          </a:p>
        </p:txBody>
      </p:sp>
      <p:sp>
        <p:nvSpPr>
          <p:cNvPr id="234" name="Shape 234"/>
          <p:cNvSpPr txBox="1"/>
          <p:nvPr/>
        </p:nvSpPr>
        <p:spPr>
          <a:xfrm>
            <a:off x="6565780" y="4744154"/>
            <a:ext cx="1816100" cy="13335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n"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5"/>
              </a:rPr>
              <a:t>The American Journal of Distance Education</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4" name="Picture 3">
            <a:extLst>
              <a:ext uri="{FF2B5EF4-FFF2-40B4-BE49-F238E27FC236}">
                <a16:creationId xmlns:a16="http://schemas.microsoft.com/office/drawing/2014/main" id="{7DD89D2F-3201-A246-AF39-91ECDD4EEA67}"/>
              </a:ext>
            </a:extLst>
          </p:cNvPr>
          <p:cNvPicPr>
            <a:picLocks noChangeAspect="1"/>
          </p:cNvPicPr>
          <p:nvPr/>
        </p:nvPicPr>
        <p:blipFill>
          <a:blip r:embed="rId6"/>
          <a:stretch>
            <a:fillRect/>
          </a:stretch>
        </p:blipFill>
        <p:spPr>
          <a:xfrm>
            <a:off x="972269" y="2302189"/>
            <a:ext cx="1710426" cy="2225615"/>
          </a:xfrm>
          <a:prstGeom prst="rect">
            <a:avLst/>
          </a:prstGeom>
          <a:ln>
            <a:solidFill>
              <a:schemeClr val="tx1"/>
            </a:solidFill>
          </a:ln>
        </p:spPr>
      </p:pic>
      <p:pic>
        <p:nvPicPr>
          <p:cNvPr id="6" name="Picture 5">
            <a:extLst>
              <a:ext uri="{FF2B5EF4-FFF2-40B4-BE49-F238E27FC236}">
                <a16:creationId xmlns:a16="http://schemas.microsoft.com/office/drawing/2014/main" id="{E3B23771-1AB0-D74E-8796-942146E3106A}"/>
              </a:ext>
            </a:extLst>
          </p:cNvPr>
          <p:cNvPicPr>
            <a:picLocks noChangeAspect="1"/>
          </p:cNvPicPr>
          <p:nvPr/>
        </p:nvPicPr>
        <p:blipFill>
          <a:blip r:embed="rId7"/>
          <a:stretch>
            <a:fillRect/>
          </a:stretch>
        </p:blipFill>
        <p:spPr>
          <a:xfrm>
            <a:off x="6565780" y="2253133"/>
            <a:ext cx="1603076" cy="2271025"/>
          </a:xfrm>
          <a:prstGeom prst="rect">
            <a:avLst/>
          </a:prstGeom>
          <a:ln>
            <a:solidFill>
              <a:schemeClr val="tx1"/>
            </a:solidFill>
          </a:ln>
        </p:spPr>
      </p:pic>
      <p:pic>
        <p:nvPicPr>
          <p:cNvPr id="8" name="Picture 7">
            <a:extLst>
              <a:ext uri="{FF2B5EF4-FFF2-40B4-BE49-F238E27FC236}">
                <a16:creationId xmlns:a16="http://schemas.microsoft.com/office/drawing/2014/main" id="{AA9BFBAE-E643-934C-A288-B44D109E57A4}"/>
              </a:ext>
            </a:extLst>
          </p:cNvPr>
          <p:cNvPicPr>
            <a:picLocks noChangeAspect="1"/>
          </p:cNvPicPr>
          <p:nvPr/>
        </p:nvPicPr>
        <p:blipFill>
          <a:blip r:embed="rId8"/>
          <a:stretch>
            <a:fillRect/>
          </a:stretch>
        </p:blipFill>
        <p:spPr>
          <a:xfrm>
            <a:off x="3766866" y="2275594"/>
            <a:ext cx="1714743" cy="2278804"/>
          </a:xfrm>
          <a:prstGeom prst="rect">
            <a:avLst/>
          </a:prstGeom>
          <a:ln>
            <a:solidFill>
              <a:schemeClr val="tx1"/>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454892" y="81616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400"/>
              <a:buFont typeface="Courier"/>
              <a:buNone/>
            </a:pPr>
            <a: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THIRD-TIER JOURNALS</a:t>
            </a:r>
            <a:br>
              <a:rPr lang="en" sz="4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 sz="36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a:t>
            </a:r>
            <a:r>
              <a:rPr lang="en-US" sz="36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often new journals)</a:t>
            </a:r>
            <a:endParaRPr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43" name="Shape 243"/>
          <p:cNvSpPr txBox="1"/>
          <p:nvPr/>
        </p:nvSpPr>
        <p:spPr>
          <a:xfrm>
            <a:off x="893754" y="4633478"/>
            <a:ext cx="2044700" cy="1002147"/>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 sz="1800" b="1" i="1" u="sng" strike="noStrike" kern="0" cap="none" spc="0" normalizeH="0" baseline="0" noProof="0" dirty="0">
                <a:ln>
                  <a:noFill/>
                </a:ln>
                <a:solidFill>
                  <a:srgbClr val="0000FF"/>
                </a:solidFill>
                <a:effectLst/>
                <a:uLnTx/>
                <a:uFillTx/>
                <a:latin typeface="Tahoma" panose="020B0604030504040204" pitchFamily="34" charset="0"/>
                <a:ea typeface="Tahoma" panose="020B0604030504040204" pitchFamily="34" charset="0"/>
                <a:cs typeface="Tahoma" panose="020B0604030504040204" pitchFamily="34" charset="0"/>
                <a:sym typeface="Arial"/>
                <a:hlinkClick r:id="rId3"/>
              </a:rPr>
              <a:t>International Journal of Online Pedagogy and Course Design</a:t>
            </a:r>
            <a:endParaRPr kumimoji="0" sz="1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44" name="Shape 244" descr="Cover Image"/>
          <p:cNvPicPr preferRelativeResize="0"/>
          <p:nvPr/>
        </p:nvPicPr>
        <p:blipFill rotWithShape="1">
          <a:blip r:embed="rId4">
            <a:alphaModFix/>
          </a:blip>
          <a:srcRect/>
          <a:stretch/>
        </p:blipFill>
        <p:spPr>
          <a:xfrm>
            <a:off x="983411" y="2443925"/>
            <a:ext cx="1562700" cy="1970149"/>
          </a:xfrm>
          <a:prstGeom prst="rect">
            <a:avLst/>
          </a:prstGeom>
          <a:noFill/>
          <a:ln w="9525" cap="flat" cmpd="sng">
            <a:solidFill>
              <a:schemeClr val="dk1"/>
            </a:solidFill>
            <a:prstDash val="solid"/>
            <a:miter lim="800000"/>
            <a:headEnd type="none" w="sm" len="sm"/>
            <a:tailEnd type="none" w="sm" len="sm"/>
          </a:ln>
        </p:spPr>
      </p:pic>
      <p:sp>
        <p:nvSpPr>
          <p:cNvPr id="246" name="Shape 246"/>
          <p:cNvSpPr txBox="1">
            <a:spLocks noGrp="1"/>
          </p:cNvSpPr>
          <p:nvPr>
            <p:ph type="body" idx="1"/>
          </p:nvPr>
        </p:nvSpPr>
        <p:spPr>
          <a:xfrm>
            <a:off x="3316049" y="4633478"/>
            <a:ext cx="2431968" cy="1639850"/>
          </a:xfrm>
          <a:prstGeom prst="rect">
            <a:avLst/>
          </a:prstGeom>
          <a:noFill/>
          <a:ln>
            <a:noFill/>
          </a:ln>
        </p:spPr>
        <p:txBody>
          <a:bodyPr spcFirstLastPara="1" wrap="square" lIns="91425" tIns="45700" rIns="91425" bIns="45700" anchor="t" anchorCtr="0">
            <a:noAutofit/>
          </a:bodyPr>
          <a:lstStyle/>
          <a:p>
            <a:pPr marL="0" lvl="0" indent="0">
              <a:spcBef>
                <a:spcPts val="0"/>
              </a:spcBef>
              <a:buSzPts val="1400"/>
              <a:buNone/>
            </a:pPr>
            <a:r>
              <a:rPr lang="en-US" sz="1800" b="1" i="1" dirty="0">
                <a:latin typeface="Tahoma" panose="020B0604030504040204" pitchFamily="34" charset="0"/>
                <a:ea typeface="Tahoma" panose="020B0604030504040204" pitchFamily="34" charset="0"/>
                <a:cs typeface="Tahoma" panose="020B0604030504040204" pitchFamily="34" charset="0"/>
                <a:hlinkClick r:id="rId5"/>
              </a:rPr>
              <a:t>Contemporary Issues in Technology and Teacher Education</a:t>
            </a:r>
            <a:endParaRPr sz="1800" b="1" i="1" dirty="0">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F24D1670-CA1A-B144-8C42-59B0EFE56F70}"/>
              </a:ext>
            </a:extLst>
          </p:cNvPr>
          <p:cNvPicPr>
            <a:picLocks noChangeAspect="1"/>
          </p:cNvPicPr>
          <p:nvPr/>
        </p:nvPicPr>
        <p:blipFill>
          <a:blip r:embed="rId6"/>
          <a:stretch>
            <a:fillRect/>
          </a:stretch>
        </p:blipFill>
        <p:spPr>
          <a:xfrm>
            <a:off x="3391368" y="2911100"/>
            <a:ext cx="2356649" cy="1325615"/>
          </a:xfrm>
          <a:prstGeom prst="rect">
            <a:avLst/>
          </a:prstGeom>
          <a:solidFill>
            <a:schemeClr val="tx1"/>
          </a:solidFill>
          <a:ln>
            <a:solidFill>
              <a:schemeClr val="tx1"/>
            </a:solidFill>
          </a:ln>
        </p:spPr>
      </p:pic>
      <p:sp>
        <p:nvSpPr>
          <p:cNvPr id="8" name="TextBox 7">
            <a:extLst>
              <a:ext uri="{FF2B5EF4-FFF2-40B4-BE49-F238E27FC236}">
                <a16:creationId xmlns:a16="http://schemas.microsoft.com/office/drawing/2014/main" id="{9486D22B-4500-E143-BAC6-C6BFAF28C454}"/>
              </a:ext>
            </a:extLst>
          </p:cNvPr>
          <p:cNvSpPr txBox="1"/>
          <p:nvPr/>
        </p:nvSpPr>
        <p:spPr>
          <a:xfrm>
            <a:off x="6503207" y="4633478"/>
            <a:ext cx="2429957"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00000"/>
                </a:solidFill>
                <a:effectLst/>
                <a:uLnTx/>
                <a:uFillTx/>
                <a:latin typeface="Arial"/>
                <a:cs typeface="Arial"/>
                <a:sym typeface="Arial"/>
                <a:hlinkClick r:id="rId7"/>
              </a:rPr>
              <a:t>Interactive Technology and Smart Education</a:t>
            </a:r>
            <a:endParaRPr kumimoji="0" lang="en-US" sz="1800" b="1"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C269C9E8-C1B2-4C97-8FB7-5CB2F62520C2}"/>
              </a:ext>
            </a:extLst>
          </p:cNvPr>
          <p:cNvPicPr>
            <a:picLocks noChangeAspect="1"/>
          </p:cNvPicPr>
          <p:nvPr/>
        </p:nvPicPr>
        <p:blipFill>
          <a:blip r:embed="rId8"/>
          <a:stretch>
            <a:fillRect/>
          </a:stretch>
        </p:blipFill>
        <p:spPr>
          <a:xfrm>
            <a:off x="6593274" y="2443924"/>
            <a:ext cx="1424204" cy="197014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Don’t Just Publish for the Sake of Publishing…</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55A86213-BEC6-40DD-A5E0-DBD47C4054A8}"/>
              </a:ext>
            </a:extLst>
          </p:cNvPr>
          <p:cNvPicPr>
            <a:picLocks noChangeAspect="1"/>
          </p:cNvPicPr>
          <p:nvPr/>
        </p:nvPicPr>
        <p:blipFill>
          <a:blip r:embed="rId3"/>
          <a:stretch>
            <a:fillRect/>
          </a:stretch>
        </p:blipFill>
        <p:spPr>
          <a:xfrm>
            <a:off x="1047750" y="2111738"/>
            <a:ext cx="7435850" cy="4620850"/>
          </a:xfrm>
          <a:prstGeom prst="rect">
            <a:avLst/>
          </a:prstGeom>
        </p:spPr>
      </p:pic>
    </p:spTree>
    <p:extLst>
      <p:ext uri="{BB962C8B-B14F-4D97-AF65-F5344CB8AC3E}">
        <p14:creationId xmlns:p14="http://schemas.microsoft.com/office/powerpoint/2010/main" val="11044015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2"/>
            <a:ext cx="7878742" cy="3749185"/>
          </a:xfrm>
        </p:spPr>
        <p:txBody>
          <a:bodyPr>
            <a:normAutofit/>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Subscribe to news feeds (not too many)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Save links and images to interesting articles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Review saved documents for themes monthly</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Share those links in Facebook, Twitter, etc., for peer reactions</a:t>
            </a:r>
          </a:p>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Write to people interviewed in articles</a:t>
            </a: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5" name="Shape 327">
            <a:extLst>
              <a:ext uri="{FF2B5EF4-FFF2-40B4-BE49-F238E27FC236}">
                <a16:creationId xmlns:a16="http://schemas.microsoft.com/office/drawing/2014/main" id="{0925BD88-26C1-8646-BD3B-24310B33068D}"/>
              </a:ext>
            </a:extLst>
          </p:cNvPr>
          <p:cNvSpPr txBox="1">
            <a:spLocks/>
          </p:cNvSpPr>
          <p:nvPr/>
        </p:nvSpPr>
        <p:spPr>
          <a:xfrm>
            <a:off x="457200" y="841971"/>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Resource and Idea Suggestions</a:t>
            </a:r>
            <a:endParaRPr kumimoji="0" lang="en-US" sz="1800" b="0"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35345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628650" y="2373823"/>
            <a:ext cx="7886700" cy="3216792"/>
          </a:xfrm>
        </p:spPr>
        <p:txBody>
          <a:bodyPr>
            <a:normAutofit lnSpcReduction="10000"/>
          </a:bodyPr>
          <a:lstStyle/>
          <a:p>
            <a:r>
              <a:rPr lang="en-US" altLang="zh-TW" sz="2550" b="1" dirty="0">
                <a:solidFill>
                  <a:schemeClr val="tx1"/>
                </a:solidFill>
                <a:latin typeface="Tahoma" panose="020B0604030504040204" pitchFamily="34" charset="0"/>
                <a:ea typeface="Tahoma" panose="020B0604030504040204" pitchFamily="34" charset="0"/>
                <a:cs typeface="Tahoma" panose="020B0604030504040204" pitchFamily="34" charset="0"/>
              </a:rPr>
              <a:t>Journal selection/evaluation</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Impact/accreditation (*Predatory Journals)</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Citation index (Web of Science, Google Scholar, etc.)</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Impact factor</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Ranking</a:t>
            </a:r>
          </a:p>
          <a:p>
            <a:pPr lvl="1"/>
            <a:r>
              <a:rPr lang="en-US" altLang="zh-TW" sz="2250" dirty="0">
                <a:solidFill>
                  <a:schemeClr val="tx1"/>
                </a:solidFill>
                <a:latin typeface="Tahoma" panose="020B0604030504040204" pitchFamily="34" charset="0"/>
                <a:ea typeface="Tahoma" panose="020B0604030504040204" pitchFamily="34" charset="0"/>
                <a:cs typeface="Tahoma" panose="020B0604030504040204" pitchFamily="34" charset="0"/>
              </a:rPr>
              <a:t>Open Access vs. non-Open Access</a:t>
            </a:r>
          </a:p>
          <a:p>
            <a:pPr lvl="2"/>
            <a:r>
              <a:rPr lang="en-US" sz="2100" dirty="0">
                <a:latin typeface="Tahoma" panose="020B0604030504040204" pitchFamily="34" charset="0"/>
                <a:ea typeface="Tahoma" panose="020B0604030504040204" pitchFamily="34" charset="0"/>
                <a:cs typeface="Tahoma" panose="020B0604030504040204" pitchFamily="34" charset="0"/>
                <a:hlinkClick r:id="rId3"/>
              </a:rPr>
              <a:t>Directory of Open Access Journals</a:t>
            </a:r>
            <a:r>
              <a:rPr lang="en-US" sz="2100" dirty="0">
                <a:latin typeface="Tahoma" panose="020B0604030504040204" pitchFamily="34" charset="0"/>
                <a:ea typeface="Tahoma" panose="020B0604030504040204" pitchFamily="34" charset="0"/>
                <a:cs typeface="Tahoma" panose="020B0604030504040204" pitchFamily="34" charset="0"/>
              </a:rPr>
              <a:t> </a:t>
            </a:r>
            <a:endParaRPr lang="en-US" sz="3000" dirty="0">
              <a:latin typeface="Tahoma" panose="020B0604030504040204" pitchFamily="34" charset="0"/>
              <a:ea typeface="Tahoma" panose="020B0604030504040204" pitchFamily="34" charset="0"/>
              <a:cs typeface="Tahoma" panose="020B0604030504040204" pitchFamily="34" charset="0"/>
            </a:endParaRPr>
          </a:p>
          <a:p>
            <a:pPr lvl="2"/>
            <a:r>
              <a:rPr lang="en-US" sz="2100" dirty="0">
                <a:latin typeface="Tahoma" panose="020B0604030504040204" pitchFamily="34" charset="0"/>
                <a:ea typeface="Tahoma" panose="020B0604030504040204" pitchFamily="34" charset="0"/>
                <a:cs typeface="Tahoma" panose="020B0604030504040204" pitchFamily="34" charset="0"/>
                <a:hlinkClick r:id="rId4"/>
              </a:rPr>
              <a:t>Open Access Scholarly Publishers Association</a:t>
            </a:r>
            <a:endParaRPr lang="en-US" altLang="zh-TW" sz="1950" dirty="0">
              <a:solidFill>
                <a:srgbClr val="27467D"/>
              </a:solidFill>
              <a:latin typeface="Tahoma" panose="020B0604030504040204" pitchFamily="34" charset="0"/>
              <a:ea typeface="Tahoma" panose="020B0604030504040204" pitchFamily="34" charset="0"/>
              <a:cs typeface="Tahoma" panose="020B0604030504040204" pitchFamily="34" charset="0"/>
            </a:endParaRPr>
          </a:p>
          <a:p>
            <a:pPr marL="342900" lvl="1" indent="0">
              <a:buNone/>
            </a:pPr>
            <a:endParaRPr lang="en-US" altLang="zh-TW" sz="2250" dirty="0">
              <a:solidFill>
                <a:srgbClr val="27467D"/>
              </a:solidFill>
            </a:endParaRPr>
          </a:p>
          <a:p>
            <a:pPr marL="0" indent="0">
              <a:buNone/>
            </a:pPr>
            <a:endParaRPr lang="en-US" altLang="zh-TW" sz="1950" b="1" dirty="0">
              <a:solidFill>
                <a:srgbClr val="27467D"/>
              </a:solidFill>
            </a:endParaRPr>
          </a:p>
          <a:p>
            <a:pPr marL="0" indent="0">
              <a:buNone/>
            </a:pPr>
            <a:endParaRPr lang="en-US" altLang="zh-TW" sz="1950" b="1" dirty="0">
              <a:solidFill>
                <a:srgbClr val="27467D"/>
              </a:solidFill>
            </a:endParaRPr>
          </a:p>
          <a:p>
            <a:pPr marL="342900" lvl="1" indent="0">
              <a:buNone/>
            </a:pPr>
            <a:endParaRPr lang="en-US" altLang="zh-TW" sz="2250" b="1" dirty="0">
              <a:solidFill>
                <a:srgbClr val="27467D"/>
              </a:solidFill>
            </a:endParaRPr>
          </a:p>
          <a:p>
            <a:pPr marL="342900" lvl="1" indent="0">
              <a:buNone/>
            </a:pPr>
            <a:endParaRPr lang="en-US" altLang="zh-TW" sz="2250" b="1" dirty="0">
              <a:solidFill>
                <a:srgbClr val="27467D"/>
              </a:solidFill>
            </a:endParaRPr>
          </a:p>
        </p:txBody>
      </p:sp>
      <p:sp>
        <p:nvSpPr>
          <p:cNvPr id="8" name="Shape 327">
            <a:extLst>
              <a:ext uri="{FF2B5EF4-FFF2-40B4-BE49-F238E27FC236}">
                <a16:creationId xmlns:a16="http://schemas.microsoft.com/office/drawing/2014/main" id="{9BC24749-358B-A747-85A4-80F5F9E19195}"/>
              </a:ext>
            </a:extLst>
          </p:cNvPr>
          <p:cNvSpPr txBox="1">
            <a:spLocks/>
          </p:cNvSpPr>
          <p:nvPr/>
        </p:nvSpPr>
        <p:spPr>
          <a:xfrm>
            <a:off x="285750" y="784098"/>
            <a:ext cx="8229600" cy="11430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4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Academic Information/ Resources </a:t>
            </a:r>
            <a:r>
              <a:rPr kumimoji="0" lang="en-US" sz="24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(Cont’d)</a:t>
            </a:r>
          </a:p>
          <a:p>
            <a:pPr marL="0" marR="0" lvl="0" indent="0" algn="ctr" defTabSz="914400" rtl="0" eaLnBrk="1" fontAlgn="auto" latinLnBrk="0" hangingPunct="1">
              <a:lnSpc>
                <a:spcPct val="100000"/>
              </a:lnSpc>
              <a:spcBef>
                <a:spcPts val="0"/>
              </a:spcBef>
              <a:spcAft>
                <a:spcPts val="0"/>
              </a:spcAft>
              <a:buClr>
                <a:srgbClr val="000000"/>
              </a:buClr>
              <a:buSzPts val="3600"/>
              <a:buFont typeface="Arial"/>
              <a:buNone/>
              <a:tabLst/>
              <a:defRPr/>
            </a:pPr>
            <a:r>
              <a:rPr kumimoji="0" lang="en-US" sz="1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(Feng-Ru </a:t>
            </a:r>
            <a:r>
              <a:rPr kumimoji="0" lang="en-US" sz="1800" b="1" i="0" u="none" strike="noStrike" kern="0" cap="none" spc="0" normalizeH="0" baseline="0" noProof="0" dirty="0" err="1">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Sheu</a:t>
            </a:r>
            <a:r>
              <a:rPr kumimoji="0" lang="en-US" sz="1800" b="1"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kumimoji="0" lang="en-US" sz="1800" b="0" i="0" u="none" strike="noStrike" kern="0" cap="none" spc="0" normalizeH="0" baseline="0" noProof="0" dirty="0">
              <a:ln>
                <a:noFill/>
              </a:ln>
              <a:solidFill>
                <a:srgbClr val="0070C0"/>
              </a:solidFill>
              <a:effectLst/>
              <a:uLnTx/>
              <a:uFillTx/>
              <a:latin typeface="Tahoma" panose="020B0604030504040204" pitchFamily="34" charset="0"/>
              <a:ea typeface="Tahoma" panose="020B0604030504040204" pitchFamily="34" charset="0"/>
              <a:cs typeface="Tahoma" panose="020B0604030504040204" pitchFamily="34" charset="0"/>
              <a:sym typeface="Calibri"/>
            </a:endParaRPr>
          </a:p>
        </p:txBody>
      </p:sp>
    </p:spTree>
    <p:extLst>
      <p:ext uri="{BB962C8B-B14F-4D97-AF65-F5344CB8AC3E}">
        <p14:creationId xmlns:p14="http://schemas.microsoft.com/office/powerpoint/2010/main" val="934842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8994" y="2407534"/>
            <a:ext cx="6951791" cy="3859295"/>
          </a:xfrm>
        </p:spPr>
        <p:txBody>
          <a:bodyPr>
            <a:normAutofit fontScale="77500" lnSpcReduction="20000"/>
          </a:bodyPr>
          <a:lstStyle/>
          <a:p>
            <a:r>
              <a:rPr lang="en-US" sz="2800" dirty="0">
                <a:latin typeface="Tahoma" panose="020B0604030504040204" pitchFamily="34" charset="0"/>
                <a:ea typeface="Tahoma" panose="020B0604030504040204" pitchFamily="34" charset="0"/>
                <a:cs typeface="Tahoma" panose="020B0604030504040204" pitchFamily="34" charset="0"/>
              </a:rPr>
              <a:t>Criteria to check the journal</a:t>
            </a:r>
          </a:p>
          <a:p>
            <a:pPr lvl="1"/>
            <a:r>
              <a:rPr lang="en-US" sz="2400" dirty="0">
                <a:latin typeface="Tahoma" panose="020B0604030504040204" pitchFamily="34" charset="0"/>
                <a:ea typeface="Tahoma" panose="020B0604030504040204" pitchFamily="34" charset="0"/>
                <a:cs typeface="Tahoma" panose="020B0604030504040204" pitchFamily="34" charset="0"/>
              </a:rPr>
              <a:t>Do you or your colleagues know the journal?</a:t>
            </a:r>
          </a:p>
          <a:p>
            <a:pPr lvl="1"/>
            <a:r>
              <a:rPr lang="en-US" sz="2400" dirty="0">
                <a:latin typeface="Tahoma" panose="020B0604030504040204" pitchFamily="34" charset="0"/>
                <a:ea typeface="Tahoma" panose="020B0604030504040204" pitchFamily="34" charset="0"/>
                <a:cs typeface="Tahoma" panose="020B0604030504040204" pitchFamily="34" charset="0"/>
              </a:rPr>
              <a:t>Can you easily identify and contact the publisher?</a:t>
            </a:r>
          </a:p>
          <a:p>
            <a:pPr lvl="1"/>
            <a:r>
              <a:rPr lang="en-US" sz="2400" dirty="0">
                <a:latin typeface="Tahoma" panose="020B0604030504040204" pitchFamily="34" charset="0"/>
                <a:ea typeface="Tahoma" panose="020B0604030504040204" pitchFamily="34" charset="0"/>
                <a:cs typeface="Tahoma" panose="020B0604030504040204" pitchFamily="34" charset="0"/>
              </a:rPr>
              <a:t>Is the journal clear about the type of peer review it uses?</a:t>
            </a:r>
          </a:p>
          <a:p>
            <a:pPr lvl="1"/>
            <a:r>
              <a:rPr lang="en-US" sz="2400" dirty="0">
                <a:latin typeface="Tahoma" panose="020B0604030504040204" pitchFamily="34" charset="0"/>
                <a:ea typeface="Tahoma" panose="020B0604030504040204" pitchFamily="34" charset="0"/>
                <a:cs typeface="Tahoma" panose="020B0604030504040204" pitchFamily="34" charset="0"/>
              </a:rPr>
              <a:t>Are articles indexed in services that you use?</a:t>
            </a:r>
          </a:p>
          <a:p>
            <a:pPr lvl="1"/>
            <a:r>
              <a:rPr lang="en-US" sz="2400" dirty="0">
                <a:latin typeface="Tahoma" panose="020B0604030504040204" pitchFamily="34" charset="0"/>
                <a:ea typeface="Tahoma" panose="020B0604030504040204" pitchFamily="34" charset="0"/>
                <a:cs typeface="Tahoma" panose="020B0604030504040204" pitchFamily="34" charset="0"/>
              </a:rPr>
              <a:t>Is it clear what fees will be charged?</a:t>
            </a:r>
          </a:p>
          <a:p>
            <a:pPr lvl="1"/>
            <a:r>
              <a:rPr lang="en-US" sz="2400" dirty="0">
                <a:latin typeface="Tahoma" panose="020B0604030504040204" pitchFamily="34" charset="0"/>
                <a:ea typeface="Tahoma" panose="020B0604030504040204" pitchFamily="34" charset="0"/>
                <a:cs typeface="Tahoma" panose="020B0604030504040204" pitchFamily="34" charset="0"/>
              </a:rPr>
              <a:t>Do you recognize the editorial board?</a:t>
            </a:r>
          </a:p>
          <a:p>
            <a:pPr lvl="1"/>
            <a:r>
              <a:rPr lang="en-US" sz="2400" dirty="0">
                <a:latin typeface="Tahoma" panose="020B0604030504040204" pitchFamily="34" charset="0"/>
                <a:ea typeface="Tahoma" panose="020B0604030504040204" pitchFamily="34" charset="0"/>
                <a:cs typeface="Tahoma" panose="020B0604030504040204" pitchFamily="34" charset="0"/>
              </a:rPr>
              <a:t>Is the Publisher a member of a recognized industry initiative?</a:t>
            </a:r>
          </a:p>
          <a:p>
            <a:pPr marL="57150" indent="0">
              <a:buNone/>
            </a:pPr>
            <a:endParaRPr lang="en-US" sz="1900" dirty="0">
              <a:latin typeface="Tahoma" panose="020B0604030504040204" pitchFamily="34" charset="0"/>
              <a:ea typeface="Tahoma" panose="020B0604030504040204" pitchFamily="34" charset="0"/>
              <a:cs typeface="Tahoma" panose="020B0604030504040204" pitchFamily="34" charset="0"/>
            </a:endParaRPr>
          </a:p>
          <a:p>
            <a:pPr marL="57150" indent="0">
              <a:buNone/>
            </a:pPr>
            <a:r>
              <a:rPr lang="en-US" sz="1900" b="1" dirty="0">
                <a:latin typeface="Tahoma" panose="020B0604030504040204" pitchFamily="34" charset="0"/>
                <a:ea typeface="Tahoma" panose="020B0604030504040204" pitchFamily="34" charset="0"/>
                <a:cs typeface="Tahoma" panose="020B0604030504040204" pitchFamily="34" charset="0"/>
              </a:rPr>
              <a:t>Access the checklist in detail at </a:t>
            </a:r>
            <a:r>
              <a:rPr lang="en-US" sz="1900" b="1" dirty="0">
                <a:latin typeface="Tahoma" panose="020B0604030504040204" pitchFamily="34" charset="0"/>
                <a:ea typeface="Tahoma" panose="020B0604030504040204" pitchFamily="34" charset="0"/>
                <a:cs typeface="Tahoma" panose="020B0604030504040204" pitchFamily="34" charset="0"/>
                <a:hlinkClick r:id="rId3"/>
              </a:rPr>
              <a:t>http://thinkchecksubmit.org/check/</a:t>
            </a:r>
            <a:r>
              <a:rPr lang="en-US" sz="1900" b="1" dirty="0">
                <a:latin typeface="Tahoma" panose="020B0604030504040204" pitchFamily="34" charset="0"/>
                <a:ea typeface="Tahoma" panose="020B0604030504040204" pitchFamily="34" charset="0"/>
                <a:cs typeface="Tahoma" panose="020B0604030504040204" pitchFamily="34" charset="0"/>
              </a:rPr>
              <a:t> </a:t>
            </a:r>
          </a:p>
        </p:txBody>
      </p:sp>
      <p:sp>
        <p:nvSpPr>
          <p:cNvPr id="4" name="Shape 327"/>
          <p:cNvSpPr txBox="1">
            <a:spLocks noGrp="1"/>
          </p:cNvSpPr>
          <p:nvPr>
            <p:ph type="title"/>
          </p:nvPr>
        </p:nvSpPr>
        <p:spPr>
          <a:xfrm>
            <a:off x="457200" y="591171"/>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Selecting a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689169" y="1837738"/>
            <a:ext cx="6396474" cy="6462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US"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 Be Aware Predatory Journals!</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pic>
        <p:nvPicPr>
          <p:cNvPr id="7" name="Picture 6" descr="Screen Shot 2018-10-18 at 2.51.54 PM.png"/>
          <p:cNvPicPr>
            <a:picLocks noChangeAspect="1"/>
          </p:cNvPicPr>
          <p:nvPr/>
        </p:nvPicPr>
        <p:blipFill rotWithShape="1">
          <a:blip r:embed="rId4">
            <a:extLst>
              <a:ext uri="{28A0092B-C50C-407E-A947-70E740481C1C}">
                <a14:useLocalDpi xmlns:a14="http://schemas.microsoft.com/office/drawing/2010/main" val="0"/>
              </a:ext>
            </a:extLst>
          </a:blip>
          <a:srcRect l="32579" t="1" r="34160" b="2348"/>
          <a:stretch/>
        </p:blipFill>
        <p:spPr>
          <a:xfrm rot="716069">
            <a:off x="6900815" y="2158061"/>
            <a:ext cx="2071917" cy="651755"/>
          </a:xfrm>
          <a:prstGeom prst="rect">
            <a:avLst/>
          </a:prstGeom>
        </p:spPr>
      </p:pic>
    </p:spTree>
    <p:extLst>
      <p:ext uri="{BB962C8B-B14F-4D97-AF65-F5344CB8AC3E}">
        <p14:creationId xmlns:p14="http://schemas.microsoft.com/office/powerpoint/2010/main" val="2548104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8267" y="2794147"/>
            <a:ext cx="7948531" cy="3569297"/>
          </a:xfrm>
        </p:spPr>
        <p:txBody>
          <a:bodyPr>
            <a:normAutofit/>
          </a:bodyPr>
          <a:lstStyle/>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The Directory of Open Access Journals (DOAJ): </a:t>
            </a:r>
            <a:r>
              <a:rPr lang="hr-HR" sz="2800" dirty="0">
                <a:latin typeface="Tahoma" panose="020B0604030504040204" pitchFamily="34" charset="0"/>
                <a:ea typeface="Tahoma" panose="020B0604030504040204" pitchFamily="34" charset="0"/>
                <a:cs typeface="Tahoma" panose="020B0604030504040204" pitchFamily="34" charset="0"/>
                <a:hlinkClick r:id="rId3"/>
              </a:rPr>
              <a:t>https://doaj.org/</a:t>
            </a:r>
            <a:r>
              <a:rPr lang="hr-HR" sz="2800" dirty="0">
                <a:latin typeface="Tahoma" panose="020B0604030504040204" pitchFamily="34" charset="0"/>
                <a:ea typeface="Tahoma" panose="020B0604030504040204" pitchFamily="34" charset="0"/>
                <a:cs typeface="Tahoma" panose="020B0604030504040204" pitchFamily="34" charset="0"/>
              </a:rPr>
              <a:t> </a:t>
            </a:r>
          </a:p>
          <a:p>
            <a:pPr lvl="1"/>
            <a:r>
              <a:rPr lang="hr-HR" sz="2400" dirty="0">
                <a:latin typeface="Tahoma" panose="020B0604030504040204" pitchFamily="34" charset="0"/>
                <a:ea typeface="Tahoma" panose="020B0604030504040204" pitchFamily="34" charset="0"/>
                <a:cs typeface="Tahoma" panose="020B0604030504040204" pitchFamily="34" charset="0"/>
              </a:rPr>
              <a:t>Identify legitimate </a:t>
            </a:r>
            <a:r>
              <a:rPr lang="en-US" sz="2400" dirty="0">
                <a:latin typeface="Tahoma" panose="020B0604030504040204" pitchFamily="34" charset="0"/>
                <a:ea typeface="Tahoma" panose="020B0604030504040204" pitchFamily="34" charset="0"/>
                <a:cs typeface="Tahoma" panose="020B0604030504040204" pitchFamily="34" charset="0"/>
              </a:rPr>
              <a:t>and high quality </a:t>
            </a:r>
            <a:r>
              <a:rPr lang="hr-HR" sz="2400" dirty="0">
                <a:latin typeface="Tahoma" panose="020B0604030504040204" pitchFamily="34" charset="0"/>
                <a:ea typeface="Tahoma" panose="020B0604030504040204" pitchFamily="34" charset="0"/>
                <a:cs typeface="Tahoma" panose="020B0604030504040204" pitchFamily="34" charset="0"/>
              </a:rPr>
              <a:t>open access</a:t>
            </a:r>
            <a:r>
              <a:rPr lang="en-US" sz="2400" dirty="0">
                <a:latin typeface="Tahoma" panose="020B0604030504040204" pitchFamily="34" charset="0"/>
                <a:ea typeface="Tahoma" panose="020B0604030504040204" pitchFamily="34" charset="0"/>
                <a:cs typeface="Tahoma" panose="020B0604030504040204" pitchFamily="34" charset="0"/>
              </a:rPr>
              <a:t>, peer-reviewed</a:t>
            </a:r>
            <a:r>
              <a:rPr lang="hr-HR" sz="2400" dirty="0">
                <a:latin typeface="Tahoma" panose="020B0604030504040204" pitchFamily="34" charset="0"/>
                <a:ea typeface="Tahoma" panose="020B0604030504040204" pitchFamily="34" charset="0"/>
                <a:cs typeface="Tahoma" panose="020B0604030504040204" pitchFamily="34" charset="0"/>
              </a:rPr>
              <a:t> journals </a:t>
            </a:r>
            <a:endParaRPr lang="en-US" sz="2400" dirty="0">
              <a:latin typeface="Tahoma" panose="020B0604030504040204" pitchFamily="34" charset="0"/>
              <a:ea typeface="Tahoma" panose="020B0604030504040204" pitchFamily="34" charset="0"/>
              <a:cs typeface="Tahoma" panose="020B0604030504040204" pitchFamily="34" charset="0"/>
            </a:endParaRPr>
          </a:p>
          <a:p>
            <a:pPr marL="514350" indent="-514350">
              <a:buFont typeface="+mj-lt"/>
              <a:buAutoNum type="arabicPeriod"/>
            </a:pPr>
            <a:r>
              <a:rPr lang="en-US" sz="2800" dirty="0">
                <a:latin typeface="Tahoma" panose="020B0604030504040204" pitchFamily="34" charset="0"/>
                <a:ea typeface="Tahoma" panose="020B0604030504040204" pitchFamily="34" charset="0"/>
                <a:cs typeface="Tahoma" panose="020B0604030504040204" pitchFamily="34" charset="0"/>
              </a:rPr>
              <a:t>Beall’s List of Predatory Journals and Publishers: </a:t>
            </a:r>
            <a:r>
              <a:rPr lang="en-US" sz="2800" dirty="0">
                <a:latin typeface="Tahoma" panose="020B0604030504040204" pitchFamily="34" charset="0"/>
                <a:ea typeface="Tahoma" panose="020B0604030504040204" pitchFamily="34" charset="0"/>
                <a:cs typeface="Tahoma" panose="020B0604030504040204" pitchFamily="34" charset="0"/>
                <a:hlinkClick r:id="rId4"/>
              </a:rPr>
              <a:t>https://beallslist.weebly.com/</a:t>
            </a:r>
            <a:r>
              <a:rPr lang="en-US" sz="2800" dirty="0">
                <a:latin typeface="Tahoma" panose="020B0604030504040204" pitchFamily="34" charset="0"/>
                <a:ea typeface="Tahoma" panose="020B0604030504040204" pitchFamily="34" charset="0"/>
                <a:cs typeface="Tahoma" panose="020B0604030504040204" pitchFamily="34" charset="0"/>
              </a:rPr>
              <a:t>  	</a:t>
            </a:r>
          </a:p>
          <a:p>
            <a:pPr lvl="1"/>
            <a:r>
              <a:rPr lang="en-US" sz="2400" dirty="0">
                <a:latin typeface="Tahoma" panose="020B0604030504040204" pitchFamily="34" charset="0"/>
                <a:ea typeface="Tahoma" panose="020B0604030504040204" pitchFamily="34" charset="0"/>
                <a:cs typeface="Tahoma" panose="020B0604030504040204" pitchFamily="34" charset="0"/>
              </a:rPr>
              <a:t>Identify predatory journals/publishers</a:t>
            </a:r>
          </a:p>
        </p:txBody>
      </p:sp>
      <p:sp>
        <p:nvSpPr>
          <p:cNvPr id="4" name="Shape 327"/>
          <p:cNvSpPr txBox="1">
            <a:spLocks noGrp="1"/>
          </p:cNvSpPr>
          <p:nvPr>
            <p:ph type="title"/>
          </p:nvPr>
        </p:nvSpPr>
        <p:spPr>
          <a:xfrm>
            <a:off x="457200" y="494556"/>
            <a:ext cx="8229600" cy="1143000"/>
          </a:xfrm>
          <a:prstGeom prst="rect">
            <a:avLst/>
          </a:prstGeom>
          <a:noFill/>
          <a:ln>
            <a:noFill/>
          </a:ln>
        </p:spPr>
        <p:txBody>
          <a:bodyPr spcFirstLastPara="1" wrap="square" lIns="91425" tIns="45700" rIns="91425" bIns="45700" anchor="ctr" anchorCtr="0">
            <a:noAutofit/>
          </a:bodyPr>
          <a:lstStyle/>
          <a:p>
            <a:pPr>
              <a:buClr>
                <a:schemeClr val="dk1"/>
              </a:buClr>
              <a:buSzPts val="3600"/>
            </a:pPr>
            <a:r>
              <a:rPr lang="en-US" sz="4400"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Selecting a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Journal</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(Feng-Ru </a:t>
            </a:r>
            <a:r>
              <a:rPr lang="en-US" sz="18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Sheu</a:t>
            </a:r>
            <a:r>
              <a:rPr lang="en-US" sz="1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Kent State University, 2018)</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5" name="Shape 206"/>
          <p:cNvSpPr txBox="1"/>
          <p:nvPr/>
        </p:nvSpPr>
        <p:spPr>
          <a:xfrm>
            <a:off x="738267" y="1775888"/>
            <a:ext cx="7948530" cy="89097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ourier"/>
              <a:buNone/>
              <a:tabLst/>
              <a:defRPr/>
            </a:pPr>
            <a:r>
              <a:rPr kumimoji="0" lang="en-US" sz="28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Courier"/>
              </a:rPr>
              <a:t>Two resources to identify the journals and publishers</a:t>
            </a:r>
            <a:endParaRPr kumimoji="0" sz="2000" b="1" i="0" u="none" strike="noStrike" kern="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1" i="0" u="none" strike="noStrike" kern="0" cap="none" spc="0" normalizeH="0" baseline="0" noProof="0" dirty="0">
              <a:ln>
                <a:noFill/>
              </a:ln>
              <a:solidFill>
                <a:srgbClr val="000000"/>
              </a:solidFill>
              <a:effectLst/>
              <a:uLnTx/>
              <a:uFillTx/>
              <a:latin typeface="Courier"/>
              <a:ea typeface="Courier"/>
              <a:cs typeface="Courier"/>
              <a:sym typeface="Courier"/>
            </a:endParaRPr>
          </a:p>
        </p:txBody>
      </p:sp>
    </p:spTree>
    <p:extLst>
      <p:ext uri="{BB962C8B-B14F-4D97-AF65-F5344CB8AC3E}">
        <p14:creationId xmlns:p14="http://schemas.microsoft.com/office/powerpoint/2010/main" val="38976957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Shape 254"/>
          <p:cNvSpPr txBox="1">
            <a:spLocks noGrp="1"/>
          </p:cNvSpPr>
          <p:nvPr>
            <p:ph type="title"/>
          </p:nvPr>
        </p:nvSpPr>
        <p:spPr>
          <a:xfrm>
            <a:off x="457200" y="7747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0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Generate Starter Text…</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55" name="Shape 255"/>
          <p:cNvSpPr txBox="1">
            <a:spLocks noGrp="1"/>
          </p:cNvSpPr>
          <p:nvPr>
            <p:ph type="body" idx="1"/>
          </p:nvPr>
        </p:nvSpPr>
        <p:spPr>
          <a:xfrm>
            <a:off x="673537" y="2028858"/>
            <a:ext cx="4927600" cy="42086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Author</a:t>
            </a: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 a blog</a:t>
            </a:r>
          </a:p>
          <a:p>
            <a:pPr marL="342900" marR="0" lvl="0" indent="-342900" algn="l" rtl="0">
              <a:lnSpc>
                <a:spcPct val="100000"/>
              </a:lnSpc>
              <a:spcBef>
                <a:spcPts val="0"/>
              </a:spcBef>
              <a:spcAft>
                <a:spcPts val="0"/>
              </a:spcAft>
              <a:buClr>
                <a:schemeClr val="dk1"/>
              </a:buClr>
              <a:buSzPts val="3200"/>
              <a:buFont typeface="Arial"/>
              <a:buChar char="•"/>
            </a:pPr>
            <a:r>
              <a:rPr lang="en-US" b="1" dirty="0">
                <a:latin typeface="Tahoma" panose="020B0604030504040204" pitchFamily="34" charset="0"/>
                <a:ea typeface="Tahoma" panose="020B0604030504040204" pitchFamily="34" charset="0"/>
                <a:cs typeface="Tahoma" panose="020B0604030504040204" pitchFamily="34" charset="0"/>
              </a:rPr>
              <a:t>Use social media</a:t>
            </a:r>
          </a:p>
          <a:p>
            <a:pPr marL="342900" marR="0" lvl="0" indent="-342900" algn="l" rtl="0">
              <a:lnSpc>
                <a:spcPct val="100000"/>
              </a:lnSpc>
              <a:spcBef>
                <a:spcPts val="0"/>
              </a:spcBef>
              <a:spcAft>
                <a:spcPts val="0"/>
              </a:spcAft>
              <a:buClr>
                <a:schemeClr val="dk1"/>
              </a:buClr>
              <a:buSzPts val="3200"/>
              <a:buFont typeface="Arial"/>
              <a:buChar char="•"/>
            </a:pPr>
            <a:r>
              <a:rPr lang="en-US" sz="32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Submit a conference proposal</a:t>
            </a:r>
          </a:p>
          <a:p>
            <a:pPr marL="342900" lvl="0" indent="-342900">
              <a:spcBef>
                <a:spcPts val="0"/>
              </a:spcBef>
            </a:pPr>
            <a:r>
              <a:rPr lang="en-US" b="1" dirty="0">
                <a:latin typeface="Tahoma" panose="020B0604030504040204" pitchFamily="34" charset="0"/>
                <a:ea typeface="Tahoma" panose="020B0604030504040204" pitchFamily="34" charset="0"/>
                <a:cs typeface="Tahoma" panose="020B0604030504040204" pitchFamily="34" charset="0"/>
              </a:rPr>
              <a:t>Write editorials</a:t>
            </a:r>
          </a:p>
          <a:p>
            <a:pPr marL="342900" lvl="0" indent="-342900"/>
            <a:r>
              <a:rPr lang="en-US" b="1" dirty="0">
                <a:latin typeface="Tahoma" panose="020B0604030504040204" pitchFamily="34" charset="0"/>
                <a:ea typeface="Tahoma" panose="020B0604030504040204" pitchFamily="34" charset="0"/>
                <a:cs typeface="Tahoma" panose="020B0604030504040204" pitchFamily="34" charset="0"/>
              </a:rPr>
              <a:t>Write book and software reviews</a:t>
            </a:r>
          </a:p>
          <a:p>
            <a:pPr marL="342900" marR="0" lvl="0" indent="-342900" algn="l" rtl="0">
              <a:lnSpc>
                <a:spcPct val="100000"/>
              </a:lnSpc>
              <a:spcBef>
                <a:spcPts val="0"/>
              </a:spcBef>
              <a:spcAft>
                <a:spcPts val="0"/>
              </a:spcAft>
              <a:buClr>
                <a:schemeClr val="dk1"/>
              </a:buClr>
              <a:buSzPts val="3200"/>
              <a:buFont typeface="Arial"/>
              <a:buChar char="•"/>
            </a:pPr>
            <a:endParaRPr dirty="0"/>
          </a:p>
        </p:txBody>
      </p:sp>
      <p:pic>
        <p:nvPicPr>
          <p:cNvPr id="11" name="Shape 256">
            <a:extLst>
              <a:ext uri="{FF2B5EF4-FFF2-40B4-BE49-F238E27FC236}">
                <a16:creationId xmlns:a16="http://schemas.microsoft.com/office/drawing/2014/main" id="{44CC838C-A9B3-4005-9A84-4F5789225972}"/>
              </a:ext>
            </a:extLst>
          </p:cNvPr>
          <p:cNvPicPr preferRelativeResize="0"/>
          <p:nvPr/>
        </p:nvPicPr>
        <p:blipFill rotWithShape="1">
          <a:blip r:embed="rId3">
            <a:alphaModFix/>
          </a:blip>
          <a:srcRect/>
          <a:stretch/>
        </p:blipFill>
        <p:spPr>
          <a:xfrm>
            <a:off x="5683953" y="3910839"/>
            <a:ext cx="3345744" cy="2489961"/>
          </a:xfrm>
          <a:prstGeom prst="rect">
            <a:avLst/>
          </a:prstGeom>
          <a:noFill/>
          <a:ln>
            <a:noFill/>
          </a:ln>
        </p:spPr>
      </p:pic>
      <p:grpSp>
        <p:nvGrpSpPr>
          <p:cNvPr id="3" name="Group 2">
            <a:extLst>
              <a:ext uri="{FF2B5EF4-FFF2-40B4-BE49-F238E27FC236}">
                <a16:creationId xmlns:a16="http://schemas.microsoft.com/office/drawing/2014/main" id="{BFC1B189-8DB7-F448-B257-C2E9ADEDDCE9}"/>
              </a:ext>
            </a:extLst>
          </p:cNvPr>
          <p:cNvGrpSpPr/>
          <p:nvPr/>
        </p:nvGrpSpPr>
        <p:grpSpPr>
          <a:xfrm>
            <a:off x="5667624" y="1996200"/>
            <a:ext cx="3345744" cy="1881981"/>
            <a:chOff x="5798256" y="2028858"/>
            <a:chExt cx="3345744" cy="1881981"/>
          </a:xfrm>
        </p:grpSpPr>
        <p:pic>
          <p:nvPicPr>
            <p:cNvPr id="7" name="Picture 6">
              <a:extLst>
                <a:ext uri="{FF2B5EF4-FFF2-40B4-BE49-F238E27FC236}">
                  <a16:creationId xmlns:a16="http://schemas.microsoft.com/office/drawing/2014/main" id="{D2BBE7F8-968E-48B0-A98C-FC1A1640C812}"/>
                </a:ext>
              </a:extLst>
            </p:cNvPr>
            <p:cNvPicPr>
              <a:picLocks noChangeAspect="1"/>
            </p:cNvPicPr>
            <p:nvPr/>
          </p:nvPicPr>
          <p:blipFill>
            <a:blip r:embed="rId4"/>
            <a:stretch>
              <a:fillRect/>
            </a:stretch>
          </p:blipFill>
          <p:spPr>
            <a:xfrm>
              <a:off x="5798256" y="2028858"/>
              <a:ext cx="3345744" cy="1881981"/>
            </a:xfrm>
            <a:prstGeom prst="rect">
              <a:avLst/>
            </a:prstGeom>
            <a:solidFill>
              <a:srgbClr val="323232"/>
            </a:solidFill>
          </p:spPr>
        </p:pic>
        <p:sp>
          <p:nvSpPr>
            <p:cNvPr id="2" name="Rectangle 1">
              <a:extLst>
                <a:ext uri="{FF2B5EF4-FFF2-40B4-BE49-F238E27FC236}">
                  <a16:creationId xmlns:a16="http://schemas.microsoft.com/office/drawing/2014/main" id="{C357773A-1ACD-6D43-B2DD-15A9918D567B}"/>
                </a:ext>
              </a:extLst>
            </p:cNvPr>
            <p:cNvSpPr/>
            <p:nvPr/>
          </p:nvSpPr>
          <p:spPr>
            <a:xfrm>
              <a:off x="6304005" y="2251391"/>
              <a:ext cx="1877785" cy="1061357"/>
            </a:xfrm>
            <a:prstGeom prst="rect">
              <a:avLst/>
            </a:prstGeom>
            <a:solidFill>
              <a:srgbClr val="3232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a:noFill/>
                  </a:ln>
                  <a:solidFill>
                    <a:srgbClr val="FF6F77"/>
                  </a:solidFill>
                  <a:effectLst/>
                  <a:uLnTx/>
                  <a:uFillTx/>
                  <a:latin typeface="Arial"/>
                  <a:ea typeface="+mn-ea"/>
                  <a:cs typeface="+mn-cs"/>
                  <a:sym typeface="Arial"/>
                </a:rPr>
                <a:t>101</a:t>
              </a:r>
            </a:p>
          </p:txBody>
        </p:sp>
      </p:grpSp>
    </p:spTree>
    <p:extLst>
      <p:ext uri="{BB962C8B-B14F-4D97-AF65-F5344CB8AC3E}">
        <p14:creationId xmlns:p14="http://schemas.microsoft.com/office/powerpoint/2010/main" val="36095244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09600" y="596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Take the Plunge…Part 1</a:t>
            </a:r>
            <a:endParaRPr sz="6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63" name="Shape 263"/>
          <p:cNvSpPr txBox="1">
            <a:spLocks noGrp="1"/>
          </p:cNvSpPr>
          <p:nvPr>
            <p:ph type="body" idx="1"/>
          </p:nvPr>
        </p:nvSpPr>
        <p:spPr>
          <a:xfrm>
            <a:off x="1079499" y="1892300"/>
            <a:ext cx="5386653" cy="45261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480"/>
              </a:spcBef>
              <a:spcAft>
                <a:spcPts val="0"/>
              </a:spcAft>
              <a:buClr>
                <a:schemeClr val="dk1"/>
              </a:buClr>
              <a:buSzPts val="2400"/>
              <a:buFont typeface="Arial"/>
              <a:buChar char="•"/>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Look for opportunities to create publishable manuscripts from your dissertation</a:t>
            </a:r>
          </a:p>
          <a:p>
            <a:pPr marL="342900" marR="0" lvl="0" indent="-342900" algn="l" rtl="0">
              <a:lnSpc>
                <a:spcPct val="100000"/>
              </a:lnSpc>
              <a:spcBef>
                <a:spcPts val="480"/>
              </a:spcBef>
              <a:spcAft>
                <a:spcPts val="0"/>
              </a:spcAft>
              <a:buClr>
                <a:schemeClr val="dk1"/>
              </a:buClr>
              <a:buSzPts val="2400"/>
              <a:buFont typeface="Arial"/>
              <a:buChar char="•"/>
            </a:pPr>
            <a:r>
              <a:rPr lang="en" sz="2800" b="1" dirty="0">
                <a:latin typeface="Tahoma" panose="020B0604030504040204" pitchFamily="34" charset="0"/>
                <a:ea typeface="Tahoma" panose="020B0604030504040204" pitchFamily="34" charset="0"/>
                <a:cs typeface="Tahoma" panose="020B0604030504040204" pitchFamily="34" charset="0"/>
              </a:rPr>
              <a:t>Contribute with a chapter</a:t>
            </a:r>
          </a:p>
          <a:p>
            <a:pPr marL="342900" marR="0" lvl="0" indent="-342900" algn="l" rtl="0">
              <a:lnSpc>
                <a:spcPct val="100000"/>
              </a:lnSpc>
              <a:spcBef>
                <a:spcPts val="480"/>
              </a:spcBef>
              <a:spcAft>
                <a:spcPts val="0"/>
              </a:spcAft>
              <a:buClr>
                <a:schemeClr val="dk1"/>
              </a:buClr>
              <a:buSzPts val="2400"/>
              <a:buFont typeface="Arial"/>
              <a:buChar char="•"/>
            </a:pPr>
            <a:r>
              <a:rPr lang="en-US" sz="2800" b="1" dirty="0">
                <a:latin typeface="Tahoma" panose="020B0604030504040204" pitchFamily="34" charset="0"/>
                <a:ea typeface="Tahoma" panose="020B0604030504040204" pitchFamily="34" charset="0"/>
                <a:cs typeface="Tahoma" panose="020B0604030504040204" pitchFamily="34" charset="0"/>
              </a:rPr>
              <a:t>Conduct an interview</a:t>
            </a:r>
          </a:p>
          <a:p>
            <a:pPr marL="342900" marR="0" lvl="0" indent="-342900" algn="l" rtl="0">
              <a:lnSpc>
                <a:spcPct val="100000"/>
              </a:lnSpc>
              <a:spcBef>
                <a:spcPts val="480"/>
              </a:spcBef>
              <a:spcAft>
                <a:spcPts val="0"/>
              </a:spcAft>
              <a:buClr>
                <a:schemeClr val="dk1"/>
              </a:buClr>
              <a:buSzPts val="2400"/>
              <a:buFont typeface="Arial"/>
              <a:buChar char="•"/>
            </a:pPr>
            <a:r>
              <a:rPr lang="en-US"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Write a practical article, newsletter, or book review</a:t>
            </a:r>
            <a:endParaRPr sz="2800" b="1"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pic>
        <p:nvPicPr>
          <p:cNvPr id="264" name="Shape 264"/>
          <p:cNvPicPr preferRelativeResize="0"/>
          <p:nvPr/>
        </p:nvPicPr>
        <p:blipFill rotWithShape="1">
          <a:blip r:embed="rId3">
            <a:alphaModFix/>
          </a:blip>
          <a:srcRect/>
          <a:stretch/>
        </p:blipFill>
        <p:spPr>
          <a:xfrm>
            <a:off x="6936581" y="1892300"/>
            <a:ext cx="2207419" cy="2750344"/>
          </a:xfrm>
          <a:prstGeom prst="rect">
            <a:avLst/>
          </a:prstGeom>
          <a:noFill/>
          <a:ln>
            <a:noFill/>
          </a:ln>
        </p:spPr>
      </p:pic>
      <p:pic>
        <p:nvPicPr>
          <p:cNvPr id="3" name="Picture 2">
            <a:extLst>
              <a:ext uri="{FF2B5EF4-FFF2-40B4-BE49-F238E27FC236}">
                <a16:creationId xmlns:a16="http://schemas.microsoft.com/office/drawing/2014/main" id="{59264852-F24F-4537-B47E-2B4E84194BBF}"/>
              </a:ext>
            </a:extLst>
          </p:cNvPr>
          <p:cNvPicPr>
            <a:picLocks noChangeAspect="1"/>
          </p:cNvPicPr>
          <p:nvPr/>
        </p:nvPicPr>
        <p:blipFill>
          <a:blip r:embed="rId4"/>
          <a:stretch>
            <a:fillRect/>
          </a:stretch>
        </p:blipFill>
        <p:spPr>
          <a:xfrm>
            <a:off x="6466153" y="5351711"/>
            <a:ext cx="2677847" cy="1506289"/>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Shape 262"/>
          <p:cNvSpPr txBox="1">
            <a:spLocks noGrp="1"/>
          </p:cNvSpPr>
          <p:nvPr>
            <p:ph type="title"/>
          </p:nvPr>
        </p:nvSpPr>
        <p:spPr>
          <a:xfrm>
            <a:off x="609600" y="5969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8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Take the Plunge…Part 2</a:t>
            </a:r>
            <a:endParaRPr sz="6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263" name="Shape 263"/>
          <p:cNvSpPr txBox="1">
            <a:spLocks noGrp="1"/>
          </p:cNvSpPr>
          <p:nvPr>
            <p:ph type="body" idx="1"/>
          </p:nvPr>
        </p:nvSpPr>
        <p:spPr>
          <a:xfrm>
            <a:off x="1079500" y="1892300"/>
            <a:ext cx="5105400" cy="4526100"/>
          </a:xfrm>
          <a:prstGeom prst="rect">
            <a:avLst/>
          </a:prstGeom>
          <a:noFill/>
          <a:ln>
            <a:noFill/>
          </a:ln>
        </p:spPr>
        <p:txBody>
          <a:bodyPr spcFirstLastPara="1" wrap="square" lIns="91425" tIns="45700" rIns="91425" bIns="45700" anchor="t" anchorCtr="0">
            <a:noAutofit/>
          </a:bodyPr>
          <a:lstStyle/>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Write a major grant proposal</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Lead a special journal issue</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Edit a book</a:t>
            </a:r>
          </a:p>
          <a:p>
            <a:pPr marL="342900" lvl="0" indent="-342900">
              <a:spcBef>
                <a:spcPts val="0"/>
              </a:spcBef>
            </a:pPr>
            <a:r>
              <a:rPr lang="en-US" sz="2800" b="1" dirty="0">
                <a:latin typeface="Tahoma" panose="020B0604030504040204" pitchFamily="34" charset="0"/>
                <a:ea typeface="Tahoma" panose="020B0604030504040204" pitchFamily="34" charset="0"/>
                <a:cs typeface="Tahoma" panose="020B0604030504040204" pitchFamily="34" charset="0"/>
              </a:rPr>
              <a:t>Sole author a book</a:t>
            </a:r>
          </a:p>
          <a:p>
            <a:pPr marL="342900" marR="0" lvl="0" indent="-342900" algn="l" rtl="0">
              <a:lnSpc>
                <a:spcPct val="100000"/>
              </a:lnSpc>
              <a:spcBef>
                <a:spcPts val="480"/>
              </a:spcBef>
              <a:spcAft>
                <a:spcPts val="0"/>
              </a:spcAft>
              <a:buClr>
                <a:schemeClr val="dk1"/>
              </a:buClr>
              <a:buSzPts val="2400"/>
              <a:buFont typeface="Arial"/>
              <a:buChar char="•"/>
            </a:pPr>
            <a:r>
              <a:rPr lang="en" sz="2800" b="1" i="0" u="none" dirty="0">
                <a:solidFill>
                  <a:schemeClr val="dk1"/>
                </a:solidFill>
                <a:latin typeface="Tahoma" panose="020B0604030504040204" pitchFamily="34" charset="0"/>
                <a:ea typeface="Tahoma" panose="020B0604030504040204" pitchFamily="34" charset="0"/>
                <a:cs typeface="Tahoma" panose="020B0604030504040204" pitchFamily="34" charset="0"/>
                <a:sym typeface="Calibri"/>
              </a:rPr>
              <a:t>Get your name out there! </a:t>
            </a:r>
            <a:endParaRPr sz="2800" b="1" dirty="0">
              <a:latin typeface="Tahoma" panose="020B0604030504040204" pitchFamily="34" charset="0"/>
              <a:ea typeface="Tahoma" panose="020B0604030504040204" pitchFamily="34" charset="0"/>
              <a:cs typeface="Tahoma" panose="020B0604030504040204" pitchFamily="34" charset="0"/>
            </a:endParaRPr>
          </a:p>
          <a:p>
            <a:pPr marL="342900" marR="0" lvl="0" indent="-342900" algn="l" rtl="0">
              <a:lnSpc>
                <a:spcPct val="100000"/>
              </a:lnSpc>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a:p>
            <a:pPr marL="342900" marR="0" lvl="0" indent="-139700" algn="l" rtl="0">
              <a:spcBef>
                <a:spcPts val="640"/>
              </a:spcBef>
              <a:spcAft>
                <a:spcPts val="0"/>
              </a:spcAft>
              <a:buClr>
                <a:schemeClr val="dk1"/>
              </a:buClr>
              <a:buSzPts val="3200"/>
              <a:buFont typeface="Arial"/>
              <a:buNone/>
            </a:pPr>
            <a:endParaRPr sz="3200" b="0" i="0" u="none" dirty="0">
              <a:solidFill>
                <a:schemeClr val="dk1"/>
              </a:solidFill>
              <a:latin typeface="Calibri"/>
              <a:ea typeface="Calibri"/>
              <a:cs typeface="Calibri"/>
              <a:sym typeface="Calibri"/>
            </a:endParaRPr>
          </a:p>
        </p:txBody>
      </p:sp>
      <p:pic>
        <p:nvPicPr>
          <p:cNvPr id="4" name="Picture 3">
            <a:extLst>
              <a:ext uri="{FF2B5EF4-FFF2-40B4-BE49-F238E27FC236}">
                <a16:creationId xmlns:a16="http://schemas.microsoft.com/office/drawing/2014/main" id="{D698250B-0484-4F64-96A5-2A75FEAF9835}"/>
              </a:ext>
            </a:extLst>
          </p:cNvPr>
          <p:cNvPicPr>
            <a:picLocks noChangeAspect="1"/>
          </p:cNvPicPr>
          <p:nvPr/>
        </p:nvPicPr>
        <p:blipFill>
          <a:blip r:embed="rId3"/>
          <a:stretch>
            <a:fillRect/>
          </a:stretch>
        </p:blipFill>
        <p:spPr>
          <a:xfrm>
            <a:off x="6350000" y="5286374"/>
            <a:ext cx="2794000" cy="1571625"/>
          </a:xfrm>
          <a:prstGeom prst="rect">
            <a:avLst/>
          </a:prstGeom>
        </p:spPr>
      </p:pic>
      <p:pic>
        <p:nvPicPr>
          <p:cNvPr id="6" name="Picture 5">
            <a:extLst>
              <a:ext uri="{FF2B5EF4-FFF2-40B4-BE49-F238E27FC236}">
                <a16:creationId xmlns:a16="http://schemas.microsoft.com/office/drawing/2014/main" id="{BB619768-2643-4F43-BF39-A68C661D7DEA}"/>
              </a:ext>
            </a:extLst>
          </p:cNvPr>
          <p:cNvPicPr>
            <a:picLocks noChangeAspect="1"/>
          </p:cNvPicPr>
          <p:nvPr/>
        </p:nvPicPr>
        <p:blipFill>
          <a:blip r:embed="rId4"/>
          <a:stretch>
            <a:fillRect/>
          </a:stretch>
        </p:blipFill>
        <p:spPr>
          <a:xfrm>
            <a:off x="6548968" y="2019300"/>
            <a:ext cx="2696632" cy="2022474"/>
          </a:xfrm>
          <a:prstGeom prst="rect">
            <a:avLst/>
          </a:prstGeom>
        </p:spPr>
      </p:pic>
    </p:spTree>
    <p:extLst>
      <p:ext uri="{BB962C8B-B14F-4D97-AF65-F5344CB8AC3E}">
        <p14:creationId xmlns:p14="http://schemas.microsoft.com/office/powerpoint/2010/main" val="1957978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Part #3. Time Out for Early Career Writing Advice</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54F3E42C-3FB6-4D4A-AB73-098E08DBBE0F}"/>
              </a:ext>
            </a:extLst>
          </p:cNvPr>
          <p:cNvPicPr>
            <a:picLocks noChangeAspect="1"/>
          </p:cNvPicPr>
          <p:nvPr/>
        </p:nvPicPr>
        <p:blipFill>
          <a:blip r:embed="rId3"/>
          <a:stretch>
            <a:fillRect/>
          </a:stretch>
        </p:blipFill>
        <p:spPr>
          <a:xfrm>
            <a:off x="2861955" y="2224007"/>
            <a:ext cx="4216933" cy="4633993"/>
          </a:xfrm>
          <a:prstGeom prst="rect">
            <a:avLst/>
          </a:prstGeom>
        </p:spPr>
      </p:pic>
    </p:spTree>
    <p:extLst>
      <p:ext uri="{BB962C8B-B14F-4D97-AF65-F5344CB8AC3E}">
        <p14:creationId xmlns:p14="http://schemas.microsoft.com/office/powerpoint/2010/main" val="19061979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Shape 278"/>
          <p:cNvSpPr txBox="1">
            <a:spLocks noGrp="1"/>
          </p:cNvSpPr>
          <p:nvPr>
            <p:ph type="subTitle" idx="1"/>
          </p:nvPr>
        </p:nvSpPr>
        <p:spPr>
          <a:xfrm>
            <a:off x="482600" y="3360079"/>
            <a:ext cx="8458200" cy="1143000"/>
          </a:xfrm>
          <a:prstGeom prst="rect">
            <a:avLst/>
          </a:prstGeom>
          <a:noFill/>
          <a:ln>
            <a:noFill/>
          </a:ln>
        </p:spPr>
        <p:txBody>
          <a:bodyPr spcFirstLastPara="1" wrap="square" lIns="91425" tIns="45700" rIns="91425" bIns="45700" anchor="t" anchorCtr="0">
            <a:noAutofit/>
          </a:bodyPr>
          <a:lstStyle/>
          <a:p>
            <a:pPr marL="0" marR="0" lvl="0" indent="0" rtl="0">
              <a:lnSpc>
                <a:spcPct val="80000"/>
              </a:lnSpc>
              <a:spcBef>
                <a:spcPts val="0"/>
              </a:spcBef>
              <a:spcAft>
                <a:spcPts val="0"/>
              </a:spcAft>
              <a:buClr>
                <a:srgbClr val="898989"/>
              </a:buClr>
              <a:buSzPts val="2700"/>
              <a:buFont typeface="Arial"/>
              <a:buNone/>
            </a:pPr>
            <a:r>
              <a:rPr lang="en" b="1" i="0" u="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Insights and Advice on Getting Published </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New"/>
              </a:rPr>
              <a:t>from a New Faculty’s Perspective</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79" name="Shape 279"/>
          <p:cNvPicPr preferRelativeResize="0"/>
          <p:nvPr/>
        </p:nvPicPr>
        <p:blipFill rotWithShape="1">
          <a:blip r:embed="rId3">
            <a:alphaModFix/>
          </a:blip>
          <a:srcRect/>
          <a:stretch/>
        </p:blipFill>
        <p:spPr>
          <a:xfrm>
            <a:off x="1298559" y="67461"/>
            <a:ext cx="2143125" cy="2143125"/>
          </a:xfrm>
          <a:prstGeom prst="rect">
            <a:avLst/>
          </a:prstGeom>
          <a:noFill/>
          <a:ln>
            <a:noFill/>
          </a:ln>
        </p:spPr>
      </p:pic>
      <p:pic>
        <p:nvPicPr>
          <p:cNvPr id="280" name="Shape 280"/>
          <p:cNvPicPr preferRelativeResize="0"/>
          <p:nvPr/>
        </p:nvPicPr>
        <p:blipFill rotWithShape="1">
          <a:blip r:embed="rId3">
            <a:alphaModFix/>
          </a:blip>
          <a:srcRect/>
          <a:stretch/>
        </p:blipFill>
        <p:spPr>
          <a:xfrm rot="2400001">
            <a:off x="4202171" y="534947"/>
            <a:ext cx="1600200" cy="1600200"/>
          </a:xfrm>
          <a:prstGeom prst="rect">
            <a:avLst/>
          </a:prstGeom>
          <a:noFill/>
          <a:ln>
            <a:noFill/>
          </a:ln>
        </p:spPr>
      </p:pic>
      <p:pic>
        <p:nvPicPr>
          <p:cNvPr id="281" name="Shape 281"/>
          <p:cNvPicPr preferRelativeResize="0"/>
          <p:nvPr/>
        </p:nvPicPr>
        <p:blipFill rotWithShape="1">
          <a:blip r:embed="rId3">
            <a:alphaModFix/>
          </a:blip>
          <a:srcRect/>
          <a:stretch/>
        </p:blipFill>
        <p:spPr>
          <a:xfrm rot="-7500001">
            <a:off x="6491248" y="1531955"/>
            <a:ext cx="1257300" cy="1257300"/>
          </a:xfrm>
          <a:prstGeom prst="rect">
            <a:avLst/>
          </a:prstGeom>
          <a:noFill/>
          <a:ln>
            <a:noFill/>
          </a:ln>
        </p:spPr>
      </p:pic>
      <p:sp>
        <p:nvSpPr>
          <p:cNvPr id="283" name="Shape 283"/>
          <p:cNvSpPr txBox="1">
            <a:spLocks noGrp="1"/>
          </p:cNvSpPr>
          <p:nvPr>
            <p:ph type="ctrTitle"/>
          </p:nvPr>
        </p:nvSpPr>
        <p:spPr>
          <a:xfrm>
            <a:off x="882700" y="4503079"/>
            <a:ext cx="7658000" cy="162134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4800"/>
              <a:buFont typeface="Courier New"/>
              <a:buNone/>
            </a:pP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Writing Tips </a:t>
            </a:r>
            <a:b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b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and Ins</a:t>
            </a:r>
            <a:r>
              <a:rPr lang="en-US" sz="4800" b="1" i="0" u="none" strike="noStrike" cap="none" dirty="0" err="1">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i</a:t>
            </a:r>
            <a:r>
              <a:rPr lang="en" sz="4800" b="1" i="0" u="none" strike="noStrike" cap="none" dirty="0">
                <a:solidFill>
                  <a:srgbClr val="C00000"/>
                </a:solidFill>
                <a:latin typeface="Tahoma" panose="020B0604030504040204" pitchFamily="34" charset="0"/>
                <a:ea typeface="Tahoma" panose="020B0604030504040204" pitchFamily="34" charset="0"/>
                <a:cs typeface="Tahoma" panose="020B0604030504040204" pitchFamily="34" charset="0"/>
                <a:sym typeface="Courier New"/>
              </a:rPr>
              <a:t>ghts</a:t>
            </a:r>
            <a:endParaRPr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Shape 187"/>
          <p:cNvSpPr txBox="1">
            <a:spLocks noGrp="1"/>
          </p:cNvSpPr>
          <p:nvPr>
            <p:ph type="title"/>
          </p:nvPr>
        </p:nvSpPr>
        <p:spPr>
          <a:xfrm>
            <a:off x="457200" y="683783"/>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600"/>
              <a:buFont typeface="Courier"/>
              <a:buNone/>
            </a:pPr>
            <a:r>
              <a:rPr lang="en-US" sz="32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Difficulties and Challenges of a Early Career Scholar</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188" name="Shape 188"/>
          <p:cNvSpPr txBox="1">
            <a:spLocks noGrp="1"/>
          </p:cNvSpPr>
          <p:nvPr>
            <p:ph type="body" idx="1"/>
          </p:nvPr>
        </p:nvSpPr>
        <p:spPr>
          <a:xfrm>
            <a:off x="1014712" y="2079861"/>
            <a:ext cx="5159229" cy="4475406"/>
          </a:xfrm>
          <a:prstGeom prst="rect">
            <a:avLst/>
          </a:prstGeom>
          <a:noFill/>
          <a:ln>
            <a:noFill/>
          </a:ln>
        </p:spPr>
        <p:txBody>
          <a:bodyPr spcFirstLastPara="1" wrap="square" lIns="91425" tIns="45700" rIns="91425" bIns="45700" anchor="t" anchorCtr="0">
            <a:noAutofit/>
          </a:bodyPr>
          <a:lstStyle/>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Time</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Writing habits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Resources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Local/Global Support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Starter text</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Reputation</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Connections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Journal awareness</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Energy/Stamina</a:t>
            </a:r>
          </a:p>
          <a:p>
            <a:pPr marL="457200" marR="0" lvl="0" indent="-457200" algn="l" rtl="0">
              <a:lnSpc>
                <a:spcPct val="100000"/>
              </a:lnSpc>
              <a:spcBef>
                <a:spcPts val="0"/>
              </a:spcBef>
              <a:spcAft>
                <a:spcPts val="0"/>
              </a:spcAft>
              <a:buClr>
                <a:schemeClr val="dk1"/>
              </a:buClr>
              <a:buSzPts val="2400"/>
              <a:buFont typeface="Calibri"/>
              <a:buAutoNum type="arabicPeriod"/>
            </a:pPr>
            <a:r>
              <a:rPr lang="en-US" sz="2800" b="1" dirty="0">
                <a:latin typeface="Tahoma" panose="020B0604030504040204" pitchFamily="34" charset="0"/>
                <a:ea typeface="Tahoma" panose="020B0604030504040204" pitchFamily="34" charset="0"/>
                <a:cs typeface="Tahoma" panose="020B0604030504040204" pitchFamily="34" charset="0"/>
              </a:rPr>
              <a:t>Service/Teaching duties</a:t>
            </a:r>
          </a:p>
          <a:p>
            <a:pPr marL="457200" marR="0" lvl="0" indent="-457200" algn="l" rtl="0">
              <a:lnSpc>
                <a:spcPct val="100000"/>
              </a:lnSpc>
              <a:spcBef>
                <a:spcPts val="0"/>
              </a:spcBef>
              <a:spcAft>
                <a:spcPts val="0"/>
              </a:spcAft>
              <a:buClr>
                <a:schemeClr val="dk1"/>
              </a:buClr>
              <a:buSzPts val="2400"/>
              <a:buFont typeface="Calibri"/>
              <a:buAutoNum type="arabicPeriod"/>
            </a:pPr>
            <a:endParaRPr lang="en-US" b="1" dirty="0">
              <a:latin typeface="Tahoma" panose="020B0604030504040204" pitchFamily="34" charset="0"/>
              <a:ea typeface="Tahoma" panose="020B0604030504040204" pitchFamily="34" charset="0"/>
              <a:cs typeface="Tahoma" panose="020B0604030504040204" pitchFamily="34" charset="0"/>
            </a:endParaRPr>
          </a:p>
          <a:p>
            <a:pPr marL="457200" marR="0" lvl="0" indent="-457200" algn="l" rtl="0">
              <a:lnSpc>
                <a:spcPct val="100000"/>
              </a:lnSpc>
              <a:spcBef>
                <a:spcPts val="0"/>
              </a:spcBef>
              <a:spcAft>
                <a:spcPts val="0"/>
              </a:spcAft>
              <a:buClr>
                <a:schemeClr val="dk1"/>
              </a:buClr>
              <a:buSzPts val="2400"/>
              <a:buFont typeface="Calibri"/>
              <a:buAutoNum type="arabicPeriod"/>
            </a:pPr>
            <a:endParaRPr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68FED43-4F51-407A-81F6-47C536E4B63C}"/>
              </a:ext>
            </a:extLst>
          </p:cNvPr>
          <p:cNvPicPr>
            <a:picLocks noChangeAspect="1"/>
          </p:cNvPicPr>
          <p:nvPr/>
        </p:nvPicPr>
        <p:blipFill>
          <a:blip r:embed="rId3"/>
          <a:stretch>
            <a:fillRect/>
          </a:stretch>
        </p:blipFill>
        <p:spPr>
          <a:xfrm>
            <a:off x="6053559" y="1948543"/>
            <a:ext cx="3090441" cy="2058709"/>
          </a:xfrm>
          <a:prstGeom prst="rect">
            <a:avLst/>
          </a:prstGeom>
        </p:spPr>
      </p:pic>
    </p:spTree>
    <p:extLst>
      <p:ext uri="{BB962C8B-B14F-4D97-AF65-F5344CB8AC3E}">
        <p14:creationId xmlns:p14="http://schemas.microsoft.com/office/powerpoint/2010/main" val="6163513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15,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The Hardest Part of Writing Is Restarting</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https://www.chronicle.com/article/The-Hardest-Part-of-Writing-Is/245720?cid=cp242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3" name="Picture 2">
            <a:extLst>
              <a:ext uri="{FF2B5EF4-FFF2-40B4-BE49-F238E27FC236}">
                <a16:creationId xmlns:a16="http://schemas.microsoft.com/office/drawing/2014/main" id="{66666F44-E3C0-45B6-8368-5C9CEB6966E5}"/>
              </a:ext>
            </a:extLst>
          </p:cNvPr>
          <p:cNvPicPr>
            <a:picLocks noChangeAspect="1"/>
          </p:cNvPicPr>
          <p:nvPr/>
        </p:nvPicPr>
        <p:blipFill rotWithShape="1">
          <a:blip r:embed="rId3"/>
          <a:srcRect l="12552" t="32405" r="37441" b="13924"/>
          <a:stretch/>
        </p:blipFill>
        <p:spPr>
          <a:xfrm>
            <a:off x="4254752" y="2773362"/>
            <a:ext cx="4925462" cy="4184716"/>
          </a:xfrm>
          <a:prstGeom prst="rect">
            <a:avLst/>
          </a:prstGeom>
        </p:spPr>
      </p:pic>
      <p:pic>
        <p:nvPicPr>
          <p:cNvPr id="5" name="Picture 4">
            <a:extLst>
              <a:ext uri="{FF2B5EF4-FFF2-40B4-BE49-F238E27FC236}">
                <a16:creationId xmlns:a16="http://schemas.microsoft.com/office/drawing/2014/main" id="{6518A53A-A647-4C6F-87E0-2A103DC48BC0}"/>
              </a:ext>
            </a:extLst>
          </p:cNvPr>
          <p:cNvPicPr>
            <a:picLocks noChangeAspect="1"/>
          </p:cNvPicPr>
          <p:nvPr/>
        </p:nvPicPr>
        <p:blipFill rotWithShape="1">
          <a:blip r:embed="rId4"/>
          <a:srcRect l="18333" t="34284" r="40000" b="8092"/>
          <a:stretch/>
        </p:blipFill>
        <p:spPr>
          <a:xfrm>
            <a:off x="134397" y="3052763"/>
            <a:ext cx="4120355" cy="3625913"/>
          </a:xfrm>
          <a:prstGeom prst="rect">
            <a:avLst/>
          </a:prstGeom>
        </p:spPr>
      </p:pic>
    </p:spTree>
    <p:extLst>
      <p:ext uri="{BB962C8B-B14F-4D97-AF65-F5344CB8AC3E}">
        <p14:creationId xmlns:p14="http://schemas.microsoft.com/office/powerpoint/2010/main" val="906849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823865" y="689156"/>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Meina Zhu: </a:t>
            </a:r>
            <a:b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An Early Career Perspective</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823865" y="2147596"/>
            <a:ext cx="6799154" cy="2969537"/>
          </a:xfrm>
        </p:spPr>
        <p:txBody>
          <a:bodyPr/>
          <a:lstStyle/>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Goals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Strategic Plans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Reflection</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Collaborators</a:t>
            </a:r>
            <a:b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b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Professional Development</a:t>
            </a:r>
          </a:p>
          <a:p>
            <a:pPr marL="25400" indent="0">
              <a:buNone/>
            </a:pP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Research focus</a:t>
            </a:r>
          </a:p>
          <a:p>
            <a:pPr marL="25400" indent="0">
              <a:buNone/>
            </a:pP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3" name="Picture 2" descr="A person wearing a suit and tie&#10;&#10;Description automatically generated">
            <a:extLst>
              <a:ext uri="{FF2B5EF4-FFF2-40B4-BE49-F238E27FC236}">
                <a16:creationId xmlns:a16="http://schemas.microsoft.com/office/drawing/2014/main" id="{CE2542A4-A451-4223-B593-93ED0733B90D}"/>
              </a:ext>
            </a:extLst>
          </p:cNvPr>
          <p:cNvPicPr>
            <a:picLocks noChangeAspect="1"/>
          </p:cNvPicPr>
          <p:nvPr/>
        </p:nvPicPr>
        <p:blipFill>
          <a:blip r:embed="rId3"/>
          <a:stretch>
            <a:fillRect/>
          </a:stretch>
        </p:blipFill>
        <p:spPr>
          <a:xfrm>
            <a:off x="7301729" y="0"/>
            <a:ext cx="1842271" cy="2454827"/>
          </a:xfrm>
          <a:prstGeom prst="rect">
            <a:avLst/>
          </a:prstGeom>
        </p:spPr>
      </p:pic>
    </p:spTree>
    <p:extLst>
      <p:ext uri="{BB962C8B-B14F-4D97-AF65-F5344CB8AC3E}">
        <p14:creationId xmlns:p14="http://schemas.microsoft.com/office/powerpoint/2010/main" val="2592710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22586" y="874486"/>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a:t>
            </a:r>
            <a:r>
              <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Writing </a:t>
            </a:r>
            <a:r>
              <a:rPr lang="en-US" sz="54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Goals</a:t>
            </a:r>
            <a:endParaRPr sz="72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3FCE6DDE-599F-3D47-8192-C53279726034}"/>
              </a:ext>
            </a:extLst>
          </p:cNvPr>
          <p:cNvPicPr>
            <a:picLocks noChangeAspect="1"/>
          </p:cNvPicPr>
          <p:nvPr/>
        </p:nvPicPr>
        <p:blipFill>
          <a:blip r:embed="rId3"/>
          <a:stretch>
            <a:fillRect/>
          </a:stretch>
        </p:blipFill>
        <p:spPr>
          <a:xfrm>
            <a:off x="1567542" y="1841500"/>
            <a:ext cx="5950857" cy="3570514"/>
          </a:xfrm>
          <a:prstGeom prst="rect">
            <a:avLst/>
          </a:prstGeom>
        </p:spPr>
      </p:pic>
    </p:spTree>
    <p:extLst>
      <p:ext uri="{BB962C8B-B14F-4D97-AF65-F5344CB8AC3E}">
        <p14:creationId xmlns:p14="http://schemas.microsoft.com/office/powerpoint/2010/main" val="4009290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Strategic Plans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482014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Reflection on Writing</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4B13B82-F567-CF48-8D06-15E334435429}"/>
              </a:ext>
            </a:extLst>
          </p:cNvPr>
          <p:cNvPicPr>
            <a:picLocks noChangeAspect="1"/>
          </p:cNvPicPr>
          <p:nvPr/>
        </p:nvPicPr>
        <p:blipFill rotWithShape="1">
          <a:blip r:embed="rId3"/>
          <a:srcRect b="16184"/>
          <a:stretch/>
        </p:blipFill>
        <p:spPr>
          <a:xfrm>
            <a:off x="1228846" y="1841500"/>
            <a:ext cx="6889508" cy="4370614"/>
          </a:xfrm>
          <a:prstGeom prst="rect">
            <a:avLst/>
          </a:prstGeom>
        </p:spPr>
      </p:pic>
    </p:spTree>
    <p:extLst>
      <p:ext uri="{BB962C8B-B14F-4D97-AF65-F5344CB8AC3E}">
        <p14:creationId xmlns:p14="http://schemas.microsoft.com/office/powerpoint/2010/main" val="3855844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21492D-F21F-2020-66B1-237AD8AE793F}"/>
              </a:ext>
            </a:extLst>
          </p:cNvPr>
          <p:cNvSpPr>
            <a:spLocks noGrp="1"/>
          </p:cNvSpPr>
          <p:nvPr>
            <p:ph type="title"/>
          </p:nvPr>
        </p:nvSpPr>
        <p:spPr/>
        <p:txBody>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Ten Journal Published In </a:t>
            </a:r>
            <a:b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FF0000"/>
                </a:solidFill>
                <a:latin typeface="Tahoma" panose="020B0604030504040204" pitchFamily="34" charset="0"/>
                <a:ea typeface="Tahoma" panose="020B0604030504040204" pitchFamily="34" charset="0"/>
                <a:cs typeface="Tahoma" panose="020B0604030504040204" pitchFamily="34" charset="0"/>
              </a:rPr>
              <a:t>(from easiest to most difficult experience)</a:t>
            </a:r>
            <a:endParaRPr lang="en-US" b="1"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1175F4F7-7420-C3BD-90DD-8204D08E9066}"/>
              </a:ext>
            </a:extLst>
          </p:cNvPr>
          <p:cNvSpPr>
            <a:spLocks noGrp="1"/>
          </p:cNvSpPr>
          <p:nvPr>
            <p:ph idx="1"/>
          </p:nvPr>
        </p:nvSpPr>
        <p:spPr/>
        <p:txBody>
          <a:bodyPr>
            <a:normAutofit/>
          </a:bodyPr>
          <a:lstStyle/>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Open Praxis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Contemporary Educational Technology  </a:t>
            </a:r>
          </a:p>
          <a:p>
            <a:pPr marL="457200" indent="-457200">
              <a:buFont typeface="+mj-lt"/>
              <a:buAutoNum type="arabicPeriod"/>
            </a:pPr>
            <a:r>
              <a:rPr lang="en-US" b="1" dirty="0" err="1">
                <a:latin typeface="Tahoma" panose="020B0604030504040204" pitchFamily="34" charset="0"/>
                <a:ea typeface="Tahoma" panose="020B0604030504040204" pitchFamily="34" charset="0"/>
                <a:cs typeface="Tahoma" panose="020B0604030504040204" pitchFamily="34" charset="0"/>
              </a:rPr>
              <a:t>TechTrends</a:t>
            </a:r>
            <a:r>
              <a:rPr lang="en-US" b="1" dirty="0">
                <a:latin typeface="Tahoma" panose="020B0604030504040204" pitchFamily="34" charset="0"/>
                <a:ea typeface="Tahoma" panose="020B0604030504040204" pitchFamily="34" charset="0"/>
                <a:cs typeface="Tahoma" panose="020B0604030504040204" pitchFamily="34" charset="0"/>
              </a:rPr>
              <a:t>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Turkish Online Journal of Distance Education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Online Learning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Distance Education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Educational Technology Research and Development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Education and Information Technologies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Journal of Computing in Higher Education  </a:t>
            </a:r>
          </a:p>
          <a:p>
            <a:pPr marL="457200" indent="-457200">
              <a:buFont typeface="+mj-lt"/>
              <a:buAutoNum type="arabicPeriod"/>
            </a:pPr>
            <a:r>
              <a:rPr lang="en-US" b="1" dirty="0">
                <a:latin typeface="Tahoma" panose="020B0604030504040204" pitchFamily="34" charset="0"/>
                <a:ea typeface="Tahoma" panose="020B0604030504040204" pitchFamily="34" charset="0"/>
                <a:cs typeface="Tahoma" panose="020B0604030504040204" pitchFamily="34" charset="0"/>
              </a:rPr>
              <a:t>British Journal of Educational Technology  </a:t>
            </a:r>
          </a:p>
          <a:p>
            <a:pPr marL="0" indent="0">
              <a:buNone/>
            </a:pPr>
            <a:endParaRPr lang="en-US" dirty="0"/>
          </a:p>
          <a:p>
            <a:endParaRPr lang="en-US" dirty="0"/>
          </a:p>
        </p:txBody>
      </p:sp>
    </p:spTree>
    <p:extLst>
      <p:ext uri="{BB962C8B-B14F-4D97-AF65-F5344CB8AC3E}">
        <p14:creationId xmlns:p14="http://schemas.microsoft.com/office/powerpoint/2010/main" val="176834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descr="A picture containing text, writing implement, stationary, pencil&#10;&#10;Description automatically generated">
            <a:extLst>
              <a:ext uri="{FF2B5EF4-FFF2-40B4-BE49-F238E27FC236}">
                <a16:creationId xmlns:a16="http://schemas.microsoft.com/office/drawing/2014/main" id="{47F1A3FF-4BF7-47CA-8427-1C425DD3D249}"/>
              </a:ext>
            </a:extLst>
          </p:cNvPr>
          <p:cNvPicPr>
            <a:picLocks noChangeAspect="1"/>
          </p:cNvPicPr>
          <p:nvPr/>
        </p:nvPicPr>
        <p:blipFill>
          <a:blip r:embed="rId3"/>
          <a:stretch>
            <a:fillRect/>
          </a:stretch>
        </p:blipFill>
        <p:spPr>
          <a:xfrm>
            <a:off x="443636" y="1996087"/>
            <a:ext cx="8256727" cy="4644409"/>
          </a:xfrm>
          <a:prstGeom prst="rect">
            <a:avLst/>
          </a:prstGeom>
        </p:spPr>
      </p:pic>
    </p:spTree>
    <p:extLst>
      <p:ext uri="{BB962C8B-B14F-4D97-AF65-F5344CB8AC3E}">
        <p14:creationId xmlns:p14="http://schemas.microsoft.com/office/powerpoint/2010/main" val="258497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white"/>
              </a:solidFill>
              <a:latin typeface="Calibri" panose="020F0502020204030204"/>
            </a:endParaRPr>
          </a:p>
        </p:txBody>
      </p:sp>
      <p:sp>
        <p:nvSpPr>
          <p:cNvPr id="2" name="Title 1">
            <a:extLst>
              <a:ext uri="{FF2B5EF4-FFF2-40B4-BE49-F238E27FC236}">
                <a16:creationId xmlns:a16="http://schemas.microsoft.com/office/drawing/2014/main" id="{35635A7F-B36F-74F7-4387-1D2613D1F00C}"/>
              </a:ext>
            </a:extLst>
          </p:cNvPr>
          <p:cNvSpPr>
            <a:spLocks noGrp="1"/>
          </p:cNvSpPr>
          <p:nvPr>
            <p:ph type="title"/>
          </p:nvPr>
        </p:nvSpPr>
        <p:spPr>
          <a:xfrm>
            <a:off x="482600" y="1098551"/>
            <a:ext cx="8178800" cy="851803"/>
          </a:xfrm>
        </p:spPr>
        <p:txBody>
          <a:bodyPr>
            <a:normAutofit/>
          </a:bodyPr>
          <a:lstStyle/>
          <a:p>
            <a:pPr algn="ctr"/>
            <a:r>
              <a:rPr lang="en-US" sz="3200" b="1" dirty="0">
                <a:latin typeface="Tahoma" panose="020B0604030504040204" pitchFamily="34" charset="0"/>
                <a:ea typeface="Tahoma" panose="020B0604030504040204" pitchFamily="34" charset="0"/>
                <a:cs typeface="Tahoma" panose="020B0604030504040204" pitchFamily="34" charset="0"/>
              </a:rPr>
              <a:t>Writing Collaboration Advice </a:t>
            </a:r>
          </a:p>
        </p:txBody>
      </p:sp>
      <p:sp>
        <p:nvSpPr>
          <p:cNvPr id="3" name="Content Placeholder 2">
            <a:extLst>
              <a:ext uri="{FF2B5EF4-FFF2-40B4-BE49-F238E27FC236}">
                <a16:creationId xmlns:a16="http://schemas.microsoft.com/office/drawing/2014/main" id="{3ECAFACC-1DEA-A31C-43D7-8F2DD42166CA}"/>
              </a:ext>
            </a:extLst>
          </p:cNvPr>
          <p:cNvSpPr>
            <a:spLocks noGrp="1"/>
          </p:cNvSpPr>
          <p:nvPr>
            <p:ph idx="1"/>
          </p:nvPr>
        </p:nvSpPr>
        <p:spPr>
          <a:xfrm>
            <a:off x="482600" y="2194486"/>
            <a:ext cx="8178800" cy="3295487"/>
          </a:xfrm>
        </p:spPr>
        <p:txBody>
          <a:bodyPr>
            <a:normAutofit/>
          </a:bodyPr>
          <a:lstStyle/>
          <a:p>
            <a:r>
              <a:rPr lang="en-US" sz="2400" b="1" dirty="0">
                <a:latin typeface="Tahoma" panose="020B0604030504040204" pitchFamily="34" charset="0"/>
                <a:ea typeface="Tahoma" panose="020B0604030504040204" pitchFamily="34" charset="0"/>
                <a:cs typeface="Tahoma" panose="020B0604030504040204" pitchFamily="34" charset="0"/>
              </a:rPr>
              <a:t>Build and maintain relationship</a:t>
            </a:r>
          </a:p>
          <a:p>
            <a:r>
              <a:rPr lang="en-US" sz="2400" b="1" dirty="0">
                <a:latin typeface="Tahoma" panose="020B0604030504040204" pitchFamily="34" charset="0"/>
                <a:ea typeface="Tahoma" panose="020B0604030504040204" pitchFamily="34" charset="0"/>
                <a:cs typeface="Tahoma" panose="020B0604030504040204" pitchFamily="34" charset="0"/>
              </a:rPr>
              <a:t>Respect diverse culture background and perspectives</a:t>
            </a:r>
          </a:p>
          <a:p>
            <a:r>
              <a:rPr lang="en-US" sz="2400" b="1" dirty="0">
                <a:latin typeface="Tahoma" panose="020B0604030504040204" pitchFamily="34" charset="0"/>
                <a:ea typeface="Tahoma" panose="020B0604030504040204" pitchFamily="34" charset="0"/>
                <a:cs typeface="Tahoma" panose="020B0604030504040204" pitchFamily="34" charset="0"/>
              </a:rPr>
              <a:t>Provide clear guidelines and instructions to book authors at the beginning</a:t>
            </a:r>
          </a:p>
          <a:p>
            <a:r>
              <a:rPr lang="en-US" sz="2400" b="1" dirty="0">
                <a:latin typeface="Tahoma" panose="020B0604030504040204" pitchFamily="34" charset="0"/>
                <a:ea typeface="Tahoma" panose="020B0604030504040204" pitchFamily="34" charset="0"/>
                <a:cs typeface="Tahoma" panose="020B0604030504040204" pitchFamily="34" charset="0"/>
              </a:rPr>
              <a:t>Respect different book chapter authors agenda</a:t>
            </a:r>
          </a:p>
          <a:p>
            <a:endParaRPr lang="en-US" sz="2400" dirty="0"/>
          </a:p>
          <a:p>
            <a:endParaRPr lang="en-US" sz="2400" dirty="0"/>
          </a:p>
          <a:p>
            <a:endParaRPr lang="en-US" sz="2400" dirty="0"/>
          </a:p>
          <a:p>
            <a:endParaRPr lang="en-US" sz="2400" dirty="0"/>
          </a:p>
          <a:p>
            <a:endParaRPr lang="en-US" sz="24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8289472" y="2447268"/>
            <a:ext cx="484026" cy="484026"/>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716801" y="1864520"/>
            <a:ext cx="1899624" cy="954774"/>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6320" y="4684693"/>
            <a:ext cx="1513185"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20937" y="5153781"/>
            <a:ext cx="364184"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buClrTx/>
            </a:pPr>
            <a:endParaRPr lang="en-US" sz="1350" kern="1200">
              <a:solidFill>
                <a:prstClr val="white"/>
              </a:solidFill>
              <a:latin typeface="Calibri" panose="020F0502020204030204"/>
            </a:endParaRPr>
          </a:p>
        </p:txBody>
      </p:sp>
    </p:spTree>
    <p:extLst>
      <p:ext uri="{BB962C8B-B14F-4D97-AF65-F5344CB8AC3E}">
        <p14:creationId xmlns:p14="http://schemas.microsoft.com/office/powerpoint/2010/main" val="40723024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1055078" y="369855"/>
            <a:ext cx="6479930" cy="1432567"/>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October 3, 2019</a:t>
            </a:r>
            <a:br>
              <a:rPr lang="en-US" sz="24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Crucial Co-Writing Considerations</a:t>
            </a:r>
            <a:br>
              <a:rPr lang="en-US" sz="21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Jordan McNeill, Inside Higher Ed</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https://www.insidehighered.com/blogs/gradhacker/crucial-co-writing-considerations</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800101" y="1881554"/>
            <a:ext cx="7684476" cy="4387361"/>
          </a:xfrm>
        </p:spPr>
        <p:txBody>
          <a:bodyPr>
            <a:normAutofit lnSpcReduction="10000"/>
          </a:bodyPr>
          <a:lstStyle/>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Clarify authorship order ahead of time.</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Have an honest conversation about the strengths of each team member--draft, revise, proofread, and format your manuscript.</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Be clear on division of labor.</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Nonwriting tasks are important too—taking notes, submission guidelines, and keep track of deadlines.</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up digital collaboration norms and platforms—archiving, tracking, commenting, etc.</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Respond to feedback professionally.</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Build in time for feedback and revision.</a:t>
            </a:r>
          </a:p>
          <a:p>
            <a:pPr marL="257175" indent="-257175">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Singular voice throughout paper—assign one member of team to read for writing style and flow.</a:t>
            </a:r>
          </a:p>
        </p:txBody>
      </p:sp>
    </p:spTree>
    <p:extLst>
      <p:ext uri="{BB962C8B-B14F-4D97-AF65-F5344CB8AC3E}">
        <p14:creationId xmlns:p14="http://schemas.microsoft.com/office/powerpoint/2010/main" val="2686904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949570" y="660435"/>
            <a:ext cx="7552591" cy="1045271"/>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Collaboration-Why?</a:t>
            </a:r>
            <a:endParaRPr sz="24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92" name="Google Shape;392;p60"/>
          <p:cNvSpPr txBox="1">
            <a:spLocks noGrp="1"/>
          </p:cNvSpPr>
          <p:nvPr>
            <p:ph type="body" idx="1"/>
          </p:nvPr>
        </p:nvSpPr>
        <p:spPr>
          <a:xfrm>
            <a:off x="949570" y="2080660"/>
            <a:ext cx="7066966" cy="3872330"/>
          </a:xfrm>
          <a:prstGeom prst="rect">
            <a:avLst/>
          </a:prstGeom>
        </p:spPr>
        <p:txBody>
          <a:bodyPr spcFirstLastPara="1" wrap="square" lIns="91425" tIns="91425" rIns="91425" bIns="91425" anchor="t" anchorCtr="0">
            <a:noAutofit/>
          </a:bodyPr>
          <a:lstStyle/>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Improve quality of research.</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Extend research relationships and networks.</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Foster interdisciplinary and transdisciplinary research.</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Share expertise and knowledge transfer.</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Enhance scientific and publishing productivity.</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Accelerate dissemination of findings for community benefit.</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393" name="Google Shape;393;p60"/>
          <p:cNvPicPr preferRelativeResize="0"/>
          <p:nvPr/>
        </p:nvPicPr>
        <p:blipFill>
          <a:blip r:embed="rId3">
            <a:alphaModFix/>
          </a:blip>
          <a:stretch>
            <a:fillRect/>
          </a:stretch>
        </p:blipFill>
        <p:spPr>
          <a:xfrm>
            <a:off x="7926859" y="2263805"/>
            <a:ext cx="1150604" cy="87999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61"/>
          <p:cNvSpPr txBox="1">
            <a:spLocks noGrp="1"/>
          </p:cNvSpPr>
          <p:nvPr>
            <p:ph type="title"/>
          </p:nvPr>
        </p:nvSpPr>
        <p:spPr>
          <a:xfrm>
            <a:off x="975946" y="540128"/>
            <a:ext cx="7702062" cy="1244710"/>
          </a:xfrm>
          <a:prstGeom prst="rect">
            <a:avLst/>
          </a:prstGeom>
        </p:spPr>
        <p:txBody>
          <a:bodyPr spcFirstLastPara="1" wrap="square" lIns="91425" tIns="91425" rIns="91425" bIns="91425" anchor="t" anchorCtr="0">
            <a:noAutofit/>
          </a:bodyPr>
          <a:lstStyle/>
          <a:p>
            <a:pPr algn="ct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Meina… </a:t>
            </a:r>
            <a:b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 sz="3600" b="1" dirty="0">
                <a:solidFill>
                  <a:srgbClr val="0070C0"/>
                </a:solidFill>
                <a:latin typeface="Tahoma" panose="020B0604030504040204" pitchFamily="34" charset="0"/>
                <a:ea typeface="Tahoma" panose="020B0604030504040204" pitchFamily="34" charset="0"/>
                <a:cs typeface="Tahoma" panose="020B0604030504040204" pitchFamily="34" charset="0"/>
              </a:rPr>
              <a:t>Research Collaboration-How?</a:t>
            </a:r>
            <a:endParaRPr sz="3600" b="1" dirty="0">
              <a:solidFill>
                <a:srgbClr val="0070C0"/>
              </a:solidFill>
              <a:latin typeface="Tahoma" panose="020B0604030504040204" pitchFamily="34" charset="0"/>
              <a:ea typeface="Tahoma" panose="020B0604030504040204" pitchFamily="34" charset="0"/>
              <a:cs typeface="Tahoma" panose="020B0604030504040204" pitchFamily="34" charset="0"/>
            </a:endParaRPr>
          </a:p>
          <a:p>
            <a:endParaRPr sz="1800" b="1" dirty="0">
              <a:solidFill>
                <a:schemeClr val="dk2"/>
              </a:solidFill>
            </a:endParaRPr>
          </a:p>
        </p:txBody>
      </p:sp>
      <p:sp>
        <p:nvSpPr>
          <p:cNvPr id="399" name="Google Shape;399;p61"/>
          <p:cNvSpPr txBox="1">
            <a:spLocks noGrp="1"/>
          </p:cNvSpPr>
          <p:nvPr>
            <p:ph type="body" idx="1"/>
          </p:nvPr>
        </p:nvSpPr>
        <p:spPr>
          <a:xfrm>
            <a:off x="758784" y="2020828"/>
            <a:ext cx="6620792" cy="4019571"/>
          </a:xfrm>
          <a:prstGeom prst="rect">
            <a:avLst/>
          </a:prstGeom>
        </p:spPr>
        <p:txBody>
          <a:bodyPr spcFirstLastPara="1" wrap="square" lIns="91425" tIns="91425" rIns="91425" bIns="91425" anchor="t" anchorCtr="0">
            <a:noAutofit/>
          </a:bodyPr>
          <a:lstStyle/>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Identify the skills that you can offer</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Identify how the collaboration will meet your needs</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Find collaborators</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Introduce yourself</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Set expectations at the beginning of the collaboration</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Leverage tools for collaborations</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Keep communicating</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indent="-323850">
              <a:lnSpc>
                <a:spcPct val="100000"/>
              </a:lnSpc>
              <a:buSzPts val="1500"/>
              <a:buAutoNum type="arabicPeriod"/>
            </a:pPr>
            <a:r>
              <a:rPr lang="en" sz="2400" b="1" dirty="0">
                <a:solidFill>
                  <a:schemeClr val="tx1"/>
                </a:solidFill>
                <a:latin typeface="Tahoma" panose="020B0604030504040204" pitchFamily="34" charset="0"/>
                <a:ea typeface="Tahoma" panose="020B0604030504040204" pitchFamily="34" charset="0"/>
                <a:cs typeface="Tahoma" panose="020B0604030504040204" pitchFamily="34" charset="0"/>
              </a:rPr>
              <a:t>Do not be discouraged</a:t>
            </a:r>
            <a:endParaRPr sz="2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sz="1500" dirty="0"/>
          </a:p>
          <a:p>
            <a:pPr marL="0" indent="0">
              <a:lnSpc>
                <a:spcPct val="150000"/>
              </a:lnSpc>
              <a:spcBef>
                <a:spcPts val="1600"/>
              </a:spcBef>
              <a:spcAft>
                <a:spcPts val="1600"/>
              </a:spcAft>
              <a:buNone/>
            </a:pPr>
            <a:endParaRPr sz="1500" dirty="0"/>
          </a:p>
        </p:txBody>
      </p:sp>
      <p:pic>
        <p:nvPicPr>
          <p:cNvPr id="400" name="Google Shape;400;p61"/>
          <p:cNvPicPr preferRelativeResize="0"/>
          <p:nvPr/>
        </p:nvPicPr>
        <p:blipFill>
          <a:blip r:embed="rId3">
            <a:alphaModFix/>
          </a:blip>
          <a:stretch>
            <a:fillRect/>
          </a:stretch>
        </p:blipFill>
        <p:spPr>
          <a:xfrm>
            <a:off x="7379576" y="2538137"/>
            <a:ext cx="1764424" cy="16432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419099" y="609600"/>
            <a:ext cx="8115300" cy="2163762"/>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6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10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100" b="1" dirty="0">
                <a:latin typeface="Tahoma" panose="020B0604030504040204" pitchFamily="34" charset="0"/>
                <a:ea typeface="Tahoma" panose="020B0604030504040204" pitchFamily="34" charset="0"/>
                <a:cs typeface="Tahoma" panose="020B0604030504040204" pitchFamily="34" charset="0"/>
              </a:rPr>
              <a:t> </a:t>
            </a:r>
            <a:endParaRPr lang="en-US" sz="1000" b="1" dirty="0">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a:sym typeface="Arial"/>
            </a:endParaRPr>
          </a:p>
        </p:txBody>
      </p:sp>
      <p:pic>
        <p:nvPicPr>
          <p:cNvPr id="4" name="Picture 3">
            <a:extLst>
              <a:ext uri="{FF2B5EF4-FFF2-40B4-BE49-F238E27FC236}">
                <a16:creationId xmlns:a16="http://schemas.microsoft.com/office/drawing/2014/main" id="{B1FBCA10-BE99-4932-92B1-70FBD99DB092}"/>
              </a:ext>
            </a:extLst>
          </p:cNvPr>
          <p:cNvPicPr>
            <a:picLocks noChangeAspect="1"/>
          </p:cNvPicPr>
          <p:nvPr/>
        </p:nvPicPr>
        <p:blipFill rotWithShape="1">
          <a:blip r:embed="rId3"/>
          <a:srcRect l="12553" t="42194" r="38243" b="7173"/>
          <a:stretch/>
        </p:blipFill>
        <p:spPr>
          <a:xfrm>
            <a:off x="2478105" y="2773362"/>
            <a:ext cx="4795277" cy="3906115"/>
          </a:xfrm>
          <a:prstGeom prst="rect">
            <a:avLst/>
          </a:prstGeom>
        </p:spPr>
      </p:pic>
    </p:spTree>
    <p:extLst>
      <p:ext uri="{BB962C8B-B14F-4D97-AF65-F5344CB8AC3E}">
        <p14:creationId xmlns:p14="http://schemas.microsoft.com/office/powerpoint/2010/main" val="98678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a:t>
            </a: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Professional Development</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F051DC7-B99F-C843-877A-0CD3882715EC}"/>
              </a:ext>
            </a:extLst>
          </p:cNvPr>
          <p:cNvPicPr>
            <a:picLocks noChangeAspect="1"/>
          </p:cNvPicPr>
          <p:nvPr/>
        </p:nvPicPr>
        <p:blipFill>
          <a:blip r:embed="rId3"/>
          <a:stretch>
            <a:fillRect/>
          </a:stretch>
        </p:blipFill>
        <p:spPr>
          <a:xfrm>
            <a:off x="0" y="1985948"/>
            <a:ext cx="9144000" cy="4598789"/>
          </a:xfrm>
          <a:prstGeom prst="rect">
            <a:avLst/>
          </a:prstGeom>
        </p:spPr>
      </p:pic>
    </p:spTree>
    <p:extLst>
      <p:ext uri="{BB962C8B-B14F-4D97-AF65-F5344CB8AC3E}">
        <p14:creationId xmlns:p14="http://schemas.microsoft.com/office/powerpoint/2010/main" val="2252414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a:t>
            </a:r>
            <a:r>
              <a:rPr lang="en-US" sz="4000" b="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Research Directions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16B831A0-3BC6-9240-9C4A-56671282F0E4}"/>
              </a:ext>
            </a:extLst>
          </p:cNvPr>
          <p:cNvPicPr>
            <a:picLocks noChangeAspect="1"/>
          </p:cNvPicPr>
          <p:nvPr/>
        </p:nvPicPr>
        <p:blipFill>
          <a:blip r:embed="rId3"/>
          <a:stretch>
            <a:fillRect/>
          </a:stretch>
        </p:blipFill>
        <p:spPr>
          <a:xfrm>
            <a:off x="1323048" y="1841500"/>
            <a:ext cx="7013659" cy="4219154"/>
          </a:xfrm>
          <a:prstGeom prst="rect">
            <a:avLst/>
          </a:prstGeom>
        </p:spPr>
      </p:pic>
    </p:spTree>
    <p:extLst>
      <p:ext uri="{BB962C8B-B14F-4D97-AF65-F5344CB8AC3E}">
        <p14:creationId xmlns:p14="http://schemas.microsoft.com/office/powerpoint/2010/main" val="26323531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Part #4. Time Out for Senior Revising and Publishing Advice</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8EC72475-9AC3-44D2-8F9B-697F0E4A4301}"/>
              </a:ext>
            </a:extLst>
          </p:cNvPr>
          <p:cNvPicPr>
            <a:picLocks noChangeAspect="1"/>
          </p:cNvPicPr>
          <p:nvPr/>
        </p:nvPicPr>
        <p:blipFill>
          <a:blip r:embed="rId3"/>
          <a:stretch>
            <a:fillRect/>
          </a:stretch>
        </p:blipFill>
        <p:spPr>
          <a:xfrm>
            <a:off x="2602714" y="2216088"/>
            <a:ext cx="3938571" cy="4175834"/>
          </a:xfrm>
          <a:prstGeom prst="rect">
            <a:avLst/>
          </a:prstGeom>
        </p:spPr>
      </p:pic>
    </p:spTree>
    <p:extLst>
      <p:ext uri="{BB962C8B-B14F-4D97-AF65-F5344CB8AC3E}">
        <p14:creationId xmlns:p14="http://schemas.microsoft.com/office/powerpoint/2010/main" val="1916819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332913" y="923819"/>
            <a:ext cx="8305800" cy="2087562"/>
          </a:xfrm>
        </p:spPr>
        <p:txBody>
          <a:bodyPr>
            <a:no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June 23, 2022</a:t>
            </a:r>
            <a:b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All writing and revision involves both Surface Level and Depth of Thought</a:t>
            </a:r>
          </a:p>
        </p:txBody>
      </p:sp>
      <p:pic>
        <p:nvPicPr>
          <p:cNvPr id="5" name="Picture 4">
            <a:extLst>
              <a:ext uri="{FF2B5EF4-FFF2-40B4-BE49-F238E27FC236}">
                <a16:creationId xmlns:a16="http://schemas.microsoft.com/office/drawing/2014/main" id="{04C5221E-DC4B-4C89-A715-D599E5CA72B2}"/>
              </a:ext>
            </a:extLst>
          </p:cNvPr>
          <p:cNvPicPr>
            <a:picLocks noChangeAspect="1"/>
          </p:cNvPicPr>
          <p:nvPr/>
        </p:nvPicPr>
        <p:blipFill>
          <a:blip r:embed="rId2"/>
          <a:stretch>
            <a:fillRect/>
          </a:stretch>
        </p:blipFill>
        <p:spPr>
          <a:xfrm>
            <a:off x="0" y="3596257"/>
            <a:ext cx="6427433" cy="2819047"/>
          </a:xfrm>
          <a:prstGeom prst="rect">
            <a:avLst/>
          </a:prstGeom>
        </p:spPr>
      </p:pic>
      <p:pic>
        <p:nvPicPr>
          <p:cNvPr id="6" name="Picture 5">
            <a:extLst>
              <a:ext uri="{FF2B5EF4-FFF2-40B4-BE49-F238E27FC236}">
                <a16:creationId xmlns:a16="http://schemas.microsoft.com/office/drawing/2014/main" id="{8FE6B6C1-9632-443B-B263-AA023CB7F8D5}"/>
              </a:ext>
            </a:extLst>
          </p:cNvPr>
          <p:cNvPicPr>
            <a:picLocks noChangeAspect="1"/>
          </p:cNvPicPr>
          <p:nvPr/>
        </p:nvPicPr>
        <p:blipFill>
          <a:blip r:embed="rId3"/>
          <a:stretch>
            <a:fillRect/>
          </a:stretch>
        </p:blipFill>
        <p:spPr>
          <a:xfrm>
            <a:off x="199903" y="442696"/>
            <a:ext cx="714628" cy="962246"/>
          </a:xfrm>
          <a:prstGeom prst="rect">
            <a:avLst/>
          </a:prstGeom>
        </p:spPr>
      </p:pic>
      <p:pic>
        <p:nvPicPr>
          <p:cNvPr id="7" name="Picture 6">
            <a:extLst>
              <a:ext uri="{FF2B5EF4-FFF2-40B4-BE49-F238E27FC236}">
                <a16:creationId xmlns:a16="http://schemas.microsoft.com/office/drawing/2014/main" id="{0E395F1E-8A5D-44DB-881A-85713463B5F8}"/>
              </a:ext>
            </a:extLst>
          </p:cNvPr>
          <p:cNvPicPr>
            <a:picLocks noChangeAspect="1"/>
          </p:cNvPicPr>
          <p:nvPr/>
        </p:nvPicPr>
        <p:blipFill>
          <a:blip r:embed="rId4"/>
          <a:stretch>
            <a:fillRect/>
          </a:stretch>
        </p:blipFill>
        <p:spPr>
          <a:xfrm>
            <a:off x="6867253" y="533400"/>
            <a:ext cx="1100083" cy="1015461"/>
          </a:xfrm>
          <a:prstGeom prst="rect">
            <a:avLst/>
          </a:prstGeom>
        </p:spPr>
      </p:pic>
      <p:pic>
        <p:nvPicPr>
          <p:cNvPr id="8" name="Picture 7">
            <a:extLst>
              <a:ext uri="{FF2B5EF4-FFF2-40B4-BE49-F238E27FC236}">
                <a16:creationId xmlns:a16="http://schemas.microsoft.com/office/drawing/2014/main" id="{0A5A0875-3A4B-4159-9A6C-D94180847BFD}"/>
              </a:ext>
            </a:extLst>
          </p:cNvPr>
          <p:cNvPicPr>
            <a:picLocks noChangeAspect="1"/>
          </p:cNvPicPr>
          <p:nvPr/>
        </p:nvPicPr>
        <p:blipFill>
          <a:blip r:embed="rId5"/>
          <a:stretch>
            <a:fillRect/>
          </a:stretch>
        </p:blipFill>
        <p:spPr>
          <a:xfrm>
            <a:off x="6618138" y="3846620"/>
            <a:ext cx="2458885" cy="1844165"/>
          </a:xfrm>
          <a:prstGeom prst="rect">
            <a:avLst/>
          </a:prstGeom>
        </p:spPr>
      </p:pic>
    </p:spTree>
    <p:extLst>
      <p:ext uri="{BB962C8B-B14F-4D97-AF65-F5344CB8AC3E}">
        <p14:creationId xmlns:p14="http://schemas.microsoft.com/office/powerpoint/2010/main" val="5032775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F5C9E-C812-491D-B3A9-85BCCDCA322C}"/>
              </a:ext>
            </a:extLst>
          </p:cNvPr>
          <p:cNvSpPr>
            <a:spLocks noGrp="1"/>
          </p:cNvSpPr>
          <p:nvPr>
            <p:ph type="title"/>
          </p:nvPr>
        </p:nvSpPr>
        <p:spPr>
          <a:xfrm>
            <a:off x="511139" y="490395"/>
            <a:ext cx="8121721" cy="1944580"/>
          </a:xfrm>
        </p:spPr>
        <p:txBody>
          <a:bodyPr>
            <a:normAutofit fontScale="90000"/>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Mark the Level of Difficulty</a:t>
            </a:r>
            <a:br>
              <a:rPr lang="en-US" sz="27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 New Series on Scholarly Productivity: </a:t>
            </a:r>
            <a:br>
              <a:rPr lang="en-US" sz="3100" b="1" dirty="0">
                <a:latin typeface="Tahoma" panose="020B0604030504040204" pitchFamily="34" charset="0"/>
                <a:ea typeface="Tahoma" panose="020B0604030504040204" pitchFamily="34" charset="0"/>
                <a:cs typeface="Tahoma" panose="020B0604030504040204" pitchFamily="34" charset="0"/>
              </a:rPr>
            </a:br>
            <a:r>
              <a:rPr lang="en-US" sz="3100" b="1" dirty="0">
                <a:latin typeface="Tahoma" panose="020B0604030504040204" pitchFamily="34" charset="0"/>
                <a:ea typeface="Tahoma" panose="020B0604030504040204" pitchFamily="34" charset="0"/>
                <a:cs typeface="Tahoma" panose="020B0604030504040204" pitchFamily="34" charset="0"/>
              </a:rPr>
              <a:t>‘Are You Writing?’ (Oct, 4, 2018)</a:t>
            </a:r>
            <a:br>
              <a:rPr lang="en-US" sz="2200" b="1" dirty="0">
                <a:latin typeface="Tahoma" panose="020B0604030504040204" pitchFamily="34" charset="0"/>
                <a:ea typeface="Tahoma" panose="020B0604030504040204" pitchFamily="34" charset="0"/>
                <a:cs typeface="Tahoma" panose="020B0604030504040204" pitchFamily="34" charset="0"/>
              </a:rPr>
            </a:br>
            <a:r>
              <a:rPr lang="en-US" sz="2200" b="1" dirty="0">
                <a:latin typeface="Tahoma" panose="020B0604030504040204" pitchFamily="34" charset="0"/>
                <a:ea typeface="Tahoma" panose="020B0604030504040204" pitchFamily="34" charset="0"/>
                <a:cs typeface="Tahoma" panose="020B0604030504040204" pitchFamily="34" charset="0"/>
              </a:rPr>
              <a:t>Rebecca Shuman, The Chronicle of Higher Education</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200" b="1" u="sng" dirty="0">
                <a:latin typeface="Tahoma" panose="020B0604030504040204" pitchFamily="34" charset="0"/>
                <a:ea typeface="Tahoma" panose="020B0604030504040204" pitchFamily="34" charset="0"/>
                <a:cs typeface="Tahoma" panose="020B0604030504040204" pitchFamily="34" charset="0"/>
                <a:hlinkClick r:id="rId3"/>
              </a:rPr>
              <a:t>https://www.chronicle.com/article/A-New-Series-on-Scholarly/244689</a:t>
            </a:r>
            <a:r>
              <a:rPr lang="en-US" sz="1200" b="1" u="sng"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F53625FE-3338-467F-B983-0AD22F7DD293}"/>
              </a:ext>
            </a:extLst>
          </p:cNvPr>
          <p:cNvSpPr>
            <a:spLocks noGrp="1"/>
          </p:cNvSpPr>
          <p:nvPr>
            <p:ph idx="1"/>
          </p:nvPr>
        </p:nvSpPr>
        <p:spPr>
          <a:xfrm>
            <a:off x="457200" y="2609636"/>
            <a:ext cx="6056616" cy="3757969"/>
          </a:xfrm>
        </p:spPr>
        <p:txBody>
          <a:bodyPr>
            <a:normAutofit lnSpcReduction="10000"/>
          </a:bodyPr>
          <a:lstStyle/>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Read as peer reviewer; mark up everything.</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Catalog problems on a 1 to 3 difficulty scale (Level 1 takes less than 30 minutes, Level 2 takes 2 hours or less; Level 3 takes more time).</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Fix the easy ones and gain momentum for the harder ones!</a:t>
            </a:r>
          </a:p>
          <a:p>
            <a:pPr marL="457200" indent="-457200">
              <a:buAutoNum type="arabicPeriod"/>
            </a:pPr>
            <a:r>
              <a:rPr lang="en-US" b="1" dirty="0">
                <a:latin typeface="Tahoma" panose="020B0604030504040204" pitchFamily="34" charset="0"/>
                <a:ea typeface="Tahoma" panose="020B0604030504040204" pitchFamily="34" charset="0"/>
                <a:cs typeface="Tahoma" panose="020B0604030504040204" pitchFamily="34" charset="0"/>
              </a:rPr>
              <a:t>Take breaks as needed.</a:t>
            </a:r>
          </a:p>
        </p:txBody>
      </p:sp>
      <p:sp>
        <p:nvSpPr>
          <p:cNvPr id="13" name="TextBox 12">
            <a:extLst>
              <a:ext uri="{FF2B5EF4-FFF2-40B4-BE49-F238E27FC236}">
                <a16:creationId xmlns:a16="http://schemas.microsoft.com/office/drawing/2014/main" id="{2DE78F2C-0019-425F-A9CC-6F693E132463}"/>
              </a:ext>
            </a:extLst>
          </p:cNvPr>
          <p:cNvSpPr txBox="1"/>
          <p:nvPr/>
        </p:nvSpPr>
        <p:spPr>
          <a:xfrm>
            <a:off x="1143000" y="617220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57FE2263-C6A0-4CB7-AC1F-3BEC26E55E4C}"/>
              </a:ext>
            </a:extLst>
          </p:cNvPr>
          <p:cNvPicPr>
            <a:picLocks noChangeAspect="1"/>
          </p:cNvPicPr>
          <p:nvPr/>
        </p:nvPicPr>
        <p:blipFill rotWithShape="1">
          <a:blip r:embed="rId4"/>
          <a:srcRect l="24167" t="32861" r="30833" b="9601"/>
          <a:stretch/>
        </p:blipFill>
        <p:spPr>
          <a:xfrm>
            <a:off x="6513816" y="2940313"/>
            <a:ext cx="2630184" cy="2289234"/>
          </a:xfrm>
          <a:prstGeom prst="rect">
            <a:avLst/>
          </a:prstGeom>
        </p:spPr>
      </p:pic>
    </p:spTree>
    <p:extLst>
      <p:ext uri="{BB962C8B-B14F-4D97-AF65-F5344CB8AC3E}">
        <p14:creationId xmlns:p14="http://schemas.microsoft.com/office/powerpoint/2010/main" val="2198136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F8AEC9-8C20-4F71-A9D5-2B0D0F1A394C}"/>
              </a:ext>
            </a:extLst>
          </p:cNvPr>
          <p:cNvSpPr>
            <a:spLocks noGrp="1"/>
          </p:cNvSpPr>
          <p:nvPr>
            <p:ph type="title"/>
          </p:nvPr>
        </p:nvSpPr>
        <p:spPr>
          <a:xfrm>
            <a:off x="457200" y="416689"/>
            <a:ext cx="8339560" cy="2071868"/>
          </a:xfrm>
        </p:spPr>
        <p:txBody>
          <a:bodyPr>
            <a:norm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1100" b="1" dirty="0">
                <a:latin typeface="Tahoma" panose="020B0604030504040204" pitchFamily="34" charset="0"/>
                <a:ea typeface="Tahoma" panose="020B0604030504040204" pitchFamily="34" charset="0"/>
                <a:cs typeface="Tahoma" panose="020B0604030504040204" pitchFamily="34" charset="0"/>
              </a:rPr>
            </a:br>
            <a:r>
              <a:rPr lang="en-US" b="1" dirty="0">
                <a:latin typeface="Tahoma" panose="020B0604030504040204" pitchFamily="34" charset="0"/>
                <a:ea typeface="Tahoma" panose="020B0604030504040204" pitchFamily="34" charset="0"/>
                <a:cs typeface="Tahoma" panose="020B0604030504040204" pitchFamily="34" charset="0"/>
              </a:rPr>
              <a:t>From Dreaded to Amazing</a:t>
            </a:r>
            <a:br>
              <a:rPr lang="en-US" sz="27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2200" b="1" dirty="0">
                <a:latin typeface="Tahoma" panose="020B0604030504040204" pitchFamily="34" charset="0"/>
                <a:ea typeface="Tahoma" panose="020B0604030504040204" pitchFamily="34" charset="0"/>
                <a:cs typeface="Tahoma" panose="020B0604030504040204" pitchFamily="34" charset="0"/>
              </a:rPr>
            </a:br>
            <a:r>
              <a:rPr lang="en-US" sz="1100" b="1" u="sng"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1100" b="1" u="sng" dirty="0">
                <a:latin typeface="Tahoma" panose="020B0604030504040204" pitchFamily="34" charset="0"/>
                <a:ea typeface="Tahoma" panose="020B0604030504040204" pitchFamily="34" charset="0"/>
                <a:cs typeface="Tahoma" panose="020B0604030504040204" pitchFamily="34" charset="0"/>
              </a:rPr>
              <a:t> </a:t>
            </a:r>
            <a:endParaRPr lang="en-US" sz="1100" b="1"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71CD536-A482-4E0D-8368-BDC54EF132BE}"/>
              </a:ext>
            </a:extLst>
          </p:cNvPr>
          <p:cNvPicPr>
            <a:picLocks noChangeAspect="1"/>
          </p:cNvPicPr>
          <p:nvPr/>
        </p:nvPicPr>
        <p:blipFill rotWithShape="1">
          <a:blip r:embed="rId3"/>
          <a:srcRect l="12912" t="55783" r="35948" b="56"/>
          <a:stretch/>
        </p:blipFill>
        <p:spPr>
          <a:xfrm>
            <a:off x="457200" y="2945757"/>
            <a:ext cx="7471975" cy="3495554"/>
          </a:xfrm>
          <a:prstGeom prst="rect">
            <a:avLst/>
          </a:prstGeom>
        </p:spPr>
      </p:pic>
      <p:pic>
        <p:nvPicPr>
          <p:cNvPr id="7" name="Picture 6">
            <a:extLst>
              <a:ext uri="{FF2B5EF4-FFF2-40B4-BE49-F238E27FC236}">
                <a16:creationId xmlns:a16="http://schemas.microsoft.com/office/drawing/2014/main" id="{13C6E421-393A-4AB6-9B5C-26BFB22D3294}"/>
              </a:ext>
            </a:extLst>
          </p:cNvPr>
          <p:cNvPicPr>
            <a:picLocks noChangeAspect="1"/>
          </p:cNvPicPr>
          <p:nvPr/>
        </p:nvPicPr>
        <p:blipFill>
          <a:blip r:embed="rId4"/>
          <a:stretch>
            <a:fillRect/>
          </a:stretch>
        </p:blipFill>
        <p:spPr>
          <a:xfrm>
            <a:off x="6169306" y="4281131"/>
            <a:ext cx="2892405" cy="2576870"/>
          </a:xfrm>
          <a:prstGeom prst="rect">
            <a:avLst/>
          </a:prstGeom>
        </p:spPr>
      </p:pic>
    </p:spTree>
    <p:extLst>
      <p:ext uri="{BB962C8B-B14F-4D97-AF65-F5344CB8AC3E}">
        <p14:creationId xmlns:p14="http://schemas.microsoft.com/office/powerpoint/2010/main" val="3281117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24832" y="743632"/>
            <a:ext cx="8294336" cy="1305209"/>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3200" b="1" dirty="0">
                <a:latin typeface="Tahoma" panose="020B0604030504040204" pitchFamily="34" charset="0"/>
                <a:ea typeface="Tahoma" panose="020B0604030504040204" pitchFamily="34" charset="0"/>
                <a:cs typeface="Tahoma" panose="020B0604030504040204" pitchFamily="34" charset="0"/>
              </a:rPr>
              <a:t>From Dreaded to Amazing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0D9A8270-7102-4A38-B15E-0C885113D665}"/>
              </a:ext>
            </a:extLst>
          </p:cNvPr>
          <p:cNvSpPr>
            <a:spLocks noGrp="1"/>
          </p:cNvSpPr>
          <p:nvPr>
            <p:ph idx="1"/>
          </p:nvPr>
        </p:nvSpPr>
        <p:spPr>
          <a:xfrm>
            <a:off x="685801" y="2514094"/>
            <a:ext cx="7513455" cy="2804264"/>
          </a:xfrm>
        </p:spPr>
        <p:txBody>
          <a:bodyPr>
            <a:normAutofit/>
          </a:bodyPr>
          <a:lstStyle/>
          <a:p>
            <a:pPr marL="0" indent="0">
              <a:spcBef>
                <a:spcPts val="0"/>
              </a:spcBef>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Revise and Resubmit Steps:</a:t>
            </a:r>
          </a:p>
          <a:p>
            <a:pPr>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Print out reader/reviewer reports.</a:t>
            </a:r>
          </a:p>
          <a:p>
            <a:pPr>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Make 4 categories.</a:t>
            </a:r>
          </a:p>
          <a:p>
            <a:pPr>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Make each category its own sheet of paper.</a:t>
            </a:r>
          </a:p>
          <a:p>
            <a:pPr>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Keep clean copy of the manuscript.</a:t>
            </a:r>
          </a:p>
          <a:p>
            <a:pPr>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Make online copy; use different fonts and colors or type size or margins.</a:t>
            </a:r>
          </a:p>
        </p:txBody>
      </p:sp>
    </p:spTree>
    <p:extLst>
      <p:ext uri="{BB962C8B-B14F-4D97-AF65-F5344CB8AC3E}">
        <p14:creationId xmlns:p14="http://schemas.microsoft.com/office/powerpoint/2010/main" val="39430658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24832" y="690366"/>
            <a:ext cx="8294336" cy="1305209"/>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From Dreaded to Amazing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15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0D9A8270-7102-4A38-B15E-0C885113D665}"/>
              </a:ext>
            </a:extLst>
          </p:cNvPr>
          <p:cNvSpPr>
            <a:spLocks noGrp="1"/>
          </p:cNvSpPr>
          <p:nvPr>
            <p:ph idx="1"/>
          </p:nvPr>
        </p:nvSpPr>
        <p:spPr>
          <a:xfrm>
            <a:off x="685801" y="2514094"/>
            <a:ext cx="7513455" cy="2804264"/>
          </a:xfrm>
        </p:spPr>
        <p:txBody>
          <a:bodyPr>
            <a:normAutofit fontScale="92500" lnSpcReduction="10000"/>
          </a:bodyPr>
          <a:lstStyle/>
          <a:p>
            <a:pPr marL="0" indent="0">
              <a:spcBef>
                <a:spcPts val="0"/>
              </a:spcBef>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Revise and Resubmit Steps:</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Make revisions by hand and online.</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Keep a physical copy of the revisions.</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No. 1 Praise. I list any complimentary comments according to Reader A, Reader B or both. I put in page numbers if they are available.</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Don’t touch anything the readers love (i.e., don’t revise the good stuff).</a:t>
            </a:r>
          </a:p>
          <a:p>
            <a:pPr>
              <a:spcBef>
                <a:spcPts val="0"/>
              </a:spcBef>
              <a:buFont typeface="Wingdings" panose="05000000000000000000" pitchFamily="2" charset="2"/>
              <a:buChar char="§"/>
            </a:pPr>
            <a:endParaRPr lang="en-US"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872208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24832" y="725877"/>
            <a:ext cx="8294336" cy="1305209"/>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From Dreaded to Amazing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0D9A8270-7102-4A38-B15E-0C885113D665}"/>
              </a:ext>
            </a:extLst>
          </p:cNvPr>
          <p:cNvSpPr>
            <a:spLocks noGrp="1"/>
          </p:cNvSpPr>
          <p:nvPr>
            <p:ph idx="1"/>
          </p:nvPr>
        </p:nvSpPr>
        <p:spPr>
          <a:xfrm>
            <a:off x="704008" y="2501956"/>
            <a:ext cx="7513455" cy="2804264"/>
          </a:xfrm>
        </p:spPr>
        <p:txBody>
          <a:bodyPr>
            <a:normAutofit lnSpcReduction="10000"/>
          </a:bodyPr>
          <a:lstStyle/>
          <a:p>
            <a:pPr marL="0" indent="0">
              <a:lnSpc>
                <a:spcPct val="110000"/>
              </a:lnSpc>
              <a:spcBef>
                <a:spcPts val="0"/>
              </a:spcBef>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Revise and Resubmit Steps:</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No. 2. Fix typos, factual errors, run-on sentences, clarity points, etc. List them according to Reader A, Reader B, etc.</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Do small, easy fixable things and check off on sheet No. 2. This is a great psychological warmup.</a:t>
            </a:r>
          </a:p>
        </p:txBody>
      </p:sp>
    </p:spTree>
    <p:extLst>
      <p:ext uri="{BB962C8B-B14F-4D97-AF65-F5344CB8AC3E}">
        <p14:creationId xmlns:p14="http://schemas.microsoft.com/office/powerpoint/2010/main" val="20517348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24832" y="796898"/>
            <a:ext cx="8294336" cy="1305209"/>
          </a:xfrm>
        </p:spPr>
        <p:txBody>
          <a:bodyPr>
            <a:noAutofit/>
          </a:bodyPr>
          <a:lstStyle/>
          <a:p>
            <a:r>
              <a:rPr lang="en-US" sz="3600" b="1" dirty="0">
                <a:solidFill>
                  <a:srgbClr val="FF0000"/>
                </a:solidFill>
                <a:latin typeface="Tahoma" panose="020B0604030504040204" pitchFamily="34" charset="0"/>
                <a:ea typeface="Tahoma" panose="020B0604030504040204" pitchFamily="34" charset="0"/>
                <a:cs typeface="Tahoma" panose="020B0604030504040204" pitchFamily="34" charset="0"/>
              </a:rPr>
              <a:t>February 12, 2019</a:t>
            </a:r>
            <a:br>
              <a:rPr lang="en-US" sz="2000" b="1" dirty="0">
                <a:latin typeface="Tahoma" panose="020B0604030504040204" pitchFamily="34" charset="0"/>
                <a:ea typeface="Tahoma" panose="020B0604030504040204" pitchFamily="34" charset="0"/>
                <a:cs typeface="Tahoma" panose="020B0604030504040204" pitchFamily="34" charset="0"/>
              </a:rPr>
            </a:br>
            <a:r>
              <a:rPr lang="en-US" sz="3600" b="1" dirty="0">
                <a:latin typeface="Tahoma" panose="020B0604030504040204" pitchFamily="34" charset="0"/>
                <a:ea typeface="Tahoma" panose="020B0604030504040204" pitchFamily="34" charset="0"/>
                <a:cs typeface="Tahoma" panose="020B0604030504040204" pitchFamily="34" charset="0"/>
              </a:rPr>
              <a:t>From Dreaded to Amazing</a:t>
            </a:r>
            <a:br>
              <a:rPr lang="en-US" sz="20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Cathy N. Davidson, Inside Higher Ed</a:t>
            </a:r>
            <a:br>
              <a:rPr lang="en-US" sz="2000" b="1" dirty="0">
                <a:latin typeface="Tahoma" panose="020B0604030504040204" pitchFamily="34" charset="0"/>
                <a:ea typeface="Tahoma" panose="020B0604030504040204" pitchFamily="34" charset="0"/>
                <a:cs typeface="Tahoma" panose="020B0604030504040204" pitchFamily="34" charset="0"/>
              </a:rPr>
            </a:br>
            <a:r>
              <a:rPr lang="en-US" sz="825" b="1" dirty="0">
                <a:latin typeface="Tahoma" panose="020B0604030504040204" pitchFamily="34" charset="0"/>
                <a:ea typeface="Tahoma" panose="020B0604030504040204" pitchFamily="34" charset="0"/>
                <a:cs typeface="Tahoma" panose="020B0604030504040204" pitchFamily="34" charset="0"/>
                <a:hlinkClick r:id="rId2"/>
              </a:rPr>
              <a:t>https://www.insidehighered.com/advice/2019/02/12/how-use-reviewers-revise-and-resubmit-comments-most-effectively-opinion</a:t>
            </a:r>
            <a:r>
              <a:rPr lang="en-US" sz="825"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2" name="Content Placeholder 1">
            <a:extLst>
              <a:ext uri="{FF2B5EF4-FFF2-40B4-BE49-F238E27FC236}">
                <a16:creationId xmlns:a16="http://schemas.microsoft.com/office/drawing/2014/main" id="{0D9A8270-7102-4A38-B15E-0C885113D665}"/>
              </a:ext>
            </a:extLst>
          </p:cNvPr>
          <p:cNvSpPr>
            <a:spLocks noGrp="1"/>
          </p:cNvSpPr>
          <p:nvPr>
            <p:ph idx="1"/>
          </p:nvPr>
        </p:nvSpPr>
        <p:spPr>
          <a:xfrm>
            <a:off x="704008" y="2501956"/>
            <a:ext cx="7513455" cy="2804264"/>
          </a:xfrm>
        </p:spPr>
        <p:txBody>
          <a:bodyPr>
            <a:normAutofit/>
          </a:bodyPr>
          <a:lstStyle/>
          <a:p>
            <a:pPr marL="0" indent="0">
              <a:lnSpc>
                <a:spcPct val="110000"/>
              </a:lnSpc>
              <a:spcBef>
                <a:spcPts val="0"/>
              </a:spcBef>
              <a:buNone/>
            </a:pP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Revise and Resubmit Steps:</a:t>
            </a:r>
          </a:p>
          <a:p>
            <a:pPr>
              <a:lnSpc>
                <a:spcPct val="110000"/>
              </a:lnSpc>
              <a:spcBef>
                <a:spcPts val="0"/>
              </a:spcBef>
              <a:buFont typeface="Wingdings" panose="05000000000000000000" pitchFamily="2" charset="2"/>
              <a:buChar char="§"/>
            </a:pPr>
            <a:r>
              <a:rPr lang="en-US" b="1" dirty="0">
                <a:latin typeface="Tahoma" panose="020B0604030504040204" pitchFamily="34" charset="0"/>
                <a:ea typeface="Tahoma" panose="020B0604030504040204" pitchFamily="34" charset="0"/>
                <a:cs typeface="Tahoma" panose="020B0604030504040204" pitchFamily="34" charset="0"/>
              </a:rPr>
              <a:t>No. 3. Attack the large, conceptual, and structural revisions. Make the revision and then show a friend the before and after and get his or her feedback. Get feedback when feel stuck.</a:t>
            </a:r>
          </a:p>
        </p:txBody>
      </p:sp>
    </p:spTree>
    <p:extLst>
      <p:ext uri="{BB962C8B-B14F-4D97-AF65-F5344CB8AC3E}">
        <p14:creationId xmlns:p14="http://schemas.microsoft.com/office/powerpoint/2010/main" val="2227791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932155" y="649181"/>
            <a:ext cx="7679185" cy="160131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June 7, 2018</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6 Ways to Beat Writer’s Block</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Rachel Tour,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https://www.chronicle.com/article/6-ways-to-beat-writers-block/</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85864" y="2659404"/>
            <a:ext cx="5463512" cy="3341347"/>
          </a:xfrm>
        </p:spPr>
        <p:txBody>
          <a:bodyPr>
            <a:normAutofit/>
          </a:bodyPr>
          <a:lstStyle/>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Work up a sweat. ... </a:t>
            </a:r>
          </a:p>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Take a quick trip. ... </a:t>
            </a:r>
          </a:p>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Just keep at it. ... </a:t>
            </a:r>
          </a:p>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Heed Anne Lamott's clarion call…”write a shitty draft first.”</a:t>
            </a:r>
          </a:p>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Try the “compost” method…a pile of crap can lead to something worth cultivating</a:t>
            </a:r>
          </a:p>
          <a:p>
            <a:pPr marL="342900" indent="-342900">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Remind yourself that even the best writers get stuck.</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6" name="Picture 5">
            <a:extLst>
              <a:ext uri="{FF2B5EF4-FFF2-40B4-BE49-F238E27FC236}">
                <a16:creationId xmlns:a16="http://schemas.microsoft.com/office/drawing/2014/main" id="{5D013889-0B50-4581-BC89-EB78FE6EDEA7}"/>
              </a:ext>
            </a:extLst>
          </p:cNvPr>
          <p:cNvPicPr>
            <a:picLocks noChangeAspect="1"/>
          </p:cNvPicPr>
          <p:nvPr/>
        </p:nvPicPr>
        <p:blipFill>
          <a:blip r:embed="rId3"/>
          <a:stretch>
            <a:fillRect/>
          </a:stretch>
        </p:blipFill>
        <p:spPr>
          <a:xfrm>
            <a:off x="6760028" y="4411436"/>
            <a:ext cx="2383973" cy="1589315"/>
          </a:xfrm>
          <a:prstGeom prst="rect">
            <a:avLst/>
          </a:prstGeom>
        </p:spPr>
      </p:pic>
    </p:spTree>
    <p:extLst>
      <p:ext uri="{BB962C8B-B14F-4D97-AF65-F5344CB8AC3E}">
        <p14:creationId xmlns:p14="http://schemas.microsoft.com/office/powerpoint/2010/main" val="1909832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and Meina Zhu: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the Hot Streak</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10 General Factors</a:t>
            </a:r>
            <a:endParaRPr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110550"/>
            <a:ext cx="7776929"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Persistence and grit.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Sense of now. Focus on the moment.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Do things one at a time.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Assemble best team for you. There are many smart and kind people out there to partner with.</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Everyone has clear role.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Create comfort with the people and your writing space.</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Intense and relaxed planning.</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Explore possible journals and commit.</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Set bold and audacious goals.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Revel in good luck. Do not sulk if bad luck.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7011584" y="0"/>
            <a:ext cx="2132416" cy="1421394"/>
          </a:xfrm>
          <a:prstGeom prst="rect">
            <a:avLst/>
          </a:prstGeom>
        </p:spPr>
      </p:pic>
      <p:pic>
        <p:nvPicPr>
          <p:cNvPr id="6" name="Picture 5">
            <a:extLst>
              <a:ext uri="{FF2B5EF4-FFF2-40B4-BE49-F238E27FC236}">
                <a16:creationId xmlns:a16="http://schemas.microsoft.com/office/drawing/2014/main" id="{C60B9E9A-74E4-4168-A90A-CDFE2720916B}"/>
              </a:ext>
            </a:extLst>
          </p:cNvPr>
          <p:cNvPicPr>
            <a:picLocks noChangeAspect="1"/>
          </p:cNvPicPr>
          <p:nvPr/>
        </p:nvPicPr>
        <p:blipFill>
          <a:blip r:embed="rId4"/>
          <a:stretch>
            <a:fillRect/>
          </a:stretch>
        </p:blipFill>
        <p:spPr>
          <a:xfrm>
            <a:off x="1" y="-24612"/>
            <a:ext cx="1114422" cy="1421395"/>
          </a:xfrm>
          <a:prstGeom prst="rect">
            <a:avLst/>
          </a:prstGeom>
        </p:spPr>
      </p:pic>
    </p:spTree>
    <p:extLst>
      <p:ext uri="{BB962C8B-B14F-4D97-AF65-F5344CB8AC3E}">
        <p14:creationId xmlns:p14="http://schemas.microsoft.com/office/powerpoint/2010/main" val="16824781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724276" y="811500"/>
            <a:ext cx="6536602" cy="1219788"/>
          </a:xfrm>
          <a:prstGeom prst="rect">
            <a:avLst/>
          </a:prstGeom>
          <a:noFill/>
          <a:ln>
            <a:noFill/>
          </a:ln>
        </p:spPr>
        <p:txBody>
          <a:bodyPr spcFirstLastPara="1" wrap="square" lIns="91425" tIns="45700" rIns="91425" bIns="45700" anchor="ctr" anchorCtr="0">
            <a:noAutofit/>
          </a:bodyPr>
          <a:lstStyle/>
          <a:p>
            <a:pPr lvl="0">
              <a:buClr>
                <a:schemeClr val="dk1"/>
              </a:buClr>
              <a:buSzPts val="3200"/>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Curt Bonk and Meina Zhu: </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t>Reflections on the Hot Streak</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3200" b="1" dirty="0">
                <a:solidFill>
                  <a:srgbClr val="0070C0"/>
                </a:solidFill>
                <a:latin typeface="Tahoma" panose="020B0604030504040204" pitchFamily="34" charset="0"/>
                <a:ea typeface="Tahoma" panose="020B0604030504040204" pitchFamily="34" charset="0"/>
                <a:cs typeface="Tahoma" panose="020B0604030504040204" pitchFamily="34" charset="0"/>
              </a:rPr>
              <a:t>10 Specific Factors</a:t>
            </a:r>
            <a:endParaRPr sz="3200" b="1"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 Placeholder 3">
            <a:extLst>
              <a:ext uri="{FF2B5EF4-FFF2-40B4-BE49-F238E27FC236}">
                <a16:creationId xmlns:a16="http://schemas.microsoft.com/office/drawing/2014/main" id="{713652C7-0223-4CA2-9D57-E980DF037E25}"/>
              </a:ext>
            </a:extLst>
          </p:cNvPr>
          <p:cNvSpPr>
            <a:spLocks noGrp="1"/>
          </p:cNvSpPr>
          <p:nvPr>
            <p:ph type="body" idx="1"/>
          </p:nvPr>
        </p:nvSpPr>
        <p:spPr>
          <a:xfrm>
            <a:off x="932505" y="2257506"/>
            <a:ext cx="7776929" cy="4233499"/>
          </a:xfrm>
        </p:spPr>
        <p:txBody>
          <a:bodyPr/>
          <a:lstStyle/>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 Plan your schedule—long view of 3-5 years!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2. Calendar view—6 monthly calendars!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3. Planner view—look at weeks, months, and years.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4. Notes in pocket view.</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5. Timeline views.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6. Do move a month ahead without reflecting back.</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7. Constantly track progress.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8. Discuss progress with others.</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9. Be willing to say “yes.” Be very willing to say “no.”</a:t>
            </a:r>
          </a:p>
          <a:p>
            <a:pPr marL="25400" indent="0">
              <a:buNone/>
            </a:pPr>
            <a:r>
              <a:rPr lang="en-US" sz="2000" b="1" dirty="0">
                <a:solidFill>
                  <a:schemeClr val="tx1"/>
                </a:solidFill>
                <a:latin typeface="Tahoma" panose="020B0604030504040204" pitchFamily="34" charset="0"/>
                <a:ea typeface="Tahoma" panose="020B0604030504040204" pitchFamily="34" charset="0"/>
                <a:cs typeface="Tahoma" panose="020B0604030504040204" pitchFamily="34" charset="0"/>
                <a:sym typeface="Courier"/>
              </a:rPr>
              <a:t>10. Recheck list. Recheck goals.</a:t>
            </a:r>
          </a:p>
          <a:p>
            <a:pPr marL="25400" indent="0">
              <a:buNone/>
            </a:pP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endParaRPr lang="en-US" dirty="0"/>
          </a:p>
        </p:txBody>
      </p:sp>
      <p:pic>
        <p:nvPicPr>
          <p:cNvPr id="5" name="Picture 4" descr="A person wearing a purple shirt&#10;&#10;Description automatically generated">
            <a:extLst>
              <a:ext uri="{FF2B5EF4-FFF2-40B4-BE49-F238E27FC236}">
                <a16:creationId xmlns:a16="http://schemas.microsoft.com/office/drawing/2014/main" id="{E7E0D39E-3501-45C6-9F07-09568B5C3CB1}"/>
              </a:ext>
            </a:extLst>
          </p:cNvPr>
          <p:cNvPicPr>
            <a:picLocks noChangeAspect="1"/>
          </p:cNvPicPr>
          <p:nvPr/>
        </p:nvPicPr>
        <p:blipFill>
          <a:blip r:embed="rId3"/>
          <a:stretch>
            <a:fillRect/>
          </a:stretch>
        </p:blipFill>
        <p:spPr>
          <a:xfrm>
            <a:off x="7011584" y="0"/>
            <a:ext cx="2132416" cy="1421394"/>
          </a:xfrm>
          <a:prstGeom prst="rect">
            <a:avLst/>
          </a:prstGeom>
        </p:spPr>
      </p:pic>
      <p:pic>
        <p:nvPicPr>
          <p:cNvPr id="6" name="Picture 5">
            <a:extLst>
              <a:ext uri="{FF2B5EF4-FFF2-40B4-BE49-F238E27FC236}">
                <a16:creationId xmlns:a16="http://schemas.microsoft.com/office/drawing/2014/main" id="{D57A0876-0801-4FC3-9A7E-11DD9F33D949}"/>
              </a:ext>
            </a:extLst>
          </p:cNvPr>
          <p:cNvPicPr>
            <a:picLocks noChangeAspect="1"/>
          </p:cNvPicPr>
          <p:nvPr/>
        </p:nvPicPr>
        <p:blipFill>
          <a:blip r:embed="rId4"/>
          <a:stretch>
            <a:fillRect/>
          </a:stretch>
        </p:blipFill>
        <p:spPr>
          <a:xfrm>
            <a:off x="1" y="-24612"/>
            <a:ext cx="1114422" cy="1421395"/>
          </a:xfrm>
          <a:prstGeom prst="rect">
            <a:avLst/>
          </a:prstGeom>
        </p:spPr>
      </p:pic>
    </p:spTree>
    <p:extLst>
      <p:ext uri="{BB962C8B-B14F-4D97-AF65-F5344CB8AC3E}">
        <p14:creationId xmlns:p14="http://schemas.microsoft.com/office/powerpoint/2010/main" val="42631806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Part #5. Time Out for Some Writing Space Advice</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C2941DDE-D279-4DDA-85D0-53FB9F94185D}"/>
              </a:ext>
            </a:extLst>
          </p:cNvPr>
          <p:cNvPicPr>
            <a:picLocks noChangeAspect="1"/>
          </p:cNvPicPr>
          <p:nvPr/>
        </p:nvPicPr>
        <p:blipFill>
          <a:blip r:embed="rId3"/>
          <a:stretch>
            <a:fillRect/>
          </a:stretch>
        </p:blipFill>
        <p:spPr>
          <a:xfrm>
            <a:off x="1840637" y="2052508"/>
            <a:ext cx="5462726" cy="4805492"/>
          </a:xfrm>
          <a:prstGeom prst="rect">
            <a:avLst/>
          </a:prstGeom>
        </p:spPr>
      </p:pic>
    </p:spTree>
    <p:extLst>
      <p:ext uri="{BB962C8B-B14F-4D97-AF65-F5344CB8AC3E}">
        <p14:creationId xmlns:p14="http://schemas.microsoft.com/office/powerpoint/2010/main" val="298478981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37539" y="526943"/>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#1: Meina Zhu, Wayne State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6462347" y="1760509"/>
            <a:ext cx="2471057" cy="1569660"/>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room is my writing space when it is dark outside.</a:t>
            </a:r>
          </a:p>
        </p:txBody>
      </p:sp>
      <p:pic>
        <p:nvPicPr>
          <p:cNvPr id="9" name="Picture 8">
            <a:extLst>
              <a:ext uri="{FF2B5EF4-FFF2-40B4-BE49-F238E27FC236}">
                <a16:creationId xmlns:a16="http://schemas.microsoft.com/office/drawing/2014/main" id="{7D60F130-E9EE-EB46-8F4B-26D6CD2A2F26}"/>
              </a:ext>
            </a:extLst>
          </p:cNvPr>
          <p:cNvPicPr>
            <a:picLocks noChangeAspect="1"/>
          </p:cNvPicPr>
          <p:nvPr/>
        </p:nvPicPr>
        <p:blipFill>
          <a:blip r:embed="rId2" cstate="email">
            <a:extLst>
              <a:ext uri="{BEBA8EAE-BF5A-486C-A8C5-ECC9F3942E4B}">
                <a14:imgProps xmlns:a14="http://schemas.microsoft.com/office/drawing/2010/main">
                  <a14:imgLayer r:embed="rId3">
                    <a14:imgEffect>
                      <a14:brightnessContrast bright="1000"/>
                    </a14:imgEffect>
                  </a14:imgLayer>
                </a14:imgProps>
              </a:ext>
              <a:ext uri="{28A0092B-C50C-407E-A947-70E740481C1C}">
                <a14:useLocalDpi xmlns:a14="http://schemas.microsoft.com/office/drawing/2010/main"/>
              </a:ext>
            </a:extLst>
          </a:blip>
          <a:stretch>
            <a:fillRect/>
          </a:stretch>
        </p:blipFill>
        <p:spPr>
          <a:xfrm>
            <a:off x="123734" y="1905515"/>
            <a:ext cx="5978128" cy="3996801"/>
          </a:xfrm>
          <a:prstGeom prst="rect">
            <a:avLst/>
          </a:prstGeom>
          <a:effectLst>
            <a:softEdge rad="190500"/>
          </a:effectLst>
        </p:spPr>
      </p:pic>
      <p:pic>
        <p:nvPicPr>
          <p:cNvPr id="7" name="Picture 6" descr="A person wearing a suit and tie&#10;&#10;Description automatically generated">
            <a:extLst>
              <a:ext uri="{FF2B5EF4-FFF2-40B4-BE49-F238E27FC236}">
                <a16:creationId xmlns:a16="http://schemas.microsoft.com/office/drawing/2014/main" id="{7B388CCF-5D2F-4754-A816-AE7CFD9CFAB3}"/>
              </a:ext>
            </a:extLst>
          </p:cNvPr>
          <p:cNvPicPr>
            <a:picLocks noChangeAspect="1"/>
          </p:cNvPicPr>
          <p:nvPr/>
        </p:nvPicPr>
        <p:blipFill>
          <a:blip r:embed="rId4"/>
          <a:stretch>
            <a:fillRect/>
          </a:stretch>
        </p:blipFill>
        <p:spPr>
          <a:xfrm>
            <a:off x="7177995" y="3527832"/>
            <a:ext cx="1842271" cy="2454827"/>
          </a:xfrm>
          <a:prstGeom prst="rect">
            <a:avLst/>
          </a:prstGeom>
        </p:spPr>
      </p:pic>
    </p:spTree>
    <p:extLst>
      <p:ext uri="{BB962C8B-B14F-4D97-AF65-F5344CB8AC3E}">
        <p14:creationId xmlns:p14="http://schemas.microsoft.com/office/powerpoint/2010/main" val="32720314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23142" y="48812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#2: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p>
        </p:txBody>
      </p:sp>
      <p:sp>
        <p:nvSpPr>
          <p:cNvPr id="4" name="TextBox 3">
            <a:extLst>
              <a:ext uri="{FF2B5EF4-FFF2-40B4-BE49-F238E27FC236}">
                <a16:creationId xmlns:a16="http://schemas.microsoft.com/office/drawing/2014/main" id="{6287FCB8-36B6-C344-97C7-2F59D401753E}"/>
              </a:ext>
            </a:extLst>
          </p:cNvPr>
          <p:cNvSpPr txBox="1"/>
          <p:nvPr/>
        </p:nvSpPr>
        <p:spPr>
          <a:xfrm>
            <a:off x="311399" y="1821345"/>
            <a:ext cx="2709698" cy="3046988"/>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office is my favorite place for writing during day time: perfect temperature, big screen, and great view.</a:t>
            </a:r>
            <a:endParaRPr lang="en-US" sz="15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ABFE5A4E-59AC-644C-8E6F-0BDD9F36B2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53126" y="1709166"/>
            <a:ext cx="2759270" cy="3439668"/>
          </a:xfrm>
          <a:prstGeom prst="rect">
            <a:avLst/>
          </a:prstGeom>
          <a:effectLst>
            <a:softEdge rad="203200"/>
          </a:effectLst>
        </p:spPr>
      </p:pic>
      <p:pic>
        <p:nvPicPr>
          <p:cNvPr id="7" name="Picture 6">
            <a:extLst>
              <a:ext uri="{FF2B5EF4-FFF2-40B4-BE49-F238E27FC236}">
                <a16:creationId xmlns:a16="http://schemas.microsoft.com/office/drawing/2014/main" id="{CF4449DB-E764-7942-BBAA-9475AC70A0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86532" y="1667791"/>
            <a:ext cx="2222867" cy="2963822"/>
          </a:xfrm>
          <a:prstGeom prst="rect">
            <a:avLst/>
          </a:prstGeom>
          <a:effectLst>
            <a:softEdge rad="254000"/>
          </a:effectLst>
        </p:spPr>
      </p:pic>
    </p:spTree>
    <p:extLst>
      <p:ext uri="{BB962C8B-B14F-4D97-AF65-F5344CB8AC3E}">
        <p14:creationId xmlns:p14="http://schemas.microsoft.com/office/powerpoint/2010/main" val="9394934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66253" y="5784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Meina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358856" y="1792247"/>
            <a:ext cx="4416344" cy="3359061"/>
          </a:xfrm>
          <a:prstGeom prst="rect">
            <a:avLst/>
          </a:prstGeom>
          <a:noFill/>
        </p:spPr>
        <p:txBody>
          <a:bodyPr wrap="square" rtlCol="0">
            <a:spAutoFit/>
          </a:bodyPr>
          <a:lstStyle/>
          <a:p>
            <a:pPr defTabSz="685800">
              <a:lnSpc>
                <a:spcPct val="150000"/>
              </a:lnSpc>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collaborative tools are: </a:t>
            </a:r>
          </a:p>
          <a:p>
            <a:pPr defTabSz="685800">
              <a:lnSpc>
                <a:spcPct val="150000"/>
              </a:lnSpc>
              <a:buClrTx/>
              <a:defRPr/>
            </a:pPr>
            <a:endPar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Google Drive </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One Drive</a:t>
            </a:r>
          </a:p>
          <a:p>
            <a:pPr marL="385763" indent="-385763" defTabSz="685800">
              <a:lnSpc>
                <a:spcPct val="150000"/>
              </a:lnSpc>
              <a:buClrTx/>
              <a:buFontTx/>
              <a:buAutoNum type="arabicParenBoth"/>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Mendeley</a:t>
            </a:r>
          </a:p>
          <a:p>
            <a:pPr defTabSz="685800">
              <a:lnSpc>
                <a:spcPct val="150000"/>
              </a:lnSpc>
              <a:buClrTx/>
              <a:defRPr/>
            </a:pPr>
            <a:endParaRPr lang="en-US" sz="2400" b="1" kern="1200" dirty="0">
              <a:solidFill>
                <a:prstClr val="black"/>
              </a:solidFill>
              <a:latin typeface="Calibri" panose="020F0502020204030204"/>
              <a:ea typeface="+mn-ea"/>
              <a:cs typeface="+mn-cs"/>
            </a:endParaRPr>
          </a:p>
        </p:txBody>
      </p:sp>
      <p:pic>
        <p:nvPicPr>
          <p:cNvPr id="3" name="Picture 2">
            <a:extLst>
              <a:ext uri="{FF2B5EF4-FFF2-40B4-BE49-F238E27FC236}">
                <a16:creationId xmlns:a16="http://schemas.microsoft.com/office/drawing/2014/main" id="{2B1D6D0C-7517-7B4B-A794-2042ACDCA74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04160" y="2669064"/>
            <a:ext cx="852271" cy="852271"/>
          </a:xfrm>
          <a:prstGeom prst="rect">
            <a:avLst/>
          </a:prstGeom>
        </p:spPr>
      </p:pic>
      <p:pic>
        <p:nvPicPr>
          <p:cNvPr id="5" name="Picture 4">
            <a:extLst>
              <a:ext uri="{FF2B5EF4-FFF2-40B4-BE49-F238E27FC236}">
                <a16:creationId xmlns:a16="http://schemas.microsoft.com/office/drawing/2014/main" id="{9BCDE3F7-7CF7-CC45-B6E9-5FD63E961FD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4645" y="3616221"/>
            <a:ext cx="1107905" cy="620693"/>
          </a:xfrm>
          <a:prstGeom prst="rect">
            <a:avLst/>
          </a:prstGeom>
        </p:spPr>
      </p:pic>
      <p:pic>
        <p:nvPicPr>
          <p:cNvPr id="6" name="Picture 5">
            <a:extLst>
              <a:ext uri="{FF2B5EF4-FFF2-40B4-BE49-F238E27FC236}">
                <a16:creationId xmlns:a16="http://schemas.microsoft.com/office/drawing/2014/main" id="{44296D8B-9219-A345-8A96-A6780D66F2D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88829" y="4474366"/>
            <a:ext cx="817205" cy="817205"/>
          </a:xfrm>
          <a:prstGeom prst="rect">
            <a:avLst/>
          </a:prstGeom>
        </p:spPr>
      </p:pic>
      <p:pic>
        <p:nvPicPr>
          <p:cNvPr id="7" name="Picture 6">
            <a:extLst>
              <a:ext uri="{FF2B5EF4-FFF2-40B4-BE49-F238E27FC236}">
                <a16:creationId xmlns:a16="http://schemas.microsoft.com/office/drawing/2014/main" id="{958768C9-D70D-4F1E-B21E-B3B9A9DB020D}"/>
              </a:ext>
            </a:extLst>
          </p:cNvPr>
          <p:cNvPicPr>
            <a:picLocks noChangeAspect="1"/>
          </p:cNvPicPr>
          <p:nvPr/>
        </p:nvPicPr>
        <p:blipFill>
          <a:blip r:embed="rId5"/>
          <a:stretch>
            <a:fillRect/>
          </a:stretch>
        </p:blipFill>
        <p:spPr>
          <a:xfrm>
            <a:off x="4918471" y="2599638"/>
            <a:ext cx="4225529" cy="2283330"/>
          </a:xfrm>
          <a:prstGeom prst="rect">
            <a:avLst/>
          </a:prstGeom>
        </p:spPr>
      </p:pic>
    </p:spTree>
    <p:extLst>
      <p:ext uri="{BB962C8B-B14F-4D97-AF65-F5344CB8AC3E}">
        <p14:creationId xmlns:p14="http://schemas.microsoft.com/office/powerpoint/2010/main" val="3569157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19421"/>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793750" y="1876292"/>
            <a:ext cx="6132491" cy="2450158"/>
          </a:xfrm>
          <a:prstGeom prst="rect">
            <a:avLst/>
          </a:prstGeom>
          <a:noFill/>
        </p:spPr>
        <p:txBody>
          <a:bodyPr wrap="square" rtlCol="0">
            <a:spAutoFit/>
          </a:bodyPr>
          <a:lstStyle/>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Five year plans</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One year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Two months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Weekly plan</a:t>
            </a:r>
          </a:p>
          <a:p>
            <a:pPr marL="342900" indent="-342900" defTabSz="685800">
              <a:lnSpc>
                <a:spcPct val="150000"/>
              </a:lnSpc>
              <a:buClrTx/>
              <a:buFont typeface="Arial" panose="020B0604020202020204" pitchFamily="34" charset="0"/>
              <a:buChar char="•"/>
              <a:defRPr/>
            </a:pPr>
            <a:r>
              <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rPr>
              <a:t>Daily to do</a:t>
            </a:r>
          </a:p>
        </p:txBody>
      </p:sp>
      <p:pic>
        <p:nvPicPr>
          <p:cNvPr id="3" name="Picture 2">
            <a:extLst>
              <a:ext uri="{FF2B5EF4-FFF2-40B4-BE49-F238E27FC236}">
                <a16:creationId xmlns:a16="http://schemas.microsoft.com/office/drawing/2014/main" id="{DDAFC1CB-BA91-C643-8F7A-A5442B399B09}"/>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1917" r="2912" b="25876"/>
          <a:stretch/>
        </p:blipFill>
        <p:spPr>
          <a:xfrm>
            <a:off x="4191866" y="1713593"/>
            <a:ext cx="4580415" cy="1477820"/>
          </a:xfrm>
          <a:prstGeom prst="rect">
            <a:avLst/>
          </a:prstGeom>
        </p:spPr>
      </p:pic>
    </p:spTree>
    <p:extLst>
      <p:ext uri="{BB962C8B-B14F-4D97-AF65-F5344CB8AC3E}">
        <p14:creationId xmlns:p14="http://schemas.microsoft.com/office/powerpoint/2010/main" val="10917009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158262" y="1100764"/>
            <a:ext cx="8556674"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Partners and Mentors: </a:t>
            </a:r>
            <a:r>
              <a:rPr lang="en-US" b="1" dirty="0" err="1">
                <a:solidFill>
                  <a:srgbClr val="0070C0"/>
                </a:solidFill>
                <a:latin typeface="Tahoma" panose="020B0604030504040204" pitchFamily="34" charset="0"/>
                <a:ea typeface="Tahoma" panose="020B0604030504040204" pitchFamily="34" charset="0"/>
                <a:cs typeface="Tahoma" panose="020B0604030504040204" pitchFamily="34" charset="0"/>
              </a:rPr>
              <a:t>Meina</a:t>
            </a: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 Zhu</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78260F04-029B-FA4A-A69B-0BED0209D5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43472" y="1479746"/>
            <a:ext cx="6057057" cy="4660897"/>
          </a:xfrm>
          <a:prstGeom prst="rect">
            <a:avLst/>
          </a:prstGeom>
          <a:effectLst>
            <a:softEdge rad="393700"/>
          </a:effectLst>
        </p:spPr>
      </p:pic>
      <p:pic>
        <p:nvPicPr>
          <p:cNvPr id="10" name="Picture 9">
            <a:extLst>
              <a:ext uri="{FF2B5EF4-FFF2-40B4-BE49-F238E27FC236}">
                <a16:creationId xmlns:a16="http://schemas.microsoft.com/office/drawing/2014/main" id="{1A14E071-242B-D343-B56C-0894E0E991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40670" y="3125665"/>
            <a:ext cx="3003331" cy="2875085"/>
          </a:xfrm>
          <a:prstGeom prst="rect">
            <a:avLst/>
          </a:prstGeom>
          <a:effectLst>
            <a:softEdge rad="177800"/>
          </a:effectLst>
        </p:spPr>
      </p:pic>
      <p:pic>
        <p:nvPicPr>
          <p:cNvPr id="12" name="Picture 11">
            <a:extLst>
              <a:ext uri="{FF2B5EF4-FFF2-40B4-BE49-F238E27FC236}">
                <a16:creationId xmlns:a16="http://schemas.microsoft.com/office/drawing/2014/main" id="{55EBD9FA-7285-474C-BBF4-1C85CE94A3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2618398"/>
            <a:ext cx="2729710" cy="3382352"/>
          </a:xfrm>
          <a:prstGeom prst="rect">
            <a:avLst/>
          </a:prstGeom>
          <a:effectLst>
            <a:softEdge rad="228600"/>
          </a:effectLst>
        </p:spPr>
      </p:pic>
    </p:spTree>
    <p:extLst>
      <p:ext uri="{BB962C8B-B14F-4D97-AF65-F5344CB8AC3E}">
        <p14:creationId xmlns:p14="http://schemas.microsoft.com/office/powerpoint/2010/main" val="13229957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34889" y="698094"/>
            <a:ext cx="7870108" cy="1156750"/>
          </a:xfrm>
        </p:spPr>
        <p:txBody>
          <a:bodyPr>
            <a:normAutofit/>
          </a:bodyPr>
          <a:lstStyle/>
          <a:p>
            <a:pPr algn="ctr"/>
            <a:r>
              <a:rPr lang="en-US" sz="4000" b="1" dirty="0">
                <a:solidFill>
                  <a:srgbClr val="FF0000"/>
                </a:solidFill>
                <a:latin typeface="Tahoma" panose="020B0604030504040204" pitchFamily="34" charset="0"/>
                <a:ea typeface="Tahoma" panose="020B0604030504040204" pitchFamily="34" charset="0"/>
                <a:cs typeface="Tahoma" panose="020B0604030504040204" pitchFamily="34" charset="0"/>
              </a:rPr>
              <a:t>Writing Space</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Curt Bonk, Indiana University</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465230" y="4022679"/>
            <a:ext cx="3353194" cy="2308324"/>
          </a:xfrm>
          <a:prstGeom prst="rect">
            <a:avLst/>
          </a:prstGeom>
          <a:noFill/>
        </p:spPr>
        <p:txBody>
          <a:bodyPr wrap="square" rtlCol="0">
            <a:spAutoFit/>
          </a:bodyPr>
          <a:lstStyle/>
          <a:p>
            <a:pPr defTabSz="685800">
              <a:buClrTx/>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having standing desk…power it up and down via hydraulics. And my office looks out into a forest.</a:t>
            </a:r>
          </a:p>
        </p:txBody>
      </p:sp>
      <p:pic>
        <p:nvPicPr>
          <p:cNvPr id="5" name="Picture 4">
            <a:extLst>
              <a:ext uri="{FF2B5EF4-FFF2-40B4-BE49-F238E27FC236}">
                <a16:creationId xmlns:a16="http://schemas.microsoft.com/office/drawing/2014/main" id="{63E8DDDA-38C9-44AE-B221-D88FCCC91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2382564"/>
            <a:ext cx="4824248" cy="3618186"/>
          </a:xfrm>
          <a:prstGeom prst="rect">
            <a:avLst/>
          </a:prstGeom>
        </p:spPr>
      </p:pic>
      <p:pic>
        <p:nvPicPr>
          <p:cNvPr id="4" name="Picture 3">
            <a:extLst>
              <a:ext uri="{FF2B5EF4-FFF2-40B4-BE49-F238E27FC236}">
                <a16:creationId xmlns:a16="http://schemas.microsoft.com/office/drawing/2014/main" id="{47A6B548-DA7D-4559-A4A6-3C36590CBF93}"/>
              </a:ext>
            </a:extLst>
          </p:cNvPr>
          <p:cNvPicPr>
            <a:picLocks noChangeAspect="1"/>
          </p:cNvPicPr>
          <p:nvPr/>
        </p:nvPicPr>
        <p:blipFill>
          <a:blip r:embed="rId3"/>
          <a:stretch>
            <a:fillRect/>
          </a:stretch>
        </p:blipFill>
        <p:spPr>
          <a:xfrm>
            <a:off x="5908430" y="2036271"/>
            <a:ext cx="2708031" cy="1804981"/>
          </a:xfrm>
          <a:prstGeom prst="rect">
            <a:avLst/>
          </a:prstGeom>
        </p:spPr>
      </p:pic>
    </p:spTree>
    <p:extLst>
      <p:ext uri="{BB962C8B-B14F-4D97-AF65-F5344CB8AC3E}">
        <p14:creationId xmlns:p14="http://schemas.microsoft.com/office/powerpoint/2010/main" val="31335911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957521"/>
            <a:ext cx="7870108" cy="1156750"/>
          </a:xfrm>
        </p:spPr>
        <p:txBody>
          <a:bodyPr>
            <a:normAutofit/>
          </a:bodyPr>
          <a:lstStyle/>
          <a:p>
            <a:pPr algn="ctr"/>
            <a:r>
              <a:rPr lang="en-US" sz="4400"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a:t>
            </a:r>
            <a:endParaRPr lang="en-US" sz="4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2142F497-C327-F442-9A31-F143AA955956}"/>
              </a:ext>
            </a:extLst>
          </p:cNvPr>
          <p:cNvSpPr txBox="1"/>
          <p:nvPr/>
        </p:nvSpPr>
        <p:spPr>
          <a:xfrm>
            <a:off x="5064301" y="2582559"/>
            <a:ext cx="3375611" cy="2862322"/>
          </a:xfrm>
          <a:prstGeom prst="rect">
            <a:avLst/>
          </a:prstGeom>
          <a:noFill/>
        </p:spPr>
        <p:txBody>
          <a:bodyPr wrap="square" rtlCol="0">
            <a:spAutoFit/>
          </a:bodyPr>
          <a:lstStyle/>
          <a:p>
            <a:pPr algn="l"/>
            <a:r>
              <a:rPr lang="en-US" sz="3000" b="1" dirty="0">
                <a:latin typeface="Tahoma" panose="020B0604030504040204" pitchFamily="34" charset="0"/>
                <a:ea typeface="Tahoma" panose="020B0604030504040204" pitchFamily="34" charset="0"/>
                <a:cs typeface="Tahoma" panose="020B0604030504040204" pitchFamily="34" charset="0"/>
              </a:rPr>
              <a:t>One of my biggest challenges is my tendency to burn through keyboards!</a:t>
            </a:r>
          </a:p>
        </p:txBody>
      </p:sp>
      <p:pic>
        <p:nvPicPr>
          <p:cNvPr id="4" name="Picture 3">
            <a:extLst>
              <a:ext uri="{FF2B5EF4-FFF2-40B4-BE49-F238E27FC236}">
                <a16:creationId xmlns:a16="http://schemas.microsoft.com/office/drawing/2014/main" id="{D8669E5A-EFD7-483E-BCD8-05966CA767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71969"/>
            <a:ext cx="4782312" cy="3616328"/>
          </a:xfrm>
          <a:prstGeom prst="rect">
            <a:avLst/>
          </a:prstGeom>
        </p:spPr>
      </p:pic>
    </p:spTree>
    <p:extLst>
      <p:ext uri="{BB962C8B-B14F-4D97-AF65-F5344CB8AC3E}">
        <p14:creationId xmlns:p14="http://schemas.microsoft.com/office/powerpoint/2010/main" val="3277829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803B7-2670-4262-8F5B-6C26123428CB}"/>
              </a:ext>
            </a:extLst>
          </p:cNvPr>
          <p:cNvSpPr>
            <a:spLocks noGrp="1"/>
          </p:cNvSpPr>
          <p:nvPr>
            <p:ph type="title"/>
          </p:nvPr>
        </p:nvSpPr>
        <p:spPr>
          <a:xfrm>
            <a:off x="818072" y="731635"/>
            <a:ext cx="7944187" cy="1601311"/>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11, 2020</a:t>
            </a:r>
            <a:b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2800" b="1" dirty="0">
                <a:latin typeface="Tahoma" panose="020B0604030504040204" pitchFamily="34" charset="0"/>
                <a:ea typeface="Tahoma" panose="020B0604030504040204" pitchFamily="34" charset="0"/>
                <a:cs typeface="Tahoma" panose="020B0604030504040204" pitchFamily="34" charset="0"/>
              </a:rPr>
              <a:t>How to Find a Writing Routine that Works</a:t>
            </a:r>
            <a:br>
              <a:rPr lang="en-US" sz="2800" b="1" dirty="0">
                <a:latin typeface="Tahoma" panose="020B0604030504040204" pitchFamily="34" charset="0"/>
                <a:ea typeface="Tahoma" panose="020B0604030504040204" pitchFamily="34" charset="0"/>
                <a:cs typeface="Tahoma" panose="020B0604030504040204" pitchFamily="34" charset="0"/>
              </a:rPr>
            </a:br>
            <a:r>
              <a:rPr lang="en-US" sz="2400" b="1" dirty="0" err="1">
                <a:latin typeface="Tahoma" panose="020B0604030504040204" pitchFamily="34" charset="0"/>
                <a:ea typeface="Tahoma" panose="020B0604030504040204" pitchFamily="34" charset="0"/>
                <a:cs typeface="Tahoma" panose="020B0604030504040204" pitchFamily="34" charset="0"/>
              </a:rPr>
              <a:t>Manya</a:t>
            </a:r>
            <a:r>
              <a:rPr lang="en-US" sz="2400" b="1" dirty="0">
                <a:latin typeface="Tahoma" panose="020B0604030504040204" pitchFamily="34" charset="0"/>
                <a:ea typeface="Tahoma" panose="020B0604030504040204" pitchFamily="34" charset="0"/>
                <a:cs typeface="Tahoma" panose="020B0604030504040204" pitchFamily="34" charset="0"/>
              </a:rPr>
              <a:t> Whitaker, The Chronicle of Higher Education</a:t>
            </a:r>
            <a:br>
              <a:rPr lang="en-US" sz="2100" b="1" dirty="0">
                <a:latin typeface="Tahoma" panose="020B0604030504040204" pitchFamily="34" charset="0"/>
                <a:ea typeface="Tahoma" panose="020B0604030504040204" pitchFamily="34" charset="0"/>
                <a:cs typeface="Tahoma" panose="020B0604030504040204" pitchFamily="34" charset="0"/>
              </a:rPr>
            </a:br>
            <a:r>
              <a:rPr lang="en-US" sz="788" b="1" dirty="0">
                <a:latin typeface="Tahoma" panose="020B0604030504040204" pitchFamily="34" charset="0"/>
                <a:ea typeface="Tahoma" panose="020B0604030504040204" pitchFamily="34" charset="0"/>
                <a:cs typeface="Tahoma" panose="020B0604030504040204" pitchFamily="34" charset="0"/>
                <a:hlinkClick r:id="rId2"/>
              </a:rPr>
              <a:t>https://www.chronicle.com/article/how-to-find-a-writing-routine-that-works</a:t>
            </a:r>
            <a:r>
              <a:rPr lang="en-US" sz="788" b="1" dirty="0">
                <a:latin typeface="Tahoma" panose="020B0604030504040204" pitchFamily="34" charset="0"/>
                <a:ea typeface="Tahoma" panose="020B0604030504040204" pitchFamily="34" charset="0"/>
                <a:cs typeface="Tahoma" panose="020B0604030504040204" pitchFamily="34" charset="0"/>
              </a:rPr>
              <a:t> </a:t>
            </a:r>
            <a:endParaRPr lang="en-US" sz="1500" b="1" dirty="0">
              <a:latin typeface="Tahoma" panose="020B0604030504040204" pitchFamily="34" charset="0"/>
              <a:ea typeface="Tahoma" panose="020B0604030504040204" pitchFamily="34" charset="0"/>
              <a:cs typeface="Tahoma" panose="020B0604030504040204" pitchFamily="34" charset="0"/>
            </a:endParaRPr>
          </a:p>
        </p:txBody>
      </p:sp>
      <p:sp>
        <p:nvSpPr>
          <p:cNvPr id="4" name="Content Placeholder 3">
            <a:extLst>
              <a:ext uri="{FF2B5EF4-FFF2-40B4-BE49-F238E27FC236}">
                <a16:creationId xmlns:a16="http://schemas.microsoft.com/office/drawing/2014/main" id="{2FA6EE47-812B-4796-B35C-E9014E5CAC1C}"/>
              </a:ext>
            </a:extLst>
          </p:cNvPr>
          <p:cNvSpPr>
            <a:spLocks noGrp="1"/>
          </p:cNvSpPr>
          <p:nvPr>
            <p:ph idx="1"/>
          </p:nvPr>
        </p:nvSpPr>
        <p:spPr>
          <a:xfrm>
            <a:off x="1185863" y="2659404"/>
            <a:ext cx="5738720" cy="3350779"/>
          </a:xfrm>
        </p:spPr>
        <p:txBody>
          <a:bodyPr>
            <a:normAutofit lnSpcReduction="10000"/>
          </a:bodyPr>
          <a:lstStyle/>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Always work on at least 2 projects.</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Review potential publishers and options.</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a reasonable writing timeline.</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Make a writing schedule and plan.</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Have a project-based writing schedule.</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Expand notion of when “writing.”</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Set time writing goals, not word goals.</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Write what motivates you that day.</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Establish flexible schedules.</a:t>
            </a:r>
          </a:p>
          <a:p>
            <a:pPr marL="342900" indent="-342900">
              <a:lnSpc>
                <a:spcPct val="110000"/>
              </a:lnSpc>
              <a:spcBef>
                <a:spcPts val="0"/>
              </a:spcBef>
              <a:buFont typeface="+mj-lt"/>
              <a:buAutoNum type="arabicPeriod"/>
            </a:pPr>
            <a:r>
              <a:rPr lang="en-US" sz="2000" b="1" dirty="0">
                <a:latin typeface="Tahoma" panose="020B0604030504040204" pitchFamily="34" charset="0"/>
                <a:ea typeface="Tahoma" panose="020B0604030504040204" pitchFamily="34" charset="0"/>
                <a:cs typeface="Tahoma" panose="020B0604030504040204" pitchFamily="34" charset="0"/>
              </a:rPr>
              <a:t>Read more and edit as you go.</a:t>
            </a:r>
          </a:p>
        </p:txBody>
      </p:sp>
      <p:sp>
        <p:nvSpPr>
          <p:cNvPr id="5" name="Rectangle 1">
            <a:extLst>
              <a:ext uri="{FF2B5EF4-FFF2-40B4-BE49-F238E27FC236}">
                <a16:creationId xmlns:a16="http://schemas.microsoft.com/office/drawing/2014/main" id="{B7D049F4-BB80-454A-AAA4-25ED98F546DF}"/>
              </a:ext>
            </a:extLst>
          </p:cNvPr>
          <p:cNvSpPr>
            <a:spLocks noChangeArrowheads="1"/>
          </p:cNvSpPr>
          <p:nvPr/>
        </p:nvSpPr>
        <p:spPr bwMode="auto">
          <a:xfrm>
            <a:off x="1143000" y="661043"/>
            <a:ext cx="6858000" cy="392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ctr" anchorCtr="0" compatLnSpc="1">
            <a:prstTxWarp prst="textNoShape">
              <a:avLst/>
            </a:prstTxWarp>
            <a:spAutoFit/>
          </a:bodyPr>
          <a:lstStyle/>
          <a:p>
            <a:pPr defTabSz="685800" eaLnBrk="0" fontAlgn="base" hangingPunct="0">
              <a:spcBef>
                <a:spcPct val="0"/>
              </a:spcBef>
              <a:spcAft>
                <a:spcPct val="0"/>
              </a:spcAft>
              <a:buClrTx/>
            </a:pPr>
            <a:r>
              <a:rPr lang="en-US" altLang="en-US" sz="1350" dirty="0">
                <a:solidFill>
                  <a:prstClr val="black"/>
                </a:solidFill>
                <a:latin typeface="Arial" panose="020B0604020202020204" pitchFamily="34" charset="0"/>
                <a:ea typeface="+mn-ea"/>
              </a:rPr>
              <a:t>  </a:t>
            </a:r>
            <a:r>
              <a:rPr lang="en-US" altLang="en-US" sz="2100" dirty="0">
                <a:solidFill>
                  <a:prstClr val="black"/>
                </a:solidFill>
                <a:latin typeface="Arial" panose="020B0604020202020204" pitchFamily="34" charset="0"/>
                <a:ea typeface="+mn-ea"/>
              </a:rPr>
              <a:t>     </a:t>
            </a:r>
            <a:endParaRPr lang="en-US" altLang="en-US" sz="1350" dirty="0">
              <a:solidFill>
                <a:prstClr val="black"/>
              </a:solidFill>
              <a:latin typeface="Arial" panose="020B0604020202020204" pitchFamily="34" charset="0"/>
              <a:ea typeface="+mn-ea"/>
            </a:endParaRPr>
          </a:p>
        </p:txBody>
      </p:sp>
      <p:pic>
        <p:nvPicPr>
          <p:cNvPr id="8" name="Picture 7">
            <a:extLst>
              <a:ext uri="{FF2B5EF4-FFF2-40B4-BE49-F238E27FC236}">
                <a16:creationId xmlns:a16="http://schemas.microsoft.com/office/drawing/2014/main" id="{326E3FE2-4C6C-4208-A10C-DBDBCDCDB469}"/>
              </a:ext>
            </a:extLst>
          </p:cNvPr>
          <p:cNvPicPr>
            <a:picLocks noChangeAspect="1"/>
          </p:cNvPicPr>
          <p:nvPr/>
        </p:nvPicPr>
        <p:blipFill rotWithShape="1">
          <a:blip r:embed="rId3"/>
          <a:srcRect l="16316" t="45714" r="38735" b="12143"/>
          <a:stretch/>
        </p:blipFill>
        <p:spPr>
          <a:xfrm>
            <a:off x="6760027" y="4340944"/>
            <a:ext cx="2383973" cy="1586327"/>
          </a:xfrm>
          <a:prstGeom prst="rect">
            <a:avLst/>
          </a:prstGeom>
        </p:spPr>
      </p:pic>
    </p:spTree>
    <p:extLst>
      <p:ext uri="{BB962C8B-B14F-4D97-AF65-F5344CB8AC3E}">
        <p14:creationId xmlns:p14="http://schemas.microsoft.com/office/powerpoint/2010/main" val="9702970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36946" y="189414"/>
            <a:ext cx="7870108" cy="1156750"/>
          </a:xfrm>
        </p:spPr>
        <p:txBody>
          <a:bodyPr>
            <a:normAutofit/>
          </a:bodyP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Writing Space: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After Cleaning</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17DA4DAE-D723-47ED-8EAB-40B72CEEC802}"/>
              </a:ext>
            </a:extLst>
          </p:cNvPr>
          <p:cNvPicPr>
            <a:picLocks noChangeAspect="1"/>
          </p:cNvPicPr>
          <p:nvPr/>
        </p:nvPicPr>
        <p:blipFill>
          <a:blip r:embed="rId2"/>
          <a:stretch>
            <a:fillRect/>
          </a:stretch>
        </p:blipFill>
        <p:spPr>
          <a:xfrm>
            <a:off x="966439" y="1321420"/>
            <a:ext cx="7382107" cy="5536580"/>
          </a:xfrm>
          <a:prstGeom prst="rect">
            <a:avLst/>
          </a:prstGeom>
        </p:spPr>
      </p:pic>
    </p:spTree>
    <p:extLst>
      <p:ext uri="{BB962C8B-B14F-4D97-AF65-F5344CB8AC3E}">
        <p14:creationId xmlns:p14="http://schemas.microsoft.com/office/powerpoint/2010/main" val="29783503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475350" y="1207892"/>
            <a:ext cx="7870108" cy="1156750"/>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Space: Curt Bonk</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8240ED81-33B6-42B8-BA2D-EBE5815F1DB4}"/>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948792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706573"/>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Plans and Goals: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you schedule your writing? How far in advance do you plan your writing? How do you prioritize your writing? How do you visualize your writing? Do you use a timeline or a planner? Do you have advice for developing a writing plan?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FECA931-2D69-3C48-9B6C-428C39F0AAA1}"/>
              </a:ext>
            </a:extLst>
          </p:cNvPr>
          <p:cNvSpPr txBox="1"/>
          <p:nvPr/>
        </p:nvSpPr>
        <p:spPr>
          <a:xfrm>
            <a:off x="924606" y="1907931"/>
            <a:ext cx="7590744" cy="2631490"/>
          </a:xfrm>
          <a:prstGeom prst="rect">
            <a:avLst/>
          </a:prstGeom>
          <a:noFill/>
        </p:spPr>
        <p:txBody>
          <a:bodyPr wrap="square" rtlCol="0">
            <a:spAutoFit/>
          </a:bodyPr>
          <a:lstStyle/>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Plan: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save days for writing in my paper planner.</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Focus: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say no to things that don’t fit my writing plans.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Track: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note projects in process and completed in my daily Dalia Lama quote of the day.</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Monitor: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look at articles I have in review, in revision, and in press in my CV all the time.</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Be R</a:t>
            </a:r>
            <a:r>
              <a:rPr lang="en-US" sz="1800" b="1" kern="1200" dirty="0" err="1">
                <a:solidFill>
                  <a:srgbClr val="0070C0"/>
                </a:solidFill>
                <a:latin typeface="Tahoma" panose="020B0604030504040204" pitchFamily="34" charset="0"/>
                <a:ea typeface="Tahoma" panose="020B0604030504040204" pitchFamily="34" charset="0"/>
                <a:cs typeface="Tahoma" panose="020B0604030504040204" pitchFamily="34" charset="0"/>
              </a:rPr>
              <a:t>esponsive</a:t>
            </a: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I respond to co-writer requests.</a:t>
            </a:r>
          </a:p>
          <a:p>
            <a:pPr marL="385763" indent="-385763" defTabSz="685800">
              <a:buClrTx/>
              <a:buFontTx/>
              <a:buAutoNum type="arabicPeriod"/>
              <a:defRPr/>
            </a:pPr>
            <a:r>
              <a:rPr lang="en-US" sz="1800" b="1" kern="1200" dirty="0">
                <a:solidFill>
                  <a:srgbClr val="0070C0"/>
                </a:solidFill>
                <a:latin typeface="Tahoma" panose="020B0604030504040204" pitchFamily="34" charset="0"/>
                <a:ea typeface="Tahoma" panose="020B0604030504040204" pitchFamily="34" charset="0"/>
                <a:cs typeface="Tahoma" panose="020B0604030504040204" pitchFamily="34" charset="0"/>
              </a:rPr>
              <a:t>Goals: </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P</a:t>
            </a:r>
            <a:r>
              <a:rPr lang="en-US" sz="180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ut</a:t>
            </a: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writing plans in annual report.</a:t>
            </a:r>
          </a:p>
          <a:p>
            <a:pPr defTabSz="685800">
              <a:buClrTx/>
              <a:defRPr/>
            </a:pPr>
            <a:endParaRPr lang="en-US" sz="21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descr="A picture containing text, standing, red, vending machine&#10;&#10;Description automatically generated">
            <a:extLst>
              <a:ext uri="{FF2B5EF4-FFF2-40B4-BE49-F238E27FC236}">
                <a16:creationId xmlns:a16="http://schemas.microsoft.com/office/drawing/2014/main" id="{08D2D945-6A4F-4638-A59F-C6BB1BD5E4CA}"/>
              </a:ext>
            </a:extLst>
          </p:cNvPr>
          <p:cNvPicPr>
            <a:picLocks noChangeAspect="1"/>
          </p:cNvPicPr>
          <p:nvPr/>
        </p:nvPicPr>
        <p:blipFill>
          <a:blip r:embed="rId2"/>
          <a:stretch>
            <a:fillRect/>
          </a:stretch>
        </p:blipFill>
        <p:spPr>
          <a:xfrm>
            <a:off x="5838092" y="4378569"/>
            <a:ext cx="3305908" cy="2479431"/>
          </a:xfrm>
          <a:prstGeom prst="rect">
            <a:avLst/>
          </a:prstGeom>
        </p:spPr>
      </p:pic>
    </p:spTree>
    <p:extLst>
      <p:ext uri="{BB962C8B-B14F-4D97-AF65-F5344CB8AC3E}">
        <p14:creationId xmlns:p14="http://schemas.microsoft.com/office/powerpoint/2010/main" val="4017231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266531" y="381853"/>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645758" y="1646207"/>
            <a:ext cx="7588281" cy="2908489"/>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tips: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 “Work” file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screen shots, dates, and URLs of articles.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“Articles to read” folder on your desktop.</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Listen to audiobooks for writing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Watch movies &amp; look for educational issues and ideas.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Always save documents at least twice.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Send draft of document to yourself on email…restart anywhere.</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Ask friends to read second or third draft.</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articles published by year.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Keep drafts of articles in special files.</a:t>
            </a:r>
          </a:p>
        </p:txBody>
      </p:sp>
      <p:pic>
        <p:nvPicPr>
          <p:cNvPr id="3" name="Picture 2">
            <a:extLst>
              <a:ext uri="{FF2B5EF4-FFF2-40B4-BE49-F238E27FC236}">
                <a16:creationId xmlns:a16="http://schemas.microsoft.com/office/drawing/2014/main" id="{0108FC8E-7E31-4AD2-849C-0FE5A105E149}"/>
              </a:ext>
            </a:extLst>
          </p:cNvPr>
          <p:cNvPicPr>
            <a:picLocks noChangeAspect="1"/>
          </p:cNvPicPr>
          <p:nvPr/>
        </p:nvPicPr>
        <p:blipFill>
          <a:blip r:embed="rId2"/>
          <a:stretch>
            <a:fillRect/>
          </a:stretch>
        </p:blipFill>
        <p:spPr>
          <a:xfrm>
            <a:off x="7243270" y="1494889"/>
            <a:ext cx="1819922" cy="1213282"/>
          </a:xfrm>
          <a:prstGeom prst="rect">
            <a:avLst/>
          </a:prstGeom>
        </p:spPr>
      </p:pic>
      <p:pic>
        <p:nvPicPr>
          <p:cNvPr id="6" name="Picture 5" descr="A picture containing text, red, posing, vending machine&#10;&#10;Description automatically generated">
            <a:extLst>
              <a:ext uri="{FF2B5EF4-FFF2-40B4-BE49-F238E27FC236}">
                <a16:creationId xmlns:a16="http://schemas.microsoft.com/office/drawing/2014/main" id="{A0929F81-2A33-4CAF-AEA6-6901FABBB843}"/>
              </a:ext>
            </a:extLst>
          </p:cNvPr>
          <p:cNvPicPr>
            <a:picLocks noChangeAspect="1"/>
          </p:cNvPicPr>
          <p:nvPr/>
        </p:nvPicPr>
        <p:blipFill>
          <a:blip r:embed="rId3"/>
          <a:stretch>
            <a:fillRect/>
          </a:stretch>
        </p:blipFill>
        <p:spPr>
          <a:xfrm>
            <a:off x="5785338" y="4339002"/>
            <a:ext cx="3358662" cy="2518997"/>
          </a:xfrm>
          <a:prstGeom prst="rect">
            <a:avLst/>
          </a:prstGeom>
        </p:spPr>
      </p:pic>
    </p:spTree>
    <p:extLst>
      <p:ext uri="{BB962C8B-B14F-4D97-AF65-F5344CB8AC3E}">
        <p14:creationId xmlns:p14="http://schemas.microsoft.com/office/powerpoint/2010/main" val="258554881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556518" y="527907"/>
            <a:ext cx="7886700" cy="994172"/>
          </a:xfrm>
        </p:spPr>
        <p:txBody>
          <a:bodyPr>
            <a:normAutofit/>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10 More Writing Tips: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Anything special that you do?</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1094967" y="1618957"/>
            <a:ext cx="7348251" cy="2931572"/>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20 key writing tips:</a:t>
            </a:r>
          </a:p>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11.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The Collins thesaurus.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12. Look for historical info online (e.g., Wikipedia and other).</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13. Relocate to another room to edit document (i.e., kitchen table).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14. Sometimes sit. Sometimes stand.</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15. Print out articles that you read parts of online.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16. Review paper piles on my pool table before you write.</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17. Find info and URLs in previous talk slides.</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18. Almost be more optimistic than pessimistic.</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19. Work when your friends and family are sleeping.</a:t>
            </a:r>
          </a:p>
          <a:p>
            <a:pPr defTabSz="685800">
              <a:buClrTx/>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20. Wherever you are is your writing space.</a:t>
            </a:r>
          </a:p>
        </p:txBody>
      </p:sp>
      <p:pic>
        <p:nvPicPr>
          <p:cNvPr id="3" name="Picture 2">
            <a:extLst>
              <a:ext uri="{FF2B5EF4-FFF2-40B4-BE49-F238E27FC236}">
                <a16:creationId xmlns:a16="http://schemas.microsoft.com/office/drawing/2014/main" id="{8634F6C0-E69C-43EB-A05C-8848F9122487}"/>
              </a:ext>
            </a:extLst>
          </p:cNvPr>
          <p:cNvPicPr>
            <a:picLocks noChangeAspect="1"/>
          </p:cNvPicPr>
          <p:nvPr/>
        </p:nvPicPr>
        <p:blipFill>
          <a:blip r:embed="rId2"/>
          <a:stretch>
            <a:fillRect/>
          </a:stretch>
        </p:blipFill>
        <p:spPr>
          <a:xfrm>
            <a:off x="8324229" y="2188901"/>
            <a:ext cx="819771" cy="1240100"/>
          </a:xfrm>
          <a:prstGeom prst="rect">
            <a:avLst/>
          </a:prstGeom>
        </p:spPr>
      </p:pic>
      <p:pic>
        <p:nvPicPr>
          <p:cNvPr id="5" name="Picture 4">
            <a:extLst>
              <a:ext uri="{FF2B5EF4-FFF2-40B4-BE49-F238E27FC236}">
                <a16:creationId xmlns:a16="http://schemas.microsoft.com/office/drawing/2014/main" id="{AFB0CDB6-3F4F-4EF6-8E02-D3B31A1515BF}"/>
              </a:ext>
            </a:extLst>
          </p:cNvPr>
          <p:cNvPicPr>
            <a:picLocks noChangeAspect="1"/>
          </p:cNvPicPr>
          <p:nvPr/>
        </p:nvPicPr>
        <p:blipFill>
          <a:blip r:embed="rId3"/>
          <a:stretch>
            <a:fillRect/>
          </a:stretch>
        </p:blipFill>
        <p:spPr>
          <a:xfrm>
            <a:off x="7742437" y="4095823"/>
            <a:ext cx="1401563" cy="1401563"/>
          </a:xfrm>
          <a:prstGeom prst="rect">
            <a:avLst/>
          </a:prstGeom>
        </p:spPr>
      </p:pic>
    </p:spTree>
    <p:extLst>
      <p:ext uri="{BB962C8B-B14F-4D97-AF65-F5344CB8AC3E}">
        <p14:creationId xmlns:p14="http://schemas.microsoft.com/office/powerpoint/2010/main" val="18710202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85384"/>
            <a:ext cx="7886700" cy="994172"/>
          </a:xfrm>
        </p:spPr>
        <p:txBody>
          <a:bodyPr>
            <a:normAutofit fontScale="90000"/>
          </a:bodyPr>
          <a:lstStyle/>
          <a:p>
            <a:pPr algn="ctr"/>
            <a: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t>Writing Tools: Curt Bonk</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2325" b="1" dirty="0">
                <a:latin typeface="Tahoma" panose="020B0604030504040204" pitchFamily="34" charset="0"/>
                <a:ea typeface="Tahoma" panose="020B0604030504040204" pitchFamily="34" charset="0"/>
                <a:cs typeface="Tahoma" panose="020B0604030504040204" pitchFamily="34" charset="0"/>
              </a:rPr>
              <a:t>What particular writing tools do you use? How have they changed over time? What about tools for collaboration?</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9F1BDAEC-4779-A140-91A4-3AF49F53A025}"/>
              </a:ext>
            </a:extLst>
          </p:cNvPr>
          <p:cNvSpPr txBox="1"/>
          <p:nvPr/>
        </p:nvSpPr>
        <p:spPr>
          <a:xfrm>
            <a:off x="967346" y="2151424"/>
            <a:ext cx="6361010" cy="3162404"/>
          </a:xfrm>
          <a:prstGeom prst="rect">
            <a:avLst/>
          </a:prstGeom>
          <a:noFill/>
        </p:spPr>
        <p:txBody>
          <a:bodyPr wrap="square" rtlCol="0">
            <a:spAutoFit/>
          </a:bodyPr>
          <a:lstStyle/>
          <a:p>
            <a:pPr defTabSz="685800">
              <a:buClrTx/>
              <a:defRPr/>
            </a:pPr>
            <a:r>
              <a:rPr lang="en-US" sz="180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top 10 key writing tools: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Keyboard—buy special letter keys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Microsoft Word</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Google Search (I hate Bing)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Email. And forward email to self.</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TravelinEdMan</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blog</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Dropbox</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Zoom (or Skype for team meetings)</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Blue pens and lots of paper</a:t>
            </a:r>
          </a:p>
          <a:p>
            <a:pPr marL="385763" indent="-385763" defTabSz="685800">
              <a:buClrTx/>
              <a:buFontTx/>
              <a:buAutoNum type="arabicPeriod"/>
              <a:defRPr/>
            </a:pP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My monster syllabus (R678)</a:t>
            </a:r>
          </a:p>
          <a:p>
            <a:pPr marL="385763" indent="-385763" defTabSz="685800">
              <a:buClrTx/>
              <a:buFontTx/>
              <a:buAutoNum type="arabicPeriod"/>
              <a:defRPr/>
            </a:pPr>
            <a:r>
              <a:rPr lang="en-US" sz="1650" b="1" kern="1200" dirty="0" err="1">
                <a:solidFill>
                  <a:prstClr val="black"/>
                </a:solidFill>
                <a:latin typeface="Tahoma" panose="020B0604030504040204" pitchFamily="34" charset="0"/>
                <a:ea typeface="Tahoma" panose="020B0604030504040204" pitchFamily="34" charset="0"/>
                <a:cs typeface="Tahoma" panose="020B0604030504040204" pitchFamily="34" charset="0"/>
              </a:rPr>
              <a:t>FutureMe</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Write a letter to yourself in the future: </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hlinkClick r:id="rId2"/>
              </a:rPr>
              <a:t>https://www.futureme.org/</a:t>
            </a:r>
            <a:r>
              <a:rPr lang="en-US" sz="1650" b="1" kern="1200"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pic>
        <p:nvPicPr>
          <p:cNvPr id="3" name="Picture 2">
            <a:extLst>
              <a:ext uri="{FF2B5EF4-FFF2-40B4-BE49-F238E27FC236}">
                <a16:creationId xmlns:a16="http://schemas.microsoft.com/office/drawing/2014/main" id="{6DC2DD8C-317C-4EB2-B241-41846952214C}"/>
              </a:ext>
            </a:extLst>
          </p:cNvPr>
          <p:cNvPicPr>
            <a:picLocks noChangeAspect="1"/>
          </p:cNvPicPr>
          <p:nvPr/>
        </p:nvPicPr>
        <p:blipFill>
          <a:blip r:embed="rId3"/>
          <a:stretch>
            <a:fillRect/>
          </a:stretch>
        </p:blipFill>
        <p:spPr>
          <a:xfrm>
            <a:off x="6139464" y="2887600"/>
            <a:ext cx="3004537" cy="1690052"/>
          </a:xfrm>
          <a:prstGeom prst="rect">
            <a:avLst/>
          </a:prstGeom>
        </p:spPr>
      </p:pic>
      <p:pic>
        <p:nvPicPr>
          <p:cNvPr id="5" name="Picture 4">
            <a:extLst>
              <a:ext uri="{FF2B5EF4-FFF2-40B4-BE49-F238E27FC236}">
                <a16:creationId xmlns:a16="http://schemas.microsoft.com/office/drawing/2014/main" id="{06DA0668-5458-4BDD-ABAE-EC19D934544D}"/>
              </a:ext>
            </a:extLst>
          </p:cNvPr>
          <p:cNvPicPr>
            <a:picLocks noChangeAspect="1"/>
          </p:cNvPicPr>
          <p:nvPr/>
        </p:nvPicPr>
        <p:blipFill>
          <a:blip r:embed="rId4"/>
          <a:stretch>
            <a:fillRect/>
          </a:stretch>
        </p:blipFill>
        <p:spPr>
          <a:xfrm>
            <a:off x="7552024" y="4577652"/>
            <a:ext cx="1488050" cy="908044"/>
          </a:xfrm>
          <a:prstGeom prst="rect">
            <a:avLst/>
          </a:prstGeom>
        </p:spPr>
      </p:pic>
    </p:spTree>
    <p:extLst>
      <p:ext uri="{BB962C8B-B14F-4D97-AF65-F5344CB8AC3E}">
        <p14:creationId xmlns:p14="http://schemas.microsoft.com/office/powerpoint/2010/main" val="115231327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1480-B93A-450F-9BA1-64ECE70D8C0B}"/>
              </a:ext>
            </a:extLst>
          </p:cNvPr>
          <p:cNvSpPr>
            <a:spLocks noGrp="1"/>
          </p:cNvSpPr>
          <p:nvPr>
            <p:ph type="title"/>
          </p:nvPr>
        </p:nvSpPr>
        <p:spPr>
          <a:xfrm>
            <a:off x="628650" y="949570"/>
            <a:ext cx="7886700" cy="997297"/>
          </a:xfrm>
        </p:spPr>
        <p:txBody>
          <a:bodyPr>
            <a:normAutofit/>
          </a:bodyPr>
          <a:lstStyle/>
          <a:p>
            <a:pPr algn="ctr"/>
            <a:r>
              <a:rPr lang="en-US" sz="3000" b="1" dirty="0">
                <a:solidFill>
                  <a:srgbClr val="0070C0"/>
                </a:solidFill>
                <a:latin typeface="Tahoma" panose="020B0604030504040204" pitchFamily="34" charset="0"/>
                <a:ea typeface="Tahoma" panose="020B0604030504040204" pitchFamily="34" charset="0"/>
                <a:cs typeface="Tahoma" panose="020B0604030504040204" pitchFamily="34" charset="0"/>
              </a:rPr>
              <a:t>Habits/Rituals/Inspiration: Writing</a:t>
            </a:r>
            <a:br>
              <a:rPr lang="en-US" b="1" dirty="0">
                <a:solidFill>
                  <a:srgbClr val="0070C0"/>
                </a:solidFill>
                <a:latin typeface="Tahoma" panose="020B0604030504040204" pitchFamily="34" charset="0"/>
                <a:ea typeface="Tahoma" panose="020B0604030504040204" pitchFamily="34" charset="0"/>
                <a:cs typeface="Tahoma" panose="020B0604030504040204" pitchFamily="34" charset="0"/>
              </a:rPr>
            </a:br>
            <a:r>
              <a:rPr lang="en-US" sz="1500" b="1" dirty="0">
                <a:latin typeface="Tahoma" panose="020B0604030504040204" pitchFamily="34" charset="0"/>
                <a:ea typeface="Tahoma" panose="020B0604030504040204" pitchFamily="34" charset="0"/>
                <a:cs typeface="Tahoma" panose="020B0604030504040204" pitchFamily="34" charset="0"/>
              </a:rPr>
              <a:t>How do approach your writing tasks? Any rituals that you use and recommend for inspiration? Anything that really works for you?</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4" name="TextBox 3">
            <a:extLst>
              <a:ext uri="{FF2B5EF4-FFF2-40B4-BE49-F238E27FC236}">
                <a16:creationId xmlns:a16="http://schemas.microsoft.com/office/drawing/2014/main" id="{ABA89BD7-A5BC-3945-B671-1D84E5A87BCB}"/>
              </a:ext>
            </a:extLst>
          </p:cNvPr>
          <p:cNvSpPr txBox="1"/>
          <p:nvPr/>
        </p:nvSpPr>
        <p:spPr>
          <a:xfrm>
            <a:off x="923192" y="2304481"/>
            <a:ext cx="6448165" cy="2723823"/>
          </a:xfrm>
          <a:prstGeom prst="rect">
            <a:avLst/>
          </a:prstGeom>
          <a:noFill/>
        </p:spPr>
        <p:txBody>
          <a:bodyPr wrap="square" rtlCol="0">
            <a:spAutoFit/>
          </a:bodyPr>
          <a:lstStyle/>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writing ideas on slips of paper and look back at them.</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Talk about your ideas.</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Save starter text.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Clear email and to-do list.</a:t>
            </a:r>
          </a:p>
          <a:p>
            <a:pPr marL="557213" indent="-557213" defTabSz="685800">
              <a:buClrTx/>
              <a:buFont typeface="+mj-lt"/>
              <a:buAutoNum type="arabicPeriod"/>
              <a:defRPr/>
            </a:pPr>
            <a:r>
              <a:rPr lang="en-US"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Create checklist of plans.</a:t>
            </a:r>
          </a:p>
          <a:p>
            <a:pPr defTabSz="685800">
              <a:buClrTx/>
              <a:defRPr/>
            </a:pPr>
            <a:endParaRPr lang="en-US" sz="27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descr="Table&#10;&#10;Description automatically generated">
            <a:extLst>
              <a:ext uri="{FF2B5EF4-FFF2-40B4-BE49-F238E27FC236}">
                <a16:creationId xmlns:a16="http://schemas.microsoft.com/office/drawing/2014/main" id="{903F6B6A-422A-4688-A142-D7D2250071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7076" y="2160415"/>
            <a:ext cx="1676924" cy="2388024"/>
          </a:xfrm>
          <a:prstGeom prst="rect">
            <a:avLst/>
          </a:prstGeom>
        </p:spPr>
      </p:pic>
    </p:spTree>
    <p:extLst>
      <p:ext uri="{BB962C8B-B14F-4D97-AF65-F5344CB8AC3E}">
        <p14:creationId xmlns:p14="http://schemas.microsoft.com/office/powerpoint/2010/main" val="27830741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4500" y="63023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The Top </a:t>
            </a: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20</a:t>
            </a:r>
            <a:r>
              <a:rPr lang="en"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Writing Tips</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FC801DCD-1FFD-49DC-A45B-D38E2CBF5B8A}"/>
              </a:ext>
            </a:extLst>
          </p:cNvPr>
          <p:cNvPicPr>
            <a:picLocks noChangeAspect="1"/>
          </p:cNvPicPr>
          <p:nvPr/>
        </p:nvPicPr>
        <p:blipFill>
          <a:blip r:embed="rId3"/>
          <a:stretch>
            <a:fillRect/>
          </a:stretch>
        </p:blipFill>
        <p:spPr>
          <a:xfrm>
            <a:off x="444500" y="1916173"/>
            <a:ext cx="3644904" cy="4714075"/>
          </a:xfrm>
          <a:prstGeom prst="rect">
            <a:avLst/>
          </a:prstGeom>
        </p:spPr>
      </p:pic>
      <p:pic>
        <p:nvPicPr>
          <p:cNvPr id="7" name="Picture 6">
            <a:extLst>
              <a:ext uri="{FF2B5EF4-FFF2-40B4-BE49-F238E27FC236}">
                <a16:creationId xmlns:a16="http://schemas.microsoft.com/office/drawing/2014/main" id="{0B69DDA8-60BE-47BD-A8E6-C2303EB28197}"/>
              </a:ext>
            </a:extLst>
          </p:cNvPr>
          <p:cNvPicPr>
            <a:picLocks noChangeAspect="1"/>
          </p:cNvPicPr>
          <p:nvPr/>
        </p:nvPicPr>
        <p:blipFill>
          <a:blip r:embed="rId4"/>
          <a:stretch>
            <a:fillRect/>
          </a:stretch>
        </p:blipFill>
        <p:spPr>
          <a:xfrm>
            <a:off x="4630077" y="1916173"/>
            <a:ext cx="3908965" cy="4882778"/>
          </a:xfrm>
          <a:prstGeom prst="rect">
            <a:avLst/>
          </a:prstGeom>
        </p:spPr>
      </p:pic>
    </p:spTree>
    <p:extLst>
      <p:ext uri="{BB962C8B-B14F-4D97-AF65-F5344CB8AC3E}">
        <p14:creationId xmlns:p14="http://schemas.microsoft.com/office/powerpoint/2010/main" val="22728531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i="0" u="none" strike="noStrike" cap="none"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 Mark Writing Days in Planner</a:t>
            </a:r>
            <a:endParaRPr sz="54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4C08501-4D04-44B9-AC11-BCA271F95C8B}"/>
              </a:ext>
            </a:extLst>
          </p:cNvPr>
          <p:cNvPicPr>
            <a:picLocks noChangeAspect="1"/>
          </p:cNvPicPr>
          <p:nvPr/>
        </p:nvPicPr>
        <p:blipFill>
          <a:blip r:embed="rId3"/>
          <a:stretch>
            <a:fillRect/>
          </a:stretch>
        </p:blipFill>
        <p:spPr>
          <a:xfrm>
            <a:off x="0" y="2311769"/>
            <a:ext cx="5397500" cy="3597434"/>
          </a:xfrm>
          <a:prstGeom prst="rect">
            <a:avLst/>
          </a:prstGeom>
        </p:spPr>
      </p:pic>
      <p:pic>
        <p:nvPicPr>
          <p:cNvPr id="5" name="Picture 4">
            <a:extLst>
              <a:ext uri="{FF2B5EF4-FFF2-40B4-BE49-F238E27FC236}">
                <a16:creationId xmlns:a16="http://schemas.microsoft.com/office/drawing/2014/main" id="{605052D2-4878-C041-B2DF-1F0867426138}"/>
              </a:ext>
            </a:extLst>
          </p:cNvPr>
          <p:cNvPicPr>
            <a:picLocks noChangeAspect="1"/>
          </p:cNvPicPr>
          <p:nvPr/>
        </p:nvPicPr>
        <p:blipFill rotWithShape="1">
          <a:blip r:embed="rId4"/>
          <a:srcRect l="35984" t="-143" r="-234" b="-1400"/>
          <a:stretch/>
        </p:blipFill>
        <p:spPr>
          <a:xfrm>
            <a:off x="5733358" y="2311769"/>
            <a:ext cx="3410642" cy="3597434"/>
          </a:xfrm>
          <a:prstGeom prst="rect">
            <a:avLst/>
          </a:prstGeom>
        </p:spPr>
      </p:pic>
    </p:spTree>
    <p:extLst>
      <p:ext uri="{BB962C8B-B14F-4D97-AF65-F5344CB8AC3E}">
        <p14:creationId xmlns:p14="http://schemas.microsoft.com/office/powerpoint/2010/main" val="11551049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 Maintain a List and Network of Potential Research and Writing Collaborators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16BCBC8D-2822-4F65-A389-309B75EB3E23}"/>
              </a:ext>
            </a:extLst>
          </p:cNvPr>
          <p:cNvPicPr>
            <a:picLocks noChangeAspect="1"/>
          </p:cNvPicPr>
          <p:nvPr/>
        </p:nvPicPr>
        <p:blipFill>
          <a:blip r:embed="rId3"/>
          <a:stretch>
            <a:fillRect/>
          </a:stretch>
        </p:blipFill>
        <p:spPr>
          <a:xfrm>
            <a:off x="2191004" y="2486215"/>
            <a:ext cx="5416296" cy="4371785"/>
          </a:xfrm>
          <a:prstGeom prst="rect">
            <a:avLst/>
          </a:prstGeom>
        </p:spPr>
      </p:pic>
    </p:spTree>
    <p:extLst>
      <p:ext uri="{BB962C8B-B14F-4D97-AF65-F5344CB8AC3E}">
        <p14:creationId xmlns:p14="http://schemas.microsoft.com/office/powerpoint/2010/main" val="1902066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9"/>
            <a:ext cx="8229600" cy="1342602"/>
          </a:xfrm>
        </p:spPr>
        <p:txBody>
          <a:bodyPr>
            <a:noAutofit/>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400"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788"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8496795-7124-4C60-B853-FA8D4E3830A4}"/>
              </a:ext>
            </a:extLst>
          </p:cNvPr>
          <p:cNvSpPr>
            <a:spLocks noGrp="1"/>
          </p:cNvSpPr>
          <p:nvPr>
            <p:ph idx="1"/>
          </p:nvPr>
        </p:nvSpPr>
        <p:spPr>
          <a:xfrm>
            <a:off x="976544" y="2553315"/>
            <a:ext cx="7448365" cy="2898562"/>
          </a:xfrm>
        </p:spPr>
        <p:txBody>
          <a:bodyPr>
            <a:normAutofit/>
          </a:bodyPr>
          <a:lstStyle/>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Ideas will be no good on first pass.</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There are no shortcuts…even a small subsection of a manuscript takes time.</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You will need multiple versions of almost all your sentences to lead to polished prose.</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It takes intellectual and artistic stamina to come up with ideas are good enough for academic journals.</a:t>
            </a:r>
          </a:p>
          <a:p>
            <a:pPr marL="257175" indent="-257175">
              <a:buFont typeface="+mj-lt"/>
              <a:buAutoNum type="arabicPeriod"/>
            </a:pPr>
            <a:r>
              <a:rPr lang="en-US" sz="1800" b="1" dirty="0">
                <a:latin typeface="Tahoma" panose="020B0604030504040204" pitchFamily="34" charset="0"/>
                <a:ea typeface="Tahoma" panose="020B0604030504040204" pitchFamily="34" charset="0"/>
                <a:cs typeface="Tahoma" panose="020B0604030504040204" pitchFamily="34" charset="0"/>
              </a:rPr>
              <a:t>Don’t let messy, gibberish words taunt and haunt you.</a:t>
            </a:r>
          </a:p>
        </p:txBody>
      </p:sp>
    </p:spTree>
    <p:extLst>
      <p:ext uri="{BB962C8B-B14F-4D97-AF65-F5344CB8AC3E}">
        <p14:creationId xmlns:p14="http://schemas.microsoft.com/office/powerpoint/2010/main" val="23688805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err="1">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Sidenote</a:t>
            </a: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 Find Good People to Work With…Life is Short—Avoid Egomaniacs and People Who Lie</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2" name="Picture 11">
            <a:extLst>
              <a:ext uri="{FF2B5EF4-FFF2-40B4-BE49-F238E27FC236}">
                <a16:creationId xmlns:a16="http://schemas.microsoft.com/office/drawing/2014/main" id="{8A3BF24D-FCAD-4649-BBCC-43973E9207A2}"/>
              </a:ext>
            </a:extLst>
          </p:cNvPr>
          <p:cNvPicPr>
            <a:picLocks noChangeAspect="1"/>
          </p:cNvPicPr>
          <p:nvPr/>
        </p:nvPicPr>
        <p:blipFill>
          <a:blip r:embed="rId3"/>
          <a:stretch>
            <a:fillRect/>
          </a:stretch>
        </p:blipFill>
        <p:spPr>
          <a:xfrm>
            <a:off x="615950" y="2339975"/>
            <a:ext cx="7912100" cy="4452697"/>
          </a:xfrm>
          <a:prstGeom prst="rect">
            <a:avLst/>
          </a:prstGeom>
        </p:spPr>
      </p:pic>
      <p:pic>
        <p:nvPicPr>
          <p:cNvPr id="13" name="Picture 12">
            <a:extLst>
              <a:ext uri="{FF2B5EF4-FFF2-40B4-BE49-F238E27FC236}">
                <a16:creationId xmlns:a16="http://schemas.microsoft.com/office/drawing/2014/main" id="{58878622-098A-410E-8781-8EF9A8BAAFBF}"/>
              </a:ext>
            </a:extLst>
          </p:cNvPr>
          <p:cNvPicPr>
            <a:picLocks noChangeAspect="1"/>
          </p:cNvPicPr>
          <p:nvPr/>
        </p:nvPicPr>
        <p:blipFill>
          <a:blip r:embed="rId4"/>
          <a:stretch>
            <a:fillRect/>
          </a:stretch>
        </p:blipFill>
        <p:spPr>
          <a:xfrm>
            <a:off x="6944519" y="2447036"/>
            <a:ext cx="1494631" cy="956564"/>
          </a:xfrm>
          <a:prstGeom prst="rect">
            <a:avLst/>
          </a:prstGeom>
        </p:spPr>
      </p:pic>
    </p:spTree>
    <p:extLst>
      <p:ext uri="{BB962C8B-B14F-4D97-AF65-F5344CB8AC3E}">
        <p14:creationId xmlns:p14="http://schemas.microsoft.com/office/powerpoint/2010/main" val="15734529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3. Draft a Timeline or Multiple Timelines with Flexible Goals</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BCD39065-3941-4B2B-9130-3475D886EC99}"/>
              </a:ext>
            </a:extLst>
          </p:cNvPr>
          <p:cNvPicPr>
            <a:picLocks noChangeAspect="1"/>
          </p:cNvPicPr>
          <p:nvPr/>
        </p:nvPicPr>
        <p:blipFill>
          <a:blip r:embed="rId3"/>
          <a:stretch>
            <a:fillRect/>
          </a:stretch>
        </p:blipFill>
        <p:spPr>
          <a:xfrm>
            <a:off x="1962150" y="2056754"/>
            <a:ext cx="5727700" cy="2014241"/>
          </a:xfrm>
          <a:prstGeom prst="rect">
            <a:avLst/>
          </a:prstGeom>
        </p:spPr>
      </p:pic>
      <p:pic>
        <p:nvPicPr>
          <p:cNvPr id="3" name="Picture 2">
            <a:extLst>
              <a:ext uri="{FF2B5EF4-FFF2-40B4-BE49-F238E27FC236}">
                <a16:creationId xmlns:a16="http://schemas.microsoft.com/office/drawing/2014/main" id="{CCD94D09-60A4-3E43-841C-6BB3EA20DEF6}"/>
              </a:ext>
            </a:extLst>
          </p:cNvPr>
          <p:cNvPicPr>
            <a:picLocks noChangeAspect="1"/>
          </p:cNvPicPr>
          <p:nvPr/>
        </p:nvPicPr>
        <p:blipFill>
          <a:blip r:embed="rId4"/>
          <a:stretch>
            <a:fillRect/>
          </a:stretch>
        </p:blipFill>
        <p:spPr>
          <a:xfrm>
            <a:off x="1962150" y="4173846"/>
            <a:ext cx="5677469" cy="2553006"/>
          </a:xfrm>
          <a:prstGeom prst="rect">
            <a:avLst/>
          </a:prstGeom>
        </p:spPr>
      </p:pic>
    </p:spTree>
    <p:extLst>
      <p:ext uri="{BB962C8B-B14F-4D97-AF65-F5344CB8AC3E}">
        <p14:creationId xmlns:p14="http://schemas.microsoft.com/office/powerpoint/2010/main" val="136147875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4. Think Ahead About the Publishing Potential of Each Project</a:t>
            </a:r>
            <a:endParaRPr sz="40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621B5943-1E21-49DB-887F-575611622DDA}"/>
              </a:ext>
            </a:extLst>
          </p:cNvPr>
          <p:cNvPicPr>
            <a:picLocks noChangeAspect="1"/>
          </p:cNvPicPr>
          <p:nvPr/>
        </p:nvPicPr>
        <p:blipFill rotWithShape="1">
          <a:blip r:embed="rId3"/>
          <a:srcRect t="-1" r="-104" b="6907"/>
          <a:stretch/>
        </p:blipFill>
        <p:spPr>
          <a:xfrm>
            <a:off x="723900" y="2513153"/>
            <a:ext cx="7708900" cy="4344847"/>
          </a:xfrm>
          <a:prstGeom prst="rect">
            <a:avLst/>
          </a:prstGeom>
        </p:spPr>
      </p:pic>
    </p:spTree>
    <p:extLst>
      <p:ext uri="{BB962C8B-B14F-4D97-AF65-F5344CB8AC3E}">
        <p14:creationId xmlns:p14="http://schemas.microsoft.com/office/powerpoint/2010/main" val="31061311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5. Be a Bumblebee and Butterfly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997AB6B2-8D29-4EEB-8385-0AA22F9867A1}"/>
              </a:ext>
            </a:extLst>
          </p:cNvPr>
          <p:cNvPicPr>
            <a:picLocks noChangeAspect="1"/>
          </p:cNvPicPr>
          <p:nvPr/>
        </p:nvPicPr>
        <p:blipFill>
          <a:blip r:embed="rId3"/>
          <a:stretch>
            <a:fillRect/>
          </a:stretch>
        </p:blipFill>
        <p:spPr>
          <a:xfrm>
            <a:off x="0" y="2400300"/>
            <a:ext cx="5002356" cy="2806200"/>
          </a:xfrm>
          <a:prstGeom prst="rect">
            <a:avLst/>
          </a:prstGeom>
        </p:spPr>
      </p:pic>
      <p:sp>
        <p:nvSpPr>
          <p:cNvPr id="6" name="AutoShape 2" descr="Image result for butterfly fly">
            <a:extLst>
              <a:ext uri="{FF2B5EF4-FFF2-40B4-BE49-F238E27FC236}">
                <a16:creationId xmlns:a16="http://schemas.microsoft.com/office/drawing/2014/main" id="{CC4131F2-C42B-4945-83C9-21263795F5ED}"/>
              </a:ext>
            </a:extLst>
          </p:cNvPr>
          <p:cNvSpPr>
            <a:spLocks noChangeAspect="1" noChangeArrowheads="1"/>
          </p:cNvSpPr>
          <p:nvPr/>
        </p:nvSpPr>
        <p:spPr bwMode="auto">
          <a:xfrm>
            <a:off x="709613" y="1257300"/>
            <a:ext cx="7724775" cy="43434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1" name="Picture 10">
            <a:extLst>
              <a:ext uri="{FF2B5EF4-FFF2-40B4-BE49-F238E27FC236}">
                <a16:creationId xmlns:a16="http://schemas.microsoft.com/office/drawing/2014/main" id="{3C2553C7-D270-4873-B060-2B89FF66A598}"/>
              </a:ext>
            </a:extLst>
          </p:cNvPr>
          <p:cNvPicPr>
            <a:picLocks noChangeAspect="1"/>
          </p:cNvPicPr>
          <p:nvPr/>
        </p:nvPicPr>
        <p:blipFill>
          <a:blip r:embed="rId4"/>
          <a:stretch>
            <a:fillRect/>
          </a:stretch>
        </p:blipFill>
        <p:spPr>
          <a:xfrm>
            <a:off x="5402401" y="2400300"/>
            <a:ext cx="3741599" cy="2806200"/>
          </a:xfrm>
          <a:prstGeom prst="rect">
            <a:avLst/>
          </a:prstGeom>
        </p:spPr>
      </p:pic>
    </p:spTree>
    <p:extLst>
      <p:ext uri="{BB962C8B-B14F-4D97-AF65-F5344CB8AC3E}">
        <p14:creationId xmlns:p14="http://schemas.microsoft.com/office/powerpoint/2010/main" val="13745930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6. Find, Save, and Use Starter Text (overcomes writer’s block)</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2ED1DD32-4332-4E74-A41F-71EB863578FD}"/>
              </a:ext>
            </a:extLst>
          </p:cNvPr>
          <p:cNvPicPr>
            <a:picLocks noChangeAspect="1"/>
          </p:cNvPicPr>
          <p:nvPr/>
        </p:nvPicPr>
        <p:blipFill>
          <a:blip r:embed="rId3"/>
          <a:stretch>
            <a:fillRect/>
          </a:stretch>
        </p:blipFill>
        <p:spPr>
          <a:xfrm>
            <a:off x="107950" y="2403864"/>
            <a:ext cx="2787650" cy="2809093"/>
          </a:xfrm>
          <a:prstGeom prst="rect">
            <a:avLst/>
          </a:prstGeom>
        </p:spPr>
      </p:pic>
      <p:pic>
        <p:nvPicPr>
          <p:cNvPr id="10" name="Picture 9">
            <a:extLst>
              <a:ext uri="{FF2B5EF4-FFF2-40B4-BE49-F238E27FC236}">
                <a16:creationId xmlns:a16="http://schemas.microsoft.com/office/drawing/2014/main" id="{6A5FEC8C-EA55-4442-AB97-7D291EF5E3DA}"/>
              </a:ext>
            </a:extLst>
          </p:cNvPr>
          <p:cNvPicPr>
            <a:picLocks noChangeAspect="1"/>
          </p:cNvPicPr>
          <p:nvPr/>
        </p:nvPicPr>
        <p:blipFill>
          <a:blip r:embed="rId4"/>
          <a:stretch>
            <a:fillRect/>
          </a:stretch>
        </p:blipFill>
        <p:spPr>
          <a:xfrm>
            <a:off x="3449062" y="2359024"/>
            <a:ext cx="5694938" cy="2898775"/>
          </a:xfrm>
          <a:prstGeom prst="rect">
            <a:avLst/>
          </a:prstGeom>
        </p:spPr>
      </p:pic>
    </p:spTree>
    <p:extLst>
      <p:ext uri="{BB962C8B-B14F-4D97-AF65-F5344CB8AC3E}">
        <p14:creationId xmlns:p14="http://schemas.microsoft.com/office/powerpoint/2010/main" val="14148165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7. Always Scan the Reference Sections of Other Articles to See What Journals are Popular</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a:extLst>
              <a:ext uri="{FF2B5EF4-FFF2-40B4-BE49-F238E27FC236}">
                <a16:creationId xmlns:a16="http://schemas.microsoft.com/office/drawing/2014/main" id="{E3457B0B-671C-47FA-9061-5CE2F3AB8DCB}"/>
              </a:ext>
            </a:extLst>
          </p:cNvPr>
          <p:cNvPicPr>
            <a:picLocks noChangeAspect="1"/>
          </p:cNvPicPr>
          <p:nvPr/>
        </p:nvPicPr>
        <p:blipFill>
          <a:blip r:embed="rId3"/>
          <a:stretch>
            <a:fillRect/>
          </a:stretch>
        </p:blipFill>
        <p:spPr>
          <a:xfrm>
            <a:off x="1308861" y="2402350"/>
            <a:ext cx="6729477" cy="4455650"/>
          </a:xfrm>
          <a:prstGeom prst="rect">
            <a:avLst/>
          </a:prstGeom>
        </p:spPr>
      </p:pic>
    </p:spTree>
    <p:extLst>
      <p:ext uri="{BB962C8B-B14F-4D97-AF65-F5344CB8AC3E}">
        <p14:creationId xmlns:p14="http://schemas.microsoft.com/office/powerpoint/2010/main" val="76255781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93524" y="847725"/>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8. Avoid High Quality (i.e., SSCI) Journal Fixations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E3CA7ADC-9AE0-44CB-9C4B-15996B301181}"/>
              </a:ext>
            </a:extLst>
          </p:cNvPr>
          <p:cNvPicPr>
            <a:picLocks noChangeAspect="1"/>
          </p:cNvPicPr>
          <p:nvPr/>
        </p:nvPicPr>
        <p:blipFill>
          <a:blip r:embed="rId3"/>
          <a:stretch>
            <a:fillRect/>
          </a:stretch>
        </p:blipFill>
        <p:spPr>
          <a:xfrm>
            <a:off x="38894" y="2063067"/>
            <a:ext cx="1816100" cy="1816100"/>
          </a:xfrm>
          <a:prstGeom prst="rect">
            <a:avLst/>
          </a:prstGeom>
        </p:spPr>
      </p:pic>
      <p:pic>
        <p:nvPicPr>
          <p:cNvPr id="13" name="Picture 12">
            <a:extLst>
              <a:ext uri="{FF2B5EF4-FFF2-40B4-BE49-F238E27FC236}">
                <a16:creationId xmlns:a16="http://schemas.microsoft.com/office/drawing/2014/main" id="{EB614485-CC7F-4FB9-9D28-1BAA51959DC3}"/>
              </a:ext>
            </a:extLst>
          </p:cNvPr>
          <p:cNvPicPr>
            <a:picLocks noChangeAspect="1"/>
          </p:cNvPicPr>
          <p:nvPr/>
        </p:nvPicPr>
        <p:blipFill>
          <a:blip r:embed="rId3"/>
          <a:stretch>
            <a:fillRect/>
          </a:stretch>
        </p:blipFill>
        <p:spPr>
          <a:xfrm>
            <a:off x="2209800" y="4330700"/>
            <a:ext cx="1816100" cy="1816100"/>
          </a:xfrm>
          <a:prstGeom prst="rect">
            <a:avLst/>
          </a:prstGeom>
        </p:spPr>
      </p:pic>
      <p:pic>
        <p:nvPicPr>
          <p:cNvPr id="14" name="Picture 13">
            <a:extLst>
              <a:ext uri="{FF2B5EF4-FFF2-40B4-BE49-F238E27FC236}">
                <a16:creationId xmlns:a16="http://schemas.microsoft.com/office/drawing/2014/main" id="{4CEB64B0-F22D-446A-8505-64F82D3AF6BA}"/>
              </a:ext>
            </a:extLst>
          </p:cNvPr>
          <p:cNvPicPr>
            <a:picLocks noChangeAspect="1"/>
          </p:cNvPicPr>
          <p:nvPr/>
        </p:nvPicPr>
        <p:blipFill>
          <a:blip r:embed="rId3"/>
          <a:stretch>
            <a:fillRect/>
          </a:stretch>
        </p:blipFill>
        <p:spPr>
          <a:xfrm>
            <a:off x="5324475" y="2603500"/>
            <a:ext cx="1816100" cy="1816100"/>
          </a:xfrm>
          <a:prstGeom prst="rect">
            <a:avLst/>
          </a:prstGeom>
        </p:spPr>
      </p:pic>
      <p:pic>
        <p:nvPicPr>
          <p:cNvPr id="15" name="Picture 14">
            <a:extLst>
              <a:ext uri="{FF2B5EF4-FFF2-40B4-BE49-F238E27FC236}">
                <a16:creationId xmlns:a16="http://schemas.microsoft.com/office/drawing/2014/main" id="{758006B7-794F-4E63-A52E-3AC2C7665E3B}"/>
              </a:ext>
            </a:extLst>
          </p:cNvPr>
          <p:cNvPicPr>
            <a:picLocks noChangeAspect="1"/>
          </p:cNvPicPr>
          <p:nvPr/>
        </p:nvPicPr>
        <p:blipFill>
          <a:blip r:embed="rId3"/>
          <a:stretch>
            <a:fillRect/>
          </a:stretch>
        </p:blipFill>
        <p:spPr>
          <a:xfrm>
            <a:off x="7327900" y="5041900"/>
            <a:ext cx="1816100" cy="1816100"/>
          </a:xfrm>
          <a:prstGeom prst="rect">
            <a:avLst/>
          </a:prstGeom>
        </p:spPr>
      </p:pic>
      <p:pic>
        <p:nvPicPr>
          <p:cNvPr id="16" name="Picture 15">
            <a:extLst>
              <a:ext uri="{FF2B5EF4-FFF2-40B4-BE49-F238E27FC236}">
                <a16:creationId xmlns:a16="http://schemas.microsoft.com/office/drawing/2014/main" id="{4EEF9797-E485-44D8-866C-DFA3F33E9A40}"/>
              </a:ext>
            </a:extLst>
          </p:cNvPr>
          <p:cNvPicPr>
            <a:picLocks noChangeAspect="1"/>
          </p:cNvPicPr>
          <p:nvPr/>
        </p:nvPicPr>
        <p:blipFill>
          <a:blip r:embed="rId3"/>
          <a:stretch>
            <a:fillRect/>
          </a:stretch>
        </p:blipFill>
        <p:spPr>
          <a:xfrm>
            <a:off x="0" y="5041900"/>
            <a:ext cx="1816100" cy="1816100"/>
          </a:xfrm>
          <a:prstGeom prst="rect">
            <a:avLst/>
          </a:prstGeom>
        </p:spPr>
      </p:pic>
      <p:pic>
        <p:nvPicPr>
          <p:cNvPr id="17" name="Picture 16">
            <a:extLst>
              <a:ext uri="{FF2B5EF4-FFF2-40B4-BE49-F238E27FC236}">
                <a16:creationId xmlns:a16="http://schemas.microsoft.com/office/drawing/2014/main" id="{573C7D6D-3FD0-42BD-AAF3-86ABFC02B94E}"/>
              </a:ext>
            </a:extLst>
          </p:cNvPr>
          <p:cNvPicPr>
            <a:picLocks noChangeAspect="1"/>
          </p:cNvPicPr>
          <p:nvPr/>
        </p:nvPicPr>
        <p:blipFill>
          <a:blip r:embed="rId3"/>
          <a:stretch>
            <a:fillRect/>
          </a:stretch>
        </p:blipFill>
        <p:spPr>
          <a:xfrm>
            <a:off x="7327900" y="1949450"/>
            <a:ext cx="1816100" cy="1816100"/>
          </a:xfrm>
          <a:prstGeom prst="rect">
            <a:avLst/>
          </a:prstGeom>
        </p:spPr>
      </p:pic>
      <p:pic>
        <p:nvPicPr>
          <p:cNvPr id="18" name="Picture 17">
            <a:extLst>
              <a:ext uri="{FF2B5EF4-FFF2-40B4-BE49-F238E27FC236}">
                <a16:creationId xmlns:a16="http://schemas.microsoft.com/office/drawing/2014/main" id="{AFF23BA0-A064-4E00-B322-340DAE5E1E0F}"/>
              </a:ext>
            </a:extLst>
          </p:cNvPr>
          <p:cNvPicPr>
            <a:picLocks noChangeAspect="1"/>
          </p:cNvPicPr>
          <p:nvPr/>
        </p:nvPicPr>
        <p:blipFill>
          <a:blip r:embed="rId3"/>
          <a:stretch>
            <a:fillRect/>
          </a:stretch>
        </p:blipFill>
        <p:spPr>
          <a:xfrm>
            <a:off x="2397125" y="2628900"/>
            <a:ext cx="1816100" cy="1816100"/>
          </a:xfrm>
          <a:prstGeom prst="rect">
            <a:avLst/>
          </a:prstGeom>
        </p:spPr>
      </p:pic>
      <p:pic>
        <p:nvPicPr>
          <p:cNvPr id="19" name="Picture 18">
            <a:extLst>
              <a:ext uri="{FF2B5EF4-FFF2-40B4-BE49-F238E27FC236}">
                <a16:creationId xmlns:a16="http://schemas.microsoft.com/office/drawing/2014/main" id="{082749BF-F366-4D5F-A546-82421E715584}"/>
              </a:ext>
            </a:extLst>
          </p:cNvPr>
          <p:cNvPicPr>
            <a:picLocks noChangeAspect="1"/>
          </p:cNvPicPr>
          <p:nvPr/>
        </p:nvPicPr>
        <p:blipFill>
          <a:blip r:embed="rId3"/>
          <a:stretch>
            <a:fillRect/>
          </a:stretch>
        </p:blipFill>
        <p:spPr>
          <a:xfrm>
            <a:off x="5184775" y="4330700"/>
            <a:ext cx="1816100" cy="1816100"/>
          </a:xfrm>
          <a:prstGeom prst="rect">
            <a:avLst/>
          </a:prstGeom>
        </p:spPr>
      </p:pic>
      <p:pic>
        <p:nvPicPr>
          <p:cNvPr id="20" name="Picture 19">
            <a:extLst>
              <a:ext uri="{FF2B5EF4-FFF2-40B4-BE49-F238E27FC236}">
                <a16:creationId xmlns:a16="http://schemas.microsoft.com/office/drawing/2014/main" id="{80675CFA-72C1-42EE-ABB2-92C8F4D89F6A}"/>
              </a:ext>
            </a:extLst>
          </p:cNvPr>
          <p:cNvPicPr>
            <a:picLocks noChangeAspect="1"/>
          </p:cNvPicPr>
          <p:nvPr/>
        </p:nvPicPr>
        <p:blipFill rotWithShape="1">
          <a:blip r:embed="rId3"/>
          <a:srcRect t="19581" b="25175"/>
          <a:stretch/>
        </p:blipFill>
        <p:spPr>
          <a:xfrm>
            <a:off x="4240212" y="3989543"/>
            <a:ext cx="1235075" cy="682314"/>
          </a:xfrm>
          <a:prstGeom prst="rect">
            <a:avLst/>
          </a:prstGeom>
        </p:spPr>
      </p:pic>
    </p:spTree>
    <p:extLst>
      <p:ext uri="{BB962C8B-B14F-4D97-AF65-F5344CB8AC3E}">
        <p14:creationId xmlns:p14="http://schemas.microsoft.com/office/powerpoint/2010/main" val="409273314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14810" cy="1917378"/>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9. Be Second or Third Author Sometimes to Spread Limited Resources </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458A15CC-C0A4-475F-86B7-6108D44E9E43}"/>
              </a:ext>
            </a:extLst>
          </p:cNvPr>
          <p:cNvPicPr>
            <a:picLocks noChangeAspect="1"/>
          </p:cNvPicPr>
          <p:nvPr/>
        </p:nvPicPr>
        <p:blipFill>
          <a:blip r:embed="rId3"/>
          <a:stretch>
            <a:fillRect/>
          </a:stretch>
        </p:blipFill>
        <p:spPr>
          <a:xfrm>
            <a:off x="4063360" y="2966660"/>
            <a:ext cx="5080640" cy="3382963"/>
          </a:xfrm>
          <a:prstGeom prst="rect">
            <a:avLst/>
          </a:prstGeom>
        </p:spPr>
      </p:pic>
      <p:pic>
        <p:nvPicPr>
          <p:cNvPr id="16" name="Picture 15">
            <a:extLst>
              <a:ext uri="{FF2B5EF4-FFF2-40B4-BE49-F238E27FC236}">
                <a16:creationId xmlns:a16="http://schemas.microsoft.com/office/drawing/2014/main" id="{6C268286-F63B-4E85-A93C-64E95EC6397F}"/>
              </a:ext>
            </a:extLst>
          </p:cNvPr>
          <p:cNvPicPr>
            <a:picLocks noChangeAspect="1"/>
          </p:cNvPicPr>
          <p:nvPr/>
        </p:nvPicPr>
        <p:blipFill>
          <a:blip r:embed="rId4"/>
          <a:stretch>
            <a:fillRect/>
          </a:stretch>
        </p:blipFill>
        <p:spPr>
          <a:xfrm>
            <a:off x="317954" y="3119059"/>
            <a:ext cx="3365171" cy="3230564"/>
          </a:xfrm>
          <a:prstGeom prst="rect">
            <a:avLst/>
          </a:prstGeom>
        </p:spPr>
      </p:pic>
    </p:spTree>
    <p:extLst>
      <p:ext uri="{BB962C8B-B14F-4D97-AF65-F5344CB8AC3E}">
        <p14:creationId xmlns:p14="http://schemas.microsoft.com/office/powerpoint/2010/main" val="12519315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11. Edit Your Papers a Lot! (Mozartian vs. Beethovenian)</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07D8F40-77E9-4F3B-8EDA-1727E4DA9CFE}"/>
              </a:ext>
            </a:extLst>
          </p:cNvPr>
          <p:cNvPicPr>
            <a:picLocks noChangeAspect="1"/>
          </p:cNvPicPr>
          <p:nvPr/>
        </p:nvPicPr>
        <p:blipFill>
          <a:blip r:embed="rId3"/>
          <a:stretch>
            <a:fillRect/>
          </a:stretch>
        </p:blipFill>
        <p:spPr>
          <a:xfrm>
            <a:off x="0" y="2137774"/>
            <a:ext cx="9190854" cy="3640726"/>
          </a:xfrm>
          <a:prstGeom prst="rect">
            <a:avLst/>
          </a:prstGeom>
        </p:spPr>
      </p:pic>
      <p:pic>
        <p:nvPicPr>
          <p:cNvPr id="10" name="Picture 9">
            <a:extLst>
              <a:ext uri="{FF2B5EF4-FFF2-40B4-BE49-F238E27FC236}">
                <a16:creationId xmlns:a16="http://schemas.microsoft.com/office/drawing/2014/main" id="{19D91D44-CB49-46E4-AF91-2E0B9A8B71F0}"/>
              </a:ext>
            </a:extLst>
          </p:cNvPr>
          <p:cNvPicPr>
            <a:picLocks noChangeAspect="1"/>
          </p:cNvPicPr>
          <p:nvPr/>
        </p:nvPicPr>
        <p:blipFill rotWithShape="1">
          <a:blip r:embed="rId4"/>
          <a:srcRect l="24028" t="24398" r="40277" b="17649"/>
          <a:stretch/>
        </p:blipFill>
        <p:spPr>
          <a:xfrm>
            <a:off x="6015854" y="4397100"/>
            <a:ext cx="3175000" cy="2460900"/>
          </a:xfrm>
          <a:prstGeom prst="rect">
            <a:avLst/>
          </a:prstGeom>
        </p:spPr>
      </p:pic>
      <p:pic>
        <p:nvPicPr>
          <p:cNvPr id="12" name="Picture 11">
            <a:extLst>
              <a:ext uri="{FF2B5EF4-FFF2-40B4-BE49-F238E27FC236}">
                <a16:creationId xmlns:a16="http://schemas.microsoft.com/office/drawing/2014/main" id="{0B955B71-0861-4D85-9A3A-C529660360D1}"/>
              </a:ext>
            </a:extLst>
          </p:cNvPr>
          <p:cNvPicPr>
            <a:picLocks noChangeAspect="1"/>
          </p:cNvPicPr>
          <p:nvPr/>
        </p:nvPicPr>
        <p:blipFill rotWithShape="1">
          <a:blip r:embed="rId5"/>
          <a:srcRect l="7328" t="2298" r="12069"/>
          <a:stretch/>
        </p:blipFill>
        <p:spPr>
          <a:xfrm>
            <a:off x="-1" y="4267200"/>
            <a:ext cx="2849880" cy="2590801"/>
          </a:xfrm>
          <a:prstGeom prst="rect">
            <a:avLst/>
          </a:prstGeom>
        </p:spPr>
      </p:pic>
    </p:spTree>
    <p:extLst>
      <p:ext uri="{BB962C8B-B14F-4D97-AF65-F5344CB8AC3E}">
        <p14:creationId xmlns:p14="http://schemas.microsoft.com/office/powerpoint/2010/main" val="218196423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1485"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12. Organize Conference Symposia Which Can Lead to Special Journal Issues and Books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1" name="Picture 10">
            <a:extLst>
              <a:ext uri="{FF2B5EF4-FFF2-40B4-BE49-F238E27FC236}">
                <a16:creationId xmlns:a16="http://schemas.microsoft.com/office/drawing/2014/main" id="{F701C96B-58C9-46A9-B5E3-9736265463D1}"/>
              </a:ext>
            </a:extLst>
          </p:cNvPr>
          <p:cNvPicPr>
            <a:picLocks noChangeAspect="1"/>
          </p:cNvPicPr>
          <p:nvPr/>
        </p:nvPicPr>
        <p:blipFill rotWithShape="1">
          <a:blip r:embed="rId3"/>
          <a:srcRect l="68888" t="17369" r="10556" b="57876"/>
          <a:stretch/>
        </p:blipFill>
        <p:spPr>
          <a:xfrm>
            <a:off x="805253" y="2336801"/>
            <a:ext cx="7603837" cy="4521200"/>
          </a:xfrm>
          <a:prstGeom prst="rect">
            <a:avLst/>
          </a:prstGeom>
        </p:spPr>
      </p:pic>
    </p:spTree>
    <p:extLst>
      <p:ext uri="{BB962C8B-B14F-4D97-AF65-F5344CB8AC3E}">
        <p14:creationId xmlns:p14="http://schemas.microsoft.com/office/powerpoint/2010/main" val="4071679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9"/>
            <a:ext cx="8229600" cy="1342602"/>
          </a:xfrm>
        </p:spPr>
        <p:txBody>
          <a:bodyPr>
            <a:noAutofit/>
          </a:bodyPr>
          <a:lstStyle/>
          <a:p>
            <a:r>
              <a:rPr lang="en-US" sz="3300" b="1" dirty="0">
                <a:solidFill>
                  <a:srgbClr val="FF0000"/>
                </a:solidFill>
                <a:latin typeface="Tahoma" panose="020B0604030504040204" pitchFamily="34" charset="0"/>
                <a:ea typeface="Tahoma" panose="020B0604030504040204" pitchFamily="34" charset="0"/>
                <a:cs typeface="Tahoma" panose="020B0604030504040204" pitchFamily="34" charset="0"/>
              </a:rPr>
              <a:t>March 31, 2019</a:t>
            </a:r>
            <a:br>
              <a:rPr lang="en-US" sz="1500" b="1" dirty="0">
                <a:latin typeface="Tahoma" panose="020B0604030504040204" pitchFamily="34" charset="0"/>
                <a:ea typeface="Tahoma" panose="020B0604030504040204" pitchFamily="34" charset="0"/>
                <a:cs typeface="Tahoma" panose="020B0604030504040204" pitchFamily="34" charset="0"/>
              </a:rPr>
            </a:br>
            <a:r>
              <a:rPr lang="en-US" sz="2000" b="1" dirty="0">
                <a:latin typeface="Tahoma" panose="020B0604030504040204" pitchFamily="34" charset="0"/>
                <a:ea typeface="Tahoma" panose="020B0604030504040204" pitchFamily="34" charset="0"/>
                <a:cs typeface="Tahoma" panose="020B0604030504040204" pitchFamily="34" charset="0"/>
              </a:rPr>
              <a:t>Step Away From the Delete Button</a:t>
            </a:r>
            <a:br>
              <a:rPr lang="en-US" sz="2400" b="1" dirty="0">
                <a:latin typeface="Tahoma" panose="020B0604030504040204" pitchFamily="34" charset="0"/>
                <a:ea typeface="Tahoma" panose="020B0604030504040204" pitchFamily="34" charset="0"/>
                <a:cs typeface="Tahoma" panose="020B0604030504040204" pitchFamily="34" charset="0"/>
              </a:rPr>
            </a:br>
            <a:r>
              <a:rPr lang="en-US" sz="2100" b="1" dirty="0">
                <a:latin typeface="Tahoma" panose="020B0604030504040204" pitchFamily="34" charset="0"/>
                <a:ea typeface="Tahoma" panose="020B0604030504040204" pitchFamily="34" charset="0"/>
                <a:cs typeface="Tahoma" panose="020B0604030504040204" pitchFamily="34" charset="0"/>
              </a:rPr>
              <a:t>Rebecca Schuman, The Chronicle of Higher Education</a:t>
            </a:r>
            <a:br>
              <a:rPr lang="en-US" sz="1200" b="1" dirty="0">
                <a:latin typeface="Tahoma" panose="020B0604030504040204" pitchFamily="34" charset="0"/>
                <a:ea typeface="Tahoma" panose="020B0604030504040204" pitchFamily="34" charset="0"/>
                <a:cs typeface="Tahoma" panose="020B0604030504040204" pitchFamily="34" charset="0"/>
              </a:rPr>
            </a:br>
            <a:r>
              <a:rPr lang="en-US" sz="1050" b="1" dirty="0">
                <a:latin typeface="Tahoma" panose="020B0604030504040204" pitchFamily="34" charset="0"/>
                <a:ea typeface="Tahoma" panose="020B0604030504040204" pitchFamily="34" charset="0"/>
                <a:cs typeface="Tahoma" panose="020B0604030504040204" pitchFamily="34" charset="0"/>
                <a:hlinkClick r:id="rId2"/>
              </a:rPr>
              <a:t>https://www.chronicle.com/article/Step-Away-From-the-Delete/246013?cid=cp242</a:t>
            </a:r>
            <a:r>
              <a:rPr lang="en-US" sz="1050" b="1" dirty="0">
                <a:latin typeface="Tahoma" panose="020B0604030504040204" pitchFamily="34" charset="0"/>
                <a:ea typeface="Tahoma" panose="020B0604030504040204" pitchFamily="34" charset="0"/>
                <a:cs typeface="Tahoma" panose="020B0604030504040204" pitchFamily="34" charset="0"/>
              </a:rPr>
              <a:t> </a:t>
            </a:r>
            <a:endParaRPr lang="en-US" sz="788"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38496795-7124-4C60-B853-FA8D4E3830A4}"/>
              </a:ext>
            </a:extLst>
          </p:cNvPr>
          <p:cNvSpPr>
            <a:spLocks noGrp="1"/>
          </p:cNvSpPr>
          <p:nvPr>
            <p:ph idx="1"/>
          </p:nvPr>
        </p:nvSpPr>
        <p:spPr>
          <a:xfrm>
            <a:off x="958788" y="2553315"/>
            <a:ext cx="7137647" cy="2898562"/>
          </a:xfrm>
        </p:spPr>
        <p:txBody>
          <a:bodyPr>
            <a:normAutofit/>
          </a:bodyPr>
          <a:lstStyle/>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Write for 25 minutes 1-3 times a day for a week with deleting a single word.</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Bracket some messages to yourself of sections that will need attention later (to calm your inner delete button).</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Uncertain and unliked text make a difference color.</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After you break the habit of deleting, you can delete judiciously.</a:t>
            </a:r>
          </a:p>
          <a:p>
            <a:pPr marL="342900" indent="-342900">
              <a:buFont typeface="+mj-lt"/>
              <a:buAutoNum type="arabicPeriod" startAt="6"/>
            </a:pPr>
            <a:r>
              <a:rPr lang="en-US" sz="1800" b="1" dirty="0">
                <a:latin typeface="Tahoma" panose="020B0604030504040204" pitchFamily="34" charset="0"/>
                <a:ea typeface="Tahoma" panose="020B0604030504040204" pitchFamily="34" charset="0"/>
                <a:cs typeface="Tahoma" panose="020B0604030504040204" pitchFamily="34" charset="0"/>
              </a:rPr>
              <a:t>Trust your research and your ideas. Avoid setting standards at ridiculously high levels.</a:t>
            </a:r>
          </a:p>
          <a:p>
            <a:pPr marL="342900" indent="-342900">
              <a:buFont typeface="+mj-lt"/>
              <a:buAutoNum type="arabicPeriod" startAt="6"/>
            </a:pPr>
            <a:endParaRPr lang="en-US" sz="1800" b="1" dirty="0">
              <a:latin typeface="Tahoma" panose="020B0604030504040204" pitchFamily="34" charset="0"/>
              <a:ea typeface="Tahoma" panose="020B0604030504040204" pitchFamily="34" charset="0"/>
              <a:cs typeface="Tahoma" panose="020B0604030504040204" pitchFamily="34" charset="0"/>
            </a:endParaRPr>
          </a:p>
          <a:p>
            <a:pPr marL="342900" indent="-342900">
              <a:buFont typeface="+mj-lt"/>
              <a:buAutoNum type="arabicPeriod" startAt="6"/>
            </a:pP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583365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13. Sponsor Visiting Scholars to Work with You; They Often Have Writing Plans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BFB174EF-BCF9-4138-8AEC-574F9DB0F82E}"/>
              </a:ext>
            </a:extLst>
          </p:cNvPr>
          <p:cNvPicPr>
            <a:picLocks noChangeAspect="1"/>
          </p:cNvPicPr>
          <p:nvPr/>
        </p:nvPicPr>
        <p:blipFill>
          <a:blip r:embed="rId3"/>
          <a:stretch>
            <a:fillRect/>
          </a:stretch>
        </p:blipFill>
        <p:spPr>
          <a:xfrm>
            <a:off x="3578934" y="2547471"/>
            <a:ext cx="5565066" cy="4173799"/>
          </a:xfrm>
          <a:prstGeom prst="rect">
            <a:avLst/>
          </a:prstGeom>
        </p:spPr>
      </p:pic>
      <p:pic>
        <p:nvPicPr>
          <p:cNvPr id="9" name="Picture 8">
            <a:extLst>
              <a:ext uri="{FF2B5EF4-FFF2-40B4-BE49-F238E27FC236}">
                <a16:creationId xmlns:a16="http://schemas.microsoft.com/office/drawing/2014/main" id="{6135D4FE-F8BC-4920-A369-241F079743ED}"/>
              </a:ext>
            </a:extLst>
          </p:cNvPr>
          <p:cNvPicPr>
            <a:picLocks noChangeAspect="1"/>
          </p:cNvPicPr>
          <p:nvPr/>
        </p:nvPicPr>
        <p:blipFill>
          <a:blip r:embed="rId4"/>
          <a:stretch>
            <a:fillRect/>
          </a:stretch>
        </p:blipFill>
        <p:spPr>
          <a:xfrm>
            <a:off x="162518" y="2563376"/>
            <a:ext cx="3107249" cy="2070994"/>
          </a:xfrm>
          <a:prstGeom prst="rect">
            <a:avLst/>
          </a:prstGeom>
        </p:spPr>
      </p:pic>
      <p:sp>
        <p:nvSpPr>
          <p:cNvPr id="10" name="AutoShape 2" descr="Image result for iu ciedr visiting scholars">
            <a:extLst>
              <a:ext uri="{FF2B5EF4-FFF2-40B4-BE49-F238E27FC236}">
                <a16:creationId xmlns:a16="http://schemas.microsoft.com/office/drawing/2014/main" id="{67011F13-8494-493D-9B8A-7B83E5A578D6}"/>
              </a:ext>
            </a:extLst>
          </p:cNvPr>
          <p:cNvSpPr>
            <a:spLocks noChangeAspect="1" noChangeArrowheads="1"/>
          </p:cNvSpPr>
          <p:nvPr/>
        </p:nvSpPr>
        <p:spPr bwMode="auto">
          <a:xfrm>
            <a:off x="2019300" y="1728788"/>
            <a:ext cx="5105400" cy="34004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pic>
        <p:nvPicPr>
          <p:cNvPr id="13" name="Picture 12">
            <a:extLst>
              <a:ext uri="{FF2B5EF4-FFF2-40B4-BE49-F238E27FC236}">
                <a16:creationId xmlns:a16="http://schemas.microsoft.com/office/drawing/2014/main" id="{76A54FC6-AB45-4CB0-9463-C23F692A2131}"/>
              </a:ext>
            </a:extLst>
          </p:cNvPr>
          <p:cNvPicPr>
            <a:picLocks noChangeAspect="1"/>
          </p:cNvPicPr>
          <p:nvPr/>
        </p:nvPicPr>
        <p:blipFill>
          <a:blip r:embed="rId5"/>
          <a:stretch>
            <a:fillRect/>
          </a:stretch>
        </p:blipFill>
        <p:spPr>
          <a:xfrm rot="10800000">
            <a:off x="0" y="4790609"/>
            <a:ext cx="3432286" cy="1930661"/>
          </a:xfrm>
          <a:prstGeom prst="rect">
            <a:avLst/>
          </a:prstGeom>
        </p:spPr>
      </p:pic>
    </p:spTree>
    <p:extLst>
      <p:ext uri="{BB962C8B-B14F-4D97-AF65-F5344CB8AC3E}">
        <p14:creationId xmlns:p14="http://schemas.microsoft.com/office/powerpoint/2010/main" val="213368742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976292"/>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14. Try to Submit or Publish Your Paper Before the Conference</a:t>
            </a:r>
            <a:endParaRPr sz="3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47BD409C-C131-49C2-9C9B-C9CED3A31351}"/>
              </a:ext>
            </a:extLst>
          </p:cNvPr>
          <p:cNvPicPr>
            <a:picLocks noChangeAspect="1"/>
          </p:cNvPicPr>
          <p:nvPr/>
        </p:nvPicPr>
        <p:blipFill>
          <a:blip r:embed="rId3"/>
          <a:stretch>
            <a:fillRect/>
          </a:stretch>
        </p:blipFill>
        <p:spPr>
          <a:xfrm>
            <a:off x="5575300" y="2590800"/>
            <a:ext cx="3568700" cy="3568700"/>
          </a:xfrm>
          <a:prstGeom prst="rect">
            <a:avLst/>
          </a:prstGeom>
        </p:spPr>
      </p:pic>
      <p:pic>
        <p:nvPicPr>
          <p:cNvPr id="6" name="Picture 5">
            <a:extLst>
              <a:ext uri="{FF2B5EF4-FFF2-40B4-BE49-F238E27FC236}">
                <a16:creationId xmlns:a16="http://schemas.microsoft.com/office/drawing/2014/main" id="{296B707F-9769-46D4-BD08-EEF3CDFF8015}"/>
              </a:ext>
            </a:extLst>
          </p:cNvPr>
          <p:cNvPicPr>
            <a:picLocks noChangeAspect="1"/>
          </p:cNvPicPr>
          <p:nvPr/>
        </p:nvPicPr>
        <p:blipFill>
          <a:blip r:embed="rId4"/>
          <a:stretch>
            <a:fillRect/>
          </a:stretch>
        </p:blipFill>
        <p:spPr>
          <a:xfrm>
            <a:off x="100475" y="2590800"/>
            <a:ext cx="5257800" cy="3482271"/>
          </a:xfrm>
          <a:prstGeom prst="rect">
            <a:avLst/>
          </a:prstGeom>
        </p:spPr>
      </p:pic>
    </p:spTree>
    <p:extLst>
      <p:ext uri="{BB962C8B-B14F-4D97-AF65-F5344CB8AC3E}">
        <p14:creationId xmlns:p14="http://schemas.microsoft.com/office/powerpoint/2010/main" val="9451896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15. Be Creative Somewhere </a:t>
            </a:r>
            <a:b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unique model, figure, chart,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a:extLst>
              <a:ext uri="{FF2B5EF4-FFF2-40B4-BE49-F238E27FC236}">
                <a16:creationId xmlns:a16="http://schemas.microsoft.com/office/drawing/2014/main" id="{DD50402A-2A7D-4959-B4B1-7C72175D7B69}"/>
              </a:ext>
            </a:extLst>
          </p:cNvPr>
          <p:cNvPicPr>
            <a:picLocks noChangeAspect="1"/>
          </p:cNvPicPr>
          <p:nvPr/>
        </p:nvPicPr>
        <p:blipFill>
          <a:blip r:embed="rId3"/>
          <a:stretch>
            <a:fillRect/>
          </a:stretch>
        </p:blipFill>
        <p:spPr>
          <a:xfrm>
            <a:off x="558800" y="2334431"/>
            <a:ext cx="8039100" cy="4523569"/>
          </a:xfrm>
          <a:prstGeom prst="rect">
            <a:avLst/>
          </a:prstGeom>
        </p:spPr>
      </p:pic>
    </p:spTree>
    <p:extLst>
      <p:ext uri="{BB962C8B-B14F-4D97-AF65-F5344CB8AC3E}">
        <p14:creationId xmlns:p14="http://schemas.microsoft.com/office/powerpoint/2010/main" val="1109688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16. Try Not to Give Up: Persistence and Grit Wins the Day</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4">
            <a:extLst>
              <a:ext uri="{FF2B5EF4-FFF2-40B4-BE49-F238E27FC236}">
                <a16:creationId xmlns:a16="http://schemas.microsoft.com/office/drawing/2014/main" id="{CAA72391-6B02-47D0-970C-55B395CE54B7}"/>
              </a:ext>
            </a:extLst>
          </p:cNvPr>
          <p:cNvPicPr>
            <a:picLocks noChangeAspect="1"/>
          </p:cNvPicPr>
          <p:nvPr/>
        </p:nvPicPr>
        <p:blipFill>
          <a:blip r:embed="rId3"/>
          <a:stretch>
            <a:fillRect/>
          </a:stretch>
        </p:blipFill>
        <p:spPr>
          <a:xfrm>
            <a:off x="0" y="2558264"/>
            <a:ext cx="5732980" cy="4299735"/>
          </a:xfrm>
          <a:prstGeom prst="rect">
            <a:avLst/>
          </a:prstGeom>
        </p:spPr>
      </p:pic>
      <p:pic>
        <p:nvPicPr>
          <p:cNvPr id="3" name="Picture 2">
            <a:extLst>
              <a:ext uri="{FF2B5EF4-FFF2-40B4-BE49-F238E27FC236}">
                <a16:creationId xmlns:a16="http://schemas.microsoft.com/office/drawing/2014/main" id="{E6E4A818-B270-4967-9D48-C5283BAA817B}"/>
              </a:ext>
            </a:extLst>
          </p:cNvPr>
          <p:cNvPicPr>
            <a:picLocks noChangeAspect="1"/>
          </p:cNvPicPr>
          <p:nvPr/>
        </p:nvPicPr>
        <p:blipFill>
          <a:blip r:embed="rId4"/>
          <a:stretch>
            <a:fillRect/>
          </a:stretch>
        </p:blipFill>
        <p:spPr>
          <a:xfrm>
            <a:off x="6174769" y="2368222"/>
            <a:ext cx="2860211" cy="4407585"/>
          </a:xfrm>
          <a:prstGeom prst="rect">
            <a:avLst/>
          </a:prstGeom>
        </p:spPr>
      </p:pic>
    </p:spTree>
    <p:extLst>
      <p:ext uri="{BB962C8B-B14F-4D97-AF65-F5344CB8AC3E}">
        <p14:creationId xmlns:p14="http://schemas.microsoft.com/office/powerpoint/2010/main" val="1732660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1005527"/>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17. Be Polite and Thankful to the Journal or Book Chapter Editors</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CDEC9DC9-6A15-43E6-AC27-0B0A99AA21A7}"/>
              </a:ext>
            </a:extLst>
          </p:cNvPr>
          <p:cNvPicPr>
            <a:picLocks noChangeAspect="1"/>
          </p:cNvPicPr>
          <p:nvPr/>
        </p:nvPicPr>
        <p:blipFill>
          <a:blip r:embed="rId3"/>
          <a:stretch>
            <a:fillRect/>
          </a:stretch>
        </p:blipFill>
        <p:spPr>
          <a:xfrm>
            <a:off x="725487" y="2437894"/>
            <a:ext cx="7896225" cy="4261798"/>
          </a:xfrm>
          <a:prstGeom prst="rect">
            <a:avLst/>
          </a:prstGeom>
        </p:spPr>
      </p:pic>
    </p:spTree>
    <p:extLst>
      <p:ext uri="{BB962C8B-B14F-4D97-AF65-F5344CB8AC3E}">
        <p14:creationId xmlns:p14="http://schemas.microsoft.com/office/powerpoint/2010/main" val="105014937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10966" y="698500"/>
            <a:ext cx="8465906" cy="170576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18. Recap Reviewer Points and How You Attempted to Address Them</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3" name="Picture 2">
            <a:extLst>
              <a:ext uri="{FF2B5EF4-FFF2-40B4-BE49-F238E27FC236}">
                <a16:creationId xmlns:a16="http://schemas.microsoft.com/office/drawing/2014/main" id="{A018DBBD-E616-46C8-98D5-7CA716D73C74}"/>
              </a:ext>
            </a:extLst>
          </p:cNvPr>
          <p:cNvPicPr>
            <a:picLocks noChangeAspect="1"/>
          </p:cNvPicPr>
          <p:nvPr/>
        </p:nvPicPr>
        <p:blipFill>
          <a:blip r:embed="rId3"/>
          <a:stretch>
            <a:fillRect/>
          </a:stretch>
        </p:blipFill>
        <p:spPr>
          <a:xfrm>
            <a:off x="410966" y="2404260"/>
            <a:ext cx="8456785" cy="3937420"/>
          </a:xfrm>
          <a:prstGeom prst="rect">
            <a:avLst/>
          </a:prstGeom>
        </p:spPr>
      </p:pic>
    </p:spTree>
    <p:extLst>
      <p:ext uri="{BB962C8B-B14F-4D97-AF65-F5344CB8AC3E}">
        <p14:creationId xmlns:p14="http://schemas.microsoft.com/office/powerpoint/2010/main" val="40062785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57200" y="832064"/>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7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19. Share Your Publication Efforts </a:t>
            </a: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(e.g., Twitter, Facebook, LinkedIn, email, ResearchGate, Academia.edu, etc.)</a:t>
            </a:r>
            <a:endParaRPr sz="37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00A3B460-459E-4254-99E5-60BCDE14E49D}"/>
              </a:ext>
            </a:extLst>
          </p:cNvPr>
          <p:cNvPicPr>
            <a:picLocks noChangeAspect="1"/>
          </p:cNvPicPr>
          <p:nvPr/>
        </p:nvPicPr>
        <p:blipFill>
          <a:blip r:embed="rId3"/>
          <a:stretch>
            <a:fillRect/>
          </a:stretch>
        </p:blipFill>
        <p:spPr>
          <a:xfrm>
            <a:off x="0" y="2527042"/>
            <a:ext cx="5105400" cy="4254500"/>
          </a:xfrm>
          <a:prstGeom prst="rect">
            <a:avLst/>
          </a:prstGeom>
        </p:spPr>
      </p:pic>
      <p:pic>
        <p:nvPicPr>
          <p:cNvPr id="11" name="Picture 10">
            <a:extLst>
              <a:ext uri="{FF2B5EF4-FFF2-40B4-BE49-F238E27FC236}">
                <a16:creationId xmlns:a16="http://schemas.microsoft.com/office/drawing/2014/main" id="{DB164D3B-9B2F-475A-B58C-1C7F650064D5}"/>
              </a:ext>
            </a:extLst>
          </p:cNvPr>
          <p:cNvPicPr>
            <a:picLocks noChangeAspect="1"/>
          </p:cNvPicPr>
          <p:nvPr/>
        </p:nvPicPr>
        <p:blipFill>
          <a:blip r:embed="rId4"/>
          <a:stretch>
            <a:fillRect/>
          </a:stretch>
        </p:blipFill>
        <p:spPr>
          <a:xfrm>
            <a:off x="5880100" y="5324475"/>
            <a:ext cx="2695574" cy="1457067"/>
          </a:xfrm>
          <a:prstGeom prst="rect">
            <a:avLst/>
          </a:prstGeom>
        </p:spPr>
      </p:pic>
      <p:pic>
        <p:nvPicPr>
          <p:cNvPr id="15" name="Picture 14">
            <a:extLst>
              <a:ext uri="{FF2B5EF4-FFF2-40B4-BE49-F238E27FC236}">
                <a16:creationId xmlns:a16="http://schemas.microsoft.com/office/drawing/2014/main" id="{AFE9D005-8704-4B8C-B829-93BEFDADAC44}"/>
              </a:ext>
            </a:extLst>
          </p:cNvPr>
          <p:cNvPicPr>
            <a:picLocks noChangeAspect="1"/>
          </p:cNvPicPr>
          <p:nvPr/>
        </p:nvPicPr>
        <p:blipFill>
          <a:blip r:embed="rId5"/>
          <a:stretch>
            <a:fillRect/>
          </a:stretch>
        </p:blipFill>
        <p:spPr>
          <a:xfrm>
            <a:off x="5386143" y="2638440"/>
            <a:ext cx="3683488" cy="2355835"/>
          </a:xfrm>
          <a:prstGeom prst="rect">
            <a:avLst/>
          </a:prstGeom>
        </p:spPr>
      </p:pic>
    </p:spTree>
    <p:extLst>
      <p:ext uri="{BB962C8B-B14F-4D97-AF65-F5344CB8AC3E}">
        <p14:creationId xmlns:p14="http://schemas.microsoft.com/office/powerpoint/2010/main" val="37185326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558800" y="698500"/>
            <a:ext cx="8229600" cy="1143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36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20. Celebrate Your Writing Accomplishments with Friends</a:t>
            </a:r>
            <a:endParaRPr sz="36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5B27878A-E59C-4CDD-BDE6-5C312CB4AFA9}"/>
              </a:ext>
            </a:extLst>
          </p:cNvPr>
          <p:cNvPicPr>
            <a:picLocks noChangeAspect="1"/>
          </p:cNvPicPr>
          <p:nvPr/>
        </p:nvPicPr>
        <p:blipFill>
          <a:blip r:embed="rId3"/>
          <a:stretch>
            <a:fillRect/>
          </a:stretch>
        </p:blipFill>
        <p:spPr>
          <a:xfrm>
            <a:off x="1257300" y="2177238"/>
            <a:ext cx="7035800" cy="4680762"/>
          </a:xfrm>
          <a:prstGeom prst="rect">
            <a:avLst/>
          </a:prstGeom>
        </p:spPr>
      </p:pic>
      <p:sp>
        <p:nvSpPr>
          <p:cNvPr id="9" name="AutoShape 2" descr="Image result for celebrate">
            <a:extLst>
              <a:ext uri="{FF2B5EF4-FFF2-40B4-BE49-F238E27FC236}">
                <a16:creationId xmlns:a16="http://schemas.microsoft.com/office/drawing/2014/main" id="{9F908EA4-31D0-425B-8736-D7965B8C0454}"/>
              </a:ext>
            </a:extLst>
          </p:cNvPr>
          <p:cNvSpPr>
            <a:spLocks noChangeAspect="1" noChangeArrowheads="1"/>
          </p:cNvSpPr>
          <p:nvPr/>
        </p:nvSpPr>
        <p:spPr bwMode="auto">
          <a:xfrm>
            <a:off x="1714500" y="1524000"/>
            <a:ext cx="5715000" cy="3810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445475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title"/>
          </p:nvPr>
        </p:nvSpPr>
        <p:spPr>
          <a:xfrm>
            <a:off x="448924" y="926871"/>
            <a:ext cx="8246152" cy="1241235"/>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3200"/>
              <a:buFont typeface="Courier"/>
              <a:buNone/>
            </a:pP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You never know where you’ll be celebrating your writing accomplishments…</a:t>
            </a:r>
            <a:b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br>
            <a:r>
              <a:rPr lang="en-US" sz="28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Even at a wedding of your nephew!</a:t>
            </a:r>
            <a:endParaRPr sz="2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CDC7E830-2625-4ABC-B157-A507D18C892E}"/>
              </a:ext>
            </a:extLst>
          </p:cNvPr>
          <p:cNvPicPr>
            <a:picLocks noChangeAspect="1"/>
          </p:cNvPicPr>
          <p:nvPr/>
        </p:nvPicPr>
        <p:blipFill>
          <a:blip r:embed="rId3"/>
          <a:stretch>
            <a:fillRect/>
          </a:stretch>
        </p:blipFill>
        <p:spPr>
          <a:xfrm>
            <a:off x="3380199" y="2504968"/>
            <a:ext cx="5763802" cy="4322852"/>
          </a:xfrm>
          <a:prstGeom prst="rect">
            <a:avLst/>
          </a:prstGeom>
        </p:spPr>
      </p:pic>
      <p:pic>
        <p:nvPicPr>
          <p:cNvPr id="8" name="Picture 7">
            <a:extLst>
              <a:ext uri="{FF2B5EF4-FFF2-40B4-BE49-F238E27FC236}">
                <a16:creationId xmlns:a16="http://schemas.microsoft.com/office/drawing/2014/main" id="{D3523828-72A5-4D7A-ABC0-2B2BC223DDB0}"/>
              </a:ext>
            </a:extLst>
          </p:cNvPr>
          <p:cNvPicPr>
            <a:picLocks noChangeAspect="1"/>
          </p:cNvPicPr>
          <p:nvPr/>
        </p:nvPicPr>
        <p:blipFill>
          <a:blip r:embed="rId4"/>
          <a:stretch>
            <a:fillRect/>
          </a:stretch>
        </p:blipFill>
        <p:spPr>
          <a:xfrm>
            <a:off x="33229" y="2474788"/>
            <a:ext cx="3264774" cy="4353032"/>
          </a:xfrm>
          <a:prstGeom prst="rect">
            <a:avLst/>
          </a:prstGeom>
        </p:spPr>
      </p:pic>
      <p:pic>
        <p:nvPicPr>
          <p:cNvPr id="11" name="Picture 10">
            <a:extLst>
              <a:ext uri="{FF2B5EF4-FFF2-40B4-BE49-F238E27FC236}">
                <a16:creationId xmlns:a16="http://schemas.microsoft.com/office/drawing/2014/main" id="{25E5242E-A360-47C4-B2AC-8CD50207743C}"/>
              </a:ext>
            </a:extLst>
          </p:cNvPr>
          <p:cNvPicPr>
            <a:picLocks noChangeAspect="1"/>
          </p:cNvPicPr>
          <p:nvPr/>
        </p:nvPicPr>
        <p:blipFill>
          <a:blip r:embed="rId5"/>
          <a:stretch>
            <a:fillRect/>
          </a:stretch>
        </p:blipFill>
        <p:spPr>
          <a:xfrm>
            <a:off x="3298003" y="2504968"/>
            <a:ext cx="1993327" cy="2963452"/>
          </a:xfrm>
          <a:prstGeom prst="rect">
            <a:avLst/>
          </a:prstGeom>
        </p:spPr>
      </p:pic>
    </p:spTree>
    <p:extLst>
      <p:ext uri="{BB962C8B-B14F-4D97-AF65-F5344CB8AC3E}">
        <p14:creationId xmlns:p14="http://schemas.microsoft.com/office/powerpoint/2010/main" val="3138002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C95D5B-F47D-45B0-B3C2-1B382AA9FCB8}"/>
              </a:ext>
            </a:extLst>
          </p:cNvPr>
          <p:cNvSpPr>
            <a:spLocks noGrp="1"/>
          </p:cNvSpPr>
          <p:nvPr>
            <p:ph type="title"/>
          </p:nvPr>
        </p:nvSpPr>
        <p:spPr>
          <a:xfrm>
            <a:off x="311700" y="460202"/>
            <a:ext cx="8520600" cy="763600"/>
          </a:xfrm>
        </p:spPr>
        <p:txBody>
          <a:bodyPr/>
          <a:lstStyle/>
          <a:p>
            <a:pPr algn="ctr"/>
            <a:r>
              <a:rPr lang="en-US" sz="4800" b="1" dirty="0">
                <a:solidFill>
                  <a:srgbClr val="FF0000"/>
                </a:solidFill>
              </a:rPr>
              <a:t>What will you do…?</a:t>
            </a:r>
          </a:p>
        </p:txBody>
      </p:sp>
      <p:pic>
        <p:nvPicPr>
          <p:cNvPr id="5" name="Picture 4">
            <a:extLst>
              <a:ext uri="{FF2B5EF4-FFF2-40B4-BE49-F238E27FC236}">
                <a16:creationId xmlns:a16="http://schemas.microsoft.com/office/drawing/2014/main" id="{5D73FEF9-F1A0-44FB-B61C-F7D0C1D634D6}"/>
              </a:ext>
            </a:extLst>
          </p:cNvPr>
          <p:cNvPicPr>
            <a:picLocks noChangeAspect="1"/>
          </p:cNvPicPr>
          <p:nvPr/>
        </p:nvPicPr>
        <p:blipFill>
          <a:blip r:embed="rId3"/>
          <a:stretch>
            <a:fillRect/>
          </a:stretch>
        </p:blipFill>
        <p:spPr>
          <a:xfrm>
            <a:off x="687822" y="1508301"/>
            <a:ext cx="8059667" cy="5382067"/>
          </a:xfrm>
          <a:prstGeom prst="rect">
            <a:avLst/>
          </a:prstGeom>
        </p:spPr>
      </p:pic>
      <p:pic>
        <p:nvPicPr>
          <p:cNvPr id="2" name="Picture 1">
            <a:extLst>
              <a:ext uri="{FF2B5EF4-FFF2-40B4-BE49-F238E27FC236}">
                <a16:creationId xmlns:a16="http://schemas.microsoft.com/office/drawing/2014/main" id="{B0247845-0A6E-40D6-9654-85F3D1141668}"/>
              </a:ext>
            </a:extLst>
          </p:cNvPr>
          <p:cNvPicPr>
            <a:picLocks noChangeAspect="1"/>
          </p:cNvPicPr>
          <p:nvPr/>
        </p:nvPicPr>
        <p:blipFill>
          <a:blip r:embed="rId4"/>
          <a:stretch>
            <a:fillRect/>
          </a:stretch>
        </p:blipFill>
        <p:spPr>
          <a:xfrm>
            <a:off x="3374821" y="1475933"/>
            <a:ext cx="2613285" cy="3424716"/>
          </a:xfrm>
          <a:prstGeom prst="rect">
            <a:avLst/>
          </a:prstGeom>
        </p:spPr>
      </p:pic>
    </p:spTree>
    <p:extLst>
      <p:ext uri="{BB962C8B-B14F-4D97-AF65-F5344CB8AC3E}">
        <p14:creationId xmlns:p14="http://schemas.microsoft.com/office/powerpoint/2010/main" val="954161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95B57A5-6E4D-4E15-B106-1E268F42D858}"/>
              </a:ext>
            </a:extLst>
          </p:cNvPr>
          <p:cNvSpPr>
            <a:spLocks noGrp="1"/>
          </p:cNvSpPr>
          <p:nvPr>
            <p:ph type="title"/>
          </p:nvPr>
        </p:nvSpPr>
        <p:spPr>
          <a:xfrm>
            <a:off x="457200" y="1063228"/>
            <a:ext cx="8321040" cy="1250207"/>
          </a:xfrm>
        </p:spPr>
        <p:txBody>
          <a:bodyPr>
            <a:noAutofit/>
          </a:bodyPr>
          <a:lstStyle/>
          <a:p>
            <a:r>
              <a:rPr lang="en-US" sz="3200" b="1" dirty="0">
                <a:solidFill>
                  <a:srgbClr val="FF0000"/>
                </a:solidFill>
                <a:latin typeface="Tahoma" panose="020B0604030504040204" pitchFamily="34" charset="0"/>
                <a:ea typeface="Tahoma" panose="020B0604030504040204" pitchFamily="34" charset="0"/>
                <a:cs typeface="Tahoma" panose="020B0604030504040204" pitchFamily="34" charset="0"/>
              </a:rPr>
              <a:t>December 10, 2019</a:t>
            </a:r>
            <a:br>
              <a:rPr lang="en-US" sz="1800" b="1" dirty="0">
                <a:latin typeface="Tahoma" panose="020B0604030504040204" pitchFamily="34" charset="0"/>
                <a:ea typeface="Tahoma" panose="020B0604030504040204" pitchFamily="34" charset="0"/>
                <a:cs typeface="Tahoma" panose="020B0604030504040204" pitchFamily="34" charset="0"/>
              </a:rPr>
            </a:br>
            <a:r>
              <a:rPr lang="en-US" sz="2700" b="1" dirty="0">
                <a:latin typeface="Tahoma" panose="020B0604030504040204" pitchFamily="34" charset="0"/>
                <a:ea typeface="Tahoma" panose="020B0604030504040204" pitchFamily="34" charset="0"/>
                <a:cs typeface="Tahoma" panose="020B0604030504040204" pitchFamily="34" charset="0"/>
              </a:rPr>
              <a:t>Rewarding Your Writing</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800" b="1" dirty="0">
                <a:latin typeface="Tahoma" panose="020B0604030504040204" pitchFamily="34" charset="0"/>
                <a:ea typeface="Tahoma" panose="020B0604030504040204" pitchFamily="34" charset="0"/>
                <a:cs typeface="Tahoma" panose="020B0604030504040204" pitchFamily="34" charset="0"/>
              </a:rPr>
              <a:t>Leslie Leonard, Inside Higher Ed</a:t>
            </a:r>
            <a:br>
              <a:rPr lang="en-US" sz="1800" b="1" dirty="0">
                <a:latin typeface="Tahoma" panose="020B0604030504040204" pitchFamily="34" charset="0"/>
                <a:ea typeface="Tahoma" panose="020B0604030504040204" pitchFamily="34" charset="0"/>
                <a:cs typeface="Tahoma" panose="020B0604030504040204" pitchFamily="34" charset="0"/>
              </a:rPr>
            </a:br>
            <a:r>
              <a:rPr lang="en-US" sz="1200" b="1" dirty="0">
                <a:latin typeface="Tahoma" panose="020B0604030504040204" pitchFamily="34" charset="0"/>
                <a:ea typeface="Tahoma" panose="020B0604030504040204" pitchFamily="34" charset="0"/>
                <a:cs typeface="Tahoma" panose="020B0604030504040204" pitchFamily="34" charset="0"/>
                <a:hlinkClick r:id="rId2"/>
              </a:rPr>
              <a:t>https://www.insidehighered.com/blogs/gradhacker/rewarding-your-writing</a:t>
            </a:r>
            <a:r>
              <a:rPr lang="en-US" sz="1200" b="1" dirty="0">
                <a:latin typeface="Tahoma" panose="020B0604030504040204" pitchFamily="34" charset="0"/>
                <a:ea typeface="Tahoma" panose="020B0604030504040204" pitchFamily="34" charset="0"/>
                <a:cs typeface="Tahoma" panose="020B0604030504040204" pitchFamily="34" charset="0"/>
              </a:rPr>
              <a:t> </a:t>
            </a:r>
            <a:endParaRPr lang="en-US" sz="1800" b="1" dirty="0">
              <a:latin typeface="Tahoma" panose="020B0604030504040204" pitchFamily="34" charset="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21D39415-B74D-4103-875F-5AB0DDB51D49}"/>
              </a:ext>
            </a:extLst>
          </p:cNvPr>
          <p:cNvSpPr>
            <a:spLocks noGrp="1"/>
          </p:cNvSpPr>
          <p:nvPr>
            <p:ph idx="1"/>
          </p:nvPr>
        </p:nvSpPr>
        <p:spPr>
          <a:xfrm>
            <a:off x="749808" y="2622042"/>
            <a:ext cx="7936992" cy="3085866"/>
          </a:xfrm>
        </p:spPr>
        <p:txBody>
          <a:bodyPr>
            <a:normAutofit fontScale="92500" lnSpcReduction="20000"/>
          </a:bodyPr>
          <a:lstStyle/>
          <a:p>
            <a:pPr marL="257175" indent="-257175">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Track your writing. Have realistic expectations of output.</a:t>
            </a:r>
          </a:p>
          <a:p>
            <a:pPr marL="257175" indent="-257175">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Find ways to mark days you have met your writing goals (e.g., stickers). </a:t>
            </a:r>
          </a:p>
          <a:p>
            <a:pPr marL="257175" indent="-257175">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Writing should be enjoyable, a reward in and of itself.</a:t>
            </a:r>
          </a:p>
          <a:p>
            <a:pPr marL="257175" indent="-257175">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Rewards are many: sleeping in, a fancy cup of coffee, new clothes, movie tickets, spa day, etc.</a:t>
            </a:r>
          </a:p>
          <a:p>
            <a:pPr marL="257175" indent="-257175">
              <a:buFont typeface="+mj-lt"/>
              <a:buAutoNum type="arabicPeriod"/>
            </a:pPr>
            <a:r>
              <a:rPr lang="en-US" sz="2400" b="1" dirty="0">
                <a:latin typeface="Tahoma" panose="020B0604030504040204" pitchFamily="34" charset="0"/>
                <a:ea typeface="Tahoma" panose="020B0604030504040204" pitchFamily="34" charset="0"/>
                <a:cs typeface="Tahoma" panose="020B0604030504040204" pitchFamily="34" charset="0"/>
              </a:rPr>
              <a:t>Have drawings for random rewards for meeting goals.</a:t>
            </a:r>
          </a:p>
        </p:txBody>
      </p:sp>
      <p:pic>
        <p:nvPicPr>
          <p:cNvPr id="2" name="Picture 1">
            <a:extLst>
              <a:ext uri="{FF2B5EF4-FFF2-40B4-BE49-F238E27FC236}">
                <a16:creationId xmlns:a16="http://schemas.microsoft.com/office/drawing/2014/main" id="{00D80251-7E07-4F89-5686-E61597F652CF}"/>
              </a:ext>
            </a:extLst>
          </p:cNvPr>
          <p:cNvPicPr>
            <a:picLocks noChangeAspect="1"/>
          </p:cNvPicPr>
          <p:nvPr/>
        </p:nvPicPr>
        <p:blipFill rotWithShape="1">
          <a:blip r:embed="rId3"/>
          <a:srcRect l="16667" t="28662" r="38333" b="20660"/>
          <a:stretch/>
        </p:blipFill>
        <p:spPr>
          <a:xfrm>
            <a:off x="6972300" y="-101766"/>
            <a:ext cx="2171700" cy="1528233"/>
          </a:xfrm>
          <a:prstGeom prst="rect">
            <a:avLst/>
          </a:prstGeom>
        </p:spPr>
      </p:pic>
    </p:spTree>
    <p:extLst>
      <p:ext uri="{BB962C8B-B14F-4D97-AF65-F5344CB8AC3E}">
        <p14:creationId xmlns:p14="http://schemas.microsoft.com/office/powerpoint/2010/main" val="429235945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4" name="Shape 344"/>
          <p:cNvSpPr txBox="1"/>
          <p:nvPr/>
        </p:nvSpPr>
        <p:spPr>
          <a:xfrm>
            <a:off x="386658" y="343944"/>
            <a:ext cx="8243369" cy="2047456"/>
          </a:xfrm>
          <a:prstGeom prst="rect">
            <a:avLst/>
          </a:prstGeom>
          <a:noFill/>
          <a:ln>
            <a:noFill/>
          </a:ln>
        </p:spPr>
        <p:txBody>
          <a:bodyPr spcFirstLastPara="1" wrap="square" lIns="91425" tIns="45700" rIns="91425" bIns="45700" anchor="ctr" anchorCtr="0">
            <a:noAutofit/>
          </a:bodyPr>
          <a:lstStyle/>
          <a:p>
            <a:pPr algn="ctr">
              <a:buClr>
                <a:schemeClr val="dk1"/>
              </a:buClr>
              <a:buSzPts val="3600"/>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Concerns?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Comments?</a:t>
            </a:r>
          </a:p>
          <a:p>
            <a:pPr marL="0" marR="0" lvl="0" indent="0" algn="ctr" rtl="0">
              <a:lnSpc>
                <a:spcPct val="100000"/>
              </a:lnSpc>
              <a:spcBef>
                <a:spcPts val="0"/>
              </a:spcBef>
              <a:spcAft>
                <a:spcPts val="0"/>
              </a:spcAft>
              <a:buClr>
                <a:schemeClr val="dk1"/>
              </a:buClr>
              <a:buSzPts val="3600"/>
              <a:buFont typeface="Courier"/>
              <a:buNone/>
            </a:pPr>
            <a:r>
              <a:rPr lang="en" sz="4000" b="1" dirty="0">
                <a:solidFill>
                  <a:srgbClr val="0070C0"/>
                </a:solidFill>
                <a:latin typeface="Tahoma" panose="020B0604030504040204" pitchFamily="34" charset="0"/>
                <a:ea typeface="Tahoma" panose="020B0604030504040204" pitchFamily="34" charset="0"/>
                <a:cs typeface="Tahoma" panose="020B0604030504040204" pitchFamily="34" charset="0"/>
                <a:sym typeface="Courier"/>
              </a:rPr>
              <a:t>Commitments?</a:t>
            </a:r>
            <a:endParaRPr sz="1800"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sp>
        <p:nvSpPr>
          <p:cNvPr id="3" name="Text Placeholder 2">
            <a:extLst>
              <a:ext uri="{FF2B5EF4-FFF2-40B4-BE49-F238E27FC236}">
                <a16:creationId xmlns:a16="http://schemas.microsoft.com/office/drawing/2014/main" id="{09D0202A-B994-4368-917B-DFA0C32F789A}"/>
              </a:ext>
            </a:extLst>
          </p:cNvPr>
          <p:cNvSpPr>
            <a:spLocks noGrp="1"/>
          </p:cNvSpPr>
          <p:nvPr>
            <p:ph type="body" idx="1"/>
          </p:nvPr>
        </p:nvSpPr>
        <p:spPr>
          <a:xfrm>
            <a:off x="522766" y="2461738"/>
            <a:ext cx="8355994" cy="1736283"/>
          </a:xfrm>
        </p:spPr>
        <p:txBody>
          <a:bodyPr/>
          <a:lstStyle/>
          <a:p>
            <a:pPr marL="25400" indent="0" algn="ctr">
              <a:buNone/>
            </a:pPr>
            <a:r>
              <a:rPr lang="en-US" sz="2000" b="1" dirty="0">
                <a:latin typeface="Tahoma" panose="020B0604030504040204" pitchFamily="34" charset="0"/>
                <a:ea typeface="Tahoma" panose="020B0604030504040204" pitchFamily="34" charset="0"/>
                <a:cs typeface="Tahoma" panose="020B0604030504040204" pitchFamily="34" charset="0"/>
              </a:rPr>
              <a:t>Curt Bonk, IU, Email: </a:t>
            </a:r>
            <a:r>
              <a:rPr lang="en-US" sz="2000" b="1" dirty="0">
                <a:latin typeface="Tahoma" panose="020B0604030504040204" pitchFamily="34" charset="0"/>
                <a:ea typeface="Tahoma" panose="020B0604030504040204" pitchFamily="34" charset="0"/>
                <a:cs typeface="Tahoma" panose="020B0604030504040204" pitchFamily="34" charset="0"/>
                <a:hlinkClick r:id="rId3"/>
              </a:rPr>
              <a:t>cjbonk@Indiana.edu</a:t>
            </a:r>
            <a:r>
              <a:rPr lang="en-US" sz="2000" b="1" dirty="0">
                <a:latin typeface="Tahoma" panose="020B0604030504040204" pitchFamily="34" charset="0"/>
                <a:ea typeface="Tahoma" panose="020B0604030504040204" pitchFamily="34" charset="0"/>
                <a:cs typeface="Tahoma" panose="020B0604030504040204" pitchFamily="34" charset="0"/>
              </a:rPr>
              <a:t> </a:t>
            </a:r>
          </a:p>
          <a:p>
            <a:pPr marL="25400" lvl="0" indent="0" algn="ctr">
              <a:buClr>
                <a:schemeClr val="dk1"/>
              </a:buClr>
              <a:buSzPts val="1600"/>
              <a:buNone/>
            </a:pPr>
            <a:r>
              <a:rPr lang="en-US" sz="2000" b="1" dirty="0">
                <a:latin typeface="Tahoma" panose="020B0604030504040204" pitchFamily="34" charset="0"/>
                <a:ea typeface="Tahoma" panose="020B0604030504040204" pitchFamily="34" charset="0"/>
                <a:cs typeface="Tahoma" panose="020B0604030504040204" pitchFamily="34" charset="0"/>
                <a:sym typeface="Courier New"/>
              </a:rPr>
              <a:t>Meina Zhu, WSU, Email: </a:t>
            </a:r>
            <a:r>
              <a:rPr lang="en-US" sz="2000" b="1" dirty="0">
                <a:latin typeface="Tahoma" panose="020B0604030504040204" pitchFamily="34" charset="0"/>
                <a:ea typeface="Tahoma" panose="020B0604030504040204" pitchFamily="34" charset="0"/>
                <a:cs typeface="Tahoma" panose="020B0604030504040204" pitchFamily="34" charset="0"/>
                <a:sym typeface="Courier New"/>
                <a:hlinkClick r:id="rId4"/>
              </a:rPr>
              <a:t>meinazhu@wayne.edu</a:t>
            </a:r>
            <a:r>
              <a:rPr lang="en-US" sz="2000" b="1" dirty="0">
                <a:latin typeface="Tahoma" panose="020B0604030504040204" pitchFamily="34" charset="0"/>
                <a:ea typeface="Tahoma" panose="020B0604030504040204" pitchFamily="34" charset="0"/>
                <a:cs typeface="Tahoma" panose="020B0604030504040204" pitchFamily="34" charset="0"/>
                <a:sym typeface="Courier New"/>
              </a:rPr>
              <a:t> </a:t>
            </a:r>
            <a:endParaRPr lang="en-US" sz="2000" b="1" dirty="0">
              <a:latin typeface="Tahoma" panose="020B0604030504040204" pitchFamily="34" charset="0"/>
              <a:ea typeface="Tahoma" panose="020B0604030504040204" pitchFamily="34" charset="0"/>
              <a:cs typeface="Tahoma" panose="020B0604030504040204" pitchFamily="34" charset="0"/>
            </a:endParaRPr>
          </a:p>
          <a:p>
            <a:pPr marL="0" lvl="0" indent="0" algn="ctr">
              <a:spcBef>
                <a:spcPts val="0"/>
              </a:spcBef>
              <a:buSzPts val="2400"/>
              <a:buNone/>
            </a:pPr>
            <a:r>
              <a:rPr lang="en-US" sz="2000" b="1" dirty="0">
                <a:latin typeface="Tahoma" panose="020B0604030504040204" pitchFamily="34" charset="0"/>
                <a:ea typeface="Tahoma" panose="020B0604030504040204" pitchFamily="34" charset="0"/>
                <a:cs typeface="Tahoma" panose="020B0604030504040204" pitchFamily="34" charset="0"/>
              </a:rPr>
              <a:t>Slides: </a:t>
            </a:r>
            <a:r>
              <a:rPr lang="en-US" sz="2000" b="1" dirty="0">
                <a:latin typeface="Tahoma" panose="020B0604030504040204" pitchFamily="34" charset="0"/>
                <a:ea typeface="Tahoma" panose="020B0604030504040204" pitchFamily="34" charset="0"/>
                <a:cs typeface="Tahoma" panose="020B0604030504040204" pitchFamily="34" charset="0"/>
                <a:hlinkClick r:id="rId5"/>
              </a:rPr>
              <a:t>http://www.trainingshare.com</a:t>
            </a:r>
            <a:r>
              <a:rPr lang="en-US" sz="2000" b="1" dirty="0">
                <a:latin typeface="Tahoma" panose="020B0604030504040204" pitchFamily="34" charset="0"/>
                <a:ea typeface="Tahoma" panose="020B0604030504040204" pitchFamily="34" charset="0"/>
                <a:cs typeface="Tahoma" panose="020B0604030504040204" pitchFamily="34" charset="0"/>
              </a:rPr>
              <a:t> </a:t>
            </a:r>
            <a:endParaRPr lang="en-US" sz="2000" dirty="0"/>
          </a:p>
        </p:txBody>
      </p:sp>
      <p:pic>
        <p:nvPicPr>
          <p:cNvPr id="9" name="Picture 8">
            <a:extLst>
              <a:ext uri="{FF2B5EF4-FFF2-40B4-BE49-F238E27FC236}">
                <a16:creationId xmlns:a16="http://schemas.microsoft.com/office/drawing/2014/main" id="{A60D52E0-605C-4A0D-8610-8044302B1CE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374423" y="4088424"/>
            <a:ext cx="3165231" cy="2373923"/>
          </a:xfrm>
          <a:prstGeom prst="rect">
            <a:avLst/>
          </a:prstGeom>
        </p:spPr>
      </p:pic>
      <p:pic>
        <p:nvPicPr>
          <p:cNvPr id="11" name="Picture 10">
            <a:extLst>
              <a:ext uri="{FF2B5EF4-FFF2-40B4-BE49-F238E27FC236}">
                <a16:creationId xmlns:a16="http://schemas.microsoft.com/office/drawing/2014/main" id="{924BA630-458D-4224-86F9-59A47E2331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73924" y="3785093"/>
            <a:ext cx="4158762" cy="3119069"/>
          </a:xfrm>
          <a:prstGeom prst="rect">
            <a:avLst/>
          </a:prstGeom>
        </p:spPr>
      </p:pic>
      <p:pic>
        <p:nvPicPr>
          <p:cNvPr id="12" name="Picture 11">
            <a:extLst>
              <a:ext uri="{FF2B5EF4-FFF2-40B4-BE49-F238E27FC236}">
                <a16:creationId xmlns:a16="http://schemas.microsoft.com/office/drawing/2014/main" id="{381E63FF-7093-4BC6-AEDB-83328E988A0C}"/>
              </a:ext>
            </a:extLst>
          </p:cNvPr>
          <p:cNvPicPr>
            <a:picLocks noChangeAspect="1"/>
          </p:cNvPicPr>
          <p:nvPr/>
        </p:nvPicPr>
        <p:blipFill>
          <a:blip r:embed="rId8"/>
          <a:stretch>
            <a:fillRect/>
          </a:stretch>
        </p:blipFill>
        <p:spPr>
          <a:xfrm>
            <a:off x="0" y="3738930"/>
            <a:ext cx="2028817" cy="311907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17206</TotalTime>
  <Words>4220</Words>
  <Application>Microsoft Office PowerPoint</Application>
  <PresentationFormat>On-screen Show (4:3)</PresentationFormat>
  <Paragraphs>514</Paragraphs>
  <Slides>90</Slides>
  <Notes>57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90</vt:i4>
      </vt:variant>
    </vt:vector>
  </HeadingPairs>
  <TitlesOfParts>
    <vt:vector size="104" baseType="lpstr">
      <vt:lpstr>Arial</vt:lpstr>
      <vt:lpstr>Calibri</vt:lpstr>
      <vt:lpstr>Calibri Light</vt:lpstr>
      <vt:lpstr>Century Gothic</vt:lpstr>
      <vt:lpstr>Courier</vt:lpstr>
      <vt:lpstr>Courier New</vt:lpstr>
      <vt:lpstr>Tahoma</vt:lpstr>
      <vt:lpstr>Wingdings</vt:lpstr>
      <vt:lpstr>Office Theme</vt:lpstr>
      <vt:lpstr>12_Office Theme</vt:lpstr>
      <vt:lpstr>Simple Light</vt:lpstr>
      <vt:lpstr>1_Office Theme</vt:lpstr>
      <vt:lpstr>14_Office Theme</vt:lpstr>
      <vt:lpstr>13_Office Theme</vt:lpstr>
      <vt:lpstr> The G3 of Writing and Publishing Tips:  Gentle Guidelines, Great Stories, and Gigantic Scholarly Gains</vt:lpstr>
      <vt:lpstr>Sidenote: Don’t Just Publish for the Sake of Publishing…</vt:lpstr>
      <vt:lpstr>February 15, 2019 The Hardest Part of Writing Is Restarting Rebecca Schuman, The Chronicle of Higher Education https://www.chronicle.com/article/The-Hardest-Part-of-Writing-Is/245720?cid=cp242 </vt:lpstr>
      <vt:lpstr>March 31, 2019 Step Away From the Delete Button Rebecca Schuman, The Chronicle of Higher Education https://www.chronicle.com/article/Step-Away-From-the-Delete/246013?cid=cp242 </vt:lpstr>
      <vt:lpstr>June 7, 2018 6 Ways to Beat Writer’s Block Rachel Tour, The Chronicle of Higher Education https://www.chronicle.com/article/6-ways-to-beat-writers-block/ </vt:lpstr>
      <vt:lpstr>December 11, 2020 How to Find a Writing Routine that Works Manya Whitaker, The Chronicle of Higher Education https://www.chronicle.com/article/how-to-find-a-writing-routine-that-works </vt:lpstr>
      <vt:lpstr>March 31, 2019 Step Away From the Delete Button Rebecca Schuman, The Chronicle of Higher Education https://www.chronicle.com/article/Step-Away-From-the-Delete/246013?cid=cp242 </vt:lpstr>
      <vt:lpstr>March 31, 2019 Step Away From the Delete Button Rebecca Schuman, The Chronicle of Higher Education https://www.chronicle.com/article/Step-Away-From-the-Delete/246013?cid=cp242 </vt:lpstr>
      <vt:lpstr>December 10, 2019 Rewarding Your Writing Leslie Leonard, Inside Higher Ed https://www.insidehighered.com/blogs/gradhacker/rewarding-your-writing </vt:lpstr>
      <vt:lpstr>December 10, 2019 Rewarding Your Writing Leslie Leonard, Inside Higher Ed https://www.insidehighered.com/blogs/gradhacker/rewarding-your-writing </vt:lpstr>
      <vt:lpstr>January 19, 2021 Writing for Diverse Audience: Prewriting</vt:lpstr>
      <vt:lpstr>January 19, 2021 Writing for Diverse Audience: Writing Drafts</vt:lpstr>
      <vt:lpstr>Part #2. The Publication Process and Considerations</vt:lpstr>
      <vt:lpstr>Put Forward your Best Work</vt:lpstr>
      <vt:lpstr>Finding a Journal that Fits</vt:lpstr>
      <vt:lpstr>Where to start?</vt:lpstr>
      <vt:lpstr>TOP-TIER JOURNALS</vt:lpstr>
      <vt:lpstr>SECOND-TIER JOURNALS</vt:lpstr>
      <vt:lpstr>THIRD-TIER JOURNALS (often new journals)</vt:lpstr>
      <vt:lpstr>PowerPoint Presentation</vt:lpstr>
      <vt:lpstr>PowerPoint Presentation</vt:lpstr>
      <vt:lpstr>Selecting a Journal (Feng-Ru Sheu, Kent State University, 2018)</vt:lpstr>
      <vt:lpstr>Selecting a Journal (Feng-Ru Sheu, Kent State University, 2018)</vt:lpstr>
      <vt:lpstr>Generate Starter Text…</vt:lpstr>
      <vt:lpstr>Take the Plunge…Part 1</vt:lpstr>
      <vt:lpstr>Take the Plunge…Part 2</vt:lpstr>
      <vt:lpstr>Part #3. Time Out for Early Career Writing Advice</vt:lpstr>
      <vt:lpstr>Writing Tips  and Insights</vt:lpstr>
      <vt:lpstr>Writing Difficulties and Challenges of a Early Career Scholar</vt:lpstr>
      <vt:lpstr>Meina Zhu:  An Early Career Perspective</vt:lpstr>
      <vt:lpstr>1. Writing Goals</vt:lpstr>
      <vt:lpstr>2. Strategic Plans</vt:lpstr>
      <vt:lpstr>3. Reflection on Writing</vt:lpstr>
      <vt:lpstr>Ten Journal Published In  (from easiest to most difficult experience)</vt:lpstr>
      <vt:lpstr>4. Writing Collaborators</vt:lpstr>
      <vt:lpstr>Writing Collaboration Advice </vt:lpstr>
      <vt:lpstr>October 3, 2019 Crucial Co-Writing Considerations Jordan McNeill, Inside Higher Ed https://www.insidehighered.com/blogs/gradhacker/crucial-co-writing-considerations </vt:lpstr>
      <vt:lpstr>Meina Research Collaboration-Why?</vt:lpstr>
      <vt:lpstr>Meina…  Research Collaboration-How? </vt:lpstr>
      <vt:lpstr>5. Professional Development</vt:lpstr>
      <vt:lpstr>6. Research Directions</vt:lpstr>
      <vt:lpstr>Part #4. Time Out for Senior Revising and Publishing Advice</vt:lpstr>
      <vt:lpstr>June 23, 2022 All writing and revision involves both Surface Level and Depth of Thought</vt:lpstr>
      <vt:lpstr>Mark the Level of Difficulty A New Series on Scholarly Productivity:  ‘Are You Writing?’ (Oct, 4, 2018) Rebecca Shuman, The Chronicle of Higher Education https://www.chronicle.com/article/A-New-Series-on-Scholarly/244689 </vt:lpstr>
      <vt:lpstr>February 12, 2019 From Dreaded to Amazing Cathy N. Davidson, Inside Higher Ed https://www.insidehighered.com/advice/2019/02/12/how-use-reviewers-revise-and-resubmit-comments-most-effectively-opinion </vt:lpstr>
      <vt:lpstr>February 12, 2019 From Dreaded to Amazing Cathy N. Davidson, Inside Higher Ed https://www.insidehighered.com/advice/2019/02/12/how-use-reviewers-revise-and-resubmit-comments-most-effectively-opinion </vt:lpstr>
      <vt:lpstr>February 12, 2019 From Dreaded to Amazing Cathy N. Davidson, Inside Higher Ed https://www.insidehighered.com/advice/2019/02/12/how-use-reviewers-revise-and-resubmit-comments-most-effectively-opinion </vt:lpstr>
      <vt:lpstr>February 12, 2019 From Dreaded to Amazing Cathy N. Davidson, Inside Higher Ed https://www.insidehighered.com/advice/2019/02/12/how-use-reviewers-revise-and-resubmit-comments-most-effectively-opinion </vt:lpstr>
      <vt:lpstr>February 12, 2019 From Dreaded to Amazing Cathy N. Davidson, Inside Higher Ed https://www.insidehighered.com/advice/2019/02/12/how-use-reviewers-revise-and-resubmit-comments-most-effectively-opinion </vt:lpstr>
      <vt:lpstr>Curt Bonk and Meina Zhu:  Reflections on the Hot Streak 10 General Factors</vt:lpstr>
      <vt:lpstr>Curt Bonk and Meina Zhu:  Reflections on the Hot Streak 10 Specific Factors</vt:lpstr>
      <vt:lpstr>Part #5. Time Out for Some Writing Space Advice</vt:lpstr>
      <vt:lpstr>Writing Space #1: Meina Zhu, Wayne State University</vt:lpstr>
      <vt:lpstr>Writing Space #2: Meina Zhu</vt:lpstr>
      <vt:lpstr>Writing Tools: Meina Zhu</vt:lpstr>
      <vt:lpstr>Plans and Goals: Meina Zhu</vt:lpstr>
      <vt:lpstr>Writing Partners and Mentors: Meina Zhu </vt:lpstr>
      <vt:lpstr>Writing Space Curt Bonk, Indiana University</vt:lpstr>
      <vt:lpstr>Writing Space</vt:lpstr>
      <vt:lpstr>Writing Space: Curt Bonk After Cleaning</vt:lpstr>
      <vt:lpstr>Writing Space: Curt Bonk</vt:lpstr>
      <vt:lpstr>Plans and Goals: Curt Bonk How do you schedule your writing? How far in advance do you plan your writing? How do you prioritize your writing? How do you visualize your writing? Do you use a timeline or a planner? Do you have advice for developing a writing plan?</vt:lpstr>
      <vt:lpstr>Writing Tips: Curt Bonk Anything special that you do?</vt:lpstr>
      <vt:lpstr>10 More Writing Tips: Curt Bonk Anything special that you do?</vt:lpstr>
      <vt:lpstr>Writing Tools: Curt Bonk What particular writing tools do you use? How have they changed over time? What about tools for collaboration?</vt:lpstr>
      <vt:lpstr>Habits/Rituals/Inspiration: Writing How do approach your writing tasks? Any rituals that you use and recommend for inspiration? Anything that really works for you?</vt:lpstr>
      <vt:lpstr>The Top 20 Writing Tips</vt:lpstr>
      <vt:lpstr>1. Mark Writing Days in Planner</vt:lpstr>
      <vt:lpstr>2. Maintain a List and Network of Potential Research and Writing Collaborators</vt:lpstr>
      <vt:lpstr>Sidenote: Find Good People to Work With…Life is Short—Avoid Egomaniacs and People Who Lie</vt:lpstr>
      <vt:lpstr>3. Draft a Timeline or Multiple Timelines with Flexible Goals</vt:lpstr>
      <vt:lpstr>4. Think Ahead About the Publishing Potential of Each Project</vt:lpstr>
      <vt:lpstr>5. Be a Bumblebee and Butterfly</vt:lpstr>
      <vt:lpstr>6. Find, Save, and Use Starter Text (overcomes writer’s block)</vt:lpstr>
      <vt:lpstr>7. Always Scan the Reference Sections of Other Articles to See What Journals are Popular</vt:lpstr>
      <vt:lpstr>8. Avoid High Quality (i.e., SSCI) Journal Fixations</vt:lpstr>
      <vt:lpstr>9. Be Second or Third Author Sometimes to Spread Limited Resources </vt:lpstr>
      <vt:lpstr>11. Edit Your Papers a Lot! (Mozartian vs. Beethovenian)</vt:lpstr>
      <vt:lpstr>12. Organize Conference Symposia Which Can Lead to Special Journal Issues and Books</vt:lpstr>
      <vt:lpstr>13. Sponsor Visiting Scholars to Work with You; They Often Have Writing Plans</vt:lpstr>
      <vt:lpstr>14. Try to Submit or Publish Your Paper Before the Conference</vt:lpstr>
      <vt:lpstr>15. Be Creative Somewhere  (e.g., unique model, figure, chart, etc.)</vt:lpstr>
      <vt:lpstr>16. Try Not to Give Up: Persistence and Grit Wins the Day</vt:lpstr>
      <vt:lpstr>17. Be Polite and Thankful to the Journal or Book Chapter Editors</vt:lpstr>
      <vt:lpstr>18. Recap Reviewer Points and How You Attempted to Address Them</vt:lpstr>
      <vt:lpstr>19. Share Your Publication Efforts (e.g., Twitter, Facebook, LinkedIn, email, ResearchGate, Academia.edu, etc.)</vt:lpstr>
      <vt:lpstr>20. Celebrate Your Writing Accomplishments with Friends</vt:lpstr>
      <vt:lpstr>You never know where you’ll be celebrating your writing accomplishments… Even at a wedding of your nephew!</vt:lpstr>
      <vt:lpstr>What will you do…?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 Am Pleased To Inform You That..."</dc:title>
  <dc:creator>cjbonk</dc:creator>
  <cp:lastModifiedBy>Bonk, Curtis Jay</cp:lastModifiedBy>
  <cp:revision>248</cp:revision>
  <cp:lastPrinted>2022-06-19T03:02:06Z</cp:lastPrinted>
  <dcterms:modified xsi:type="dcterms:W3CDTF">2023-10-24T03:52:34Z</dcterms:modified>
</cp:coreProperties>
</file>