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835" r:id="rId2"/>
  </p:sldMasterIdLst>
  <p:notesMasterIdLst>
    <p:notesMasterId r:id="rId37"/>
  </p:notesMasterIdLst>
  <p:sldIdLst>
    <p:sldId id="257" r:id="rId3"/>
    <p:sldId id="19263" r:id="rId4"/>
    <p:sldId id="19271" r:id="rId5"/>
    <p:sldId id="19264" r:id="rId6"/>
    <p:sldId id="19266" r:id="rId7"/>
    <p:sldId id="19267" r:id="rId8"/>
    <p:sldId id="593" r:id="rId9"/>
    <p:sldId id="595" r:id="rId10"/>
    <p:sldId id="351" r:id="rId11"/>
    <p:sldId id="352" r:id="rId12"/>
    <p:sldId id="353" r:id="rId13"/>
    <p:sldId id="355" r:id="rId14"/>
    <p:sldId id="356" r:id="rId15"/>
    <p:sldId id="357" r:id="rId16"/>
    <p:sldId id="358" r:id="rId17"/>
    <p:sldId id="360" r:id="rId18"/>
    <p:sldId id="359" r:id="rId19"/>
    <p:sldId id="343" r:id="rId20"/>
    <p:sldId id="19268" r:id="rId21"/>
    <p:sldId id="620" r:id="rId22"/>
    <p:sldId id="19269" r:id="rId23"/>
    <p:sldId id="19270" r:id="rId24"/>
    <p:sldId id="308" r:id="rId25"/>
    <p:sldId id="347" r:id="rId26"/>
    <p:sldId id="288" r:id="rId27"/>
    <p:sldId id="616" r:id="rId28"/>
    <p:sldId id="619" r:id="rId29"/>
    <p:sldId id="19272" r:id="rId30"/>
    <p:sldId id="19262" r:id="rId31"/>
    <p:sldId id="617" r:id="rId32"/>
    <p:sldId id="594" r:id="rId33"/>
    <p:sldId id="290" r:id="rId34"/>
    <p:sldId id="349" r:id="rId35"/>
    <p:sldId id="279" r:id="rId3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FF6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F4477-31B5-4A86-8AE9-F51C5D80E558}">
  <a:tblStyle styleId="{46DF4477-31B5-4A86-8AE9-F51C5D80E5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p:restoredTop sz="89314" autoAdjust="0"/>
  </p:normalViewPr>
  <p:slideViewPr>
    <p:cSldViewPr snapToGrid="0">
      <p:cViewPr varScale="1">
        <p:scale>
          <a:sx n="59" d="100"/>
          <a:sy n="59" d="100"/>
        </p:scale>
        <p:origin x="1508" y="6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All</a:t>
            </a:r>
            <a:endParaRPr dirty="0"/>
          </a:p>
        </p:txBody>
      </p:sp>
      <p:sp>
        <p:nvSpPr>
          <p:cNvPr id="128" name="Shape 12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23</a:t>
            </a:fld>
            <a:endParaRPr/>
          </a:p>
        </p:txBody>
      </p:sp>
    </p:spTree>
    <p:extLst>
      <p:ext uri="{BB962C8B-B14F-4D97-AF65-F5344CB8AC3E}">
        <p14:creationId xmlns:p14="http://schemas.microsoft.com/office/powerpoint/2010/main" val="241286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25</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5969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32</a:t>
            </a:fld>
            <a:endParaRPr/>
          </a:p>
        </p:txBody>
      </p:sp>
    </p:spTree>
    <p:extLst>
      <p:ext uri="{BB962C8B-B14F-4D97-AF65-F5344CB8AC3E}">
        <p14:creationId xmlns:p14="http://schemas.microsoft.com/office/powerpoint/2010/main" val="223030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All</a:t>
            </a:r>
            <a:endParaRPr dirty="0"/>
          </a:p>
        </p:txBody>
      </p:sp>
      <p:sp>
        <p:nvSpPr>
          <p:cNvPr id="340" name="Shape 34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a:solidFill>
                  <a:srgbClr val="000000"/>
                </a:solidFill>
                <a:latin typeface="Arial"/>
                <a:ea typeface="Arial"/>
                <a:cs typeface="Arial"/>
                <a:sym typeface="Arial"/>
              </a:rPr>
              <a:t>34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019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526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620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560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9508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574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169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9930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45559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68621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011618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903860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6534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832230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12458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59716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717791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402902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03009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0908D4-0448-429E-A7F4-D5589EE6F3B0}" type="datetimeFigureOut">
              <a:rPr lang="en-US" smtClean="0"/>
              <a:t>4/25/2022</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10499377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utureme.org/"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10" Type="http://schemas.openxmlformats.org/officeDocument/2006/relationships/image" Target="../media/image53.tiff"/><Relationship Id="rId4" Type="http://schemas.openxmlformats.org/officeDocument/2006/relationships/image" Target="../media/image47.jpg"/><Relationship Id="rId9" Type="http://schemas.openxmlformats.org/officeDocument/2006/relationships/image" Target="../media/image52.tiff"/></Relationships>
</file>

<file path=ppt/slides/_rels/slide34.xml.rels><?xml version="1.0" encoding="UTF-8" standalone="yes"?>
<Relationships xmlns="http://schemas.openxmlformats.org/package/2006/relationships"><Relationship Id="rId3" Type="http://schemas.openxmlformats.org/officeDocument/2006/relationships/hyperlink" Target="mailto:cjbonk@Indiana.edu" TargetMode="External"/><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trainingshare.com/workshop.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587829" y="962524"/>
            <a:ext cx="8196942" cy="1785668"/>
          </a:xfrm>
          <a:prstGeom prst="rect">
            <a:avLst/>
          </a:prstGeom>
          <a:noFill/>
          <a:ln>
            <a:noFill/>
          </a:ln>
        </p:spPr>
        <p:txBody>
          <a:bodyPr spcFirstLastPara="1" vert="horz" wrap="square" lIns="68569" tIns="34275" rIns="68569" bIns="34275" rtlCol="0" anchor="ctr" anchorCtr="0">
            <a:noAutofit/>
          </a:bodyPr>
          <a:lstStyle/>
          <a:p>
            <a:pPr>
              <a:buClr>
                <a:schemeClr val="dk1"/>
              </a:buClr>
              <a:buSzPts val="3200"/>
            </a:pP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Jump-Starting Scholarly Success: </a:t>
            </a:r>
            <a:b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Some Suggestions, Simplifications and Celebrations</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br>
              <a:rPr lang="en-US" sz="21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Online Teaching and Learning SIG Business Meeting</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Monday April 25, 2022</a:t>
            </a:r>
            <a:endParaRPr sz="255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914400" y="3124200"/>
            <a:ext cx="7456714" cy="985608"/>
          </a:xfrm>
          <a:prstGeom prst="rect">
            <a:avLst/>
          </a:prstGeom>
          <a:noFill/>
          <a:ln>
            <a:noFill/>
          </a:ln>
        </p:spPr>
        <p:txBody>
          <a:bodyPr spcFirstLastPara="1" wrap="square" lIns="68569" tIns="34275" rIns="68569" bIns="34275" anchor="ctr" anchorCtr="0">
            <a:noAutofit/>
          </a:bodyPr>
          <a:lstStyle/>
          <a:p>
            <a:pPr algn="ctr">
              <a:buClr>
                <a:schemeClr val="dk1"/>
              </a:buClr>
              <a:buSzPts val="1600"/>
            </a:pPr>
            <a:r>
              <a:rPr lang="en"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4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Bonk, Ph.D., Indiana University</a:t>
            </a:r>
          </a:p>
          <a:p>
            <a:pPr algn="ctr">
              <a:buClr>
                <a:schemeClr val="dk1"/>
              </a:buClr>
              <a:buSzPts val="1600"/>
            </a:pPr>
            <a:r>
              <a:rPr lang="en" sz="15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15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659" y="4582885"/>
            <a:ext cx="1480456" cy="1110343"/>
          </a:xfrm>
          <a:prstGeom prst="rect">
            <a:avLst/>
          </a:prstGeom>
        </p:spPr>
      </p:pic>
      <p:pic>
        <p:nvPicPr>
          <p:cNvPr id="4" name="Picture 3" descr="A picture containing text, person, reading, suit&#10;&#10;Description automatically generated">
            <a:extLst>
              <a:ext uri="{FF2B5EF4-FFF2-40B4-BE49-F238E27FC236}">
                <a16:creationId xmlns:a16="http://schemas.microsoft.com/office/drawing/2014/main" id="{3F439BD9-7F7B-448F-A940-AAE60ADFC7FA}"/>
              </a:ext>
            </a:extLst>
          </p:cNvPr>
          <p:cNvPicPr>
            <a:picLocks noChangeAspect="1"/>
          </p:cNvPicPr>
          <p:nvPr/>
        </p:nvPicPr>
        <p:blipFill>
          <a:blip r:embed="rId5"/>
          <a:stretch>
            <a:fillRect/>
          </a:stretch>
        </p:blipFill>
        <p:spPr>
          <a:xfrm>
            <a:off x="0" y="4317074"/>
            <a:ext cx="2448962" cy="2594465"/>
          </a:xfrm>
          <a:prstGeom prst="rect">
            <a:avLst/>
          </a:prstGeom>
        </p:spPr>
      </p:pic>
      <p:pic>
        <p:nvPicPr>
          <p:cNvPr id="1026" name="Picture 2" descr="See the source image">
            <a:extLst>
              <a:ext uri="{FF2B5EF4-FFF2-40B4-BE49-F238E27FC236}">
                <a16:creationId xmlns:a16="http://schemas.microsoft.com/office/drawing/2014/main" id="{0A03FFD0-6D06-4ACD-AABF-378E35298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515" y="4291874"/>
            <a:ext cx="4811486" cy="2566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42692" y="857249"/>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My 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177813" y="2571751"/>
            <a:ext cx="3353194" cy="1754326"/>
          </a:xfrm>
          <a:prstGeom prst="rect">
            <a:avLst/>
          </a:prstGeom>
          <a:noFill/>
        </p:spPr>
        <p:txBody>
          <a:bodyPr wrap="square" rtlCol="0">
            <a:spAutoFit/>
          </a:bodyPr>
          <a:lstStyle/>
          <a:p>
            <a:pPr algn="l"/>
            <a:r>
              <a:rPr lang="en-US" sz="2700" b="1" dirty="0">
                <a:latin typeface="Tahoma" panose="020B0604030504040204" pitchFamily="34" charset="0"/>
                <a:ea typeface="Tahoma" panose="020B0604030504040204" pitchFamily="34" charset="0"/>
                <a:cs typeface="Tahoma" panose="020B0604030504040204" pitchFamily="34" charset="0"/>
              </a:rPr>
              <a:t>Desk #2 is available if needed…and a beer.</a:t>
            </a:r>
          </a:p>
        </p:txBody>
      </p:sp>
      <p:pic>
        <p:nvPicPr>
          <p:cNvPr id="5" name="Picture 4">
            <a:extLst>
              <a:ext uri="{FF2B5EF4-FFF2-40B4-BE49-F238E27FC236}">
                <a16:creationId xmlns:a16="http://schemas.microsoft.com/office/drawing/2014/main" id="{6279B14B-63D1-42CB-A25F-FF27BB541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1751"/>
            <a:ext cx="4572000" cy="3429000"/>
          </a:xfrm>
          <a:prstGeom prst="rect">
            <a:avLst/>
          </a:prstGeom>
        </p:spPr>
      </p:pic>
    </p:spTree>
    <p:extLst>
      <p:ext uri="{BB962C8B-B14F-4D97-AF65-F5344CB8AC3E}">
        <p14:creationId xmlns:p14="http://schemas.microsoft.com/office/powerpoint/2010/main" val="167360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1389" y="768277"/>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My 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661390" y="2375437"/>
            <a:ext cx="3016315" cy="2585323"/>
          </a:xfrm>
          <a:prstGeom prst="rect">
            <a:avLst/>
          </a:prstGeom>
          <a:noFill/>
        </p:spPr>
        <p:txBody>
          <a:bodyPr wrap="square" rtlCol="0">
            <a:spAutoFit/>
          </a:bodyPr>
          <a:lstStyle/>
          <a:p>
            <a:pPr defTabSz="685800">
              <a:buClrTx/>
              <a:defRPr/>
            </a:pPr>
            <a:r>
              <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 save interesting articles to later reference in papers and books.</a:t>
            </a:r>
          </a:p>
        </p:txBody>
      </p:sp>
      <p:pic>
        <p:nvPicPr>
          <p:cNvPr id="4" name="Picture 3">
            <a:extLst>
              <a:ext uri="{FF2B5EF4-FFF2-40B4-BE49-F238E27FC236}">
                <a16:creationId xmlns:a16="http://schemas.microsoft.com/office/drawing/2014/main" id="{36D6C4BB-8B16-4E69-91BD-00E06828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6" y="2375436"/>
            <a:ext cx="5425767" cy="4069325"/>
          </a:xfrm>
          <a:prstGeom prst="rect">
            <a:avLst/>
          </a:prstGeom>
        </p:spPr>
      </p:pic>
    </p:spTree>
    <p:extLst>
      <p:ext uri="{BB962C8B-B14F-4D97-AF65-F5344CB8AC3E}">
        <p14:creationId xmlns:p14="http://schemas.microsoft.com/office/powerpoint/2010/main" val="4245216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27070C9-FE48-4DA6-85B9-33D7A014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2938" y="1500188"/>
            <a:ext cx="5143500" cy="3857625"/>
          </a:xfrm>
          <a:prstGeom prst="rect">
            <a:avLst/>
          </a:prstGeom>
        </p:spPr>
      </p:pic>
      <p:pic>
        <p:nvPicPr>
          <p:cNvPr id="7" name="Picture 6">
            <a:extLst>
              <a:ext uri="{FF2B5EF4-FFF2-40B4-BE49-F238E27FC236}">
                <a16:creationId xmlns:a16="http://schemas.microsoft.com/office/drawing/2014/main" id="{866990CD-F990-4833-84B8-01BE8A28B45B}"/>
              </a:ext>
            </a:extLst>
          </p:cNvPr>
          <p:cNvPicPr>
            <a:picLocks noChangeAspect="1"/>
          </p:cNvPicPr>
          <p:nvPr/>
        </p:nvPicPr>
        <p:blipFill rotWithShape="1">
          <a:blip r:embed="rId3">
            <a:extLst>
              <a:ext uri="{28A0092B-C50C-407E-A947-70E740481C1C}">
                <a14:useLocalDpi xmlns:a14="http://schemas.microsoft.com/office/drawing/2010/main" val="0"/>
              </a:ext>
            </a:extLst>
          </a:blip>
          <a:srcRect l="44357" t="-1145" r="1"/>
          <a:stretch/>
        </p:blipFill>
        <p:spPr>
          <a:xfrm>
            <a:off x="3578979" y="741549"/>
            <a:ext cx="3857625" cy="5259202"/>
          </a:xfrm>
          <a:prstGeom prst="rect">
            <a:avLst/>
          </a:prstGeom>
        </p:spPr>
      </p:pic>
    </p:spTree>
    <p:extLst>
      <p:ext uri="{BB962C8B-B14F-4D97-AF65-F5344CB8AC3E}">
        <p14:creationId xmlns:p14="http://schemas.microsoft.com/office/powerpoint/2010/main" val="147122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9778" y="913977"/>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177D8EA-DCBC-4178-BEC1-641330B2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 y="2364641"/>
            <a:ext cx="4548598" cy="3411449"/>
          </a:xfrm>
          <a:prstGeom prst="rect">
            <a:avLst/>
          </a:prstGeom>
        </p:spPr>
      </p:pic>
      <p:pic>
        <p:nvPicPr>
          <p:cNvPr id="8" name="Picture 7">
            <a:extLst>
              <a:ext uri="{FF2B5EF4-FFF2-40B4-BE49-F238E27FC236}">
                <a16:creationId xmlns:a16="http://schemas.microsoft.com/office/drawing/2014/main" id="{47C05EA0-1AEC-430C-B620-987D232C7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401" y="2364643"/>
            <a:ext cx="4548599" cy="3411449"/>
          </a:xfrm>
          <a:prstGeom prst="rect">
            <a:avLst/>
          </a:prstGeom>
        </p:spPr>
      </p:pic>
    </p:spTree>
    <p:extLst>
      <p:ext uri="{BB962C8B-B14F-4D97-AF65-F5344CB8AC3E}">
        <p14:creationId xmlns:p14="http://schemas.microsoft.com/office/powerpoint/2010/main" val="1533736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05F1F30-5C97-452F-89A2-1F19DD68D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82402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5CFD210-C516-456A-97CA-F04503901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38963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B0906DB-84A3-4B1A-A245-CE5430739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294" y="886811"/>
            <a:ext cx="6818585" cy="5113940"/>
          </a:xfrm>
          <a:prstGeom prst="rect">
            <a:avLst/>
          </a:prstGeom>
        </p:spPr>
      </p:pic>
    </p:spTree>
    <p:extLst>
      <p:ext uri="{BB962C8B-B14F-4D97-AF65-F5344CB8AC3E}">
        <p14:creationId xmlns:p14="http://schemas.microsoft.com/office/powerpoint/2010/main" val="356264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2572B3E-B092-42A5-995E-7D12BD250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43" y="857250"/>
            <a:ext cx="6858000" cy="5143500"/>
          </a:xfrm>
          <a:prstGeom prst="rect">
            <a:avLst/>
          </a:prstGeom>
        </p:spPr>
      </p:pic>
    </p:spTree>
    <p:extLst>
      <p:ext uri="{BB962C8B-B14F-4D97-AF65-F5344CB8AC3E}">
        <p14:creationId xmlns:p14="http://schemas.microsoft.com/office/powerpoint/2010/main" val="405066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957521"/>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064301" y="2582559"/>
            <a:ext cx="3375611" cy="2862322"/>
          </a:xfrm>
          <a:prstGeom prst="rect">
            <a:avLst/>
          </a:prstGeom>
          <a:noFill/>
        </p:spPr>
        <p:txBody>
          <a:bodyPr wrap="square" rtlCol="0">
            <a:spAutoFit/>
          </a:bodyPr>
          <a:lstStyle/>
          <a:p>
            <a:pPr algn="l"/>
            <a:r>
              <a:rPr lang="en-US" sz="3000" b="1" dirty="0">
                <a:latin typeface="Tahoma" panose="020B0604030504040204" pitchFamily="34" charset="0"/>
                <a:ea typeface="Tahoma" panose="020B0604030504040204" pitchFamily="34" charset="0"/>
                <a:cs typeface="Tahoma" panose="020B0604030504040204" pitchFamily="34" charset="0"/>
              </a:rPr>
              <a:t>One of my biggest challenges is my tendency to burn through keyboards!</a:t>
            </a:r>
          </a:p>
        </p:txBody>
      </p:sp>
      <p:pic>
        <p:nvPicPr>
          <p:cNvPr id="4" name="Picture 3">
            <a:extLst>
              <a:ext uri="{FF2B5EF4-FFF2-40B4-BE49-F238E27FC236}">
                <a16:creationId xmlns:a16="http://schemas.microsoft.com/office/drawing/2014/main" id="{D8669E5A-EFD7-483E-BCD8-05966CA7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1969"/>
            <a:ext cx="4782312" cy="3616328"/>
          </a:xfrm>
          <a:prstGeom prst="rect">
            <a:avLst/>
          </a:prstGeom>
        </p:spPr>
      </p:pic>
    </p:spTree>
    <p:extLst>
      <p:ext uri="{BB962C8B-B14F-4D97-AF65-F5344CB8AC3E}">
        <p14:creationId xmlns:p14="http://schemas.microsoft.com/office/powerpoint/2010/main" val="327782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0" y="785523"/>
            <a:ext cx="6536602" cy="1219788"/>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for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Success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482600" indent="-457200">
              <a:buFont typeface="+mj-lt"/>
              <a:buAutoNum type="arabicPeriod" startAt="1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Think ahead about the publishing potential of each project (and student’s projects).</a:t>
            </a:r>
          </a:p>
          <a:p>
            <a:pPr marL="482600" indent="-457200">
              <a:buFont typeface="+mj-lt"/>
              <a:buAutoNum type="arabicPeriod" startAt="1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Do about one dissertation per year.</a:t>
            </a:r>
          </a:p>
          <a:p>
            <a:pPr marL="482600" indent="-457200">
              <a:buFont typeface="+mj-lt"/>
              <a:buAutoNum type="arabicPeriod" startAt="1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Try to stay healthy and things will accumulate (e.g., food, exercise, etc.).</a:t>
            </a:r>
          </a:p>
          <a:p>
            <a:pPr marL="482600" indent="-457200">
              <a:buFont typeface="+mj-lt"/>
              <a:buAutoNum type="arabicPeriod" startAt="1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Network widely and across disciplines and maintain a list of potential collaborators.</a:t>
            </a:r>
          </a:p>
          <a:p>
            <a:pPr marL="482600" indent="-457200">
              <a:buFont typeface="+mj-lt"/>
              <a:buAutoNum type="arabicPeriod" startAt="1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Create a “work” file by month on desktop.</a:t>
            </a:r>
          </a:p>
          <a:p>
            <a:pPr marL="482600" indent="-457200">
              <a:buFont typeface="+mj-lt"/>
              <a:buAutoNum type="arabicPeriod" startAt="11"/>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a:p>
            <a:pPr marL="482600" indent="-457200">
              <a:buFont typeface="+mj-lt"/>
              <a:buAutoNum type="arabicPeriod" startAt="11"/>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a:p>
            <a:pPr marL="482600" indent="-457200">
              <a:buAutoNum type="arabicPeriod"/>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p:txBody>
      </p:sp>
      <p:pic>
        <p:nvPicPr>
          <p:cNvPr id="6" name="Picture 5">
            <a:extLst>
              <a:ext uri="{FF2B5EF4-FFF2-40B4-BE49-F238E27FC236}">
                <a16:creationId xmlns:a16="http://schemas.microsoft.com/office/drawing/2014/main" id="{B1C56C2A-C591-4C5A-9AC0-6D40E0690B01}"/>
              </a:ext>
            </a:extLst>
          </p:cNvPr>
          <p:cNvPicPr>
            <a:picLocks noChangeAspect="1"/>
          </p:cNvPicPr>
          <p:nvPr/>
        </p:nvPicPr>
        <p:blipFill rotWithShape="1">
          <a:blip r:embed="rId3"/>
          <a:srcRect t="-1" r="-104" b="6907"/>
          <a:stretch/>
        </p:blipFill>
        <p:spPr>
          <a:xfrm>
            <a:off x="5628831" y="-81129"/>
            <a:ext cx="3515169" cy="1981200"/>
          </a:xfrm>
          <a:prstGeom prst="rect">
            <a:avLst/>
          </a:prstGeom>
        </p:spPr>
      </p:pic>
    </p:spTree>
    <p:extLst>
      <p:ext uri="{BB962C8B-B14F-4D97-AF65-F5344CB8AC3E}">
        <p14:creationId xmlns:p14="http://schemas.microsoft.com/office/powerpoint/2010/main" val="207370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5437038"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I have often Experienced Failure</a:t>
            </a:r>
            <a:endParaRPr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482600" indent="-457200">
              <a:buAutoNum type="arabicPeriod"/>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Undergraduate accounting homework.</a:t>
            </a:r>
          </a:p>
          <a:p>
            <a:pPr marL="539750" indent="-514350">
              <a:buAutoNum type="arabicPeriod"/>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Vrakas, Blum, and Co. (Accounting firm probation).</a:t>
            </a:r>
          </a:p>
          <a:p>
            <a:pPr marL="539750" indent="-514350">
              <a:buAutoNum type="arabicPeriod"/>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Kicked out of accounting; kicked out of educational psychology; what’s next?</a:t>
            </a:r>
          </a:p>
          <a:p>
            <a:pPr marL="539750" indent="-514350">
              <a:buAutoNum type="arabicPeriod"/>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Turned down for tenure.</a:t>
            </a:r>
          </a:p>
          <a:p>
            <a:pPr marL="539750" indent="-514350">
              <a:buAutoNum type="arabicPeriod"/>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Hundreds of rejected or never completed papers (e.g., RER paper).</a:t>
            </a:r>
            <a:endParaRPr lang="en-US" dirty="0"/>
          </a:p>
        </p:txBody>
      </p:sp>
      <p:pic>
        <p:nvPicPr>
          <p:cNvPr id="6" name="Picture 5">
            <a:extLst>
              <a:ext uri="{FF2B5EF4-FFF2-40B4-BE49-F238E27FC236}">
                <a16:creationId xmlns:a16="http://schemas.microsoft.com/office/drawing/2014/main" id="{D9801DA0-EEE6-40A0-B527-800644D496E2}"/>
              </a:ext>
            </a:extLst>
          </p:cNvPr>
          <p:cNvPicPr>
            <a:picLocks noChangeAspect="1"/>
          </p:cNvPicPr>
          <p:nvPr/>
        </p:nvPicPr>
        <p:blipFill>
          <a:blip r:embed="rId3"/>
          <a:stretch>
            <a:fillRect/>
          </a:stretch>
        </p:blipFill>
        <p:spPr>
          <a:xfrm>
            <a:off x="6389914" y="-34277"/>
            <a:ext cx="2754086" cy="2065565"/>
          </a:xfrm>
          <a:prstGeom prst="rect">
            <a:avLst/>
          </a:prstGeom>
        </p:spPr>
      </p:pic>
    </p:spTree>
    <p:extLst>
      <p:ext uri="{BB962C8B-B14F-4D97-AF65-F5344CB8AC3E}">
        <p14:creationId xmlns:p14="http://schemas.microsoft.com/office/powerpoint/2010/main" val="29198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84096"/>
            <a:ext cx="7886700" cy="994172"/>
          </a:xfrm>
        </p:spPr>
        <p:txBody>
          <a:bodyPr>
            <a:normAutofit fontScale="90000"/>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Food</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1028173" y="2459504"/>
            <a:ext cx="6622579" cy="1938992"/>
          </a:xfrm>
          <a:prstGeom prst="rect">
            <a:avLst/>
          </a:prstGeom>
          <a:noFill/>
        </p:spPr>
        <p:txBody>
          <a:bodyPr wrap="square" rtlCol="0">
            <a:spAutoFit/>
          </a:bodyPr>
          <a:lstStyle/>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Start with a vitamin or health drink.</a:t>
            </a:r>
          </a:p>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Grab plate of berries and celery.</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Then perhaps tea or coffee.</a:t>
            </a:r>
          </a:p>
          <a:p>
            <a:pPr marL="557213" indent="-557213" defTabSz="685800">
              <a:buClrTx/>
              <a:buFont typeface="+mj-lt"/>
              <a:buAutoNum type="arabicPeriod"/>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End with a health drink.</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Dilly bars are good after dinner.</a:t>
            </a: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Dairy Queen Just Launched Vegan Ice Cream Nationwide (Updated July 2020) |  LIVEKINDLY">
            <a:extLst>
              <a:ext uri="{FF2B5EF4-FFF2-40B4-BE49-F238E27FC236}">
                <a16:creationId xmlns:a16="http://schemas.microsoft.com/office/drawing/2014/main" id="{2EF31A17-DF51-4E34-838C-5D7E5EF00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4793457"/>
            <a:ext cx="2143125" cy="120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fruit&#10;&#10;Description automatically generated">
            <a:extLst>
              <a:ext uri="{FF2B5EF4-FFF2-40B4-BE49-F238E27FC236}">
                <a16:creationId xmlns:a16="http://schemas.microsoft.com/office/drawing/2014/main" id="{011DAC2F-1E62-411C-ABAF-46482E60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870" y="3201315"/>
            <a:ext cx="2095130" cy="1309457"/>
          </a:xfrm>
          <a:prstGeom prst="rect">
            <a:avLst/>
          </a:prstGeom>
        </p:spPr>
      </p:pic>
    </p:spTree>
    <p:extLst>
      <p:ext uri="{BB962C8B-B14F-4D97-AF65-F5344CB8AC3E}">
        <p14:creationId xmlns:p14="http://schemas.microsoft.com/office/powerpoint/2010/main" val="27102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36533" y="604671"/>
            <a:ext cx="6536602" cy="1219788"/>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for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Success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482600" indent="-457200">
              <a:buFont typeface="+mj-lt"/>
              <a:buAutoNum type="arabicPeriod" startAt="2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Challenge yourself to have something creative in every publication (e.g., a unique model, figure, chart, etc.). </a:t>
            </a:r>
          </a:p>
          <a:p>
            <a:pPr marL="482600" indent="-457200">
              <a:buFont typeface="+mj-lt"/>
              <a:buAutoNum type="arabicPeriod" startAt="2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Set goals and challenge yourself.</a:t>
            </a:r>
          </a:p>
          <a:p>
            <a:pPr marL="482600" indent="-457200">
              <a:buFont typeface="+mj-lt"/>
              <a:buAutoNum type="arabicPeriod" startAt="2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Be bold (asking for endorsements, book chapter authors, etc.).</a:t>
            </a:r>
          </a:p>
          <a:p>
            <a:pPr marL="482600" indent="-457200">
              <a:buFont typeface="+mj-lt"/>
              <a:buAutoNum type="arabicPeriod" startAt="2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Save deleted text as starter text.</a:t>
            </a:r>
          </a:p>
          <a:p>
            <a:pPr marL="482600" indent="-457200">
              <a:buFont typeface="+mj-lt"/>
              <a:buAutoNum type="arabicPeriod" startAt="21"/>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  Work off reminder notes, checklists, and slips of paper.</a:t>
            </a:r>
          </a:p>
          <a:p>
            <a:pPr marL="482600" indent="-457200">
              <a:buFont typeface="+mj-lt"/>
              <a:buAutoNum type="arabicPeriod" startAt="11"/>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a:p>
            <a:pPr marL="482600" indent="-457200">
              <a:buAutoNum type="arabicPeriod"/>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p:txBody>
      </p:sp>
      <p:pic>
        <p:nvPicPr>
          <p:cNvPr id="6" name="Picture 5">
            <a:extLst>
              <a:ext uri="{FF2B5EF4-FFF2-40B4-BE49-F238E27FC236}">
                <a16:creationId xmlns:a16="http://schemas.microsoft.com/office/drawing/2014/main" id="{C2DBED49-7C36-4E73-8F76-5C451B2C8C52}"/>
              </a:ext>
            </a:extLst>
          </p:cNvPr>
          <p:cNvPicPr>
            <a:picLocks noChangeAspect="1"/>
          </p:cNvPicPr>
          <p:nvPr/>
        </p:nvPicPr>
        <p:blipFill>
          <a:blip r:embed="rId3"/>
          <a:stretch>
            <a:fillRect/>
          </a:stretch>
        </p:blipFill>
        <p:spPr>
          <a:xfrm>
            <a:off x="5739167" y="0"/>
            <a:ext cx="3404833" cy="1915886"/>
          </a:xfrm>
          <a:prstGeom prst="rect">
            <a:avLst/>
          </a:prstGeom>
        </p:spPr>
      </p:pic>
    </p:spTree>
    <p:extLst>
      <p:ext uri="{BB962C8B-B14F-4D97-AF65-F5344CB8AC3E}">
        <p14:creationId xmlns:p14="http://schemas.microsoft.com/office/powerpoint/2010/main" val="127600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for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Success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4" y="2110550"/>
            <a:ext cx="7819609" cy="3935949"/>
          </a:xfrm>
        </p:spPr>
        <p:txBody>
          <a:bodyPr/>
          <a:lstStyle/>
          <a:p>
            <a:pPr marL="482600" indent="-457200">
              <a:buFont typeface="+mj-lt"/>
              <a:buAutoNum type="arabicPeriod" startAt="2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Rewrite, rewrite, rewrite.</a:t>
            </a:r>
          </a:p>
          <a:p>
            <a:pPr marL="482600" indent="-457200">
              <a:buFont typeface="+mj-lt"/>
              <a:buAutoNum type="arabicPeriod" startAt="2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Review article stacks saves and your own CV and that of others from trends.</a:t>
            </a:r>
          </a:p>
          <a:p>
            <a:pPr marL="482600" indent="-457200">
              <a:buFont typeface="+mj-lt"/>
              <a:buAutoNum type="arabicPeriod" startAt="2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Stay curious and explore new things (e.g., listen to audiobooks; enroll in webinars).</a:t>
            </a:r>
          </a:p>
          <a:p>
            <a:pPr marL="482600" indent="-457200">
              <a:buFont typeface="+mj-lt"/>
              <a:buAutoNum type="arabicPeriod" startAt="2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Create a list of 10 ways to say no.</a:t>
            </a:r>
          </a:p>
          <a:p>
            <a:pPr marL="482600" indent="-457200">
              <a:buFont typeface="+mj-lt"/>
              <a:buAutoNum type="arabicPeriod" startAt="2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Celebrate Your Writing Accomplishments with Friends</a:t>
            </a:r>
          </a:p>
        </p:txBody>
      </p:sp>
      <p:pic>
        <p:nvPicPr>
          <p:cNvPr id="6" name="Picture 5">
            <a:extLst>
              <a:ext uri="{FF2B5EF4-FFF2-40B4-BE49-F238E27FC236}">
                <a16:creationId xmlns:a16="http://schemas.microsoft.com/office/drawing/2014/main" id="{B9DC9827-A58C-4F77-938A-E761B2884D6B}"/>
              </a:ext>
            </a:extLst>
          </p:cNvPr>
          <p:cNvPicPr>
            <a:picLocks noChangeAspect="1"/>
          </p:cNvPicPr>
          <p:nvPr/>
        </p:nvPicPr>
        <p:blipFill>
          <a:blip r:embed="rId3"/>
          <a:stretch>
            <a:fillRect/>
          </a:stretch>
        </p:blipFill>
        <p:spPr>
          <a:xfrm>
            <a:off x="7663543" y="0"/>
            <a:ext cx="1480457" cy="1849273"/>
          </a:xfrm>
          <a:prstGeom prst="rect">
            <a:avLst/>
          </a:prstGeom>
        </p:spPr>
      </p:pic>
    </p:spTree>
    <p:extLst>
      <p:ext uri="{BB962C8B-B14F-4D97-AF65-F5344CB8AC3E}">
        <p14:creationId xmlns:p14="http://schemas.microsoft.com/office/powerpoint/2010/main" val="74020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Who wants to go to the 40</a:t>
            </a:r>
            <a:r>
              <a:rPr lang="en-US" sz="3600" b="1" baseline="30000"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Floor to celebrate tonight?</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1329871"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4547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0657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you schedule your writing? How far in advance do you plan your writing? How do you prioritize your writing? How do you visualize your writing? Do you use a timeline or a planner? Do you have advice for developing a writing plan?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924606" y="1907931"/>
            <a:ext cx="7590744" cy="2631490"/>
          </a:xfrm>
          <a:prstGeom prst="rect">
            <a:avLst/>
          </a:prstGeom>
          <a:noFill/>
        </p:spPr>
        <p:txBody>
          <a:bodyPr wrap="square" rtlCol="0">
            <a:spAutoFit/>
          </a:bodyPr>
          <a:lstStyle/>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Plan: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save days for writing in my paper planner.</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Focus: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say no to things that don’t fit my writing plans.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Track: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note projects in process and completed in my daily Dalia Lama quote of the day.</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Monitor: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look at articles I have in review, in revision, and in press in my CV all the time.</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Be R</a:t>
            </a:r>
            <a:r>
              <a:rPr lang="en-US" sz="1800" b="1"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esponsive</a:t>
            </a: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respond to co-writer requests.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Goals: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ut</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writing plans in annual report.</a:t>
            </a:r>
          </a:p>
          <a:p>
            <a:pPr defTabSz="685800">
              <a:buClrTx/>
              <a:defRPr/>
            </a:pPr>
            <a:endPar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text, standing, red, vending machine&#10;&#10;Description automatically generated">
            <a:extLst>
              <a:ext uri="{FF2B5EF4-FFF2-40B4-BE49-F238E27FC236}">
                <a16:creationId xmlns:a16="http://schemas.microsoft.com/office/drawing/2014/main" id="{08D2D945-6A4F-4638-A59F-C6BB1BD5E4CA}"/>
              </a:ext>
            </a:extLst>
          </p:cNvPr>
          <p:cNvPicPr>
            <a:picLocks noChangeAspect="1"/>
          </p:cNvPicPr>
          <p:nvPr/>
        </p:nvPicPr>
        <p:blipFill>
          <a:blip r:embed="rId2"/>
          <a:stretch>
            <a:fillRect/>
          </a:stretch>
        </p:blipFill>
        <p:spPr>
          <a:xfrm>
            <a:off x="5838092" y="4378569"/>
            <a:ext cx="3305908" cy="2479431"/>
          </a:xfrm>
          <a:prstGeom prst="rect">
            <a:avLst/>
          </a:prstGeom>
        </p:spPr>
      </p:pic>
    </p:spTree>
    <p:extLst>
      <p:ext uri="{BB962C8B-B14F-4D97-AF65-F5344CB8AC3E}">
        <p14:creationId xmlns:p14="http://schemas.microsoft.com/office/powerpoint/2010/main" val="40172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Start Creating your Timelines or Multiple Timelines with Flexible Goals</a:t>
            </a:r>
            <a:endParaRPr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1962150" y="2159605"/>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1962150"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266531" y="381853"/>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645758" y="1646207"/>
            <a:ext cx="7588281" cy="2908489"/>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tips: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 “Work” file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screen shots, dates, and URLs of articles.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“Articles to read” folder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Listen to audiobooks for writing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Watch movies &amp; look for educational issues and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Always save documents at least twice.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Send draft of document to yourself on email…restart anywhere.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Ask friends to read second or third draft.</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articles published by year.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Keep drafts of articles in special files.</a:t>
            </a:r>
          </a:p>
        </p:txBody>
      </p:sp>
      <p:pic>
        <p:nvPicPr>
          <p:cNvPr id="3" name="Picture 2">
            <a:extLst>
              <a:ext uri="{FF2B5EF4-FFF2-40B4-BE49-F238E27FC236}">
                <a16:creationId xmlns:a16="http://schemas.microsoft.com/office/drawing/2014/main" id="{0108FC8E-7E31-4AD2-849C-0FE5A105E149}"/>
              </a:ext>
            </a:extLst>
          </p:cNvPr>
          <p:cNvPicPr>
            <a:picLocks noChangeAspect="1"/>
          </p:cNvPicPr>
          <p:nvPr/>
        </p:nvPicPr>
        <p:blipFill>
          <a:blip r:embed="rId2"/>
          <a:stretch>
            <a:fillRect/>
          </a:stretch>
        </p:blipFill>
        <p:spPr>
          <a:xfrm>
            <a:off x="7243270" y="1494889"/>
            <a:ext cx="1819922" cy="1213282"/>
          </a:xfrm>
          <a:prstGeom prst="rect">
            <a:avLst/>
          </a:prstGeom>
        </p:spPr>
      </p:pic>
      <p:pic>
        <p:nvPicPr>
          <p:cNvPr id="6" name="Picture 5" descr="A picture containing text, red, posing, vending machine&#10;&#10;Description automatically generated">
            <a:extLst>
              <a:ext uri="{FF2B5EF4-FFF2-40B4-BE49-F238E27FC236}">
                <a16:creationId xmlns:a16="http://schemas.microsoft.com/office/drawing/2014/main" id="{A0929F81-2A33-4CAF-AEA6-6901FABBB843}"/>
              </a:ext>
            </a:extLst>
          </p:cNvPr>
          <p:cNvPicPr>
            <a:picLocks noChangeAspect="1"/>
          </p:cNvPicPr>
          <p:nvPr/>
        </p:nvPicPr>
        <p:blipFill>
          <a:blip r:embed="rId3"/>
          <a:stretch>
            <a:fillRect/>
          </a:stretch>
        </p:blipFill>
        <p:spPr>
          <a:xfrm>
            <a:off x="5785338" y="4339002"/>
            <a:ext cx="3358662" cy="2518997"/>
          </a:xfrm>
          <a:prstGeom prst="rect">
            <a:avLst/>
          </a:prstGeom>
        </p:spPr>
      </p:pic>
    </p:spTree>
    <p:extLst>
      <p:ext uri="{BB962C8B-B14F-4D97-AF65-F5344CB8AC3E}">
        <p14:creationId xmlns:p14="http://schemas.microsoft.com/office/powerpoint/2010/main" val="2585548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0975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More 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975978" y="2241402"/>
            <a:ext cx="7348251" cy="2931572"/>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20 key writing tips:</a:t>
            </a:r>
          </a:p>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11.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 Collins thesaurus.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12. Look for historical info online (e.g., Wikipedia and other).</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13. Relocate to another room to edit document (i.e., kitchen table).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14. Sometimes sit. Sometimes stand.</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 Print out articles that you read parts of online.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16. Review paper piles on my pool table before you write.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17. Find info and URLs in previous talk slides.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18. Almost be more optimistic than pessimistic.</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19. Work when your friends and family are sleeping.</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20. Wherever you are is your writing space.</a:t>
            </a:r>
          </a:p>
        </p:txBody>
      </p:sp>
      <p:pic>
        <p:nvPicPr>
          <p:cNvPr id="3" name="Picture 2">
            <a:extLst>
              <a:ext uri="{FF2B5EF4-FFF2-40B4-BE49-F238E27FC236}">
                <a16:creationId xmlns:a16="http://schemas.microsoft.com/office/drawing/2014/main" id="{8634F6C0-E69C-43EB-A05C-8848F9122487}"/>
              </a:ext>
            </a:extLst>
          </p:cNvPr>
          <p:cNvPicPr>
            <a:picLocks noChangeAspect="1"/>
          </p:cNvPicPr>
          <p:nvPr/>
        </p:nvPicPr>
        <p:blipFill>
          <a:blip r:embed="rId2"/>
          <a:stretch>
            <a:fillRect/>
          </a:stretch>
        </p:blipFill>
        <p:spPr>
          <a:xfrm>
            <a:off x="8324229" y="2188901"/>
            <a:ext cx="819771" cy="1240100"/>
          </a:xfrm>
          <a:prstGeom prst="rect">
            <a:avLst/>
          </a:prstGeom>
        </p:spPr>
      </p:pic>
      <p:pic>
        <p:nvPicPr>
          <p:cNvPr id="5" name="Picture 4">
            <a:extLst>
              <a:ext uri="{FF2B5EF4-FFF2-40B4-BE49-F238E27FC236}">
                <a16:creationId xmlns:a16="http://schemas.microsoft.com/office/drawing/2014/main" id="{AFB0CDB6-3F4F-4EF6-8E02-D3B31A1515BF}"/>
              </a:ext>
            </a:extLst>
          </p:cNvPr>
          <p:cNvPicPr>
            <a:picLocks noChangeAspect="1"/>
          </p:cNvPicPr>
          <p:nvPr/>
        </p:nvPicPr>
        <p:blipFill>
          <a:blip r:embed="rId3"/>
          <a:stretch>
            <a:fillRect/>
          </a:stretch>
        </p:blipFill>
        <p:spPr>
          <a:xfrm>
            <a:off x="7742437" y="4095823"/>
            <a:ext cx="1401563" cy="1401563"/>
          </a:xfrm>
          <a:prstGeom prst="rect">
            <a:avLst/>
          </a:prstGeom>
        </p:spPr>
      </p:pic>
    </p:spTree>
    <p:extLst>
      <p:ext uri="{BB962C8B-B14F-4D97-AF65-F5344CB8AC3E}">
        <p14:creationId xmlns:p14="http://schemas.microsoft.com/office/powerpoint/2010/main" val="1871020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85384"/>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What particular writing tools do you use? How have they changed over time? What about tools for collaboration?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967346" y="2151424"/>
            <a:ext cx="6361010" cy="3162404"/>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tools: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Keyboard—buy special letter keys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Microsoft Word</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Google Search (I hate Bing)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Email. And forward email to self.</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TravelinEdMan</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blog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Dropbox</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Zoom (or Skype for team meetings)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Blue pens and lots of paper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monster syllabus (R678)</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FutureMe</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Write a letter to yourself in the future: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2"/>
              </a:rPr>
              <a:t>https://www.futureme.org/</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6DC2DD8C-317C-4EB2-B241-41846952214C}"/>
              </a:ext>
            </a:extLst>
          </p:cNvPr>
          <p:cNvPicPr>
            <a:picLocks noChangeAspect="1"/>
          </p:cNvPicPr>
          <p:nvPr/>
        </p:nvPicPr>
        <p:blipFill>
          <a:blip r:embed="rId3"/>
          <a:stretch>
            <a:fillRect/>
          </a:stretch>
        </p:blipFill>
        <p:spPr>
          <a:xfrm>
            <a:off x="6139464" y="2887600"/>
            <a:ext cx="3004537" cy="1690052"/>
          </a:xfrm>
          <a:prstGeom prst="rect">
            <a:avLst/>
          </a:prstGeom>
        </p:spPr>
      </p:pic>
      <p:pic>
        <p:nvPicPr>
          <p:cNvPr id="5" name="Picture 4">
            <a:extLst>
              <a:ext uri="{FF2B5EF4-FFF2-40B4-BE49-F238E27FC236}">
                <a16:creationId xmlns:a16="http://schemas.microsoft.com/office/drawing/2014/main" id="{06DA0668-5458-4BDD-ABAE-EC19D934544D}"/>
              </a:ext>
            </a:extLst>
          </p:cNvPr>
          <p:cNvPicPr>
            <a:picLocks noChangeAspect="1"/>
          </p:cNvPicPr>
          <p:nvPr/>
        </p:nvPicPr>
        <p:blipFill>
          <a:blip r:embed="rId4"/>
          <a:stretch>
            <a:fillRect/>
          </a:stretch>
        </p:blipFill>
        <p:spPr>
          <a:xfrm>
            <a:off x="7552024" y="4577652"/>
            <a:ext cx="1488050" cy="908044"/>
          </a:xfrm>
          <a:prstGeom prst="rect">
            <a:avLst/>
          </a:prstGeom>
        </p:spPr>
      </p:pic>
    </p:spTree>
    <p:extLst>
      <p:ext uri="{BB962C8B-B14F-4D97-AF65-F5344CB8AC3E}">
        <p14:creationId xmlns:p14="http://schemas.microsoft.com/office/powerpoint/2010/main" val="1152313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the Hot Streak</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Persistence and grit.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Sense of now.</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One at a time.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Assemble best team for you. Find comfort.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Intense and Relaxed Planning.</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Explore Possible Journals and Commit.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Everyone has clear role.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Set bold and audacious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Recheck list. Recheck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Revel in good luck. Do not sulk if bad luck.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7011584" y="0"/>
            <a:ext cx="2132416" cy="1421394"/>
          </a:xfrm>
          <a:prstGeom prst="rect">
            <a:avLst/>
          </a:prstGeom>
        </p:spPr>
      </p:pic>
    </p:spTree>
    <p:extLst>
      <p:ext uri="{BB962C8B-B14F-4D97-AF65-F5344CB8AC3E}">
        <p14:creationId xmlns:p14="http://schemas.microsoft.com/office/powerpoint/2010/main" val="168247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27314" y="415791"/>
            <a:ext cx="7641772" cy="2703046"/>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35 years of AERA: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Your advisor still matters!</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Your advisees matter!</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Thank you Dr. Steve Yussen…</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and Dr. Meina Zhu…</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group of people holding signs&#10;&#10;Description automatically generated with medium confidence">
            <a:extLst>
              <a:ext uri="{FF2B5EF4-FFF2-40B4-BE49-F238E27FC236}">
                <a16:creationId xmlns:a16="http://schemas.microsoft.com/office/drawing/2014/main" id="{2B533216-80E0-478B-A318-00BF351C394E}"/>
              </a:ext>
            </a:extLst>
          </p:cNvPr>
          <p:cNvPicPr>
            <a:picLocks noChangeAspect="1"/>
          </p:cNvPicPr>
          <p:nvPr/>
        </p:nvPicPr>
        <p:blipFill>
          <a:blip r:embed="rId3"/>
          <a:stretch>
            <a:fillRect/>
          </a:stretch>
        </p:blipFill>
        <p:spPr>
          <a:xfrm>
            <a:off x="2503713" y="3118837"/>
            <a:ext cx="4985551" cy="3739163"/>
          </a:xfrm>
          <a:prstGeom prst="rect">
            <a:avLst/>
          </a:prstGeom>
        </p:spPr>
      </p:pic>
    </p:spTree>
    <p:extLst>
      <p:ext uri="{BB962C8B-B14F-4D97-AF65-F5344CB8AC3E}">
        <p14:creationId xmlns:p14="http://schemas.microsoft.com/office/powerpoint/2010/main" val="493062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49570"/>
            <a:ext cx="7886700" cy="997297"/>
          </a:xfrm>
        </p:spPr>
        <p:txBody>
          <a:bodyPr>
            <a:normAutofit/>
          </a:bodyPr>
          <a:lstStyle/>
          <a:p>
            <a:pPr algn="ct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Writing</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923192" y="2304481"/>
            <a:ext cx="6448165" cy="2723823"/>
          </a:xfrm>
          <a:prstGeom prst="rect">
            <a:avLst/>
          </a:prstGeom>
          <a:noFill/>
        </p:spPr>
        <p:txBody>
          <a:bodyPr wrap="square" rtlCol="0">
            <a:spAutoFit/>
          </a:bodyPr>
          <a:lstStyle/>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writing ideas on slips of paper and look back at them.</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Talk about your ideas.</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starter text.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Clear email and to-do list.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checklist of plans.</a:t>
            </a:r>
          </a:p>
          <a:p>
            <a:pPr defTabSz="685800">
              <a:buClrTx/>
              <a:defRPr/>
            </a:pP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able&#10;&#10;Description automatically generated">
            <a:extLst>
              <a:ext uri="{FF2B5EF4-FFF2-40B4-BE49-F238E27FC236}">
                <a16:creationId xmlns:a16="http://schemas.microsoft.com/office/drawing/2014/main" id="{903F6B6A-422A-4688-A142-D7D22500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076" y="2160415"/>
            <a:ext cx="1676924" cy="2388024"/>
          </a:xfrm>
          <a:prstGeom prst="rect">
            <a:avLst/>
          </a:prstGeom>
        </p:spPr>
      </p:pic>
    </p:spTree>
    <p:extLst>
      <p:ext uri="{BB962C8B-B14F-4D97-AF65-F5344CB8AC3E}">
        <p14:creationId xmlns:p14="http://schemas.microsoft.com/office/powerpoint/2010/main" val="278307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5235" y="1153561"/>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Do What Brings you Joy and Happiness</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What brings creativity, happiness, and joy to your writing?</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Image result for impact">
            <a:extLst>
              <a:ext uri="{FF2B5EF4-FFF2-40B4-BE49-F238E27FC236}">
                <a16:creationId xmlns:a16="http://schemas.microsoft.com/office/drawing/2014/main" id="{5C860CEE-E7D1-4086-9C41-E70C00F55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5443"/>
            <a:ext cx="4128032" cy="3394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posing for a photo&#10;&#10;Description automatically generated with medium confidence">
            <a:extLst>
              <a:ext uri="{FF2B5EF4-FFF2-40B4-BE49-F238E27FC236}">
                <a16:creationId xmlns:a16="http://schemas.microsoft.com/office/drawing/2014/main" id="{20EB3641-988E-4E13-A08D-CADC7F2935B5}"/>
              </a:ext>
            </a:extLst>
          </p:cNvPr>
          <p:cNvPicPr>
            <a:picLocks noChangeAspect="1"/>
          </p:cNvPicPr>
          <p:nvPr/>
        </p:nvPicPr>
        <p:blipFill>
          <a:blip r:embed="rId3"/>
          <a:stretch>
            <a:fillRect/>
          </a:stretch>
        </p:blipFill>
        <p:spPr>
          <a:xfrm>
            <a:off x="4572000" y="2440755"/>
            <a:ext cx="4572000" cy="3429000"/>
          </a:xfrm>
          <a:prstGeom prst="rect">
            <a:avLst/>
          </a:prstGeom>
        </p:spPr>
      </p:pic>
    </p:spTree>
    <p:extLst>
      <p:ext uri="{BB962C8B-B14F-4D97-AF65-F5344CB8AC3E}">
        <p14:creationId xmlns:p14="http://schemas.microsoft.com/office/powerpoint/2010/main" val="3060937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How to decide on who to write with?</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125193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99937" y="634017"/>
            <a:ext cx="8184102" cy="1492876"/>
          </a:xfrm>
        </p:spPr>
        <p:txBody>
          <a:bodyPr>
            <a:no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a:t>
            </a:r>
            <a:r>
              <a:rPr lang="en-US" sz="1800" b="1" dirty="0">
                <a:latin typeface="Tahoma" panose="020B0604030504040204" pitchFamily="34" charset="0"/>
                <a:ea typeface="Tahoma" panose="020B0604030504040204" pitchFamily="34" charset="0"/>
                <a:cs typeface="Tahoma" panose="020B0604030504040204" pitchFamily="34" charset="0"/>
              </a:rPr>
              <a:t>Life is short: Find kind people who are prompt, positive, and productive and you can trust.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How do you determine your collaborative writing partners? And negotiate tasks?</a:t>
            </a:r>
            <a:endPar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F7D8C78-8CCF-4222-B01F-3AE768750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69507" y="3301738"/>
            <a:ext cx="1987979" cy="1490984"/>
          </a:xfrm>
          <a:prstGeom prst="rect">
            <a:avLst/>
          </a:prstGeom>
        </p:spPr>
      </p:pic>
      <p:pic>
        <p:nvPicPr>
          <p:cNvPr id="7" name="Picture 6">
            <a:extLst>
              <a:ext uri="{FF2B5EF4-FFF2-40B4-BE49-F238E27FC236}">
                <a16:creationId xmlns:a16="http://schemas.microsoft.com/office/drawing/2014/main" id="{BBFB07AE-73D3-43FD-AD18-46E6BF154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450" y="3129311"/>
            <a:ext cx="2526569" cy="1894925"/>
          </a:xfrm>
          <a:prstGeom prst="rect">
            <a:avLst/>
          </a:prstGeom>
        </p:spPr>
      </p:pic>
      <p:pic>
        <p:nvPicPr>
          <p:cNvPr id="9" name="Picture 8">
            <a:extLst>
              <a:ext uri="{FF2B5EF4-FFF2-40B4-BE49-F238E27FC236}">
                <a16:creationId xmlns:a16="http://schemas.microsoft.com/office/drawing/2014/main" id="{2951E4F0-58E4-4A97-8974-EFB235CF3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76" y="3129310"/>
            <a:ext cx="2898137" cy="1987979"/>
          </a:xfrm>
          <a:prstGeom prst="rect">
            <a:avLst/>
          </a:prstGeom>
        </p:spPr>
      </p:pic>
      <p:pic>
        <p:nvPicPr>
          <p:cNvPr id="13" name="Picture 12">
            <a:extLst>
              <a:ext uri="{FF2B5EF4-FFF2-40B4-BE49-F238E27FC236}">
                <a16:creationId xmlns:a16="http://schemas.microsoft.com/office/drawing/2014/main" id="{606189BD-B3D8-4942-8D0C-8DEF1D9C4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4" y="2330771"/>
            <a:ext cx="1926582" cy="1444937"/>
          </a:xfrm>
          <a:prstGeom prst="rect">
            <a:avLst/>
          </a:prstGeom>
        </p:spPr>
      </p:pic>
      <p:pic>
        <p:nvPicPr>
          <p:cNvPr id="14" name="Picture 13" descr="C:\Users\Curtis\Desktop\Curt's Documents\Curt's Pics\Students, Colleagues, bus school, and events\Students Current, Past, other\Ke Zhang\IMG_6282.JPG">
            <a:extLst>
              <a:ext uri="{FF2B5EF4-FFF2-40B4-BE49-F238E27FC236}">
                <a16:creationId xmlns:a16="http://schemas.microsoft.com/office/drawing/2014/main" id="{68A62BC9-8B99-445A-8449-028A6C69B926}"/>
              </a:ext>
            </a:extLst>
          </p:cNvPr>
          <p:cNvPicPr/>
          <p:nvPr/>
        </p:nvPicPr>
        <p:blipFill>
          <a:blip r:embed="rId6" cstate="print"/>
          <a:srcRect/>
          <a:stretch>
            <a:fillRect/>
          </a:stretch>
        </p:blipFill>
        <p:spPr bwMode="auto">
          <a:xfrm>
            <a:off x="5133" y="3783915"/>
            <a:ext cx="2024063" cy="1515904"/>
          </a:xfrm>
          <a:prstGeom prst="rect">
            <a:avLst/>
          </a:prstGeom>
          <a:noFill/>
          <a:ln w="9525">
            <a:noFill/>
            <a:miter lim="800000"/>
            <a:headEnd/>
            <a:tailEnd/>
          </a:ln>
        </p:spPr>
      </p:pic>
      <p:pic>
        <p:nvPicPr>
          <p:cNvPr id="10" name="Picture 9">
            <a:extLst>
              <a:ext uri="{FF2B5EF4-FFF2-40B4-BE49-F238E27FC236}">
                <a16:creationId xmlns:a16="http://schemas.microsoft.com/office/drawing/2014/main" id="{8BE53929-F3C2-4C8E-A1AB-504EAFC56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435" y="5448976"/>
            <a:ext cx="2526569" cy="1421195"/>
          </a:xfrm>
          <a:prstGeom prst="rect">
            <a:avLst/>
          </a:prstGeom>
        </p:spPr>
      </p:pic>
      <p:pic>
        <p:nvPicPr>
          <p:cNvPr id="11" name="Picture 10">
            <a:extLst>
              <a:ext uri="{FF2B5EF4-FFF2-40B4-BE49-F238E27FC236}">
                <a16:creationId xmlns:a16="http://schemas.microsoft.com/office/drawing/2014/main" id="{BD62B968-A15F-4A33-9C29-C940B8D0D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1988" y="5413134"/>
            <a:ext cx="2654004" cy="1492877"/>
          </a:xfrm>
          <a:prstGeom prst="rect">
            <a:avLst/>
          </a:prstGeom>
        </p:spPr>
      </p:pic>
      <p:pic>
        <p:nvPicPr>
          <p:cNvPr id="12" name="Picture 11">
            <a:extLst>
              <a:ext uri="{FF2B5EF4-FFF2-40B4-BE49-F238E27FC236}">
                <a16:creationId xmlns:a16="http://schemas.microsoft.com/office/drawing/2014/main" id="{57EBA63D-F6B5-4DA7-B140-B55253CBD829}"/>
              </a:ext>
            </a:extLst>
          </p:cNvPr>
          <p:cNvPicPr>
            <a:picLocks noChangeAspect="1"/>
          </p:cNvPicPr>
          <p:nvPr/>
        </p:nvPicPr>
        <p:blipFill>
          <a:blip r:embed="rId9"/>
          <a:stretch>
            <a:fillRect/>
          </a:stretch>
        </p:blipFill>
        <p:spPr>
          <a:xfrm>
            <a:off x="7657363" y="5294925"/>
            <a:ext cx="1423750" cy="1611086"/>
          </a:xfrm>
          <a:prstGeom prst="rect">
            <a:avLst/>
          </a:prstGeom>
        </p:spPr>
      </p:pic>
      <p:pic>
        <p:nvPicPr>
          <p:cNvPr id="15" name="Picture 14">
            <a:extLst>
              <a:ext uri="{FF2B5EF4-FFF2-40B4-BE49-F238E27FC236}">
                <a16:creationId xmlns:a16="http://schemas.microsoft.com/office/drawing/2014/main" id="{90C418C3-421B-424D-882B-1B6A6D742B4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1114" y="5346773"/>
            <a:ext cx="1278082" cy="1495712"/>
          </a:xfrm>
          <a:prstGeom prst="rect">
            <a:avLst/>
          </a:prstGeom>
        </p:spPr>
      </p:pic>
    </p:spTree>
    <p:extLst>
      <p:ext uri="{BB962C8B-B14F-4D97-AF65-F5344CB8AC3E}">
        <p14:creationId xmlns:p14="http://schemas.microsoft.com/office/powerpoint/2010/main" val="1126895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Shape 344"/>
          <p:cNvSpPr txBox="1"/>
          <p:nvPr/>
        </p:nvSpPr>
        <p:spPr>
          <a:xfrm>
            <a:off x="386658" y="343944"/>
            <a:ext cx="8243369" cy="2047456"/>
          </a:xfrm>
          <a:prstGeom prst="rect">
            <a:avLst/>
          </a:prstGeom>
          <a:noFill/>
          <a:ln>
            <a:noFill/>
          </a:ln>
        </p:spPr>
        <p:txBody>
          <a:bodyPr spcFirstLastPara="1" wrap="square" lIns="91425" tIns="45700" rIns="91425" bIns="45700" anchor="ctr" anchorCtr="0">
            <a:noAutofit/>
          </a:bodyPr>
          <a:lstStyle/>
          <a:p>
            <a:pPr algn="ctr">
              <a:buClr>
                <a:schemeClr val="dk1"/>
              </a:buClr>
              <a:buSzPts val="3600"/>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 Comments?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Time Raffle a book…</a:t>
            </a:r>
            <a:endParaRPr sz="1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522766" y="2461738"/>
            <a:ext cx="8355994" cy="1736283"/>
          </a:xfrm>
        </p:spPr>
        <p:txBody>
          <a:bodyPr/>
          <a:lstStyle/>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Curt Bonk, IU, Email: </a:t>
            </a:r>
            <a:r>
              <a:rPr lang="en-US" sz="2000" b="1" dirty="0">
                <a:latin typeface="Tahoma" panose="020B0604030504040204" pitchFamily="34" charset="0"/>
                <a:ea typeface="Tahoma" panose="020B0604030504040204" pitchFamily="34" charset="0"/>
                <a:cs typeface="Tahoma" panose="020B0604030504040204" pitchFamily="34" charset="0"/>
                <a:hlinkClick r:id="rId3"/>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Slides: </a:t>
            </a:r>
            <a:r>
              <a:rPr lang="en-US" sz="2000" b="1" dirty="0">
                <a:latin typeface="Tahoma" panose="020B0604030504040204" pitchFamily="34" charset="0"/>
                <a:ea typeface="Tahoma" panose="020B0604030504040204" pitchFamily="34" charset="0"/>
                <a:cs typeface="Tahoma" panose="020B0604030504040204" pitchFamily="34" charset="0"/>
                <a:hlinkClick r:id="rId4"/>
              </a:rPr>
              <a:t>http://www.trainingshare.com</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p>
        </p:txBody>
      </p:sp>
      <p:pic>
        <p:nvPicPr>
          <p:cNvPr id="9" name="Picture 8">
            <a:extLst>
              <a:ext uri="{FF2B5EF4-FFF2-40B4-BE49-F238E27FC236}">
                <a16:creationId xmlns:a16="http://schemas.microsoft.com/office/drawing/2014/main" id="{A60D52E0-605C-4A0D-8610-8044302B1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374423" y="4088424"/>
            <a:ext cx="3165231" cy="2373923"/>
          </a:xfrm>
          <a:prstGeom prst="rect">
            <a:avLst/>
          </a:prstGeom>
        </p:spPr>
      </p:pic>
      <p:pic>
        <p:nvPicPr>
          <p:cNvPr id="11" name="Picture 10">
            <a:extLst>
              <a:ext uri="{FF2B5EF4-FFF2-40B4-BE49-F238E27FC236}">
                <a16:creationId xmlns:a16="http://schemas.microsoft.com/office/drawing/2014/main" id="{924BA630-458D-4224-86F9-59A47E233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924" y="3785093"/>
            <a:ext cx="4158762" cy="3119069"/>
          </a:xfrm>
          <a:prstGeom prst="rect">
            <a:avLst/>
          </a:prstGeom>
        </p:spPr>
      </p:pic>
      <p:pic>
        <p:nvPicPr>
          <p:cNvPr id="12" name="Picture 11">
            <a:extLst>
              <a:ext uri="{FF2B5EF4-FFF2-40B4-BE49-F238E27FC236}">
                <a16:creationId xmlns:a16="http://schemas.microsoft.com/office/drawing/2014/main" id="{381E63FF-7093-4BC6-AEDB-83328E988A0C}"/>
              </a:ext>
            </a:extLst>
          </p:cNvPr>
          <p:cNvPicPr>
            <a:picLocks noChangeAspect="1"/>
          </p:cNvPicPr>
          <p:nvPr/>
        </p:nvPicPr>
        <p:blipFill>
          <a:blip r:embed="rId7"/>
          <a:stretch>
            <a:fillRect/>
          </a:stretch>
        </p:blipFill>
        <p:spPr>
          <a:xfrm>
            <a:off x="0" y="3738930"/>
            <a:ext cx="2028817" cy="31190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99733" y="637328"/>
            <a:ext cx="6514724"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for Scholarly Success</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482600" indent="-457200">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Try to publish your work before the conference.</a:t>
            </a:r>
          </a:p>
          <a:p>
            <a:pPr marL="482600" indent="-457200">
              <a:buFont typeface="Arial"/>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Treat AERA as a graduate course you never had or quals prep and talk to primary source.</a:t>
            </a:r>
          </a:p>
          <a:p>
            <a:pPr marL="482600" indent="-457200">
              <a:buAutoNum type="arabicPeriod"/>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Never give up on a paper (persistence and grit wins the day).</a:t>
            </a:r>
          </a:p>
          <a:p>
            <a:pPr marL="482600" indent="-457200">
              <a:buAutoNum type="arabicPeriod"/>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Save new trends and interesting news and articles in a PowerPoint slide deck.</a:t>
            </a:r>
          </a:p>
          <a:p>
            <a:pPr marL="482600" indent="-457200">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Save address and contact info in a gigantic Word document. And have subdocuments by country.</a:t>
            </a:r>
            <a:endParaRPr lang="en-US" sz="2800" dirty="0"/>
          </a:p>
        </p:txBody>
      </p:sp>
      <p:pic>
        <p:nvPicPr>
          <p:cNvPr id="6" name="Picture 5">
            <a:extLst>
              <a:ext uri="{FF2B5EF4-FFF2-40B4-BE49-F238E27FC236}">
                <a16:creationId xmlns:a16="http://schemas.microsoft.com/office/drawing/2014/main" id="{92F273A9-72E9-4B09-87FD-27E2661D6625}"/>
              </a:ext>
            </a:extLst>
          </p:cNvPr>
          <p:cNvPicPr>
            <a:picLocks noChangeAspect="1"/>
          </p:cNvPicPr>
          <p:nvPr/>
        </p:nvPicPr>
        <p:blipFill>
          <a:blip r:embed="rId3"/>
          <a:stretch>
            <a:fillRect/>
          </a:stretch>
        </p:blipFill>
        <p:spPr>
          <a:xfrm>
            <a:off x="6934200" y="-139700"/>
            <a:ext cx="2209800" cy="2209800"/>
          </a:xfrm>
          <a:prstGeom prst="rect">
            <a:avLst/>
          </a:prstGeom>
        </p:spPr>
      </p:pic>
    </p:spTree>
    <p:extLst>
      <p:ext uri="{BB962C8B-B14F-4D97-AF65-F5344CB8AC3E}">
        <p14:creationId xmlns:p14="http://schemas.microsoft.com/office/powerpoint/2010/main" val="406220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1762" y="708891"/>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for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Success</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823648" y="2121436"/>
            <a:ext cx="7776929" cy="4233499"/>
          </a:xfrm>
        </p:spPr>
        <p:txBody>
          <a:bodyPr/>
          <a:lstStyle/>
          <a:p>
            <a:pPr marL="482600" indent="-457200">
              <a:buFont typeface="+mj-lt"/>
              <a:buAutoNum type="arabicPeriod" startAt="6"/>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Be polite to editor and reviewers with load of thank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yous</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 recap the reviewer points and how you attempted to address them.</a:t>
            </a:r>
          </a:p>
          <a:p>
            <a:pPr marL="482600" indent="-457200">
              <a:buFont typeface="+mj-lt"/>
              <a:buAutoNum type="arabicPeriod" startAt="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There is power in sharing; share your new ideas, articles, accomplishments, models, etc.</a:t>
            </a:r>
          </a:p>
          <a:p>
            <a:pPr marL="482600" indent="-457200">
              <a:buFont typeface="+mj-lt"/>
              <a:buAutoNum type="arabicPeriod" startAt="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Use social media wisely.</a:t>
            </a:r>
          </a:p>
          <a:p>
            <a:pPr marL="482600" indent="-457200">
              <a:buFont typeface="+mj-lt"/>
              <a:buAutoNum type="arabicPeriod" startAt="6"/>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Create a flexible timeline of projects in process, in review, in press, and published.</a:t>
            </a:r>
          </a:p>
          <a:p>
            <a:pPr marL="482600" indent="-457200">
              <a:buFont typeface="+mj-lt"/>
              <a:buAutoNum type="arabicPeriod" startAt="6"/>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Mark or save days in your planner.</a:t>
            </a:r>
          </a:p>
        </p:txBody>
      </p:sp>
      <p:pic>
        <p:nvPicPr>
          <p:cNvPr id="6" name="Picture 5">
            <a:extLst>
              <a:ext uri="{FF2B5EF4-FFF2-40B4-BE49-F238E27FC236}">
                <a16:creationId xmlns:a16="http://schemas.microsoft.com/office/drawing/2014/main" id="{AB146A09-B301-44E8-8464-B7658120B0D4}"/>
              </a:ext>
            </a:extLst>
          </p:cNvPr>
          <p:cNvPicPr>
            <a:picLocks noChangeAspect="1"/>
          </p:cNvPicPr>
          <p:nvPr/>
        </p:nvPicPr>
        <p:blipFill>
          <a:blip r:embed="rId3"/>
          <a:stretch>
            <a:fillRect/>
          </a:stretch>
        </p:blipFill>
        <p:spPr>
          <a:xfrm>
            <a:off x="5486393" y="13208"/>
            <a:ext cx="3548969" cy="1915471"/>
          </a:xfrm>
          <a:prstGeom prst="rect">
            <a:avLst/>
          </a:prstGeom>
        </p:spPr>
      </p:pic>
    </p:spTree>
    <p:extLst>
      <p:ext uri="{BB962C8B-B14F-4D97-AF65-F5344CB8AC3E}">
        <p14:creationId xmlns:p14="http://schemas.microsoft.com/office/powerpoint/2010/main" val="105721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482600" indent="-457200">
              <a:buFont typeface="+mj-lt"/>
              <a:buAutoNum type="arabicPeriod" startAt="1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Everyone is a potential friend, mentor, and colleague.</a:t>
            </a:r>
          </a:p>
          <a:p>
            <a:pPr marL="482600" indent="-457200">
              <a:buFont typeface="+mj-lt"/>
              <a:buAutoNum type="arabicPeriod" startAt="1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Consider your writing space carefully (e.g., get a standing or hydraulic lift desk).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Wherever you go, there is your writing space.</a:t>
            </a:r>
          </a:p>
          <a:p>
            <a:pPr marL="482600" indent="-457200">
              <a:buFont typeface="+mj-lt"/>
              <a:buAutoNum type="arabicPeriod" startAt="11"/>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Finish the small and easy stuff first.</a:t>
            </a:r>
          </a:p>
          <a:p>
            <a:pPr marL="482600" indent="-457200">
              <a:buFont typeface="+mj-lt"/>
              <a:buAutoNum type="arabicPeriod" startAt="1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sym typeface="Courier"/>
              </a:rPr>
              <a:t>Create a list of journals in the field to target and review it often.</a:t>
            </a:r>
          </a:p>
          <a:p>
            <a:pPr marL="482600" indent="-457200">
              <a:buFont typeface="+mj-lt"/>
              <a:buAutoNum type="arabicPeriod" startAt="11"/>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 Team role can very (you do not have to be #1).</a:t>
            </a:r>
          </a:p>
          <a:p>
            <a:pPr marL="482600" indent="-457200">
              <a:buFont typeface="+mj-lt"/>
              <a:buAutoNum type="arabicPeriod" startAt="11"/>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a:p>
            <a:pPr marL="482600" indent="-457200">
              <a:buFont typeface="+mj-lt"/>
              <a:buAutoNum type="arabicPeriod" startAt="11"/>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a:p>
            <a:pPr marL="482600" indent="-457200">
              <a:buAutoNum type="arabicPeriod"/>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endParaRPr>
          </a:p>
        </p:txBody>
      </p:sp>
      <p:pic>
        <p:nvPicPr>
          <p:cNvPr id="6" name="Picture 5">
            <a:extLst>
              <a:ext uri="{FF2B5EF4-FFF2-40B4-BE49-F238E27FC236}">
                <a16:creationId xmlns:a16="http://schemas.microsoft.com/office/drawing/2014/main" id="{8726957A-FC8F-4B50-AFC2-908996F074C9}"/>
              </a:ext>
            </a:extLst>
          </p:cNvPr>
          <p:cNvPicPr>
            <a:picLocks noChangeAspect="1"/>
          </p:cNvPicPr>
          <p:nvPr/>
        </p:nvPicPr>
        <p:blipFill>
          <a:blip r:embed="rId3"/>
          <a:stretch>
            <a:fillRect/>
          </a:stretch>
        </p:blipFill>
        <p:spPr>
          <a:xfrm>
            <a:off x="6420615" y="102244"/>
            <a:ext cx="2665042" cy="2151099"/>
          </a:xfrm>
          <a:prstGeom prst="rect">
            <a:avLst/>
          </a:prstGeom>
        </p:spPr>
      </p:pic>
      <p:sp>
        <p:nvSpPr>
          <p:cNvPr id="7" name="Shape 289">
            <a:extLst>
              <a:ext uri="{FF2B5EF4-FFF2-40B4-BE49-F238E27FC236}">
                <a16:creationId xmlns:a16="http://schemas.microsoft.com/office/drawing/2014/main" id="{8917011E-D785-413E-B755-EDD43A520199}"/>
              </a:ext>
            </a:extLst>
          </p:cNvPr>
          <p:cNvSpPr txBox="1">
            <a:spLocks/>
          </p:cNvSpPr>
          <p:nvPr/>
        </p:nvSpPr>
        <p:spPr>
          <a:xfrm>
            <a:off x="658630" y="803676"/>
            <a:ext cx="6536602" cy="12197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30 Tips for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Scholarly Success</a:t>
            </a:r>
            <a:endPar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330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107351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Choose Mentors and Colleagues Wisely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46BC39E-8F9A-4B8A-9F98-5415B7F58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1717"/>
            <a:ext cx="4323693" cy="3242770"/>
          </a:xfrm>
          <a:prstGeom prst="rect">
            <a:avLst/>
          </a:prstGeom>
        </p:spPr>
      </p:pic>
      <p:pic>
        <p:nvPicPr>
          <p:cNvPr id="7" name="Picture 6">
            <a:extLst>
              <a:ext uri="{FF2B5EF4-FFF2-40B4-BE49-F238E27FC236}">
                <a16:creationId xmlns:a16="http://schemas.microsoft.com/office/drawing/2014/main" id="{D0503136-A2BD-4670-9EF4-ECE36D94B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820307" y="2541717"/>
            <a:ext cx="4323693" cy="3242770"/>
          </a:xfrm>
          <a:prstGeom prst="rect">
            <a:avLst/>
          </a:prstGeom>
        </p:spPr>
      </p:pic>
    </p:spTree>
    <p:extLst>
      <p:ext uri="{BB962C8B-B14F-4D97-AF65-F5344CB8AC3E}">
        <p14:creationId xmlns:p14="http://schemas.microsoft.com/office/powerpoint/2010/main" val="269440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4889" y="698094"/>
            <a:ext cx="7870108" cy="1156750"/>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Writing Space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Curt Bonk, Indiana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345487" y="2274838"/>
            <a:ext cx="3353194" cy="2308324"/>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having standing desk…power it up and down via hydraulics. And my office looks out into a forest.</a:t>
            </a:r>
          </a:p>
        </p:txBody>
      </p:sp>
      <p:pic>
        <p:nvPicPr>
          <p:cNvPr id="5" name="Picture 4">
            <a:extLst>
              <a:ext uri="{FF2B5EF4-FFF2-40B4-BE49-F238E27FC236}">
                <a16:creationId xmlns:a16="http://schemas.microsoft.com/office/drawing/2014/main" id="{63E8DDDA-38C9-44AE-B221-D88FCCC91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82564"/>
            <a:ext cx="4824248" cy="3618186"/>
          </a:xfrm>
          <a:prstGeom prst="rect">
            <a:avLst/>
          </a:prstGeom>
        </p:spPr>
      </p:pic>
    </p:spTree>
    <p:extLst>
      <p:ext uri="{BB962C8B-B14F-4D97-AF65-F5344CB8AC3E}">
        <p14:creationId xmlns:p14="http://schemas.microsoft.com/office/powerpoint/2010/main" val="313359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My 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128309" y="2701878"/>
            <a:ext cx="3353194" cy="1477328"/>
          </a:xfrm>
          <a:prstGeom prst="rect">
            <a:avLst/>
          </a:prstGeom>
          <a:noFill/>
        </p:spPr>
        <p:txBody>
          <a:bodyPr wrap="square" rtlCol="0">
            <a:spAutoFit/>
          </a:bodyPr>
          <a:lstStyle/>
          <a:p>
            <a:pPr algn="l"/>
            <a:r>
              <a:rPr lang="en-US" sz="3000" b="1" dirty="0">
                <a:latin typeface="Tahoma" panose="020B0604030504040204" pitchFamily="34" charset="0"/>
                <a:ea typeface="Tahoma" panose="020B0604030504040204" pitchFamily="34" charset="0"/>
                <a:cs typeface="Tahoma" panose="020B0604030504040204" pitchFamily="34" charset="0"/>
              </a:rPr>
              <a:t>Paper…I love paper….and my daughter Nicki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6BA3316A-0FDC-49FA-A75E-E728246C3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 y="2574706"/>
            <a:ext cx="4568059" cy="3426044"/>
          </a:xfrm>
          <a:prstGeom prst="rect">
            <a:avLst/>
          </a:prstGeom>
        </p:spPr>
      </p:pic>
    </p:spTree>
    <p:extLst>
      <p:ext uri="{BB962C8B-B14F-4D97-AF65-F5344CB8AC3E}">
        <p14:creationId xmlns:p14="http://schemas.microsoft.com/office/powerpoint/2010/main" val="120853161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13653</TotalTime>
  <Words>1566</Words>
  <Application>Microsoft Office PowerPoint</Application>
  <PresentationFormat>On-screen Show (4:3)</PresentationFormat>
  <Paragraphs>162</Paragraphs>
  <Slides>34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Courier</vt:lpstr>
      <vt:lpstr>Tahoma</vt:lpstr>
      <vt:lpstr>Office Theme</vt:lpstr>
      <vt:lpstr>1_Office Theme</vt:lpstr>
      <vt:lpstr>Jump-Starting Scholarly Success:  Some Suggestions, Simplifications and Celebrations  Online Teaching and Learning SIG Business Meeting Monday April 25, 2022</vt:lpstr>
      <vt:lpstr>I have often Experienced Failure</vt:lpstr>
      <vt:lpstr>35 years of AERA:  Your advisor still matters! Your advisees matter! Thank you Dr. Steve Yussen… and Dr. Meina Zhu…</vt:lpstr>
      <vt:lpstr>30 Tips  for Scholarly Success</vt:lpstr>
      <vt:lpstr>30 Tips for  Scholarly Success</vt:lpstr>
      <vt:lpstr>PowerPoint Presentation</vt:lpstr>
      <vt:lpstr>Choose Mentors and Colleagues Wisely</vt:lpstr>
      <vt:lpstr>Writing Space Curt Bonk, Indiana University</vt:lpstr>
      <vt:lpstr>My Writing Space</vt:lpstr>
      <vt:lpstr>My Writing Space</vt:lpstr>
      <vt:lpstr>My Writing Space</vt:lpstr>
      <vt:lpstr>Writing Space: Curt Bonk</vt:lpstr>
      <vt:lpstr>Writing Space</vt:lpstr>
      <vt:lpstr>Writing Space: Curt Bonk</vt:lpstr>
      <vt:lpstr>Writing Space: Curt Bonk</vt:lpstr>
      <vt:lpstr>Writing Space: Curt Bonk</vt:lpstr>
      <vt:lpstr>Writing Space: Curt Bonk</vt:lpstr>
      <vt:lpstr>Writing Space</vt:lpstr>
      <vt:lpstr>30 Tips for  Scholarly Success</vt:lpstr>
      <vt:lpstr>Habits/Rituals/Inspiration: Food How do approach your writing tasks? Any rituals that you use and recommend for inspiration? Anything that really works for you?</vt:lpstr>
      <vt:lpstr>30 Tips for  Scholarly Success</vt:lpstr>
      <vt:lpstr>30 Tips for  Scholarly Success</vt:lpstr>
      <vt:lpstr>Who wants to go to the 40th Floor to celebrate tonight?</vt:lpstr>
      <vt:lpstr>Plans and Goals: Curt Bonk How do you schedule your writing? How far in advance do you plan your writing? How do you prioritize your writing? How do you visualize your writing? Do you use a timeline or a planner? Do you have advice for developing a writing plan?</vt:lpstr>
      <vt:lpstr>Start Creating your Timelines or Multiple Timelines with Flexible Goals</vt:lpstr>
      <vt:lpstr>Writing Tips: Curt Bonk Anything special that you do?</vt:lpstr>
      <vt:lpstr>10 More Writing Tips: Curt Bonk Anything special that you do?</vt:lpstr>
      <vt:lpstr>Writing Tools: Curt Bonk What particular writing tools do you use? How have they changed over time? What about tools for collaboration?</vt:lpstr>
      <vt:lpstr>Curt Bonk:  Reflections on the Hot Streak</vt:lpstr>
      <vt:lpstr>Habits/Rituals/Inspiration: Writing How do approach your writing tasks? Any rituals that you use and recommend for inspiration? Anything that really works for you?</vt:lpstr>
      <vt:lpstr>Do What Brings you Joy and Happiness What brings creativity, happiness, and joy to your writing?</vt:lpstr>
      <vt:lpstr>How to decide on who to write with?</vt:lpstr>
      <vt:lpstr>Writing Partners: Life is short: Find kind people who are prompt, positive, and productive and you can trust. How do you determine your collaborative writing partners? And negotiate tasks?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Pleased To Inform You That..."</dc:title>
  <dc:creator>cjbonk</dc:creator>
  <cp:lastModifiedBy>Bonk, Curtis Jay</cp:lastModifiedBy>
  <cp:revision>241</cp:revision>
  <dcterms:modified xsi:type="dcterms:W3CDTF">2022-04-26T00:40:57Z</dcterms:modified>
</cp:coreProperties>
</file>