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7" r:id="rId2"/>
  </p:sldMasterIdLst>
  <p:notesMasterIdLst>
    <p:notesMasterId r:id="rId50"/>
  </p:notesMasterIdLst>
  <p:sldIdLst>
    <p:sldId id="256" r:id="rId3"/>
    <p:sldId id="331" r:id="rId4"/>
    <p:sldId id="339" r:id="rId5"/>
    <p:sldId id="340" r:id="rId6"/>
    <p:sldId id="303" r:id="rId7"/>
    <p:sldId id="304" r:id="rId8"/>
    <p:sldId id="302" r:id="rId9"/>
    <p:sldId id="346" r:id="rId10"/>
    <p:sldId id="344" r:id="rId11"/>
    <p:sldId id="347" r:id="rId12"/>
    <p:sldId id="345" r:id="rId13"/>
    <p:sldId id="342" r:id="rId14"/>
    <p:sldId id="341" r:id="rId15"/>
    <p:sldId id="260" r:id="rId16"/>
    <p:sldId id="332" r:id="rId17"/>
    <p:sldId id="305" r:id="rId18"/>
    <p:sldId id="306" r:id="rId19"/>
    <p:sldId id="333" r:id="rId20"/>
    <p:sldId id="308" r:id="rId21"/>
    <p:sldId id="309" r:id="rId22"/>
    <p:sldId id="310" r:id="rId23"/>
    <p:sldId id="312" r:id="rId24"/>
    <p:sldId id="334" r:id="rId25"/>
    <p:sldId id="315" r:id="rId26"/>
    <p:sldId id="311" r:id="rId27"/>
    <p:sldId id="320" r:id="rId28"/>
    <p:sldId id="313" r:id="rId29"/>
    <p:sldId id="314" r:id="rId30"/>
    <p:sldId id="316" r:id="rId31"/>
    <p:sldId id="317" r:id="rId32"/>
    <p:sldId id="335" r:id="rId33"/>
    <p:sldId id="318" r:id="rId34"/>
    <p:sldId id="319" r:id="rId35"/>
    <p:sldId id="350" r:id="rId36"/>
    <p:sldId id="321" r:id="rId37"/>
    <p:sldId id="322" r:id="rId38"/>
    <p:sldId id="323" r:id="rId39"/>
    <p:sldId id="325" r:id="rId40"/>
    <p:sldId id="328" r:id="rId41"/>
    <p:sldId id="326" r:id="rId42"/>
    <p:sldId id="329" r:id="rId43"/>
    <p:sldId id="349" r:id="rId44"/>
    <p:sldId id="330" r:id="rId45"/>
    <p:sldId id="262" r:id="rId46"/>
    <p:sldId id="290" r:id="rId47"/>
    <p:sldId id="348" r:id="rId48"/>
    <p:sldId id="29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SA" initials="Ni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06" autoAdjust="0"/>
    <p:restoredTop sz="83096" autoAdjust="0"/>
  </p:normalViewPr>
  <p:slideViewPr>
    <p:cSldViewPr snapToGrid="0">
      <p:cViewPr varScale="1">
        <p:scale>
          <a:sx n="54" d="100"/>
          <a:sy n="54" d="100"/>
        </p:scale>
        <p:origin x="1377" y="33"/>
      </p:cViewPr>
      <p:guideLst>
        <p:guide orient="horz" pos="1392"/>
        <p:guide pos="386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F:\IU\IST%20program\R\Research%20group-Bonk\SDL\First%20author\New\Writing\Data%20analysis-first%20author%20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oleObject" Target="file:///F:\IU\IST%20program\R\Research%20group-Bonk\SDL\First%20author\New\Writing\Data%20analysis-first%20author%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800" dirty="0">
                <a:latin typeface="Tahoma" panose="020B0604030504040204" pitchFamily="34" charset="0"/>
                <a:ea typeface="Tahoma" panose="020B0604030504040204" pitchFamily="34" charset="0"/>
                <a:cs typeface="Tahoma" panose="020B0604030504040204" pitchFamily="34" charset="0"/>
              </a:rPr>
              <a:t>Research</a:t>
            </a:r>
            <a:r>
              <a:rPr lang="en-US" sz="1800" baseline="0" dirty="0">
                <a:latin typeface="Tahoma" panose="020B0604030504040204" pitchFamily="34" charset="0"/>
                <a:ea typeface="Tahoma" panose="020B0604030504040204" pitchFamily="34" charset="0"/>
                <a:cs typeface="Tahoma" panose="020B0604030504040204" pitchFamily="34" charset="0"/>
              </a:rPr>
              <a:t> focuses of empirical MOOCs studies</a:t>
            </a:r>
            <a:endParaRPr lang="en-US" sz="1800" dirty="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itle>
    <c:autoTitleDeleted val="0"/>
    <c:plotArea>
      <c:layout>
        <c:manualLayout>
          <c:layoutTarget val="inner"/>
          <c:xMode val="edge"/>
          <c:yMode val="edge"/>
          <c:x val="0.28478471675680495"/>
          <c:y val="9.4804884803459846E-2"/>
          <c:w val="0.69716460850317841"/>
          <c:h val="0.84589856360565407"/>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Focus!$B$13:$B$17</c:f>
              <c:strCache>
                <c:ptCount val="5"/>
                <c:pt idx="0">
                  <c:v>Instructor-focused</c:v>
                </c:pt>
                <c:pt idx="1">
                  <c:v>Others</c:v>
                </c:pt>
                <c:pt idx="2">
                  <c:v>Context and impact</c:v>
                </c:pt>
                <c:pt idx="3">
                  <c:v>Design-focused</c:v>
                </c:pt>
                <c:pt idx="4">
                  <c:v>Student-focused</c:v>
                </c:pt>
              </c:strCache>
            </c:strRef>
          </c:cat>
          <c:val>
            <c:numRef>
              <c:f>Focus!$C$13:$C$17</c:f>
              <c:numCache>
                <c:formatCode>General</c:formatCode>
                <c:ptCount val="5"/>
                <c:pt idx="0">
                  <c:v>5</c:v>
                </c:pt>
                <c:pt idx="1">
                  <c:v>7</c:v>
                </c:pt>
                <c:pt idx="2">
                  <c:v>20</c:v>
                </c:pt>
                <c:pt idx="3">
                  <c:v>48</c:v>
                </c:pt>
                <c:pt idx="4">
                  <c:v>74</c:v>
                </c:pt>
              </c:numCache>
            </c:numRef>
          </c:val>
          <c:extLst>
            <c:ext xmlns:c16="http://schemas.microsoft.com/office/drawing/2014/chart" uri="{C3380CC4-5D6E-409C-BE32-E72D297353CC}">
              <c16:uniqueId val="{00000000-E62A-4F4F-A0BD-4589BDA2836D}"/>
            </c:ext>
          </c:extLst>
        </c:ser>
        <c:dLbls>
          <c:showLegendKey val="0"/>
          <c:showVal val="0"/>
          <c:showCatName val="0"/>
          <c:showSerName val="0"/>
          <c:showPercent val="0"/>
          <c:showBubbleSize val="0"/>
        </c:dLbls>
        <c:gapWidth val="182"/>
        <c:axId val="-1315628144"/>
        <c:axId val="-1315629776"/>
      </c:barChart>
      <c:catAx>
        <c:axId val="-131562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29776"/>
        <c:crosses val="autoZero"/>
        <c:auto val="1"/>
        <c:lblAlgn val="ctr"/>
        <c:lblOffset val="100"/>
        <c:noMultiLvlLbl val="0"/>
      </c:catAx>
      <c:valAx>
        <c:axId val="-1315629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56281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16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a:t>I Have Many Prior Experiences Related to Designing Full Online or Blended Courses Prior to Designing the MOOC</a:t>
            </a:r>
          </a:p>
        </c:rich>
      </c:tx>
      <c:overlay val="0"/>
      <c:spPr>
        <a:noFill/>
        <a:ln>
          <a:noFill/>
        </a:ln>
        <a:effectLst/>
      </c:spPr>
      <c:txPr>
        <a:bodyPr rot="0" spcFirstLastPara="1" vertOverflow="ellipsis" vert="horz" wrap="square" anchor="ctr" anchorCtr="1"/>
        <a:lstStyle/>
        <a:p>
          <a:pPr algn="ctr">
            <a:defRPr sz="216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'Q7-1'!$D$17:$D$21</c:f>
              <c:strCache>
                <c:ptCount val="5"/>
                <c:pt idx="0">
                  <c:v>Strongly disagree</c:v>
                </c:pt>
                <c:pt idx="1">
                  <c:v>Disagree</c:v>
                </c:pt>
                <c:pt idx="2">
                  <c:v>Neutral</c:v>
                </c:pt>
                <c:pt idx="3">
                  <c:v>Agree</c:v>
                </c:pt>
                <c:pt idx="4">
                  <c:v>Strongly agree</c:v>
                </c:pt>
              </c:strCache>
            </c:strRef>
          </c:cat>
          <c:val>
            <c:numRef>
              <c:f>'Q7-1'!$E$17:$E$21</c:f>
              <c:numCache>
                <c:formatCode>General</c:formatCode>
                <c:ptCount val="5"/>
                <c:pt idx="0">
                  <c:v>46</c:v>
                </c:pt>
                <c:pt idx="1">
                  <c:v>39</c:v>
                </c:pt>
                <c:pt idx="2">
                  <c:v>12</c:v>
                </c:pt>
                <c:pt idx="3">
                  <c:v>20</c:v>
                </c:pt>
                <c:pt idx="4">
                  <c:v>22</c:v>
                </c:pt>
              </c:numCache>
            </c:numRef>
          </c:val>
          <c:extLst>
            <c:ext xmlns:c16="http://schemas.microsoft.com/office/drawing/2014/chart" uri="{C3380CC4-5D6E-409C-BE32-E72D297353CC}">
              <c16:uniqueId val="{00000000-5821-4FC3-BB11-DC10BC614C73}"/>
            </c:ext>
          </c:extLst>
        </c:ser>
        <c:dLbls>
          <c:showLegendKey val="0"/>
          <c:showVal val="0"/>
          <c:showCatName val="0"/>
          <c:showSerName val="0"/>
          <c:showPercent val="0"/>
          <c:showBubbleSize val="0"/>
        </c:dLbls>
        <c:gapWidth val="219"/>
        <c:overlap val="-27"/>
        <c:axId val="142754176"/>
        <c:axId val="142755712"/>
      </c:barChart>
      <c:catAx>
        <c:axId val="14275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2755712"/>
        <c:crosses val="autoZero"/>
        <c:auto val="1"/>
        <c:lblAlgn val="ctr"/>
        <c:lblOffset val="100"/>
        <c:noMultiLvlLbl val="0"/>
      </c:catAx>
      <c:valAx>
        <c:axId val="14275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275417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a:t>The Number of MOOCs the Instructor has Designed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'Q3'!$B$17:$B$20</c:f>
              <c:strCache>
                <c:ptCount val="4"/>
                <c:pt idx="0">
                  <c:v>1</c:v>
                </c:pt>
                <c:pt idx="1">
                  <c:v>2</c:v>
                </c:pt>
                <c:pt idx="2">
                  <c:v>3</c:v>
                </c:pt>
                <c:pt idx="3">
                  <c:v>4 or more</c:v>
                </c:pt>
              </c:strCache>
            </c:strRef>
          </c:cat>
          <c:val>
            <c:numRef>
              <c:f>'Q3'!$C$17:$C$20</c:f>
              <c:numCache>
                <c:formatCode>0</c:formatCode>
                <c:ptCount val="4"/>
                <c:pt idx="0">
                  <c:v>83</c:v>
                </c:pt>
                <c:pt idx="1">
                  <c:v>25</c:v>
                </c:pt>
                <c:pt idx="2">
                  <c:v>20</c:v>
                </c:pt>
                <c:pt idx="3">
                  <c:v>15</c:v>
                </c:pt>
              </c:numCache>
            </c:numRef>
          </c:val>
          <c:extLst>
            <c:ext xmlns:c16="http://schemas.microsoft.com/office/drawing/2014/chart" uri="{C3380CC4-5D6E-409C-BE32-E72D297353CC}">
              <c16:uniqueId val="{00000000-B855-4A10-B187-44B470FDC1BB}"/>
            </c:ext>
          </c:extLst>
        </c:ser>
        <c:dLbls>
          <c:showLegendKey val="0"/>
          <c:showVal val="0"/>
          <c:showCatName val="0"/>
          <c:showSerName val="0"/>
          <c:showPercent val="0"/>
          <c:showBubbleSize val="0"/>
        </c:dLbls>
        <c:gapWidth val="219"/>
        <c:overlap val="-27"/>
        <c:axId val="67955328"/>
        <c:axId val="68772224"/>
      </c:barChart>
      <c:catAx>
        <c:axId val="6795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8772224"/>
        <c:crosses val="autoZero"/>
        <c:auto val="1"/>
        <c:lblAlgn val="ctr"/>
        <c:lblOffset val="100"/>
        <c:noMultiLvlLbl val="0"/>
      </c:catAx>
      <c:valAx>
        <c:axId val="68772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7955328"/>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MOOC subject area</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'Q4'!$M$159:$M$180</c:f>
              <c:strCache>
                <c:ptCount val="22"/>
                <c:pt idx="0">
                  <c:v>Agriculture</c:v>
                </c:pt>
                <c:pt idx="1">
                  <c:v>Visual arts</c:v>
                </c:pt>
                <c:pt idx="2">
                  <c:v>Geography</c:v>
                </c:pt>
                <c:pt idx="3">
                  <c:v>Economics</c:v>
                </c:pt>
                <c:pt idx="4">
                  <c:v>Chemistry</c:v>
                </c:pt>
                <c:pt idx="5">
                  <c:v>Performing arts</c:v>
                </c:pt>
                <c:pt idx="6">
                  <c:v>Political science</c:v>
                </c:pt>
                <c:pt idx="7">
                  <c:v>Biology</c:v>
                </c:pt>
                <c:pt idx="8">
                  <c:v>Philosophy</c:v>
                </c:pt>
                <c:pt idx="9">
                  <c:v>Law</c:v>
                </c:pt>
                <c:pt idx="10">
                  <c:v>Psychology</c:v>
                </c:pt>
                <c:pt idx="11">
                  <c:v>Sociology</c:v>
                </c:pt>
                <c:pt idx="12">
                  <c:v>Physics</c:v>
                </c:pt>
                <c:pt idx="13">
                  <c:v>History</c:v>
                </c:pt>
                <c:pt idx="14">
                  <c:v>Communiction</c:v>
                </c:pt>
                <c:pt idx="15">
                  <c:v>Math</c:v>
                </c:pt>
                <c:pt idx="16">
                  <c:v>Engineering and technology</c:v>
                </c:pt>
                <c:pt idx="17">
                  <c:v>Business</c:v>
                </c:pt>
                <c:pt idx="18">
                  <c:v>Languages and literacy</c:v>
                </c:pt>
                <c:pt idx="19">
                  <c:v>Education</c:v>
                </c:pt>
                <c:pt idx="20">
                  <c:v>Computer Science</c:v>
                </c:pt>
                <c:pt idx="21">
                  <c:v>Medicine and health</c:v>
                </c:pt>
              </c:strCache>
            </c:strRef>
          </c:cat>
          <c:val>
            <c:numRef>
              <c:f>'Q4'!$N$159:$N$180</c:f>
              <c:numCache>
                <c:formatCode>General</c:formatCode>
                <c:ptCount val="22"/>
                <c:pt idx="0">
                  <c:v>1</c:v>
                </c:pt>
                <c:pt idx="1">
                  <c:v>2</c:v>
                </c:pt>
                <c:pt idx="2">
                  <c:v>2</c:v>
                </c:pt>
                <c:pt idx="3">
                  <c:v>2</c:v>
                </c:pt>
                <c:pt idx="4">
                  <c:v>2</c:v>
                </c:pt>
                <c:pt idx="5">
                  <c:v>3</c:v>
                </c:pt>
                <c:pt idx="6">
                  <c:v>3</c:v>
                </c:pt>
                <c:pt idx="7">
                  <c:v>3</c:v>
                </c:pt>
                <c:pt idx="8">
                  <c:v>4</c:v>
                </c:pt>
                <c:pt idx="9">
                  <c:v>4</c:v>
                </c:pt>
                <c:pt idx="10">
                  <c:v>4</c:v>
                </c:pt>
                <c:pt idx="11">
                  <c:v>4</c:v>
                </c:pt>
                <c:pt idx="12">
                  <c:v>4</c:v>
                </c:pt>
                <c:pt idx="13">
                  <c:v>6</c:v>
                </c:pt>
                <c:pt idx="14">
                  <c:v>6</c:v>
                </c:pt>
                <c:pt idx="15">
                  <c:v>7</c:v>
                </c:pt>
                <c:pt idx="16">
                  <c:v>8</c:v>
                </c:pt>
                <c:pt idx="17">
                  <c:v>9</c:v>
                </c:pt>
                <c:pt idx="18">
                  <c:v>11</c:v>
                </c:pt>
                <c:pt idx="19">
                  <c:v>15</c:v>
                </c:pt>
                <c:pt idx="20">
                  <c:v>20</c:v>
                </c:pt>
                <c:pt idx="21">
                  <c:v>23</c:v>
                </c:pt>
              </c:numCache>
            </c:numRef>
          </c:val>
          <c:extLst>
            <c:ext xmlns:c16="http://schemas.microsoft.com/office/drawing/2014/chart" uri="{C3380CC4-5D6E-409C-BE32-E72D297353CC}">
              <c16:uniqueId val="{00000000-CE69-450E-A5C9-7DB3B4840E09}"/>
            </c:ext>
          </c:extLst>
        </c:ser>
        <c:dLbls>
          <c:showLegendKey val="0"/>
          <c:showVal val="0"/>
          <c:showCatName val="0"/>
          <c:showSerName val="0"/>
          <c:showPercent val="0"/>
          <c:showBubbleSize val="0"/>
        </c:dLbls>
        <c:gapWidth val="182"/>
        <c:axId val="142697216"/>
        <c:axId val="142698752"/>
      </c:barChart>
      <c:catAx>
        <c:axId val="1426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2698752"/>
        <c:crosses val="autoZero"/>
        <c:auto val="1"/>
        <c:lblAlgn val="ctr"/>
        <c:lblOffset val="100"/>
        <c:noMultiLvlLbl val="0"/>
      </c:catAx>
      <c:valAx>
        <c:axId val="142698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426972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a:t>I was Fully Involved in Designing the Course Content for the MOOC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'Q7-2'!$D$13:$D$17</c:f>
              <c:strCache>
                <c:ptCount val="5"/>
                <c:pt idx="0">
                  <c:v>Strongly disagree</c:v>
                </c:pt>
                <c:pt idx="1">
                  <c:v>Disagree</c:v>
                </c:pt>
                <c:pt idx="2">
                  <c:v>Neutral</c:v>
                </c:pt>
                <c:pt idx="3">
                  <c:v>Agree</c:v>
                </c:pt>
                <c:pt idx="4">
                  <c:v>Strongly agree</c:v>
                </c:pt>
              </c:strCache>
            </c:strRef>
          </c:cat>
          <c:val>
            <c:numRef>
              <c:f>'Q7-2'!$E$13:$E$17</c:f>
              <c:numCache>
                <c:formatCode>General</c:formatCode>
                <c:ptCount val="5"/>
                <c:pt idx="0">
                  <c:v>3</c:v>
                </c:pt>
                <c:pt idx="1">
                  <c:v>3</c:v>
                </c:pt>
                <c:pt idx="2">
                  <c:v>2</c:v>
                </c:pt>
                <c:pt idx="3">
                  <c:v>26</c:v>
                </c:pt>
                <c:pt idx="4">
                  <c:v>105</c:v>
                </c:pt>
              </c:numCache>
            </c:numRef>
          </c:val>
          <c:extLst>
            <c:ext xmlns:c16="http://schemas.microsoft.com/office/drawing/2014/chart" uri="{C3380CC4-5D6E-409C-BE32-E72D297353CC}">
              <c16:uniqueId val="{00000000-A8C2-4A77-A7A5-3717C3F7B39C}"/>
            </c:ext>
          </c:extLst>
        </c:ser>
        <c:dLbls>
          <c:showLegendKey val="0"/>
          <c:showVal val="0"/>
          <c:showCatName val="0"/>
          <c:showSerName val="0"/>
          <c:showPercent val="0"/>
          <c:showBubbleSize val="0"/>
        </c:dLbls>
        <c:gapWidth val="219"/>
        <c:overlap val="-27"/>
        <c:axId val="142815616"/>
        <c:axId val="142817152"/>
      </c:barChart>
      <c:catAx>
        <c:axId val="14281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2817152"/>
        <c:crosses val="autoZero"/>
        <c:auto val="1"/>
        <c:lblAlgn val="ctr"/>
        <c:lblOffset val="100"/>
        <c:noMultiLvlLbl val="0"/>
      </c:catAx>
      <c:valAx>
        <c:axId val="14281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28156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a:t>I enjoyed very much designing the MOOC</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'Q7-3'!$D$3:$D$7</c:f>
              <c:strCache>
                <c:ptCount val="5"/>
                <c:pt idx="0">
                  <c:v>Strongly agree</c:v>
                </c:pt>
                <c:pt idx="1">
                  <c:v>Agree</c:v>
                </c:pt>
                <c:pt idx="2">
                  <c:v>Neutral</c:v>
                </c:pt>
                <c:pt idx="3">
                  <c:v>Disagree</c:v>
                </c:pt>
                <c:pt idx="4">
                  <c:v>Strongly disagree</c:v>
                </c:pt>
              </c:strCache>
            </c:strRef>
          </c:cat>
          <c:val>
            <c:numRef>
              <c:f>'Q7-3'!$E$3:$E$7</c:f>
              <c:numCache>
                <c:formatCode>General</c:formatCode>
                <c:ptCount val="5"/>
                <c:pt idx="0">
                  <c:v>62</c:v>
                </c:pt>
                <c:pt idx="1">
                  <c:v>56</c:v>
                </c:pt>
                <c:pt idx="2">
                  <c:v>12</c:v>
                </c:pt>
                <c:pt idx="3">
                  <c:v>3</c:v>
                </c:pt>
                <c:pt idx="4">
                  <c:v>5</c:v>
                </c:pt>
              </c:numCache>
            </c:numRef>
          </c:val>
          <c:extLst>
            <c:ext xmlns:c16="http://schemas.microsoft.com/office/drawing/2014/chart" uri="{C3380CC4-5D6E-409C-BE32-E72D297353CC}">
              <c16:uniqueId val="{00000000-E897-4B3E-ABBC-DBB577BDFB93}"/>
            </c:ext>
          </c:extLst>
        </c:ser>
        <c:dLbls>
          <c:showLegendKey val="0"/>
          <c:showVal val="0"/>
          <c:showCatName val="0"/>
          <c:showSerName val="0"/>
          <c:showPercent val="0"/>
          <c:showBubbleSize val="0"/>
        </c:dLbls>
        <c:gapWidth val="219"/>
        <c:overlap val="-27"/>
        <c:axId val="142868864"/>
        <c:axId val="142870400"/>
      </c:barChart>
      <c:catAx>
        <c:axId val="14286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2870400"/>
        <c:crosses val="autoZero"/>
        <c:auto val="1"/>
        <c:lblAlgn val="ctr"/>
        <c:lblOffset val="100"/>
        <c:noMultiLvlLbl val="0"/>
      </c:catAx>
      <c:valAx>
        <c:axId val="14287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2868864"/>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Motivation of offering MOOCs</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'Q8'!$G$16:$G$26</c:f>
              <c:strCache>
                <c:ptCount val="11"/>
                <c:pt idx="0">
                  <c:v>Helping get tenure position</c:v>
                </c:pt>
                <c:pt idx="1">
                  <c:v>Building national identity</c:v>
                </c:pt>
                <c:pt idx="2">
                  <c:v>Other </c:v>
                </c:pt>
                <c:pt idx="3">
                  <c:v>Conducting research on teaching and learning</c:v>
                </c:pt>
                <c:pt idx="4">
                  <c:v>Encouragement of the university</c:v>
                </c:pt>
                <c:pt idx="5">
                  <c:v>Building personal reputation</c:v>
                </c:pt>
                <c:pt idx="6">
                  <c:v>Personal interest</c:v>
                </c:pt>
                <c:pt idx="7">
                  <c:v>Building institutional reputation</c:v>
                </c:pt>
                <c:pt idx="8">
                  <c:v>Increasing student access to higher education worldwide</c:v>
                </c:pt>
                <c:pt idx="9">
                  <c:v>Innovation in teaching and learning</c:v>
                </c:pt>
                <c:pt idx="10">
                  <c:v>Experiencing teaching and connecting to a large and diverse audience throughout the world</c:v>
                </c:pt>
              </c:strCache>
            </c:strRef>
          </c:cat>
          <c:val>
            <c:numRef>
              <c:f>'Q8'!$H$16:$H$26</c:f>
              <c:numCache>
                <c:formatCode>0</c:formatCode>
                <c:ptCount val="11"/>
                <c:pt idx="0">
                  <c:v>2</c:v>
                </c:pt>
                <c:pt idx="1">
                  <c:v>21</c:v>
                </c:pt>
                <c:pt idx="2">
                  <c:v>27</c:v>
                </c:pt>
                <c:pt idx="3">
                  <c:v>35</c:v>
                </c:pt>
                <c:pt idx="4">
                  <c:v>51</c:v>
                </c:pt>
                <c:pt idx="5">
                  <c:v>59</c:v>
                </c:pt>
                <c:pt idx="6">
                  <c:v>69</c:v>
                </c:pt>
                <c:pt idx="7">
                  <c:v>83</c:v>
                </c:pt>
                <c:pt idx="8">
                  <c:v>93</c:v>
                </c:pt>
                <c:pt idx="9">
                  <c:v>101</c:v>
                </c:pt>
                <c:pt idx="10">
                  <c:v>102</c:v>
                </c:pt>
              </c:numCache>
            </c:numRef>
          </c:val>
          <c:extLst>
            <c:ext xmlns:c16="http://schemas.microsoft.com/office/drawing/2014/chart" uri="{C3380CC4-5D6E-409C-BE32-E72D297353CC}">
              <c16:uniqueId val="{00000000-9B4E-492A-806E-F0607E4111B3}"/>
            </c:ext>
          </c:extLst>
        </c:ser>
        <c:dLbls>
          <c:showLegendKey val="0"/>
          <c:showVal val="0"/>
          <c:showCatName val="0"/>
          <c:showSerName val="0"/>
          <c:showPercent val="0"/>
          <c:showBubbleSize val="0"/>
        </c:dLbls>
        <c:gapWidth val="182"/>
        <c:axId val="142922880"/>
        <c:axId val="142924416"/>
      </c:barChart>
      <c:catAx>
        <c:axId val="142922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2924416"/>
        <c:crosses val="autoZero"/>
        <c:auto val="1"/>
        <c:lblAlgn val="ctr"/>
        <c:lblOffset val="100"/>
        <c:noMultiLvlLbl val="0"/>
      </c:catAx>
      <c:valAx>
        <c:axId val="142924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429228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4C5C0-72B6-436C-AD58-C3C11231B49B}" type="datetimeFigureOut">
              <a:rPr lang="en-US" smtClean="0"/>
              <a:t>4/10/2018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B76BB-CCFA-43FC-B0EE-8F34649DA905}" type="slidenum">
              <a:rPr lang="en-US" smtClean="0"/>
              <a:t>‹#›</a:t>
            </a:fld>
            <a:endParaRPr lang="en-US"/>
          </a:p>
        </p:txBody>
      </p:sp>
    </p:spTree>
    <p:extLst>
      <p:ext uri="{BB962C8B-B14F-4D97-AF65-F5344CB8AC3E}">
        <p14:creationId xmlns:p14="http://schemas.microsoft.com/office/powerpoint/2010/main" val="364984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1</a:t>
            </a:fld>
            <a:endParaRPr lang="en-US"/>
          </a:p>
        </p:txBody>
      </p:sp>
    </p:spTree>
    <p:extLst>
      <p:ext uri="{BB962C8B-B14F-4D97-AF65-F5344CB8AC3E}">
        <p14:creationId xmlns:p14="http://schemas.microsoft.com/office/powerpoint/2010/main" val="203238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13</a:t>
            </a:fld>
            <a:endParaRPr lang="en-US"/>
          </a:p>
        </p:txBody>
      </p:sp>
    </p:spTree>
    <p:extLst>
      <p:ext uri="{BB962C8B-B14F-4D97-AF65-F5344CB8AC3E}">
        <p14:creationId xmlns:p14="http://schemas.microsoft.com/office/powerpoint/2010/main" val="396878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14</a:t>
            </a:fld>
            <a:endParaRPr lang="en-US"/>
          </a:p>
        </p:txBody>
      </p:sp>
    </p:spTree>
    <p:extLst>
      <p:ext uri="{BB962C8B-B14F-4D97-AF65-F5344CB8AC3E}">
        <p14:creationId xmlns:p14="http://schemas.microsoft.com/office/powerpoint/2010/main" val="97174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16</a:t>
            </a:fld>
            <a:endParaRPr lang="en-US"/>
          </a:p>
        </p:txBody>
      </p:sp>
    </p:spTree>
    <p:extLst>
      <p:ext uri="{BB962C8B-B14F-4D97-AF65-F5344CB8AC3E}">
        <p14:creationId xmlns:p14="http://schemas.microsoft.com/office/powerpoint/2010/main" val="358755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17</a:t>
            </a:fld>
            <a:endParaRPr lang="en-US"/>
          </a:p>
        </p:txBody>
      </p:sp>
    </p:spTree>
    <p:extLst>
      <p:ext uri="{BB962C8B-B14F-4D97-AF65-F5344CB8AC3E}">
        <p14:creationId xmlns:p14="http://schemas.microsoft.com/office/powerpoint/2010/main" val="355290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19</a:t>
            </a:fld>
            <a:endParaRPr lang="en-US"/>
          </a:p>
        </p:txBody>
      </p:sp>
    </p:spTree>
    <p:extLst>
      <p:ext uri="{BB962C8B-B14F-4D97-AF65-F5344CB8AC3E}">
        <p14:creationId xmlns:p14="http://schemas.microsoft.com/office/powerpoint/2010/main" val="173673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20</a:t>
            </a:fld>
            <a:endParaRPr lang="en-US"/>
          </a:p>
        </p:txBody>
      </p:sp>
    </p:spTree>
    <p:extLst>
      <p:ext uri="{BB962C8B-B14F-4D97-AF65-F5344CB8AC3E}">
        <p14:creationId xmlns:p14="http://schemas.microsoft.com/office/powerpoint/2010/main" val="4163666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21</a:t>
            </a:fld>
            <a:endParaRPr lang="en-US"/>
          </a:p>
        </p:txBody>
      </p:sp>
    </p:spTree>
    <p:extLst>
      <p:ext uri="{BB962C8B-B14F-4D97-AF65-F5344CB8AC3E}">
        <p14:creationId xmlns:p14="http://schemas.microsoft.com/office/powerpoint/2010/main" val="144532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22</a:t>
            </a:fld>
            <a:endParaRPr lang="en-US"/>
          </a:p>
        </p:txBody>
      </p:sp>
    </p:spTree>
    <p:extLst>
      <p:ext uri="{BB962C8B-B14F-4D97-AF65-F5344CB8AC3E}">
        <p14:creationId xmlns:p14="http://schemas.microsoft.com/office/powerpoint/2010/main" val="1951246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24</a:t>
            </a:fld>
            <a:endParaRPr lang="en-US"/>
          </a:p>
        </p:txBody>
      </p:sp>
    </p:spTree>
    <p:extLst>
      <p:ext uri="{BB962C8B-B14F-4D97-AF65-F5344CB8AC3E}">
        <p14:creationId xmlns:p14="http://schemas.microsoft.com/office/powerpoint/2010/main" val="832017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25</a:t>
            </a:fld>
            <a:endParaRPr lang="en-US"/>
          </a:p>
        </p:txBody>
      </p:sp>
    </p:spTree>
    <p:extLst>
      <p:ext uri="{BB962C8B-B14F-4D97-AF65-F5344CB8AC3E}">
        <p14:creationId xmlns:p14="http://schemas.microsoft.com/office/powerpoint/2010/main" val="227871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a:t>
            </a:fld>
            <a:endParaRPr lang="en-US"/>
          </a:p>
        </p:txBody>
      </p:sp>
    </p:spTree>
    <p:extLst>
      <p:ext uri="{BB962C8B-B14F-4D97-AF65-F5344CB8AC3E}">
        <p14:creationId xmlns:p14="http://schemas.microsoft.com/office/powerpoint/2010/main" val="89013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26</a:t>
            </a:fld>
            <a:endParaRPr lang="en-US"/>
          </a:p>
        </p:txBody>
      </p:sp>
    </p:spTree>
    <p:extLst>
      <p:ext uri="{BB962C8B-B14F-4D97-AF65-F5344CB8AC3E}">
        <p14:creationId xmlns:p14="http://schemas.microsoft.com/office/powerpoint/2010/main" val="3339677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27</a:t>
            </a:fld>
            <a:endParaRPr lang="en-US"/>
          </a:p>
        </p:txBody>
      </p:sp>
    </p:spTree>
    <p:extLst>
      <p:ext uri="{BB962C8B-B14F-4D97-AF65-F5344CB8AC3E}">
        <p14:creationId xmlns:p14="http://schemas.microsoft.com/office/powerpoint/2010/main" val="2427723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28</a:t>
            </a:fld>
            <a:endParaRPr lang="en-US"/>
          </a:p>
        </p:txBody>
      </p:sp>
    </p:spTree>
    <p:extLst>
      <p:ext uri="{BB962C8B-B14F-4D97-AF65-F5344CB8AC3E}">
        <p14:creationId xmlns:p14="http://schemas.microsoft.com/office/powerpoint/2010/main" val="51772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29</a:t>
            </a:fld>
            <a:endParaRPr lang="en-US"/>
          </a:p>
        </p:txBody>
      </p:sp>
    </p:spTree>
    <p:extLst>
      <p:ext uri="{BB962C8B-B14F-4D97-AF65-F5344CB8AC3E}">
        <p14:creationId xmlns:p14="http://schemas.microsoft.com/office/powerpoint/2010/main" val="1644103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30</a:t>
            </a:fld>
            <a:endParaRPr lang="en-US"/>
          </a:p>
        </p:txBody>
      </p:sp>
    </p:spTree>
    <p:extLst>
      <p:ext uri="{BB962C8B-B14F-4D97-AF65-F5344CB8AC3E}">
        <p14:creationId xmlns:p14="http://schemas.microsoft.com/office/powerpoint/2010/main" val="375486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32</a:t>
            </a:fld>
            <a:endParaRPr lang="en-US"/>
          </a:p>
        </p:txBody>
      </p:sp>
    </p:spTree>
    <p:extLst>
      <p:ext uri="{BB962C8B-B14F-4D97-AF65-F5344CB8AC3E}">
        <p14:creationId xmlns:p14="http://schemas.microsoft.com/office/powerpoint/2010/main" val="336500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33</a:t>
            </a:fld>
            <a:endParaRPr lang="en-US"/>
          </a:p>
        </p:txBody>
      </p:sp>
    </p:spTree>
    <p:extLst>
      <p:ext uri="{BB962C8B-B14F-4D97-AF65-F5344CB8AC3E}">
        <p14:creationId xmlns:p14="http://schemas.microsoft.com/office/powerpoint/2010/main" val="1330405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34</a:t>
            </a:fld>
            <a:endParaRPr lang="en-US"/>
          </a:p>
        </p:txBody>
      </p:sp>
    </p:spTree>
    <p:extLst>
      <p:ext uri="{BB962C8B-B14F-4D97-AF65-F5344CB8AC3E}">
        <p14:creationId xmlns:p14="http://schemas.microsoft.com/office/powerpoint/2010/main" val="3889063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35</a:t>
            </a:fld>
            <a:endParaRPr lang="en-US"/>
          </a:p>
        </p:txBody>
      </p:sp>
    </p:spTree>
    <p:extLst>
      <p:ext uri="{BB962C8B-B14F-4D97-AF65-F5344CB8AC3E}">
        <p14:creationId xmlns:p14="http://schemas.microsoft.com/office/powerpoint/2010/main" val="1796178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36</a:t>
            </a:fld>
            <a:endParaRPr lang="en-US"/>
          </a:p>
        </p:txBody>
      </p:sp>
    </p:spTree>
    <p:extLst>
      <p:ext uri="{BB962C8B-B14F-4D97-AF65-F5344CB8AC3E}">
        <p14:creationId xmlns:p14="http://schemas.microsoft.com/office/powerpoint/2010/main" val="156344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4</a:t>
            </a:fld>
            <a:endParaRPr lang="en-US"/>
          </a:p>
        </p:txBody>
      </p:sp>
    </p:spTree>
    <p:extLst>
      <p:ext uri="{BB962C8B-B14F-4D97-AF65-F5344CB8AC3E}">
        <p14:creationId xmlns:p14="http://schemas.microsoft.com/office/powerpoint/2010/main" val="1962900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37</a:t>
            </a:fld>
            <a:endParaRPr lang="en-US"/>
          </a:p>
        </p:txBody>
      </p:sp>
    </p:spTree>
    <p:extLst>
      <p:ext uri="{BB962C8B-B14F-4D97-AF65-F5344CB8AC3E}">
        <p14:creationId xmlns:p14="http://schemas.microsoft.com/office/powerpoint/2010/main" val="2917551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38</a:t>
            </a:fld>
            <a:endParaRPr lang="en-US"/>
          </a:p>
        </p:txBody>
      </p:sp>
    </p:spTree>
    <p:extLst>
      <p:ext uri="{BB962C8B-B14F-4D97-AF65-F5344CB8AC3E}">
        <p14:creationId xmlns:p14="http://schemas.microsoft.com/office/powerpoint/2010/main" val="137430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39</a:t>
            </a:fld>
            <a:endParaRPr lang="en-US"/>
          </a:p>
        </p:txBody>
      </p:sp>
    </p:spTree>
    <p:extLst>
      <p:ext uri="{BB962C8B-B14F-4D97-AF65-F5344CB8AC3E}">
        <p14:creationId xmlns:p14="http://schemas.microsoft.com/office/powerpoint/2010/main" val="3613716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40</a:t>
            </a:fld>
            <a:endParaRPr lang="en-US"/>
          </a:p>
        </p:txBody>
      </p:sp>
    </p:spTree>
    <p:extLst>
      <p:ext uri="{BB962C8B-B14F-4D97-AF65-F5344CB8AC3E}">
        <p14:creationId xmlns:p14="http://schemas.microsoft.com/office/powerpoint/2010/main" val="3926446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41</a:t>
            </a:fld>
            <a:endParaRPr lang="en-US"/>
          </a:p>
        </p:txBody>
      </p:sp>
    </p:spTree>
    <p:extLst>
      <p:ext uri="{BB962C8B-B14F-4D97-AF65-F5344CB8AC3E}">
        <p14:creationId xmlns:p14="http://schemas.microsoft.com/office/powerpoint/2010/main" val="3389850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42</a:t>
            </a:fld>
            <a:endParaRPr lang="en-US"/>
          </a:p>
        </p:txBody>
      </p:sp>
    </p:spTree>
    <p:extLst>
      <p:ext uri="{BB962C8B-B14F-4D97-AF65-F5344CB8AC3E}">
        <p14:creationId xmlns:p14="http://schemas.microsoft.com/office/powerpoint/2010/main" val="3577287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44</a:t>
            </a:fld>
            <a:endParaRPr lang="en-US"/>
          </a:p>
        </p:txBody>
      </p:sp>
    </p:spTree>
    <p:extLst>
      <p:ext uri="{BB962C8B-B14F-4D97-AF65-F5344CB8AC3E}">
        <p14:creationId xmlns:p14="http://schemas.microsoft.com/office/powerpoint/2010/main" val="714856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45</a:t>
            </a:fld>
            <a:endParaRPr lang="en-US"/>
          </a:p>
        </p:txBody>
      </p:sp>
    </p:spTree>
    <p:extLst>
      <p:ext uri="{BB962C8B-B14F-4D97-AF65-F5344CB8AC3E}">
        <p14:creationId xmlns:p14="http://schemas.microsoft.com/office/powerpoint/2010/main" val="36490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46</a:t>
            </a:fld>
            <a:endParaRPr lang="en-US"/>
          </a:p>
        </p:txBody>
      </p:sp>
    </p:spTree>
    <p:extLst>
      <p:ext uri="{BB962C8B-B14F-4D97-AF65-F5344CB8AC3E}">
        <p14:creationId xmlns:p14="http://schemas.microsoft.com/office/powerpoint/2010/main" val="280709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5</a:t>
            </a:fld>
            <a:endParaRPr lang="en-US"/>
          </a:p>
        </p:txBody>
      </p:sp>
    </p:spTree>
    <p:extLst>
      <p:ext uri="{BB962C8B-B14F-4D97-AF65-F5344CB8AC3E}">
        <p14:creationId xmlns:p14="http://schemas.microsoft.com/office/powerpoint/2010/main" val="318789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6</a:t>
            </a:fld>
            <a:endParaRPr lang="en-US"/>
          </a:p>
        </p:txBody>
      </p:sp>
    </p:spTree>
    <p:extLst>
      <p:ext uri="{BB962C8B-B14F-4D97-AF65-F5344CB8AC3E}">
        <p14:creationId xmlns:p14="http://schemas.microsoft.com/office/powerpoint/2010/main" val="253496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7</a:t>
            </a:fld>
            <a:endParaRPr lang="en-US"/>
          </a:p>
        </p:txBody>
      </p:sp>
    </p:spTree>
    <p:extLst>
      <p:ext uri="{BB962C8B-B14F-4D97-AF65-F5344CB8AC3E}">
        <p14:creationId xmlns:p14="http://schemas.microsoft.com/office/powerpoint/2010/main" val="29189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8</a:t>
            </a:fld>
            <a:endParaRPr lang="en-US"/>
          </a:p>
        </p:txBody>
      </p:sp>
    </p:spTree>
    <p:extLst>
      <p:ext uri="{BB962C8B-B14F-4D97-AF65-F5344CB8AC3E}">
        <p14:creationId xmlns:p14="http://schemas.microsoft.com/office/powerpoint/2010/main" val="243181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11</a:t>
            </a:fld>
            <a:endParaRPr lang="en-US"/>
          </a:p>
        </p:txBody>
      </p:sp>
    </p:spTree>
    <p:extLst>
      <p:ext uri="{BB962C8B-B14F-4D97-AF65-F5344CB8AC3E}">
        <p14:creationId xmlns:p14="http://schemas.microsoft.com/office/powerpoint/2010/main" val="206059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B76BB-CCFA-43FC-B0EE-8F34649DA905}" type="slidenum">
              <a:rPr lang="en-US" smtClean="0"/>
              <a:t>12</a:t>
            </a:fld>
            <a:endParaRPr lang="en-US"/>
          </a:p>
        </p:txBody>
      </p:sp>
    </p:spTree>
    <p:extLst>
      <p:ext uri="{BB962C8B-B14F-4D97-AF65-F5344CB8AC3E}">
        <p14:creationId xmlns:p14="http://schemas.microsoft.com/office/powerpoint/2010/main" val="551853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Berlin Sans FB Demi" panose="020E0802020502020306" pitchFamily="34" charset="0"/>
                <a:cs typeface="Arial"/>
              </a:defRPr>
            </a:lvl1pPr>
          </a:lstStyle>
          <a:p>
            <a:r>
              <a:rPr lang="en-US" dirty="0"/>
              <a:t>Unnecessarily extra long title of presentation</a:t>
            </a:r>
          </a:p>
        </p:txBody>
      </p:sp>
      <p:sp>
        <p:nvSpPr>
          <p:cNvPr id="11" name="Text Placeholder 19"/>
          <p:cNvSpPr>
            <a:spLocks noGrp="1"/>
          </p:cNvSpPr>
          <p:nvPr>
            <p:ph type="body" sz="quarter" idx="10" hasCustomPrompt="1"/>
          </p:nvPr>
        </p:nvSpPr>
        <p:spPr>
          <a:xfrm>
            <a:off x="0" y="6279762"/>
            <a:ext cx="9144000"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a:t>School of Education, IST: Design Research Group                                             INDIANA UNIVERSITY BLOOMINGTON</a:t>
            </a:r>
          </a:p>
        </p:txBody>
      </p:sp>
      <p:grpSp>
        <p:nvGrpSpPr>
          <p:cNvPr id="13" name="Group 12"/>
          <p:cNvGrpSpPr/>
          <p:nvPr/>
        </p:nvGrpSpPr>
        <p:grpSpPr>
          <a:xfrm>
            <a:off x="300413" y="0"/>
            <a:ext cx="950609" cy="2766507"/>
            <a:chOff x="633305" y="-72571"/>
            <a:chExt cx="950609" cy="2766507"/>
          </a:xfrm>
        </p:grpSpPr>
        <p:sp>
          <p:nvSpPr>
            <p:cNvPr id="6" name="Rectangle 5"/>
            <p:cNvSpPr/>
            <p:nvPr/>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trident.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426629227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92FB81-0084-4199-812F-93D9A2CE6C5D}" type="datetimeFigureOut">
              <a:rPr lang="en-US" smtClean="0"/>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27949A-D976-413A-B898-215FA607BCD6}" type="slidenum">
              <a:rPr lang="en-US" smtClean="0"/>
              <a:t>‹#›</a:t>
            </a:fld>
            <a:endParaRPr lang="en-US" dirty="0"/>
          </a:p>
        </p:txBody>
      </p:sp>
    </p:spTree>
    <p:extLst>
      <p:ext uri="{BB962C8B-B14F-4D97-AF65-F5344CB8AC3E}">
        <p14:creationId xmlns:p14="http://schemas.microsoft.com/office/powerpoint/2010/main" val="419909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ACD59C12-9B4C-478D-B555-B33B8B2B849E}" type="datetimeFigureOut">
              <a:rPr lang="en-US"/>
              <a:pPr>
                <a:defRPr/>
              </a:pPr>
              <a:t>4/10/2018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D57D06B0-A636-4036-A207-86AEBD9749D1}" type="slidenum">
              <a:rPr lang="en-US"/>
              <a:pPr>
                <a:defRPr/>
              </a:pPr>
              <a:t>‹#›</a:t>
            </a:fld>
            <a:endParaRPr lang="en-US"/>
          </a:p>
        </p:txBody>
      </p:sp>
    </p:spTree>
    <p:extLst>
      <p:ext uri="{BB962C8B-B14F-4D97-AF65-F5344CB8AC3E}">
        <p14:creationId xmlns:p14="http://schemas.microsoft.com/office/powerpoint/2010/main" val="416703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357F4B3B-A2B4-4590-8CB1-1F767C0FA8F0}" type="datetimeFigureOut">
              <a:rPr lang="en-US"/>
              <a:pPr>
                <a:defRPr/>
              </a:pPr>
              <a:t>4/10/2018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C26C2D63-AE57-41FC-A382-0FC146469BED}" type="slidenum">
              <a:rPr lang="en-US"/>
              <a:pPr>
                <a:defRPr/>
              </a:pPr>
              <a:t>‹#›</a:t>
            </a:fld>
            <a:endParaRPr lang="en-US"/>
          </a:p>
        </p:txBody>
      </p:sp>
    </p:spTree>
    <p:extLst>
      <p:ext uri="{BB962C8B-B14F-4D97-AF65-F5344CB8AC3E}">
        <p14:creationId xmlns:p14="http://schemas.microsoft.com/office/powerpoint/2010/main" val="420195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46ABC8BB-9228-46D4-9FB9-A73B72C7BBF3}" type="datetimeFigureOut">
              <a:rPr lang="en-US"/>
              <a:pPr>
                <a:defRPr/>
              </a:pPr>
              <a:t>4/10/2018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AD58CEA5-A1FE-4A13-9D74-EC9FFC85240D}" type="slidenum">
              <a:rPr lang="en-US"/>
              <a:pPr>
                <a:defRPr/>
              </a:pPr>
              <a:t>‹#›</a:t>
            </a:fld>
            <a:endParaRPr lang="en-US"/>
          </a:p>
        </p:txBody>
      </p:sp>
    </p:spTree>
    <p:extLst>
      <p:ext uri="{BB962C8B-B14F-4D97-AF65-F5344CB8AC3E}">
        <p14:creationId xmlns:p14="http://schemas.microsoft.com/office/powerpoint/2010/main" val="2647992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C7704FFC-6140-40CB-99C8-5C25EC2A0C0A}" type="datetimeFigureOut">
              <a:rPr lang="en-US"/>
              <a:pPr>
                <a:defRPr/>
              </a:pPr>
              <a:t>4/10/2018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6C08D780-A173-4975-B155-813ACFF2A598}" type="slidenum">
              <a:rPr lang="en-US"/>
              <a:pPr>
                <a:defRPr/>
              </a:pPr>
              <a:t>‹#›</a:t>
            </a:fld>
            <a:endParaRPr lang="en-US"/>
          </a:p>
        </p:txBody>
      </p:sp>
    </p:spTree>
    <p:extLst>
      <p:ext uri="{BB962C8B-B14F-4D97-AF65-F5344CB8AC3E}">
        <p14:creationId xmlns:p14="http://schemas.microsoft.com/office/powerpoint/2010/main" val="343112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AD417701-449F-4090-9E14-2BE8BE381E3D}" type="datetimeFigureOut">
              <a:rPr lang="en-US"/>
              <a:pPr>
                <a:defRPr/>
              </a:pPr>
              <a:t>4/10/2018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688B07FC-E1CF-46D9-A825-DA1B42FC350C}" type="slidenum">
              <a:rPr lang="en-US"/>
              <a:pPr>
                <a:defRPr/>
              </a:pPr>
              <a:t>‹#›</a:t>
            </a:fld>
            <a:endParaRPr lang="en-US"/>
          </a:p>
        </p:txBody>
      </p:sp>
    </p:spTree>
    <p:extLst>
      <p:ext uri="{BB962C8B-B14F-4D97-AF65-F5344CB8AC3E}">
        <p14:creationId xmlns:p14="http://schemas.microsoft.com/office/powerpoint/2010/main" val="249647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6C63CD32-863B-4234-B866-4F600B7A7B0B}" type="datetimeFigureOut">
              <a:rPr lang="en-US"/>
              <a:pPr>
                <a:defRPr/>
              </a:pPr>
              <a:t>4/10/2018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C396468B-7B31-4217-AF00-72B8BC2D9DF3}" type="slidenum">
              <a:rPr lang="en-US"/>
              <a:pPr>
                <a:defRPr/>
              </a:pPr>
              <a:t>‹#›</a:t>
            </a:fld>
            <a:endParaRPr lang="en-US"/>
          </a:p>
        </p:txBody>
      </p:sp>
    </p:spTree>
    <p:extLst>
      <p:ext uri="{BB962C8B-B14F-4D97-AF65-F5344CB8AC3E}">
        <p14:creationId xmlns:p14="http://schemas.microsoft.com/office/powerpoint/2010/main" val="2955104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3EABB19F-ECE1-435A-A73D-C32CE0855676}" type="datetimeFigureOut">
              <a:rPr lang="en-US"/>
              <a:pPr>
                <a:defRPr/>
              </a:pPr>
              <a:t>4/10/2018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54EA2916-96F7-47E7-A4D5-7269D578BCB9}" type="slidenum">
              <a:rPr lang="en-US"/>
              <a:pPr>
                <a:defRPr/>
              </a:pPr>
              <a:t>‹#›</a:t>
            </a:fld>
            <a:endParaRPr lang="en-US"/>
          </a:p>
        </p:txBody>
      </p:sp>
    </p:spTree>
    <p:extLst>
      <p:ext uri="{BB962C8B-B14F-4D97-AF65-F5344CB8AC3E}">
        <p14:creationId xmlns:p14="http://schemas.microsoft.com/office/powerpoint/2010/main" val="323346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6ED32336-D112-4AFB-942C-84C9BFDD88A0}" type="datetimeFigureOut">
              <a:rPr lang="en-US"/>
              <a:pPr>
                <a:defRPr/>
              </a:pPr>
              <a:t>4/10/2018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DCC47C11-540C-4012-A7DD-B209B0E2982A}" type="slidenum">
              <a:rPr lang="en-US"/>
              <a:pPr>
                <a:defRPr/>
              </a:pPr>
              <a:t>‹#›</a:t>
            </a:fld>
            <a:endParaRPr lang="en-US"/>
          </a:p>
        </p:txBody>
      </p:sp>
    </p:spTree>
    <p:extLst>
      <p:ext uri="{BB962C8B-B14F-4D97-AF65-F5344CB8AC3E}">
        <p14:creationId xmlns:p14="http://schemas.microsoft.com/office/powerpoint/2010/main" val="4055806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F1CA4495-5538-4075-A7F9-0F43B314986E}" type="datetimeFigureOut">
              <a:rPr lang="en-US"/>
              <a:pPr>
                <a:defRPr/>
              </a:pPr>
              <a:t>4/10/2018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01ECA84E-0937-4A1C-B926-CDD7A108A91A}" type="slidenum">
              <a:rPr lang="en-US"/>
              <a:pPr>
                <a:defRPr/>
              </a:pPr>
              <a:t>‹#›</a:t>
            </a:fld>
            <a:endParaRPr lang="en-US"/>
          </a:p>
        </p:txBody>
      </p:sp>
    </p:spTree>
    <p:extLst>
      <p:ext uri="{BB962C8B-B14F-4D97-AF65-F5344CB8AC3E}">
        <p14:creationId xmlns:p14="http://schemas.microsoft.com/office/powerpoint/2010/main" val="347177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Georgia Pro Cond" panose="02040506050405020303" pitchFamily="18" charset="0"/>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a:t>SECTION NUMBER OR SUBTITLE</a:t>
            </a:r>
          </a:p>
        </p:txBody>
      </p:sp>
    </p:spTree>
    <p:extLst>
      <p:ext uri="{BB962C8B-B14F-4D97-AF65-F5344CB8AC3E}">
        <p14:creationId xmlns:p14="http://schemas.microsoft.com/office/powerpoint/2010/main" val="253966626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FB0FC83C-BABB-411E-A012-B9330488346B}" type="datetimeFigureOut">
              <a:rPr lang="en-US"/>
              <a:pPr>
                <a:defRPr/>
              </a:pPr>
              <a:t>4/10/2018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C1C10EE4-FCA8-46F7-88F0-DF8BF0DDBDE6}" type="slidenum">
              <a:rPr lang="en-US"/>
              <a:pPr>
                <a:defRPr/>
              </a:pPr>
              <a:t>‹#›</a:t>
            </a:fld>
            <a:endParaRPr lang="en-US"/>
          </a:p>
        </p:txBody>
      </p:sp>
    </p:spTree>
    <p:extLst>
      <p:ext uri="{BB962C8B-B14F-4D97-AF65-F5344CB8AC3E}">
        <p14:creationId xmlns:p14="http://schemas.microsoft.com/office/powerpoint/2010/main" val="2407965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F647A422-E869-4EB4-BF58-DF2ABE427C70}" type="datetimeFigureOut">
              <a:rPr lang="en-US"/>
              <a:pPr>
                <a:defRPr/>
              </a:pPr>
              <a:t>4/10/2018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5692FA48-FB27-41C9-9D21-6807450010A6}" type="slidenum">
              <a:rPr lang="en-US"/>
              <a:pPr>
                <a:defRPr/>
              </a:pPr>
              <a:t>‹#›</a:t>
            </a:fld>
            <a:endParaRPr lang="en-US"/>
          </a:p>
        </p:txBody>
      </p:sp>
    </p:spTree>
    <p:extLst>
      <p:ext uri="{BB962C8B-B14F-4D97-AF65-F5344CB8AC3E}">
        <p14:creationId xmlns:p14="http://schemas.microsoft.com/office/powerpoint/2010/main" val="43087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824" y="267533"/>
            <a:ext cx="8004391" cy="638906"/>
          </a:xfrm>
        </p:spPr>
        <p:txBody>
          <a:bodyPr>
            <a:noAutofit/>
          </a:bodyPr>
          <a:lstStyle>
            <a:lvl1pPr>
              <a:defRPr sz="4000" b="1" i="0" cap="none" spc="0">
                <a:solidFill>
                  <a:srgbClr val="C00000"/>
                </a:solidFill>
                <a:latin typeface="BentonSans Black" panose="02000503000000020004" pitchFamily="50" charset="0"/>
                <a:cs typeface="Arial"/>
              </a:defRPr>
            </a:lvl1pPr>
          </a:lstStyle>
          <a:p>
            <a:r>
              <a:rPr lang="en-US" dirty="0"/>
              <a:t>Click to edit master title style</a:t>
            </a:r>
          </a:p>
        </p:txBody>
      </p:sp>
      <p:sp>
        <p:nvSpPr>
          <p:cNvPr id="4" name="TextBox 3"/>
          <p:cNvSpPr txBox="1"/>
          <p:nvPr/>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073417"/>
            <a:ext cx="8015594" cy="502258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23" name="Group 22"/>
          <p:cNvGrpSpPr/>
          <p:nvPr/>
        </p:nvGrpSpPr>
        <p:grpSpPr>
          <a:xfrm>
            <a:off x="-30788" y="6336171"/>
            <a:ext cx="9228667" cy="528963"/>
            <a:chOff x="-30788" y="4661517"/>
            <a:chExt cx="9228667" cy="528963"/>
          </a:xfrm>
        </p:grpSpPr>
        <p:sp>
          <p:nvSpPr>
            <p:cNvPr id="24" name="Rectangle 23"/>
            <p:cNvSpPr/>
            <p:nvPr/>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tab-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117210321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239413"/>
            <a:ext cx="4560579" cy="1271887"/>
          </a:xfrm>
          <a:prstGeom prst="rect">
            <a:avLst/>
          </a:prstGeom>
        </p:spPr>
        <p:txBody>
          <a:bodyPr vert="horz" lIns="91440" tIns="45720" rIns="91440" bIns="45720" rtlCol="0" anchor="ctr">
            <a:noAutofit/>
          </a:bodyPr>
          <a:lstStyle>
            <a:lvl1pPr>
              <a:defRPr sz="4000" b="1" i="0" spc="0">
                <a:solidFill>
                  <a:srgbClr val="C00000"/>
                </a:solidFill>
                <a:latin typeface="Lucida Bright" panose="02040602050505020304" pitchFamily="18" charset="0"/>
                <a:cs typeface="Arial"/>
              </a:defRPr>
            </a:lvl1pPr>
          </a:lstStyle>
          <a:p>
            <a:r>
              <a:rPr lang="en-US" dirty="0"/>
              <a:t>Click to edit master title style</a:t>
            </a:r>
          </a:p>
        </p:txBody>
      </p:sp>
      <p:sp>
        <p:nvSpPr>
          <p:cNvPr id="8" name="Text Placeholder 2"/>
          <p:cNvSpPr>
            <a:spLocks noGrp="1"/>
          </p:cNvSpPr>
          <p:nvPr>
            <p:ph idx="1"/>
          </p:nvPr>
        </p:nvSpPr>
        <p:spPr>
          <a:xfrm>
            <a:off x="525304" y="1733266"/>
            <a:ext cx="4560579" cy="4359563"/>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dirty="0"/>
              <a:t>Click icon to add picture</a:t>
            </a:r>
          </a:p>
        </p:txBody>
      </p:sp>
      <p:sp>
        <p:nvSpPr>
          <p:cNvPr id="15" name="Rectangle 14"/>
          <p:cNvSpPr/>
          <p:nvPr/>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tab-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76328089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p:nvGrpSpPr>
        <p:grpSpPr>
          <a:xfrm>
            <a:off x="-30788" y="6336171"/>
            <a:ext cx="9228667" cy="528963"/>
            <a:chOff x="-30788" y="4661517"/>
            <a:chExt cx="9228667" cy="528963"/>
          </a:xfrm>
        </p:grpSpPr>
        <p:sp>
          <p:nvSpPr>
            <p:cNvPr id="24" name="Rectangle 23"/>
            <p:cNvSpPr/>
            <p:nvPr/>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tab-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p:nvSpPr>
          <p:spPr>
            <a:xfrm>
              <a:off x="1030972" y="4823737"/>
              <a:ext cx="3613600" cy="230832"/>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rPr>
                <a:t>INDIANA UNIVERSITY BLOOMINGTON</a:t>
              </a:r>
            </a:p>
          </p:txBody>
        </p:sp>
      </p:grpSp>
      <p:sp>
        <p:nvSpPr>
          <p:cNvPr id="28" name="Title 1"/>
          <p:cNvSpPr>
            <a:spLocks noGrp="1"/>
          </p:cNvSpPr>
          <p:nvPr>
            <p:ph type="ctrTitle" hasCustomPrompt="1"/>
          </p:nvPr>
        </p:nvSpPr>
        <p:spPr>
          <a:xfrm>
            <a:off x="530027" y="343884"/>
            <a:ext cx="8004391" cy="638906"/>
          </a:xfrm>
        </p:spPr>
        <p:txBody>
          <a:bodyPr>
            <a:normAutofit/>
          </a:bodyPr>
          <a:lstStyle>
            <a:lvl1pPr>
              <a:defRPr sz="3200" b="1" i="0" cap="none" spc="0">
                <a:solidFill>
                  <a:schemeClr val="bg1"/>
                </a:solidFill>
                <a:latin typeface="Lucida Bright" panose="02040602050505020304" pitchFamily="18" charset="0"/>
                <a:cs typeface="Arial"/>
              </a:defRPr>
            </a:lvl1pPr>
          </a:lstStyle>
          <a:p>
            <a:r>
              <a:rPr lang="en-US" dirty="0"/>
              <a:t>Click to edit master title style</a:t>
            </a:r>
          </a:p>
        </p:txBody>
      </p:sp>
      <p:sp>
        <p:nvSpPr>
          <p:cNvPr id="31" name="Text Placeholder 2"/>
          <p:cNvSpPr>
            <a:spLocks noGrp="1"/>
          </p:cNvSpPr>
          <p:nvPr>
            <p:ph idx="1" hasCustomPrompt="1"/>
          </p:nvPr>
        </p:nvSpPr>
        <p:spPr>
          <a:xfrm>
            <a:off x="518824" y="1308100"/>
            <a:ext cx="8015594" cy="4787900"/>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spTree>
    <p:extLst>
      <p:ext uri="{BB962C8B-B14F-4D97-AF65-F5344CB8AC3E}">
        <p14:creationId xmlns:p14="http://schemas.microsoft.com/office/powerpoint/2010/main" val="33724742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dirty="0"/>
              <a:t>Click icon to add picture</a:t>
            </a:r>
          </a:p>
        </p:txBody>
      </p:sp>
      <p:sp>
        <p:nvSpPr>
          <p:cNvPr id="16" name="Rectangle 15"/>
          <p:cNvSpPr/>
          <p:nvPr/>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tab-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45844" y="290213"/>
            <a:ext cx="4560579" cy="1039091"/>
          </a:xfrm>
          <a:prstGeom prst="rect">
            <a:avLst/>
          </a:prstGeom>
        </p:spPr>
        <p:txBody>
          <a:bodyPr vert="horz" lIns="91440" tIns="45720" rIns="91440" bIns="45720" rtlCol="0" anchor="ctr">
            <a:noAutofit/>
          </a:bodyPr>
          <a:lstStyle>
            <a:lvl1pPr>
              <a:defRPr sz="3200" b="1" i="0" spc="0">
                <a:solidFill>
                  <a:srgbClr val="FFFFFF"/>
                </a:solidFill>
                <a:latin typeface="Lucida Bright" panose="02040602050505020304" pitchFamily="18" charset="0"/>
                <a:cs typeface="Arial"/>
              </a:defRPr>
            </a:lvl1pPr>
          </a:lstStyle>
          <a:p>
            <a:r>
              <a:rPr lang="en-US" dirty="0"/>
              <a:t>Click to edit master title style</a:t>
            </a:r>
          </a:p>
        </p:txBody>
      </p:sp>
      <p:sp>
        <p:nvSpPr>
          <p:cNvPr id="20" name="Text Placeholder 2"/>
          <p:cNvSpPr>
            <a:spLocks noGrp="1"/>
          </p:cNvSpPr>
          <p:nvPr>
            <p:ph idx="1"/>
          </p:nvPr>
        </p:nvSpPr>
        <p:spPr>
          <a:xfrm>
            <a:off x="525304" y="1676400"/>
            <a:ext cx="4560579" cy="4416429"/>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89595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footer: white">
    <p:spTree>
      <p:nvGrpSpPr>
        <p:cNvPr id="1" name=""/>
        <p:cNvGrpSpPr/>
        <p:nvPr/>
      </p:nvGrpSpPr>
      <p:grpSpPr>
        <a:xfrm>
          <a:off x="0" y="0"/>
          <a:ext cx="0" cy="0"/>
          <a:chOff x="0" y="0"/>
          <a:chExt cx="0" cy="0"/>
        </a:xfrm>
      </p:grpSpPr>
      <p:grpSp>
        <p:nvGrpSpPr>
          <p:cNvPr id="17" name="Group 16"/>
          <p:cNvGrpSpPr/>
          <p:nvPr/>
        </p:nvGrpSpPr>
        <p:grpSpPr>
          <a:xfrm>
            <a:off x="-30788" y="6336171"/>
            <a:ext cx="9228667" cy="528963"/>
            <a:chOff x="-30788" y="4661517"/>
            <a:chExt cx="9228667" cy="528963"/>
          </a:xfrm>
        </p:grpSpPr>
        <p:sp>
          <p:nvSpPr>
            <p:cNvPr id="18" name="Rectangle 17"/>
            <p:cNvSpPr/>
            <p:nvPr/>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tab-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209216117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p:nvGrpSpPr>
        <p:grpSpPr>
          <a:xfrm>
            <a:off x="-30788" y="6336171"/>
            <a:ext cx="9228667" cy="528963"/>
            <a:chOff x="-30788" y="4661517"/>
            <a:chExt cx="9228667" cy="528963"/>
          </a:xfrm>
        </p:grpSpPr>
        <p:sp>
          <p:nvSpPr>
            <p:cNvPr id="17" name="Rectangle 16"/>
            <p:cNvSpPr/>
            <p:nvPr/>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tab-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p:nvSpPr>
          <p:spPr>
            <a:xfrm>
              <a:off x="1030972" y="4823737"/>
              <a:ext cx="3613600" cy="230832"/>
            </a:xfrm>
            <a:prstGeom prst="rect">
              <a:avLst/>
            </a:prstGeom>
            <a:noFill/>
          </p:spPr>
          <p:txBody>
            <a:bodyPr wrap="square" rtlCol="0" anchor="ctr">
              <a:spAutoFit/>
            </a:bodyPr>
            <a:lstStyle/>
            <a:p>
              <a:r>
                <a:rPr lang="en-US" sz="900" dirty="0">
                  <a:solidFill>
                    <a:srgbClr val="FFFFFF"/>
                  </a:solidFill>
                </a:rPr>
                <a:t>INDIANA UNIVERSITY BLOOMINGTON</a:t>
              </a:r>
            </a:p>
          </p:txBody>
        </p:sp>
      </p:grpSp>
    </p:spTree>
    <p:extLst>
      <p:ext uri="{BB962C8B-B14F-4D97-AF65-F5344CB8AC3E}">
        <p14:creationId xmlns:p14="http://schemas.microsoft.com/office/powerpoint/2010/main" val="221695281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Edit Master text styles</a:t>
            </a:r>
          </a:p>
        </p:txBody>
      </p:sp>
      <p:grpSp>
        <p:nvGrpSpPr>
          <p:cNvPr id="17" name="Group 16"/>
          <p:cNvGrpSpPr/>
          <p:nvPr/>
        </p:nvGrpSpPr>
        <p:grpSpPr>
          <a:xfrm>
            <a:off x="631042" y="5943053"/>
            <a:ext cx="5157379" cy="922081"/>
            <a:chOff x="631042" y="4235585"/>
            <a:chExt cx="5157379" cy="922081"/>
          </a:xfrm>
        </p:grpSpPr>
        <p:pic>
          <p:nvPicPr>
            <p:cNvPr id="18" name="Picture 17" descr="IUB_ftp.H.2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367" y="4326067"/>
              <a:ext cx="4418054" cy="463183"/>
            </a:xfrm>
            <a:prstGeom prst="rect">
              <a:avLst/>
            </a:prstGeom>
          </p:spPr>
        </p:pic>
        <p:sp>
          <p:nvSpPr>
            <p:cNvPr id="19" name="Rectangle 18"/>
            <p:cNvSpPr/>
            <p:nvPr/>
          </p:nvSpPr>
          <p:spPr>
            <a:xfrm>
              <a:off x="631042" y="4235585"/>
              <a:ext cx="536130" cy="92208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tab-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45" y="4326066"/>
              <a:ext cx="357525" cy="453783"/>
            </a:xfrm>
            <a:prstGeom prst="rect">
              <a:avLst/>
            </a:prstGeom>
          </p:spPr>
        </p:pic>
      </p:grpSp>
    </p:spTree>
    <p:extLst>
      <p:ext uri="{BB962C8B-B14F-4D97-AF65-F5344CB8AC3E}">
        <p14:creationId xmlns:p14="http://schemas.microsoft.com/office/powerpoint/2010/main" val="380913104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1" y="846139"/>
            <a:ext cx="7354311"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6872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slow">
    <p:push dir="u"/>
  </p:transition>
  <p:txStyles>
    <p:titleStyle>
      <a:lvl1pPr algn="l" defTabSz="457200" rtl="0" eaLnBrk="1" latinLnBrk="0" hangingPunct="1">
        <a:spcBef>
          <a:spcPct val="0"/>
        </a:spcBef>
        <a:buNone/>
        <a:defRPr sz="4000" b="1" i="0" u="none" kern="100" spc="0">
          <a:solidFill>
            <a:srgbClr val="C00000"/>
          </a:solidFill>
          <a:latin typeface="Lucida Bright" panose="02040602050505020304" pitchFamily="18" charset="0"/>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b="0" i="0" u="none"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Arial" panose="020B0604020202020204" pitchFamily="34" charset="0"/>
              </a:defRPr>
            </a:lvl1pPr>
          </a:lstStyle>
          <a:p>
            <a:pPr>
              <a:defRPr/>
            </a:pPr>
            <a:fld id="{3A878891-4EDF-4802-AD16-EC41D4BE2F44}" type="datetimeFigureOut">
              <a:rPr lang="en-US"/>
              <a:pPr>
                <a:defRPr/>
              </a:pPr>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Arial" panose="020B0604020202020204" pitchFamily="34" charset="0"/>
              </a:defRPr>
            </a:lvl1pPr>
          </a:lstStyle>
          <a:p>
            <a:pPr>
              <a:defRPr/>
            </a:pPr>
            <a:fld id="{71ECF4B8-BBB3-4C5D-8A4F-6C3B3E311B9B}" type="slidenum">
              <a:rPr lang="en-US"/>
              <a:pPr>
                <a:defRPr/>
              </a:pPr>
              <a:t>‹#›</a:t>
            </a:fld>
            <a:endParaRPr lang="en-US"/>
          </a:p>
        </p:txBody>
      </p:sp>
    </p:spTree>
    <p:extLst>
      <p:ext uri="{BB962C8B-B14F-4D97-AF65-F5344CB8AC3E}">
        <p14:creationId xmlns:p14="http://schemas.microsoft.com/office/powerpoint/2010/main" val="36474525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irrodl.org/index.php/irrodl/article/view/2448/365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lass-central.com/report/mooc-stats-201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lass-central.com/report/moocs-stats-and-trends-201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class-central.com/report/moocs-stats-and-trends-201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class-central.com/report/moocs-stats-and-trends-2017/" TargetMode="External"/><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lass-central.com/report/mooc-providers-list/" TargetMode="External"/><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moocsbook.com/" TargetMode="External"/><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A6C0CB-304F-4416-9F85-A8DC7643C8CE}"/>
              </a:ext>
            </a:extLst>
          </p:cNvPr>
          <p:cNvSpPr>
            <a:spLocks noGrp="1"/>
          </p:cNvSpPr>
          <p:nvPr>
            <p:ph type="title"/>
          </p:nvPr>
        </p:nvSpPr>
        <p:spPr>
          <a:xfrm>
            <a:off x="1789471" y="775508"/>
            <a:ext cx="6818082" cy="2778852"/>
          </a:xfrm>
        </p:spPr>
        <p:txBody>
          <a:bodyPr>
            <a:noAutofit/>
          </a:bodyPr>
          <a:lstStyle/>
          <a:p>
            <a:r>
              <a:rPr lang="en-US" sz="4000" dirty="0">
                <a:latin typeface="BentonSansCond Book" panose="02000606040000020004" pitchFamily="50" charset="0"/>
              </a:rPr>
              <a:t>MOOC Instructor Motivations, Innovations, and Designs: </a:t>
            </a:r>
            <a:br>
              <a:rPr lang="en-US" sz="4000" dirty="0">
                <a:latin typeface="BentonSansCond Book" panose="02000606040000020004" pitchFamily="50" charset="0"/>
              </a:rPr>
            </a:br>
            <a:r>
              <a:rPr lang="en-US" sz="4000" dirty="0">
                <a:latin typeface="BentonSansCond Book" panose="02000606040000020004" pitchFamily="50" charset="0"/>
              </a:rPr>
              <a:t>Surveys, Interviews, and Course Reviews</a:t>
            </a:r>
          </a:p>
        </p:txBody>
      </p:sp>
      <p:sp>
        <p:nvSpPr>
          <p:cNvPr id="7" name="Title 4">
            <a:extLst>
              <a:ext uri="{FF2B5EF4-FFF2-40B4-BE49-F238E27FC236}">
                <a16:creationId xmlns:a16="http://schemas.microsoft.com/office/drawing/2014/main" id="{5A7D227A-CE6D-4F78-A327-614EDBC157B7}"/>
              </a:ext>
            </a:extLst>
          </p:cNvPr>
          <p:cNvSpPr txBox="1">
            <a:spLocks/>
          </p:cNvSpPr>
          <p:nvPr/>
        </p:nvSpPr>
        <p:spPr>
          <a:xfrm>
            <a:off x="1436968" y="3713278"/>
            <a:ext cx="6756055" cy="2151074"/>
          </a:xfrm>
          <a:prstGeom prst="rect">
            <a:avLst/>
          </a:prstGeom>
        </p:spPr>
        <p:txBody>
          <a:bodyPr vert="horz" lIns="91440" tIns="45720" rIns="91440" bIns="45720" rtlCol="0" anchor="ctr">
            <a:normAutofit fontScale="97500"/>
          </a:bodyPr>
          <a:lstStyle>
            <a:lvl1pPr algn="l" defTabSz="457200" rtl="0" eaLnBrk="1" latinLnBrk="0" hangingPunct="1">
              <a:lnSpc>
                <a:spcPct val="90000"/>
              </a:lnSpc>
              <a:spcBef>
                <a:spcPct val="0"/>
              </a:spcBef>
              <a:buNone/>
              <a:defRPr sz="4400" b="1" i="0" u="none" kern="100" spc="0" baseline="0">
                <a:solidFill>
                  <a:schemeClr val="bg1"/>
                </a:solidFill>
                <a:latin typeface="Berlin Sans FB Demi" panose="020E0802020502020306" pitchFamily="34" charset="0"/>
                <a:ea typeface="+mj-ea"/>
                <a:cs typeface="Arial"/>
              </a:defRPr>
            </a:lvl1pPr>
          </a:lstStyle>
          <a:p>
            <a:pPr algn="ctr"/>
            <a:endParaRPr lang="en-US" dirty="0">
              <a:latin typeface="BentonSansCond Light" panose="02000606030000020004" pitchFamily="50" charset="0"/>
            </a:endParaRPr>
          </a:p>
        </p:txBody>
      </p:sp>
      <p:sp>
        <p:nvSpPr>
          <p:cNvPr id="8" name="Title 4">
            <a:extLst>
              <a:ext uri="{FF2B5EF4-FFF2-40B4-BE49-F238E27FC236}">
                <a16:creationId xmlns:a16="http://schemas.microsoft.com/office/drawing/2014/main" id="{8CF0132D-E6DA-4F87-801A-0CDE320AC11C}"/>
              </a:ext>
            </a:extLst>
          </p:cNvPr>
          <p:cNvSpPr txBox="1">
            <a:spLocks/>
          </p:cNvSpPr>
          <p:nvPr/>
        </p:nvSpPr>
        <p:spPr>
          <a:xfrm>
            <a:off x="1937233" y="3654808"/>
            <a:ext cx="4409768" cy="1753921"/>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4400" b="1" i="0" u="none" kern="100" spc="0" baseline="0">
                <a:solidFill>
                  <a:schemeClr val="bg1"/>
                </a:solidFill>
                <a:latin typeface="Berlin Sans FB Demi" panose="020E0802020502020306" pitchFamily="34" charset="0"/>
                <a:ea typeface="+mj-ea"/>
                <a:cs typeface="Arial"/>
              </a:defRPr>
            </a:lvl1pPr>
          </a:lstStyle>
          <a:p>
            <a:pPr algn="ctr"/>
            <a:r>
              <a:rPr lang="en-US" sz="3200" dirty="0">
                <a:latin typeface="BentonSansCond Book" panose="02000606040000020004" pitchFamily="50" charset="0"/>
              </a:rPr>
              <a:t>Curtis J. Bonk</a:t>
            </a:r>
          </a:p>
          <a:p>
            <a:pPr algn="ctr"/>
            <a:r>
              <a:rPr lang="en-US" sz="3200" dirty="0">
                <a:latin typeface="BentonSansCond Book" panose="02000606040000020004" pitchFamily="50" charset="0"/>
              </a:rPr>
              <a:t>Meina Zhu</a:t>
            </a:r>
          </a:p>
          <a:p>
            <a:pPr algn="ctr"/>
            <a:r>
              <a:rPr lang="en-US" sz="3200" dirty="0" err="1">
                <a:latin typeface="BentonSansCond Book" panose="02000606040000020004" pitchFamily="50" charset="0"/>
              </a:rPr>
              <a:t>Annisa</a:t>
            </a:r>
            <a:r>
              <a:rPr lang="en-US" sz="3200" dirty="0">
                <a:latin typeface="BentonSansCond Book" panose="02000606040000020004" pitchFamily="50" charset="0"/>
              </a:rPr>
              <a:t> Sari</a:t>
            </a:r>
          </a:p>
          <a:p>
            <a:pPr algn="ctr"/>
            <a:r>
              <a:rPr lang="en-US" sz="3200" dirty="0">
                <a:latin typeface="BentonSansCond Book" panose="02000606040000020004" pitchFamily="50" charset="0"/>
              </a:rPr>
              <a:t>Indiana University</a:t>
            </a:r>
          </a:p>
        </p:txBody>
      </p:sp>
      <p:sp>
        <p:nvSpPr>
          <p:cNvPr id="11" name="Text Placeholder 19">
            <a:extLst>
              <a:ext uri="{FF2B5EF4-FFF2-40B4-BE49-F238E27FC236}">
                <a16:creationId xmlns:a16="http://schemas.microsoft.com/office/drawing/2014/main" id="{E628FCA4-0BD4-49E4-B890-F2D361ABF58B}"/>
              </a:ext>
            </a:extLst>
          </p:cNvPr>
          <p:cNvSpPr>
            <a:spLocks noGrp="1"/>
          </p:cNvSpPr>
          <p:nvPr>
            <p:ph type="body" sz="quarter" idx="10"/>
          </p:nvPr>
        </p:nvSpPr>
        <p:spPr>
          <a:xfrm>
            <a:off x="0" y="6279762"/>
            <a:ext cx="9144000"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a:t>School of Education, IST                                                                                  INDIANA UNIVERSITY BLOOMINGTON</a:t>
            </a:r>
          </a:p>
        </p:txBody>
      </p:sp>
      <p:pic>
        <p:nvPicPr>
          <p:cNvPr id="9" name="Picture 8">
            <a:extLst>
              <a:ext uri="{FF2B5EF4-FFF2-40B4-BE49-F238E27FC236}">
                <a16:creationId xmlns:a16="http://schemas.microsoft.com/office/drawing/2014/main" id="{35D3FFAC-0846-4CC8-8C2F-B82A3BBDA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001" y="3699920"/>
            <a:ext cx="2796999" cy="1743755"/>
          </a:xfrm>
          <a:prstGeom prst="rect">
            <a:avLst/>
          </a:prstGeom>
        </p:spPr>
      </p:pic>
    </p:spTree>
    <p:extLst>
      <p:ext uri="{BB962C8B-B14F-4D97-AF65-F5344CB8AC3E}">
        <p14:creationId xmlns:p14="http://schemas.microsoft.com/office/powerpoint/2010/main" val="254325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673970" y="794768"/>
            <a:ext cx="7613178" cy="1887472"/>
          </a:xfrm>
        </p:spPr>
        <p:txBody>
          <a:bodyPr/>
          <a:lstStyle/>
          <a:p>
            <a:pPr algn="ctr"/>
            <a:r>
              <a:rPr lang="en-US" sz="6000" dirty="0"/>
              <a:t>Research Background</a:t>
            </a:r>
          </a:p>
        </p:txBody>
      </p:sp>
      <p:pic>
        <p:nvPicPr>
          <p:cNvPr id="8" name="Picture 8" descr="https://www.openeducationeuropa.eu/sites/default/files/legacy_files/news/MOOC_research_spotlight.gif">
            <a:extLst>
              <a:ext uri="{FF2B5EF4-FFF2-40B4-BE49-F238E27FC236}">
                <a16:creationId xmlns:a16="http://schemas.microsoft.com/office/drawing/2014/main" id="{3082CD53-A55F-4BBC-A5E3-5337A8BA1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576" y="3148584"/>
            <a:ext cx="4663440" cy="361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29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63314" y="755213"/>
            <a:ext cx="8004391" cy="638906"/>
          </a:xfrm>
        </p:spPr>
        <p:txBody>
          <a:bodyPr/>
          <a:lstStyle/>
          <a:p>
            <a:pPr algn="ctr"/>
            <a:r>
              <a:rPr lang="en-US" sz="4400" dirty="0">
                <a:latin typeface="Tahoma" panose="020B0604030504040204" pitchFamily="34" charset="0"/>
                <a:ea typeface="Tahoma" panose="020B0604030504040204" pitchFamily="34" charset="0"/>
                <a:cs typeface="Tahoma" panose="020B0604030504040204" pitchFamily="34" charset="0"/>
              </a:rPr>
              <a:t>R</a:t>
            </a:r>
            <a:r>
              <a:rPr lang="en-US" altLang="zh-CN" sz="4400" dirty="0">
                <a:latin typeface="Tahoma" panose="020B0604030504040204" pitchFamily="34" charset="0"/>
                <a:ea typeface="Tahoma" panose="020B0604030504040204" pitchFamily="34" charset="0"/>
                <a:cs typeface="Tahoma" panose="020B0604030504040204" pitchFamily="34" charset="0"/>
              </a:rPr>
              <a:t>esearch Background</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463314" y="1780032"/>
            <a:ext cx="7778479" cy="3846225"/>
          </a:xfrm>
        </p:spPr>
        <p:txBody>
          <a:bodyPr>
            <a:noAutofit/>
          </a:bodyPr>
          <a:lstStyle/>
          <a:p>
            <a:pPr lvl="1">
              <a:spcAft>
                <a:spcPts val="0"/>
              </a:spcAft>
            </a:pPr>
            <a:r>
              <a:rPr lang="en-US" sz="2400" b="1" dirty="0">
                <a:latin typeface="Tahoma" panose="020B0604030504040204" pitchFamily="34" charset="0"/>
                <a:ea typeface="Tahoma" panose="020B0604030504040204" pitchFamily="34" charset="0"/>
                <a:cs typeface="Tahoma" panose="020B0604030504040204" pitchFamily="34" charset="0"/>
              </a:rPr>
              <a:t>MOOCs can be beneficial to both learners and instructors </a:t>
            </a:r>
          </a:p>
          <a:p>
            <a:pPr marL="914400" lvl="2" indent="0">
              <a:spcAft>
                <a:spcPts val="0"/>
              </a:spcAft>
              <a:buNone/>
            </a:pPr>
            <a:r>
              <a:rPr lang="en-US" sz="1800" b="1" dirty="0">
                <a:latin typeface="Tahoma" panose="020B0604030504040204" pitchFamily="34" charset="0"/>
                <a:ea typeface="Tahoma" panose="020B0604030504040204" pitchFamily="34" charset="0"/>
                <a:cs typeface="Tahoma" panose="020B0604030504040204" pitchFamily="34" charset="0"/>
              </a:rPr>
              <a:t>(Hew &amp; Cheung, 2014)</a:t>
            </a:r>
          </a:p>
          <a:p>
            <a:pPr lvl="1">
              <a:spcAft>
                <a:spcPts val="0"/>
              </a:spcAft>
            </a:pPr>
            <a:r>
              <a:rPr lang="en-US" sz="2400" b="1" dirty="0">
                <a:latin typeface="Tahoma" panose="020B0604030504040204" pitchFamily="34" charset="0"/>
                <a:ea typeface="Tahoma" panose="020B0604030504040204" pitchFamily="34" charset="0"/>
                <a:cs typeface="Tahoma" panose="020B0604030504040204" pitchFamily="34" charset="0"/>
              </a:rPr>
              <a:t>Instructors are one of the five main components of MOOCs; the other four are learners, topic, material, and context </a:t>
            </a:r>
          </a:p>
          <a:p>
            <a:pPr marL="914400" lvl="2" indent="0">
              <a:spcAft>
                <a:spcPts val="0"/>
              </a:spcAft>
              <a:buNone/>
            </a:pPr>
            <a:r>
              <a:rPr lang="en-US" sz="1800" b="1" dirty="0">
                <a:latin typeface="Tahoma" panose="020B0604030504040204" pitchFamily="34" charset="0"/>
                <a:ea typeface="Tahoma" panose="020B0604030504040204" pitchFamily="34" charset="0"/>
                <a:cs typeface="Tahoma" panose="020B0604030504040204" pitchFamily="34" charset="0"/>
              </a:rPr>
              <a:t>(Kop, 2011 )</a:t>
            </a:r>
          </a:p>
          <a:p>
            <a:pPr lvl="1">
              <a:spcAft>
                <a:spcPts val="0"/>
              </a:spcAft>
            </a:pPr>
            <a:r>
              <a:rPr lang="en-US" sz="2400" b="1" dirty="0">
                <a:latin typeface="Tahoma" panose="020B0604030504040204" pitchFamily="34" charset="0"/>
                <a:ea typeface="Tahoma" panose="020B0604030504040204" pitchFamily="34" charset="0"/>
                <a:cs typeface="Tahoma" panose="020B0604030504040204" pitchFamily="34" charset="0"/>
              </a:rPr>
              <a:t>Few studies have examined instructional design from MOOC instructors’ perspectives </a:t>
            </a:r>
          </a:p>
          <a:p>
            <a:pPr marL="914400" lvl="2" indent="0">
              <a:spcAft>
                <a:spcPts val="0"/>
              </a:spcAft>
              <a:buNone/>
            </a:pPr>
            <a:r>
              <a:rPr lang="en-US" sz="1800" b="1" dirty="0">
                <a:latin typeface="Tahoma" panose="020B0604030504040204" pitchFamily="34" charset="0"/>
                <a:ea typeface="Tahoma" panose="020B0604030504040204" pitchFamily="34" charset="0"/>
                <a:cs typeface="Tahoma" panose="020B0604030504040204" pitchFamily="34" charset="0"/>
              </a:rPr>
              <a:t>(</a:t>
            </a:r>
            <a:r>
              <a:rPr lang="en-US" sz="1800" b="1" dirty="0" err="1">
                <a:latin typeface="Tahoma" panose="020B0604030504040204" pitchFamily="34" charset="0"/>
                <a:ea typeface="Tahoma" panose="020B0604030504040204" pitchFamily="34" charset="0"/>
                <a:cs typeface="Tahoma" panose="020B0604030504040204" pitchFamily="34" charset="0"/>
              </a:rPr>
              <a:t>Margaryan</a:t>
            </a:r>
            <a:r>
              <a:rPr lang="en-US" sz="1800" b="1" dirty="0">
                <a:latin typeface="Tahoma" panose="020B0604030504040204" pitchFamily="34" charset="0"/>
                <a:ea typeface="Tahoma" panose="020B0604030504040204" pitchFamily="34" charset="0"/>
                <a:cs typeface="Tahoma" panose="020B0604030504040204" pitchFamily="34" charset="0"/>
              </a:rPr>
              <a:t> et al., 2015; Ross, Sinclair, Knox, Bayne, &amp; Macleod, 2014; Watson et al., 2016)</a:t>
            </a:r>
          </a:p>
        </p:txBody>
      </p:sp>
    </p:spTree>
    <p:extLst>
      <p:ext uri="{BB962C8B-B14F-4D97-AF65-F5344CB8AC3E}">
        <p14:creationId xmlns:p14="http://schemas.microsoft.com/office/powerpoint/2010/main" val="391664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18824" y="267532"/>
            <a:ext cx="8210648" cy="1817300"/>
          </a:xfrm>
        </p:spPr>
        <p:txBody>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Systematic Review of Research Methods in MOOCs (2014-2016)</a:t>
            </a:r>
            <a:b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zh-CN" sz="28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endParaRPr lang="en-US" sz="3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hart 3">
            <a:extLst>
              <a:ext uri="{FF2B5EF4-FFF2-40B4-BE49-F238E27FC236}">
                <a16:creationId xmlns:a16="http://schemas.microsoft.com/office/drawing/2014/main" id="{4F111E61-4AA3-4845-9153-51E264D05695}"/>
              </a:ext>
            </a:extLst>
          </p:cNvPr>
          <p:cNvGraphicFramePr/>
          <p:nvPr>
            <p:extLst>
              <p:ext uri="{D42A27DB-BD31-4B8C-83A1-F6EECF244321}">
                <p14:modId xmlns:p14="http://schemas.microsoft.com/office/powerpoint/2010/main" val="564950804"/>
              </p:ext>
            </p:extLst>
          </p:nvPr>
        </p:nvGraphicFramePr>
        <p:xfrm>
          <a:off x="390144" y="2243329"/>
          <a:ext cx="8424672" cy="3913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673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18824" y="267532"/>
            <a:ext cx="8210648" cy="1817300"/>
          </a:xfrm>
        </p:spPr>
        <p:txBody>
          <a:bodyPr/>
          <a:lstStyle/>
          <a:p>
            <a:pPr algn="ct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Systematic Review of Research Methods in MOOCs (2014-2016)</a:t>
            </a:r>
            <a:b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zh-CN" sz="28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t>
            </a:r>
            <a:endParaRPr lang="en-US" sz="3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5FC5A53D-4BDB-4C4D-979E-4C90E3E48345}"/>
              </a:ext>
            </a:extLst>
          </p:cNvPr>
          <p:cNvGraphicFramePr>
            <a:graphicFrameLocks noGrp="1"/>
          </p:cNvGraphicFramePr>
          <p:nvPr>
            <p:extLst>
              <p:ext uri="{D42A27DB-BD31-4B8C-83A1-F6EECF244321}">
                <p14:modId xmlns:p14="http://schemas.microsoft.com/office/powerpoint/2010/main" val="1926140573"/>
              </p:ext>
            </p:extLst>
          </p:nvPr>
        </p:nvGraphicFramePr>
        <p:xfrm>
          <a:off x="156455" y="2231136"/>
          <a:ext cx="8935385" cy="3888411"/>
        </p:xfrm>
        <a:graphic>
          <a:graphicData uri="http://schemas.openxmlformats.org/drawingml/2006/table">
            <a:tbl>
              <a:tblPr firstRow="1" firstCol="1" bandRow="1">
                <a:tableStyleId>{7E9639D4-E3E2-4D34-9284-5A2195B3D0D7}</a:tableStyleId>
              </a:tblPr>
              <a:tblGrid>
                <a:gridCol w="2564566">
                  <a:extLst>
                    <a:ext uri="{9D8B030D-6E8A-4147-A177-3AD203B41FA5}">
                      <a16:colId xmlns:a16="http://schemas.microsoft.com/office/drawing/2014/main" val="20000"/>
                    </a:ext>
                  </a:extLst>
                </a:gridCol>
                <a:gridCol w="1902091">
                  <a:extLst>
                    <a:ext uri="{9D8B030D-6E8A-4147-A177-3AD203B41FA5}">
                      <a16:colId xmlns:a16="http://schemas.microsoft.com/office/drawing/2014/main" val="20001"/>
                    </a:ext>
                  </a:extLst>
                </a:gridCol>
                <a:gridCol w="2234364">
                  <a:extLst>
                    <a:ext uri="{9D8B030D-6E8A-4147-A177-3AD203B41FA5}">
                      <a16:colId xmlns:a16="http://schemas.microsoft.com/office/drawing/2014/main" val="20002"/>
                    </a:ext>
                  </a:extLst>
                </a:gridCol>
                <a:gridCol w="2234364">
                  <a:extLst>
                    <a:ext uri="{9D8B030D-6E8A-4147-A177-3AD203B41FA5}">
                      <a16:colId xmlns:a16="http://schemas.microsoft.com/office/drawing/2014/main" val="20003"/>
                    </a:ext>
                  </a:extLst>
                </a:gridCol>
              </a:tblGrid>
              <a:tr h="775111">
                <a:tc>
                  <a:txBody>
                    <a:bodyPr/>
                    <a:lstStyle/>
                    <a:p>
                      <a:pPr marL="0" marR="0">
                        <a:lnSpc>
                          <a:spcPct val="200000"/>
                        </a:lnSpc>
                        <a:spcBef>
                          <a:spcPts val="0"/>
                        </a:spcBef>
                        <a:spcAft>
                          <a:spcPts val="0"/>
                        </a:spcAft>
                      </a:pPr>
                      <a:r>
                        <a:rPr lang="en-US" sz="2000" dirty="0">
                          <a:effectLst/>
                        </a:rPr>
                        <a:t> </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Quantitative </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Qualitative </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Mixed methods</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0"/>
                  </a:ext>
                </a:extLst>
              </a:tr>
              <a:tr h="659206">
                <a:tc>
                  <a:txBody>
                    <a:bodyPr/>
                    <a:lstStyle/>
                    <a:p>
                      <a:pPr marL="0" marR="0">
                        <a:lnSpc>
                          <a:spcPct val="200000"/>
                        </a:lnSpc>
                        <a:spcBef>
                          <a:spcPts val="0"/>
                        </a:spcBef>
                        <a:spcAft>
                          <a:spcPts val="0"/>
                        </a:spcAft>
                      </a:pPr>
                      <a:r>
                        <a:rPr lang="en-US" sz="2000" dirty="0">
                          <a:effectLst/>
                        </a:rPr>
                        <a:t>Student-focused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39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26</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1"/>
                  </a:ext>
                </a:extLst>
              </a:tr>
              <a:tr h="659206">
                <a:tc>
                  <a:txBody>
                    <a:bodyPr/>
                    <a:lstStyle/>
                    <a:p>
                      <a:pPr marL="0" marR="0">
                        <a:lnSpc>
                          <a:spcPct val="200000"/>
                        </a:lnSpc>
                        <a:spcBef>
                          <a:spcPts val="0"/>
                        </a:spcBef>
                        <a:spcAft>
                          <a:spcPts val="0"/>
                        </a:spcAft>
                      </a:pPr>
                      <a:r>
                        <a:rPr lang="en-US" sz="2000" dirty="0">
                          <a:effectLst/>
                        </a:rPr>
                        <a:t>Design-focused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19</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12</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17</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779592">
                <a:tc>
                  <a:txBody>
                    <a:bodyPr/>
                    <a:lstStyle/>
                    <a:p>
                      <a:pPr marL="0" marR="0">
                        <a:lnSpc>
                          <a:spcPct val="200000"/>
                        </a:lnSpc>
                        <a:spcBef>
                          <a:spcPts val="0"/>
                        </a:spcBef>
                        <a:spcAft>
                          <a:spcPts val="0"/>
                        </a:spcAft>
                      </a:pPr>
                      <a:r>
                        <a:rPr lang="en-US" sz="2000" dirty="0">
                          <a:effectLst/>
                        </a:rPr>
                        <a:t>Context and impact</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9</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6</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5</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3"/>
                  </a:ext>
                </a:extLst>
              </a:tr>
              <a:tr h="1015296">
                <a:tc>
                  <a:txBody>
                    <a:bodyPr/>
                    <a:lstStyle/>
                    <a:p>
                      <a:pPr marL="0" marR="0">
                        <a:lnSpc>
                          <a:spcPct val="200000"/>
                        </a:lnSpc>
                        <a:spcBef>
                          <a:spcPts val="0"/>
                        </a:spcBef>
                        <a:spcAft>
                          <a:spcPts val="0"/>
                        </a:spcAft>
                      </a:pPr>
                      <a:r>
                        <a:rPr lang="en-US" sz="2000" dirty="0">
                          <a:effectLst/>
                        </a:rPr>
                        <a:t>Instructor-focused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0</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3</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2</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7763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273018" y="491029"/>
            <a:ext cx="8432070" cy="638906"/>
          </a:xfrm>
        </p:spPr>
        <p:txBody>
          <a:bodyPr/>
          <a:lstStyle/>
          <a:p>
            <a:pPr algn="ct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Quotes: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Veletsianos</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et al. (2015-2016)</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646177" y="1255776"/>
            <a:ext cx="6827520" cy="4791456"/>
          </a:xfrm>
        </p:spPr>
        <p:txBody>
          <a:bodyPr>
            <a:noAutofit/>
          </a:bodyPr>
          <a:lstStyle/>
          <a:p>
            <a:pPr marL="0" indent="0">
              <a:spcAft>
                <a:spcPts val="0"/>
              </a:spcAft>
              <a:buNone/>
            </a:pPr>
            <a:r>
              <a:rPr lang="en-US" sz="2000" b="1" dirty="0">
                <a:latin typeface="Tahoma" panose="020B0604030504040204" pitchFamily="34" charset="0"/>
                <a:ea typeface="Tahoma" panose="020B0604030504040204" pitchFamily="34" charset="0"/>
                <a:cs typeface="Tahoma" panose="020B0604030504040204" pitchFamily="34" charset="0"/>
              </a:rPr>
              <a:t>“</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To gain a deeper and more diverse understanding of the MOOC phenomenon, researchers need to use multiple research approaches (e.g., ethnography, phenomenology, discourse analysis) add content to them.</a:t>
            </a:r>
            <a:r>
              <a:rPr lang="en-US" sz="2000" b="1" dirty="0">
                <a:latin typeface="Tahoma" panose="020B0604030504040204" pitchFamily="34" charset="0"/>
                <a:ea typeface="Tahoma" panose="020B0604030504040204" pitchFamily="34" charset="0"/>
                <a:cs typeface="Tahoma" panose="020B0604030504040204" pitchFamily="34" charset="0"/>
              </a:rPr>
              <a:t>” (p. 583.)</a:t>
            </a:r>
            <a:br>
              <a:rPr lang="en-US" sz="1100" b="1" dirty="0">
                <a:latin typeface="Tahoma" panose="020B0604030504040204" pitchFamily="34" charset="0"/>
                <a:ea typeface="Tahoma" panose="020B0604030504040204" pitchFamily="34" charset="0"/>
                <a:cs typeface="Tahoma" panose="020B0604030504040204" pitchFamily="34" charset="0"/>
              </a:rPr>
            </a:br>
            <a:endParaRPr lang="en-US" sz="1100" b="1" dirty="0">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err="1">
                <a:latin typeface="Tahoma" panose="020B0604030504040204" pitchFamily="34" charset="0"/>
                <a:ea typeface="Tahoma" panose="020B0604030504040204" pitchFamily="34" charset="0"/>
                <a:cs typeface="Tahoma" panose="020B0604030504040204" pitchFamily="34" charset="0"/>
              </a:rPr>
              <a:t>Veletsianos</a:t>
            </a:r>
            <a:r>
              <a:rPr lang="en-US" sz="1400" b="1" dirty="0">
                <a:latin typeface="Tahoma" panose="020B0604030504040204" pitchFamily="34" charset="0"/>
                <a:ea typeface="Tahoma" panose="020B0604030504040204" pitchFamily="34" charset="0"/>
                <a:cs typeface="Tahoma" panose="020B0604030504040204" pitchFamily="34" charset="0"/>
              </a:rPr>
              <a:t>, Collier, &amp; Schneider (2015, May), Digging deeper into learners’ experiences in MOOCs: Participation in social networks outside of MOOCs, notetaking and contexts surrounding content consumption. </a:t>
            </a:r>
            <a:r>
              <a:rPr lang="en-US" sz="1400" b="1" i="1" dirty="0">
                <a:latin typeface="Tahoma" panose="020B0604030504040204" pitchFamily="34" charset="0"/>
                <a:ea typeface="Tahoma" panose="020B0604030504040204" pitchFamily="34" charset="0"/>
                <a:cs typeface="Tahoma" panose="020B0604030504040204" pitchFamily="34" charset="0"/>
              </a:rPr>
              <a:t>BJET</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i="1" dirty="0">
                <a:latin typeface="Tahoma" panose="020B0604030504040204" pitchFamily="34" charset="0"/>
                <a:ea typeface="Tahoma" panose="020B0604030504040204" pitchFamily="34" charset="0"/>
                <a:cs typeface="Tahoma" panose="020B0604030504040204" pitchFamily="34" charset="0"/>
              </a:rPr>
              <a:t>46</a:t>
            </a:r>
            <a:r>
              <a:rPr lang="en-US" sz="1400" b="1" dirty="0">
                <a:latin typeface="Tahoma" panose="020B0604030504040204" pitchFamily="34" charset="0"/>
                <a:ea typeface="Tahoma" panose="020B0604030504040204" pitchFamily="34" charset="0"/>
                <a:cs typeface="Tahoma" panose="020B0604030504040204" pitchFamily="34" charset="0"/>
              </a:rPr>
              <a:t>(3), 570-587.</a:t>
            </a:r>
          </a:p>
          <a:p>
            <a:pPr marL="0" indent="0">
              <a:spcAft>
                <a:spcPts val="0"/>
              </a:spcAft>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b="1" i="1" dirty="0">
                <a:solidFill>
                  <a:srgbClr val="0070C0"/>
                </a:solidFill>
                <a:latin typeface="Tahoma" panose="020B0604030504040204" pitchFamily="34" charset="0"/>
                <a:ea typeface="Tahoma" panose="020B0604030504040204" pitchFamily="34" charset="0"/>
                <a:cs typeface="Tahoma" panose="020B0604030504040204" pitchFamily="34" charset="0"/>
              </a:rPr>
              <a:t>Dependence on Particular Research Methods May Restrict our Understanding of MOOCs.</a:t>
            </a:r>
            <a:r>
              <a:rPr lang="en-US" sz="2400" b="1" i="1" dirty="0">
                <a:latin typeface="Tahoma" panose="020B0604030504040204" pitchFamily="34" charset="0"/>
                <a:ea typeface="Tahoma" panose="020B0604030504040204" pitchFamily="34" charset="0"/>
                <a:cs typeface="Tahoma" panose="020B0604030504040204" pitchFamily="34" charset="0"/>
              </a:rPr>
              <a:t>”</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George </a:t>
            </a:r>
            <a:r>
              <a:rPr lang="en-US"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Veletsianos</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 &amp; Peter Shepherdson’s Study (2016). Systematic Analysis and Synthesis of the Empirical MOOC Literature Published in 2013-2015. </a:t>
            </a:r>
            <a:r>
              <a:rPr lang="en-US" sz="1400" b="1" i="1" dirty="0">
                <a:solidFill>
                  <a:schemeClr val="tx1"/>
                </a:solidFill>
                <a:latin typeface="Tahoma" panose="020B0604030504040204" pitchFamily="34" charset="0"/>
                <a:ea typeface="Tahoma" panose="020B0604030504040204" pitchFamily="34" charset="0"/>
                <a:cs typeface="Tahoma" panose="020B0604030504040204" pitchFamily="34" charset="0"/>
              </a:rPr>
              <a:t>IRRODL</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700" b="1"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http://www.irrodl.org/index.php/irrodl/article/view/2448/3655</a:t>
            </a:r>
            <a:r>
              <a:rPr lang="en-US" sz="7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1">
              <a:lnSpc>
                <a:spcPct val="170000"/>
              </a:lnSpc>
            </a:pPr>
            <a:endParaRPr lang="en-US" sz="1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FFB205-37CD-4A33-AE6A-585D0A9E28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3696" y="4292093"/>
            <a:ext cx="1670303" cy="2091145"/>
          </a:xfrm>
          <a:prstGeom prst="rect">
            <a:avLst/>
          </a:prstGeom>
        </p:spPr>
      </p:pic>
      <p:pic>
        <p:nvPicPr>
          <p:cNvPr id="6" name="Picture 5">
            <a:extLst>
              <a:ext uri="{FF2B5EF4-FFF2-40B4-BE49-F238E27FC236}">
                <a16:creationId xmlns:a16="http://schemas.microsoft.com/office/drawing/2014/main" id="{59D473D2-263F-4E08-84EE-C521818F8D28}"/>
              </a:ext>
            </a:extLst>
          </p:cNvPr>
          <p:cNvPicPr>
            <a:picLocks noChangeAspect="1"/>
          </p:cNvPicPr>
          <p:nvPr/>
        </p:nvPicPr>
        <p:blipFill rotWithShape="1">
          <a:blip r:embed="rId5">
            <a:extLst>
              <a:ext uri="{28A0092B-C50C-407E-A947-70E740481C1C}">
                <a14:useLocalDpi xmlns:a14="http://schemas.microsoft.com/office/drawing/2010/main" val="0"/>
              </a:ext>
            </a:extLst>
          </a:blip>
          <a:srcRect l="28529" t="5636" r="31694"/>
          <a:stretch/>
        </p:blipFill>
        <p:spPr>
          <a:xfrm>
            <a:off x="7455407" y="1199785"/>
            <a:ext cx="1670303" cy="2228883"/>
          </a:xfrm>
          <a:prstGeom prst="rect">
            <a:avLst/>
          </a:prstGeom>
        </p:spPr>
      </p:pic>
      <p:pic>
        <p:nvPicPr>
          <p:cNvPr id="8" name="Picture 7">
            <a:extLst>
              <a:ext uri="{FF2B5EF4-FFF2-40B4-BE49-F238E27FC236}">
                <a16:creationId xmlns:a16="http://schemas.microsoft.com/office/drawing/2014/main" id="{993A97C1-07F9-46FE-A461-D29DCC2CAED9}"/>
              </a:ext>
            </a:extLst>
          </p:cNvPr>
          <p:cNvPicPr>
            <a:picLocks noChangeAspect="1"/>
          </p:cNvPicPr>
          <p:nvPr/>
        </p:nvPicPr>
        <p:blipFill rotWithShape="1">
          <a:blip r:embed="rId6"/>
          <a:srcRect l="18666" t="22906" r="15333" b="7610"/>
          <a:stretch/>
        </p:blipFill>
        <p:spPr>
          <a:xfrm>
            <a:off x="7455407" y="3281758"/>
            <a:ext cx="1706880" cy="1010335"/>
          </a:xfrm>
          <a:prstGeom prst="rect">
            <a:avLst/>
          </a:prstGeom>
        </p:spPr>
      </p:pic>
    </p:spTree>
    <p:extLst>
      <p:ext uri="{BB962C8B-B14F-4D97-AF65-F5344CB8AC3E}">
        <p14:creationId xmlns:p14="http://schemas.microsoft.com/office/powerpoint/2010/main" val="1221494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506694" y="841248"/>
            <a:ext cx="7844826" cy="3069212"/>
          </a:xfrm>
        </p:spPr>
        <p:txBody>
          <a:bodyPr/>
          <a:lstStyle/>
          <a:p>
            <a:pPr algn="ctr"/>
            <a:r>
              <a:rPr lang="en-US" sz="6000" dirty="0"/>
              <a:t>Research Purpose and Questions</a:t>
            </a:r>
          </a:p>
        </p:txBody>
      </p:sp>
      <p:pic>
        <p:nvPicPr>
          <p:cNvPr id="3" name="Picture 2">
            <a:extLst>
              <a:ext uri="{FF2B5EF4-FFF2-40B4-BE49-F238E27FC236}">
                <a16:creationId xmlns:a16="http://schemas.microsoft.com/office/drawing/2014/main" id="{928E02F4-7FE3-4896-98B1-CE0C9F528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0995"/>
            <a:ext cx="8961119" cy="2247048"/>
          </a:xfrm>
          <a:prstGeom prst="rect">
            <a:avLst/>
          </a:prstGeom>
        </p:spPr>
      </p:pic>
    </p:spTree>
    <p:extLst>
      <p:ext uri="{BB962C8B-B14F-4D97-AF65-F5344CB8AC3E}">
        <p14:creationId xmlns:p14="http://schemas.microsoft.com/office/powerpoint/2010/main" val="303500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63296" y="851360"/>
            <a:ext cx="8004391" cy="638906"/>
          </a:xfrm>
        </p:spPr>
        <p:txBody>
          <a:bodyPr/>
          <a:lstStyle/>
          <a:p>
            <a:pPr algn="ctr"/>
            <a:r>
              <a:rPr lang="en-US" sz="4400" dirty="0">
                <a:latin typeface="Tahoma" panose="020B0604030504040204" pitchFamily="34" charset="0"/>
                <a:ea typeface="Tahoma" panose="020B0604030504040204" pitchFamily="34" charset="0"/>
                <a:cs typeface="Tahoma" panose="020B0604030504040204" pitchFamily="34" charset="0"/>
              </a:rPr>
              <a:t>R</a:t>
            </a:r>
            <a:r>
              <a:rPr lang="en-US" altLang="zh-CN" sz="4400" dirty="0">
                <a:latin typeface="Tahoma" panose="020B0604030504040204" pitchFamily="34" charset="0"/>
                <a:ea typeface="Tahoma" panose="020B0604030504040204" pitchFamily="34" charset="0"/>
                <a:cs typeface="Tahoma" panose="020B0604030504040204" pitchFamily="34" charset="0"/>
              </a:rPr>
              <a:t>esearch Purpose</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463296" y="1792224"/>
            <a:ext cx="7985760" cy="3743379"/>
          </a:xfrm>
        </p:spPr>
        <p:txBody>
          <a:bodyPr>
            <a:noAutofit/>
          </a:bodyPr>
          <a:lstStyle/>
          <a:p>
            <a:pPr marL="457200" lvl="1" indent="0">
              <a:spcAft>
                <a:spcPts val="0"/>
              </a:spcAft>
              <a:buNone/>
            </a:pPr>
            <a:r>
              <a:rPr lang="en-US" sz="2800" b="1" dirty="0">
                <a:latin typeface="Tahoma" panose="020B0604030504040204" pitchFamily="34" charset="0"/>
                <a:ea typeface="Tahoma" panose="020B0604030504040204" pitchFamily="34" charset="0"/>
                <a:cs typeface="Tahoma" panose="020B0604030504040204" pitchFamily="34" charset="0"/>
              </a:rPr>
              <a:t>This study explores instructor motivations for offering MOOCs and the design innovations in MOOCs to better understand MOOC design practices and to provide suggestions for future MOOC instructors.</a:t>
            </a:r>
          </a:p>
        </p:txBody>
      </p:sp>
    </p:spTree>
    <p:extLst>
      <p:ext uri="{BB962C8B-B14F-4D97-AF65-F5344CB8AC3E}">
        <p14:creationId xmlns:p14="http://schemas.microsoft.com/office/powerpoint/2010/main" val="102318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57864" y="608909"/>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R</a:t>
            </a:r>
            <a:r>
              <a:rPr lang="en-US" altLang="zh-CN" dirty="0">
                <a:latin typeface="Tahoma" panose="020B0604030504040204" pitchFamily="34" charset="0"/>
                <a:ea typeface="Tahoma" panose="020B0604030504040204" pitchFamily="34" charset="0"/>
                <a:cs typeface="Tahoma" panose="020B0604030504040204" pitchFamily="34" charset="0"/>
              </a:rPr>
              <a:t>esearch Questions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457864" y="1572768"/>
            <a:ext cx="7503512" cy="4267200"/>
          </a:xfrm>
        </p:spPr>
        <p:txBody>
          <a:bodyPr>
            <a:noAutofit/>
          </a:bodyPr>
          <a:lstStyle/>
          <a:p>
            <a:pPr marL="914400" lvl="1" indent="-457200">
              <a:spcAft>
                <a:spcPts val="0"/>
              </a:spcAft>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What motivates instructors to offer MOOCs? </a:t>
            </a:r>
          </a:p>
          <a:p>
            <a:pPr marL="914400" lvl="1" indent="-457200">
              <a:spcAft>
                <a:spcPts val="0"/>
              </a:spcAft>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What instructional innovations do MOOC instructors perceive?</a:t>
            </a:r>
          </a:p>
          <a:p>
            <a:pPr marL="914400" lvl="1" indent="-457200">
              <a:spcAft>
                <a:spcPts val="0"/>
              </a:spcAft>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What do instructors perceive as the strengths of their MOOCs?</a:t>
            </a:r>
          </a:p>
          <a:p>
            <a:pPr marL="914400" lvl="1" indent="-457200">
              <a:spcAft>
                <a:spcPts val="0"/>
              </a:spcAft>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How would they redesign the MOOC?</a:t>
            </a:r>
          </a:p>
        </p:txBody>
      </p:sp>
    </p:spTree>
    <p:extLst>
      <p:ext uri="{BB962C8B-B14F-4D97-AF65-F5344CB8AC3E}">
        <p14:creationId xmlns:p14="http://schemas.microsoft.com/office/powerpoint/2010/main" val="1394534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592038" y="1136144"/>
            <a:ext cx="7857018" cy="1521712"/>
          </a:xfrm>
        </p:spPr>
        <p:txBody>
          <a:bodyPr/>
          <a:lstStyle/>
          <a:p>
            <a:pPr algn="ctr"/>
            <a:r>
              <a:rPr lang="en-US" sz="6000" dirty="0"/>
              <a:t>Research Design</a:t>
            </a:r>
          </a:p>
        </p:txBody>
      </p:sp>
      <p:pic>
        <p:nvPicPr>
          <p:cNvPr id="3" name="Picture 2">
            <a:extLst>
              <a:ext uri="{FF2B5EF4-FFF2-40B4-BE49-F238E27FC236}">
                <a16:creationId xmlns:a16="http://schemas.microsoft.com/office/drawing/2014/main" id="{C25FB8F7-3ECB-4281-BABD-E96334E61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0613"/>
            <a:ext cx="9144000" cy="3687387"/>
          </a:xfrm>
          <a:prstGeom prst="rect">
            <a:avLst/>
          </a:prstGeom>
        </p:spPr>
      </p:pic>
    </p:spTree>
    <p:extLst>
      <p:ext uri="{BB962C8B-B14F-4D97-AF65-F5344CB8AC3E}">
        <p14:creationId xmlns:p14="http://schemas.microsoft.com/office/powerpoint/2010/main" val="1618472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18823" y="621101"/>
            <a:ext cx="8004391" cy="638906"/>
          </a:xfrm>
        </p:spPr>
        <p:txBody>
          <a:bodyPr/>
          <a:lstStyle/>
          <a:p>
            <a:r>
              <a:rPr lang="en-US" sz="3600" dirty="0">
                <a:latin typeface="Tahoma" panose="020B0604030504040204" pitchFamily="34" charset="0"/>
                <a:ea typeface="Tahoma" panose="020B0604030504040204" pitchFamily="34" charset="0"/>
                <a:cs typeface="Tahoma" panose="020B0604030504040204" pitchFamily="34" charset="0"/>
              </a:rPr>
              <a:t>R</a:t>
            </a:r>
            <a:r>
              <a:rPr lang="en-US" altLang="zh-CN" sz="3600" dirty="0">
                <a:latin typeface="Tahoma" panose="020B0604030504040204" pitchFamily="34" charset="0"/>
                <a:ea typeface="Tahoma" panose="020B0604030504040204" pitchFamily="34" charset="0"/>
                <a:cs typeface="Tahoma" panose="020B0604030504040204" pitchFamily="34" charset="0"/>
              </a:rPr>
              <a:t>esearch Methods-Design</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207263" y="1450848"/>
            <a:ext cx="8435293" cy="3848783"/>
          </a:xfrm>
        </p:spPr>
        <p:txBody>
          <a:bodyPr>
            <a:noAutofit/>
          </a:bodyPr>
          <a:lstStyle/>
          <a:p>
            <a:pPr marL="457200" lvl="1" indent="0">
              <a:lnSpc>
                <a:spcPct val="170000"/>
              </a:lnSpc>
              <a:buNone/>
            </a:pPr>
            <a:r>
              <a:rPr lang="en-US" sz="2400" b="1" dirty="0">
                <a:latin typeface="Tahoma" panose="020B0604030504040204" pitchFamily="34" charset="0"/>
                <a:ea typeface="Tahoma" panose="020B0604030504040204" pitchFamily="34" charset="0"/>
                <a:cs typeface="Tahoma" panose="020B0604030504040204" pitchFamily="34" charset="0"/>
              </a:rPr>
              <a:t>Sequential mixed methods design (Creswell &amp; Clark, 2007)</a:t>
            </a:r>
          </a:p>
        </p:txBody>
      </p:sp>
      <p:pic>
        <p:nvPicPr>
          <p:cNvPr id="4" name="Picture 3">
            <a:extLst>
              <a:ext uri="{FF2B5EF4-FFF2-40B4-BE49-F238E27FC236}">
                <a16:creationId xmlns:a16="http://schemas.microsoft.com/office/drawing/2014/main" id="{3446AE18-D472-48A2-A115-23515A1A7147}"/>
              </a:ext>
            </a:extLst>
          </p:cNvPr>
          <p:cNvPicPr>
            <a:picLocks noChangeAspect="1"/>
          </p:cNvPicPr>
          <p:nvPr/>
        </p:nvPicPr>
        <p:blipFill rotWithShape="1">
          <a:blip r:embed="rId3">
            <a:extLst>
              <a:ext uri="{28A0092B-C50C-407E-A947-70E740481C1C}">
                <a14:useLocalDpi xmlns:a14="http://schemas.microsoft.com/office/drawing/2010/main" val="0"/>
              </a:ext>
            </a:extLst>
          </a:blip>
          <a:srcRect l="2949" r="5362"/>
          <a:stretch/>
        </p:blipFill>
        <p:spPr>
          <a:xfrm>
            <a:off x="518823" y="2665071"/>
            <a:ext cx="8123733" cy="2343807"/>
          </a:xfrm>
          <a:prstGeom prst="rect">
            <a:avLst/>
          </a:prstGeom>
        </p:spPr>
      </p:pic>
    </p:spTree>
    <p:extLst>
      <p:ext uri="{BB962C8B-B14F-4D97-AF65-F5344CB8AC3E}">
        <p14:creationId xmlns:p14="http://schemas.microsoft.com/office/powerpoint/2010/main" val="369315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665190" y="636272"/>
            <a:ext cx="7613178" cy="1887472"/>
          </a:xfrm>
        </p:spPr>
        <p:txBody>
          <a:bodyPr/>
          <a:lstStyle/>
          <a:p>
            <a:pPr algn="ctr"/>
            <a:r>
              <a:rPr lang="en-US" sz="6000" dirty="0"/>
              <a:t>MOOC Trends and Recent Data</a:t>
            </a:r>
          </a:p>
        </p:txBody>
      </p:sp>
      <p:pic>
        <p:nvPicPr>
          <p:cNvPr id="4" name="Picture 3">
            <a:extLst>
              <a:ext uri="{FF2B5EF4-FFF2-40B4-BE49-F238E27FC236}">
                <a16:creationId xmlns:a16="http://schemas.microsoft.com/office/drawing/2014/main" id="{FCBE0531-622D-4514-B59C-21E6C6105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1875"/>
            <a:ext cx="7668768" cy="3834384"/>
          </a:xfrm>
          <a:prstGeom prst="rect">
            <a:avLst/>
          </a:prstGeom>
        </p:spPr>
      </p:pic>
      <p:pic>
        <p:nvPicPr>
          <p:cNvPr id="5" name="Picture 4">
            <a:extLst>
              <a:ext uri="{FF2B5EF4-FFF2-40B4-BE49-F238E27FC236}">
                <a16:creationId xmlns:a16="http://schemas.microsoft.com/office/drawing/2014/main" id="{CA616702-C608-40D7-90E3-18F61E9062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1636" y="2771875"/>
            <a:ext cx="2542363" cy="383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73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56290" y="743021"/>
            <a:ext cx="8517022" cy="638906"/>
          </a:xfrm>
        </p:spPr>
        <p:txBody>
          <a:bodyPr/>
          <a:lstStyle/>
          <a:p>
            <a:r>
              <a:rPr lang="en-US" sz="3600" dirty="0">
                <a:latin typeface="Tahoma" panose="020B0604030504040204" pitchFamily="34" charset="0"/>
                <a:ea typeface="Tahoma" panose="020B0604030504040204" pitchFamily="34" charset="0"/>
                <a:cs typeface="Tahoma" panose="020B0604030504040204" pitchFamily="34" charset="0"/>
              </a:rPr>
              <a:t>R</a:t>
            </a:r>
            <a:r>
              <a:rPr lang="en-US" altLang="zh-CN" sz="3600" dirty="0">
                <a:latin typeface="Tahoma" panose="020B0604030504040204" pitchFamily="34" charset="0"/>
                <a:ea typeface="Tahoma" panose="020B0604030504040204" pitchFamily="34" charset="0"/>
                <a:cs typeface="Tahoma" panose="020B0604030504040204" pitchFamily="34" charset="0"/>
              </a:rPr>
              <a:t>esearch Methods-Data collection</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127503" y="1607074"/>
            <a:ext cx="8517022" cy="4167257"/>
          </a:xfrm>
        </p:spPr>
        <p:txBody>
          <a:bodyPr>
            <a:noAutofit/>
          </a:bodyPr>
          <a:lstStyle/>
          <a:p>
            <a:pPr marL="457200" lvl="1" indent="0">
              <a:spcAft>
                <a:spcPts val="0"/>
              </a:spcAft>
              <a:buNone/>
            </a:pPr>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Data Collection: </a:t>
            </a:r>
          </a:p>
          <a:p>
            <a:pPr marL="457200" lvl="1" indent="0">
              <a:spcAft>
                <a:spcPts val="0"/>
              </a:spcAft>
              <a:buNone/>
            </a:pPr>
            <a:r>
              <a:rPr lang="en-US" sz="2400" b="1" dirty="0">
                <a:latin typeface="Tahoma" panose="020B0604030504040204" pitchFamily="34" charset="0"/>
                <a:ea typeface="Tahoma" panose="020B0604030504040204" pitchFamily="34" charset="0"/>
                <a:cs typeface="Tahoma" panose="020B0604030504040204" pitchFamily="34" charset="0"/>
              </a:rPr>
              <a:t>(1) surveys, (2) interviews, and (3) course reviews.</a:t>
            </a:r>
          </a:p>
          <a:p>
            <a:pPr marL="457200" lvl="1" indent="0">
              <a:spcAft>
                <a:spcPts val="0"/>
              </a:spcAft>
              <a:buNone/>
            </a:pPr>
            <a:endPar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spcAft>
                <a:spcPts val="0"/>
              </a:spcAft>
              <a:buNone/>
            </a:pPr>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Participants: </a:t>
            </a:r>
          </a:p>
          <a:p>
            <a:pPr lvl="1">
              <a:spcAft>
                <a:spcPts val="0"/>
              </a:spcAft>
            </a:pPr>
            <a:r>
              <a:rPr lang="en-US" sz="2400" b="1" dirty="0">
                <a:latin typeface="Tahoma" panose="020B0604030504040204" pitchFamily="34" charset="0"/>
                <a:ea typeface="Tahoma" panose="020B0604030504040204" pitchFamily="34" charset="0"/>
                <a:cs typeface="Tahoma" panose="020B0604030504040204" pitchFamily="34" charset="0"/>
              </a:rPr>
              <a:t>143 survey participants (10% response rate)</a:t>
            </a:r>
          </a:p>
          <a:p>
            <a:pPr lvl="1">
              <a:spcAft>
                <a:spcPts val="0"/>
              </a:spcAft>
            </a:pPr>
            <a:r>
              <a:rPr lang="en-US" sz="2400" b="1" dirty="0">
                <a:latin typeface="Tahoma" panose="020B0604030504040204" pitchFamily="34" charset="0"/>
                <a:ea typeface="Tahoma" panose="020B0604030504040204" pitchFamily="34" charset="0"/>
                <a:cs typeface="Tahoma" panose="020B0604030504040204" pitchFamily="34" charset="0"/>
              </a:rPr>
              <a:t>12 interviewees </a:t>
            </a:r>
          </a:p>
        </p:txBody>
      </p:sp>
    </p:spTree>
    <p:extLst>
      <p:ext uri="{BB962C8B-B14F-4D97-AF65-F5344CB8AC3E}">
        <p14:creationId xmlns:p14="http://schemas.microsoft.com/office/powerpoint/2010/main" val="953000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82248" y="412067"/>
            <a:ext cx="8315460" cy="638906"/>
          </a:xfrm>
        </p:spPr>
        <p:txBody>
          <a:bodyPr/>
          <a:lstStyle/>
          <a:p>
            <a:r>
              <a:rPr lang="en-US" sz="3600" dirty="0">
                <a:latin typeface="Tahoma" panose="020B0604030504040204" pitchFamily="34" charset="0"/>
                <a:ea typeface="Tahoma" panose="020B0604030504040204" pitchFamily="34" charset="0"/>
                <a:cs typeface="Tahoma" panose="020B0604030504040204" pitchFamily="34" charset="0"/>
              </a:rPr>
              <a:t>R</a:t>
            </a:r>
            <a:r>
              <a:rPr lang="en-US" altLang="zh-CN" sz="3600" dirty="0">
                <a:latin typeface="Tahoma" panose="020B0604030504040204" pitchFamily="34" charset="0"/>
                <a:ea typeface="Tahoma" panose="020B0604030504040204" pitchFamily="34" charset="0"/>
                <a:cs typeface="Tahoma" panose="020B0604030504040204" pitchFamily="34" charset="0"/>
              </a:rPr>
              <a:t>esearch Methods-Data collection</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0" y="731520"/>
            <a:ext cx="8583559" cy="802313"/>
          </a:xfrm>
        </p:spPr>
        <p:txBody>
          <a:bodyPr>
            <a:noAutofit/>
          </a:bodyPr>
          <a:lstStyle/>
          <a:p>
            <a:pPr marL="457200" lvl="1" indent="0">
              <a:lnSpc>
                <a:spcPct val="170000"/>
              </a:lnSpc>
              <a:buNone/>
            </a:pPr>
            <a:r>
              <a:rPr lang="en-US" sz="2400" b="1" dirty="0">
                <a:latin typeface="Tahoma" panose="020B0604030504040204" pitchFamily="34" charset="0"/>
                <a:ea typeface="Tahoma" panose="020B0604030504040204" pitchFamily="34" charset="0"/>
                <a:cs typeface="Tahoma" panose="020B0604030504040204" pitchFamily="34" charset="0"/>
              </a:rPr>
              <a:t>MOOC instructors interviewed</a:t>
            </a:r>
          </a:p>
          <a:p>
            <a:pPr marL="457200" lvl="1" indent="0">
              <a:lnSpc>
                <a:spcPct val="170000"/>
              </a:lnSpc>
              <a:buNone/>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4D5EFAA4-7428-4D45-9D16-4B3681ACC6E6}"/>
              </a:ext>
            </a:extLst>
          </p:cNvPr>
          <p:cNvGraphicFramePr>
            <a:graphicFrameLocks noGrp="1"/>
          </p:cNvGraphicFramePr>
          <p:nvPr>
            <p:extLst>
              <p:ext uri="{D42A27DB-BD31-4B8C-83A1-F6EECF244321}">
                <p14:modId xmlns:p14="http://schemas.microsoft.com/office/powerpoint/2010/main" val="98402501"/>
              </p:ext>
            </p:extLst>
          </p:nvPr>
        </p:nvGraphicFramePr>
        <p:xfrm>
          <a:off x="630315" y="1370426"/>
          <a:ext cx="7762516" cy="4756050"/>
        </p:xfrm>
        <a:graphic>
          <a:graphicData uri="http://schemas.openxmlformats.org/drawingml/2006/table">
            <a:tbl>
              <a:tblPr>
                <a:tableStyleId>{9D7B26C5-4107-4FEC-AEDC-1716B250A1EF}</a:tableStyleId>
              </a:tblPr>
              <a:tblGrid>
                <a:gridCol w="733465">
                  <a:extLst>
                    <a:ext uri="{9D8B030D-6E8A-4147-A177-3AD203B41FA5}">
                      <a16:colId xmlns:a16="http://schemas.microsoft.com/office/drawing/2014/main" val="20000"/>
                    </a:ext>
                  </a:extLst>
                </a:gridCol>
                <a:gridCol w="1660825">
                  <a:extLst>
                    <a:ext uri="{9D8B030D-6E8A-4147-A177-3AD203B41FA5}">
                      <a16:colId xmlns:a16="http://schemas.microsoft.com/office/drawing/2014/main" val="20001"/>
                    </a:ext>
                  </a:extLst>
                </a:gridCol>
                <a:gridCol w="3227573">
                  <a:extLst>
                    <a:ext uri="{9D8B030D-6E8A-4147-A177-3AD203B41FA5}">
                      <a16:colId xmlns:a16="http://schemas.microsoft.com/office/drawing/2014/main" val="20002"/>
                    </a:ext>
                  </a:extLst>
                </a:gridCol>
                <a:gridCol w="2140653">
                  <a:extLst>
                    <a:ext uri="{9D8B030D-6E8A-4147-A177-3AD203B41FA5}">
                      <a16:colId xmlns:a16="http://schemas.microsoft.com/office/drawing/2014/main" val="20003"/>
                    </a:ext>
                  </a:extLst>
                </a:gridCol>
              </a:tblGrid>
              <a:tr h="365850">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No.</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Countries</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Subject areas</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Platforms</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0"/>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1. 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The U.S.</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Language and Literacy</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Coursera</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1"/>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2.</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The U.S.</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Education</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Coursera</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2"/>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3. 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The U.S.</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Education</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Canvas</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3"/>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4. 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The U.S.</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Chemistry</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Coursera</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4"/>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5. 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UK</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Public health</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err="1">
                          <a:effectLst/>
                          <a:latin typeface="Tahoma" panose="020B0604030504040204" pitchFamily="34" charset="0"/>
                          <a:ea typeface="Tahoma" panose="020B0604030504040204" pitchFamily="34" charset="0"/>
                          <a:cs typeface="Tahoma" panose="020B0604030504040204" pitchFamily="34" charset="0"/>
                        </a:rPr>
                        <a:t>FutureLearn</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5"/>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6. 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UK</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Language and Literacy</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err="1">
                          <a:effectLst/>
                          <a:latin typeface="Tahoma" panose="020B0604030504040204" pitchFamily="34" charset="0"/>
                          <a:ea typeface="Tahoma" panose="020B0604030504040204" pitchFamily="34" charset="0"/>
                          <a:cs typeface="Tahoma" panose="020B0604030504040204" pitchFamily="34" charset="0"/>
                        </a:rPr>
                        <a:t>FutureLearn</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6"/>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7. 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Hong Kong</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Math</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Coursera</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7"/>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8. 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Mainland China</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Math</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Coursera</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8"/>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9. 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Canada</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Psychology</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Coursera</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9"/>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10. 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Australia</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Public Health</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Open2Study</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0"/>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11. 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Sweden</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Computer Science</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a:effectLst/>
                          <a:latin typeface="Tahoma" panose="020B0604030504040204" pitchFamily="34" charset="0"/>
                          <a:ea typeface="Tahoma" panose="020B0604030504040204" pitchFamily="34" charset="0"/>
                          <a:cs typeface="Tahoma" panose="020B0604030504040204" pitchFamily="34" charset="0"/>
                        </a:rPr>
                        <a:t>edX</a:t>
                      </a:r>
                      <a:endParaRPr lang="en-US" sz="1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1"/>
                  </a:ext>
                </a:extLst>
              </a:tr>
              <a:tr h="365850">
                <a:tc>
                  <a:txBody>
                    <a:bodyPr/>
                    <a:lstStyle/>
                    <a:p>
                      <a:pPr marL="0" marR="0" lvl="0" indent="0">
                        <a:lnSpc>
                          <a:spcPct val="200000"/>
                        </a:lnSpc>
                        <a:spcBef>
                          <a:spcPts val="0"/>
                        </a:spcBef>
                        <a:spcAft>
                          <a:spcPts val="0"/>
                        </a:spcAft>
                        <a:buFont typeface="+mj-lt"/>
                        <a:buNone/>
                      </a:pPr>
                      <a:r>
                        <a:rPr lang="en-US" sz="1400" b="1" dirty="0">
                          <a:effectLst/>
                          <a:latin typeface="Tahoma" panose="020B0604030504040204" pitchFamily="34" charset="0"/>
                          <a:ea typeface="Tahoma" panose="020B0604030504040204" pitchFamily="34" charset="0"/>
                          <a:cs typeface="Tahoma" panose="020B0604030504040204" pitchFamily="34" charset="0"/>
                        </a:rPr>
                        <a:t>12. 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India</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Management </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400" b="1" dirty="0" err="1">
                          <a:effectLst/>
                          <a:latin typeface="Tahoma" panose="020B0604030504040204" pitchFamily="34" charset="0"/>
                          <a:ea typeface="Tahoma" panose="020B0604030504040204" pitchFamily="34" charset="0"/>
                          <a:cs typeface="Tahoma" panose="020B0604030504040204" pitchFamily="34" charset="0"/>
                        </a:rPr>
                        <a:t>edX</a:t>
                      </a:r>
                      <a:endPar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83399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668865" y="584525"/>
            <a:ext cx="8004391" cy="638906"/>
          </a:xfrm>
        </p:spPr>
        <p:txBody>
          <a:bodyPr/>
          <a:lstStyle/>
          <a:p>
            <a:r>
              <a:rPr lang="en-US" sz="3600" dirty="0">
                <a:latin typeface="Tahoma" panose="020B0604030504040204" pitchFamily="34" charset="0"/>
                <a:ea typeface="Tahoma" panose="020B0604030504040204" pitchFamily="34" charset="0"/>
                <a:cs typeface="Tahoma" panose="020B0604030504040204" pitchFamily="34" charset="0"/>
              </a:rPr>
              <a:t>R</a:t>
            </a:r>
            <a:r>
              <a:rPr lang="en-US" altLang="zh-CN" sz="3600" dirty="0">
                <a:latin typeface="Tahoma" panose="020B0604030504040204" pitchFamily="34" charset="0"/>
                <a:ea typeface="Tahoma" panose="020B0604030504040204" pitchFamily="34" charset="0"/>
                <a:cs typeface="Tahoma" panose="020B0604030504040204" pitchFamily="34" charset="0"/>
              </a:rPr>
              <a:t>esearch Methods-Data analysis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B1544EA5-27D4-4F66-B81E-806191987632}"/>
              </a:ext>
            </a:extLst>
          </p:cNvPr>
          <p:cNvGraphicFramePr>
            <a:graphicFrameLocks noGrp="1"/>
          </p:cNvGraphicFramePr>
          <p:nvPr>
            <p:extLst>
              <p:ext uri="{D42A27DB-BD31-4B8C-83A1-F6EECF244321}">
                <p14:modId xmlns:p14="http://schemas.microsoft.com/office/powerpoint/2010/main" val="3399229798"/>
              </p:ext>
            </p:extLst>
          </p:nvPr>
        </p:nvGraphicFramePr>
        <p:xfrm>
          <a:off x="668865" y="1465455"/>
          <a:ext cx="8226970" cy="4508163"/>
        </p:xfrm>
        <a:graphic>
          <a:graphicData uri="http://schemas.openxmlformats.org/drawingml/2006/table">
            <a:tbl>
              <a:tblPr firstRow="1" bandRow="1">
                <a:tableStyleId>{7E9639D4-E3E2-4D34-9284-5A2195B3D0D7}</a:tableStyleId>
              </a:tblPr>
              <a:tblGrid>
                <a:gridCol w="1295351">
                  <a:extLst>
                    <a:ext uri="{9D8B030D-6E8A-4147-A177-3AD203B41FA5}">
                      <a16:colId xmlns:a16="http://schemas.microsoft.com/office/drawing/2014/main" val="20000"/>
                    </a:ext>
                  </a:extLst>
                </a:gridCol>
                <a:gridCol w="2538741">
                  <a:extLst>
                    <a:ext uri="{9D8B030D-6E8A-4147-A177-3AD203B41FA5}">
                      <a16:colId xmlns:a16="http://schemas.microsoft.com/office/drawing/2014/main" val="20001"/>
                    </a:ext>
                  </a:extLst>
                </a:gridCol>
                <a:gridCol w="4392878">
                  <a:extLst>
                    <a:ext uri="{9D8B030D-6E8A-4147-A177-3AD203B41FA5}">
                      <a16:colId xmlns:a16="http://schemas.microsoft.com/office/drawing/2014/main" val="20002"/>
                    </a:ext>
                  </a:extLst>
                </a:gridCol>
              </a:tblGrid>
              <a:tr h="494589">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RQs</a:t>
                      </a:r>
                    </a:p>
                  </a:txBody>
                  <a:tcPr anchor="ctr"/>
                </a:tc>
                <a:tc>
                  <a:txBody>
                    <a:bodyPr/>
                    <a:lstStyle/>
                    <a:p>
                      <a:pPr marL="0" marR="0" algn="ctr">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Data Sources</a:t>
                      </a:r>
                      <a:endPar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Data analysis</a:t>
                      </a:r>
                      <a:endPar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884007">
                <a:tc>
                  <a:txBody>
                    <a:bodyPr/>
                    <a:lstStyle/>
                    <a:p>
                      <a:pPr algn="l"/>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RQ1</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Survey</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MOOC review</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Descriptive statistics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(Elo &amp; </a:t>
                      </a:r>
                      <a:r>
                        <a:rPr lang="en-US" sz="1800" b="1" dirty="0" err="1">
                          <a:effectLst/>
                          <a:latin typeface="Tahoma" panose="020B0604030504040204" pitchFamily="34" charset="0"/>
                          <a:ea typeface="Tahoma" panose="020B0604030504040204" pitchFamily="34" charset="0"/>
                          <a:cs typeface="Tahoma" panose="020B0604030504040204" pitchFamily="34" charset="0"/>
                        </a:rPr>
                        <a:t>Kyngäs</a:t>
                      </a:r>
                      <a:r>
                        <a:rPr lang="en-US" sz="1800" b="1" dirty="0">
                          <a:effectLst/>
                          <a:latin typeface="Tahoma" panose="020B0604030504040204" pitchFamily="34" charset="0"/>
                          <a:ea typeface="Tahoma" panose="020B0604030504040204" pitchFamily="34" charset="0"/>
                          <a:cs typeface="Tahoma" panose="020B0604030504040204" pitchFamily="34" charset="0"/>
                        </a:rPr>
                        <a:t>, 2008)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69324">
                <a:tc>
                  <a:txBody>
                    <a:bodyPr/>
                    <a:lstStyle/>
                    <a:p>
                      <a:pPr marL="0" algn="l" defTabSz="914400" rtl="0" eaLnBrk="1" latinLnBrk="0" hangingPunct="1"/>
                      <a:r>
                        <a:rPr lang="en-US" sz="1800" b="1" kern="1200" dirty="0">
                          <a:latin typeface="Tahoma" panose="020B0604030504040204" pitchFamily="34" charset="0"/>
                          <a:ea typeface="Tahoma" panose="020B0604030504040204" pitchFamily="34" charset="0"/>
                          <a:cs typeface="Tahoma" panose="020B0604030504040204" pitchFamily="34" charset="0"/>
                        </a:rPr>
                        <a:t>RQ2</a:t>
                      </a:r>
                      <a:endParaRPr lang="en-US"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MOOC review</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50563">
                <a:tc>
                  <a:txBody>
                    <a:bodyPr/>
                    <a:lstStyle/>
                    <a:p>
                      <a:pPr algn="l"/>
                      <a:r>
                        <a:rPr lang="en-US" sz="1800" b="1" kern="1200" dirty="0">
                          <a:latin typeface="Tahoma" panose="020B0604030504040204" pitchFamily="34" charset="0"/>
                          <a:ea typeface="Tahoma" panose="020B0604030504040204" pitchFamily="34" charset="0"/>
                          <a:cs typeface="Tahoma" panose="020B0604030504040204" pitchFamily="34" charset="0"/>
                        </a:rPr>
                        <a:t>RQ3</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MOOC review</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850563">
                <a:tc>
                  <a:txBody>
                    <a:bodyPr/>
                    <a:lstStyle/>
                    <a:p>
                      <a:pPr algn="l"/>
                      <a:r>
                        <a:rPr lang="en-US" sz="1800" b="1" kern="1200" dirty="0">
                          <a:latin typeface="Tahoma" panose="020B0604030504040204" pitchFamily="34" charset="0"/>
                          <a:ea typeface="Tahoma" panose="020B0604030504040204" pitchFamily="34" charset="0"/>
                          <a:cs typeface="Tahoma" panose="020B0604030504040204" pitchFamily="34" charset="0"/>
                        </a:rPr>
                        <a:t>RQ4</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5191994"/>
                  </a:ext>
                </a:extLst>
              </a:tr>
            </a:tbl>
          </a:graphicData>
        </a:graphic>
      </p:graphicFrame>
    </p:spTree>
    <p:extLst>
      <p:ext uri="{BB962C8B-B14F-4D97-AF65-F5344CB8AC3E}">
        <p14:creationId xmlns:p14="http://schemas.microsoft.com/office/powerpoint/2010/main" val="638328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573024" y="438912"/>
            <a:ext cx="7815072" cy="2584704"/>
          </a:xfrm>
        </p:spPr>
        <p:txBody>
          <a:bodyPr/>
          <a:lstStyle/>
          <a:p>
            <a:pPr algn="ctr"/>
            <a:r>
              <a:rPr lang="en-US" sz="6000" dirty="0"/>
              <a:t>Demographic Information</a:t>
            </a:r>
          </a:p>
        </p:txBody>
      </p:sp>
      <p:pic>
        <p:nvPicPr>
          <p:cNvPr id="4" name="Picture 5">
            <a:extLst>
              <a:ext uri="{FF2B5EF4-FFF2-40B4-BE49-F238E27FC236}">
                <a16:creationId xmlns:a16="http://schemas.microsoft.com/office/drawing/2014/main" id="{9697C93C-A551-4254-A04C-685FD983D7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0467" y="3194794"/>
            <a:ext cx="5153533" cy="212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B9DBC50-935B-4DD5-860D-200BB57F8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4794"/>
            <a:ext cx="3913632" cy="2123831"/>
          </a:xfrm>
          <a:prstGeom prst="rect">
            <a:avLst/>
          </a:prstGeom>
        </p:spPr>
      </p:pic>
    </p:spTree>
    <p:extLst>
      <p:ext uri="{BB962C8B-B14F-4D97-AF65-F5344CB8AC3E}">
        <p14:creationId xmlns:p14="http://schemas.microsoft.com/office/powerpoint/2010/main" val="2446146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316992" y="426029"/>
            <a:ext cx="8424671" cy="638906"/>
          </a:xfrm>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Prior Online or Blended Experience</a:t>
            </a:r>
          </a:p>
        </p:txBody>
      </p:sp>
      <p:graphicFrame>
        <p:nvGraphicFramePr>
          <p:cNvPr id="4" name="Chart 3">
            <a:extLst>
              <a:ext uri="{FF2B5EF4-FFF2-40B4-BE49-F238E27FC236}">
                <a16:creationId xmlns:a16="http://schemas.microsoft.com/office/drawing/2014/main" id="{D03845E6-FAD2-49C9-97FF-2EF0BA033857}"/>
              </a:ext>
            </a:extLst>
          </p:cNvPr>
          <p:cNvGraphicFramePr>
            <a:graphicFrameLocks/>
          </p:cNvGraphicFramePr>
          <p:nvPr>
            <p:extLst>
              <p:ext uri="{D42A27DB-BD31-4B8C-83A1-F6EECF244321}">
                <p14:modId xmlns:p14="http://schemas.microsoft.com/office/powerpoint/2010/main" val="634959426"/>
              </p:ext>
            </p:extLst>
          </p:nvPr>
        </p:nvGraphicFramePr>
        <p:xfrm>
          <a:off x="650601" y="1064935"/>
          <a:ext cx="8314944" cy="5231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739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71528" y="380525"/>
            <a:ext cx="8004391" cy="638906"/>
          </a:xfrm>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Prior MOOC Experience</a:t>
            </a:r>
          </a:p>
        </p:txBody>
      </p:sp>
      <p:graphicFrame>
        <p:nvGraphicFramePr>
          <p:cNvPr id="6" name="Chart 5">
            <a:extLst>
              <a:ext uri="{FF2B5EF4-FFF2-40B4-BE49-F238E27FC236}">
                <a16:creationId xmlns:a16="http://schemas.microsoft.com/office/drawing/2014/main" id="{FC44A67C-7155-43CF-89FE-90E693C1E8B9}"/>
              </a:ext>
            </a:extLst>
          </p:cNvPr>
          <p:cNvGraphicFramePr>
            <a:graphicFrameLocks/>
          </p:cNvGraphicFramePr>
          <p:nvPr>
            <p:extLst>
              <p:ext uri="{D42A27DB-BD31-4B8C-83A1-F6EECF244321}">
                <p14:modId xmlns:p14="http://schemas.microsoft.com/office/powerpoint/2010/main" val="4095569964"/>
              </p:ext>
            </p:extLst>
          </p:nvPr>
        </p:nvGraphicFramePr>
        <p:xfrm>
          <a:off x="571528" y="1251079"/>
          <a:ext cx="8442961"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6987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18822" y="409606"/>
            <a:ext cx="8004391" cy="638906"/>
          </a:xfrm>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Subject Area of MOOC Taught</a:t>
            </a:r>
          </a:p>
        </p:txBody>
      </p:sp>
      <p:graphicFrame>
        <p:nvGraphicFramePr>
          <p:cNvPr id="4" name="Chart 3">
            <a:extLst>
              <a:ext uri="{FF2B5EF4-FFF2-40B4-BE49-F238E27FC236}">
                <a16:creationId xmlns:a16="http://schemas.microsoft.com/office/drawing/2014/main" id="{0E5C5F4A-2C42-47A5-B86A-6DE19067896E}"/>
              </a:ext>
            </a:extLst>
          </p:cNvPr>
          <p:cNvGraphicFramePr/>
          <p:nvPr>
            <p:extLst>
              <p:ext uri="{D42A27DB-BD31-4B8C-83A1-F6EECF244321}">
                <p14:modId xmlns:p14="http://schemas.microsoft.com/office/powerpoint/2010/main" val="4152718444"/>
              </p:ext>
            </p:extLst>
          </p:nvPr>
        </p:nvGraphicFramePr>
        <p:xfrm>
          <a:off x="783581" y="1048512"/>
          <a:ext cx="7474875" cy="5248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580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18824" y="377261"/>
            <a:ext cx="8004391" cy="638906"/>
          </a:xfrm>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MOOC Enrollments</a:t>
            </a:r>
          </a:p>
        </p:txBody>
      </p:sp>
      <p:pic>
        <p:nvPicPr>
          <p:cNvPr id="4" name="Picture 3">
            <a:extLst>
              <a:ext uri="{FF2B5EF4-FFF2-40B4-BE49-F238E27FC236}">
                <a16:creationId xmlns:a16="http://schemas.microsoft.com/office/drawing/2014/main" id="{3F918770-91A8-4557-AFFB-F70907EC2B8F}"/>
              </a:ext>
            </a:extLst>
          </p:cNvPr>
          <p:cNvPicPr>
            <a:picLocks noChangeAspect="1"/>
          </p:cNvPicPr>
          <p:nvPr/>
        </p:nvPicPr>
        <p:blipFill>
          <a:blip r:embed="rId3"/>
          <a:stretch>
            <a:fillRect/>
          </a:stretch>
        </p:blipFill>
        <p:spPr>
          <a:xfrm>
            <a:off x="637306" y="1269890"/>
            <a:ext cx="7767426" cy="5038632"/>
          </a:xfrm>
          <a:prstGeom prst="rect">
            <a:avLst/>
          </a:prstGeom>
        </p:spPr>
      </p:pic>
    </p:spTree>
    <p:extLst>
      <p:ext uri="{BB962C8B-B14F-4D97-AF65-F5344CB8AC3E}">
        <p14:creationId xmlns:p14="http://schemas.microsoft.com/office/powerpoint/2010/main" val="2467654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648927" y="645485"/>
            <a:ext cx="8004391" cy="638906"/>
          </a:xfrm>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MOOC Delivery Format</a:t>
            </a:r>
          </a:p>
        </p:txBody>
      </p:sp>
      <p:pic>
        <p:nvPicPr>
          <p:cNvPr id="3" name="Picture 2">
            <a:extLst>
              <a:ext uri="{FF2B5EF4-FFF2-40B4-BE49-F238E27FC236}">
                <a16:creationId xmlns:a16="http://schemas.microsoft.com/office/drawing/2014/main" id="{744092EE-5643-4C10-B141-75A87721E941}"/>
              </a:ext>
            </a:extLst>
          </p:cNvPr>
          <p:cNvPicPr>
            <a:picLocks noChangeAspect="1"/>
          </p:cNvPicPr>
          <p:nvPr/>
        </p:nvPicPr>
        <p:blipFill rotWithShape="1">
          <a:blip r:embed="rId3"/>
          <a:srcRect t="8479" r="-467"/>
          <a:stretch/>
        </p:blipFill>
        <p:spPr>
          <a:xfrm>
            <a:off x="427937" y="1658112"/>
            <a:ext cx="8446373" cy="4279594"/>
          </a:xfrm>
          <a:prstGeom prst="rect">
            <a:avLst/>
          </a:prstGeom>
        </p:spPr>
      </p:pic>
    </p:spTree>
    <p:extLst>
      <p:ext uri="{BB962C8B-B14F-4D97-AF65-F5344CB8AC3E}">
        <p14:creationId xmlns:p14="http://schemas.microsoft.com/office/powerpoint/2010/main" val="321524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693174" y="526217"/>
            <a:ext cx="8004391" cy="638906"/>
          </a:xfrm>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Involvement in Course Design</a:t>
            </a:r>
          </a:p>
        </p:txBody>
      </p:sp>
      <p:graphicFrame>
        <p:nvGraphicFramePr>
          <p:cNvPr id="5" name="Chart 4">
            <a:extLst>
              <a:ext uri="{FF2B5EF4-FFF2-40B4-BE49-F238E27FC236}">
                <a16:creationId xmlns:a16="http://schemas.microsoft.com/office/drawing/2014/main" id="{C826E634-7D8E-48A3-ABC1-82B098D5AB3F}"/>
              </a:ext>
            </a:extLst>
          </p:cNvPr>
          <p:cNvGraphicFramePr>
            <a:graphicFrameLocks/>
          </p:cNvGraphicFramePr>
          <p:nvPr>
            <p:extLst>
              <p:ext uri="{D42A27DB-BD31-4B8C-83A1-F6EECF244321}">
                <p14:modId xmlns:p14="http://schemas.microsoft.com/office/powerpoint/2010/main" val="1460693402"/>
              </p:ext>
            </p:extLst>
          </p:nvPr>
        </p:nvGraphicFramePr>
        <p:xfrm>
          <a:off x="693174" y="1165123"/>
          <a:ext cx="7580673" cy="4940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8637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18824" y="341376"/>
            <a:ext cx="8247224" cy="1877568"/>
          </a:xfrm>
        </p:spPr>
        <p:txBody>
          <a:bodyPr/>
          <a:lstStyle/>
          <a:p>
            <a:pPr algn="ct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December 25, 2016</a:t>
            </a:r>
            <a:b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 Review of MOOCs Stats and Trends in 2016,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Dhawal</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Shah, Class Central</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hlinkClick r:id="rId3"/>
              </a:rPr>
              <a:t>https://www.class-central.com/report/mooc-stats-2016/</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5EBE75E0-8264-4D60-933E-14CEF9BA9BA4}"/>
              </a:ext>
            </a:extLst>
          </p:cNvPr>
          <p:cNvPicPr>
            <a:picLocks noChangeAspect="1"/>
          </p:cNvPicPr>
          <p:nvPr/>
        </p:nvPicPr>
        <p:blipFill rotWithShape="1">
          <a:blip r:embed="rId4"/>
          <a:srcRect l="13384" t="9645" r="26227" b="20667"/>
          <a:stretch/>
        </p:blipFill>
        <p:spPr>
          <a:xfrm>
            <a:off x="2595878" y="2487168"/>
            <a:ext cx="4093115" cy="3657600"/>
          </a:xfrm>
          <a:prstGeom prst="rect">
            <a:avLst/>
          </a:prstGeom>
        </p:spPr>
      </p:pic>
      <p:pic>
        <p:nvPicPr>
          <p:cNvPr id="7" name="Picture 6">
            <a:extLst>
              <a:ext uri="{FF2B5EF4-FFF2-40B4-BE49-F238E27FC236}">
                <a16:creationId xmlns:a16="http://schemas.microsoft.com/office/drawing/2014/main" id="{B9D844FD-25FF-43BA-9286-5EE9E7E84E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878" y="4207938"/>
            <a:ext cx="4093115" cy="2046558"/>
          </a:xfrm>
          <a:prstGeom prst="rect">
            <a:avLst/>
          </a:prstGeom>
        </p:spPr>
      </p:pic>
    </p:spTree>
    <p:extLst>
      <p:ext uri="{BB962C8B-B14F-4D97-AF65-F5344CB8AC3E}">
        <p14:creationId xmlns:p14="http://schemas.microsoft.com/office/powerpoint/2010/main" val="30910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51223" y="703197"/>
            <a:ext cx="8004391" cy="638906"/>
          </a:xfrm>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Enjoyment in Designing MOOCs</a:t>
            </a:r>
          </a:p>
        </p:txBody>
      </p:sp>
      <p:graphicFrame>
        <p:nvGraphicFramePr>
          <p:cNvPr id="4" name="Chart 3">
            <a:extLst>
              <a:ext uri="{FF2B5EF4-FFF2-40B4-BE49-F238E27FC236}">
                <a16:creationId xmlns:a16="http://schemas.microsoft.com/office/drawing/2014/main" id="{AFC5F78B-4D22-41A9-9DFD-75267D47D1B6}"/>
              </a:ext>
            </a:extLst>
          </p:cNvPr>
          <p:cNvGraphicFramePr>
            <a:graphicFrameLocks/>
          </p:cNvGraphicFramePr>
          <p:nvPr>
            <p:extLst>
              <p:ext uri="{D42A27DB-BD31-4B8C-83A1-F6EECF244321}">
                <p14:modId xmlns:p14="http://schemas.microsoft.com/office/powerpoint/2010/main" val="1661464945"/>
              </p:ext>
            </p:extLst>
          </p:nvPr>
        </p:nvGraphicFramePr>
        <p:xfrm>
          <a:off x="847147" y="1573751"/>
          <a:ext cx="7818195" cy="45277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1977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689574" y="1709168"/>
            <a:ext cx="7585254" cy="494412"/>
          </a:xfrm>
        </p:spPr>
        <p:txBody>
          <a:bodyPr/>
          <a:lstStyle/>
          <a:p>
            <a:pPr algn="ctr"/>
            <a:r>
              <a:rPr lang="en-US" sz="6000" dirty="0"/>
              <a:t>Additional Findings</a:t>
            </a:r>
          </a:p>
        </p:txBody>
      </p:sp>
      <p:pic>
        <p:nvPicPr>
          <p:cNvPr id="3" name="Picture 4" descr="Image result for mooc research">
            <a:extLst>
              <a:ext uri="{FF2B5EF4-FFF2-40B4-BE49-F238E27FC236}">
                <a16:creationId xmlns:a16="http://schemas.microsoft.com/office/drawing/2014/main" id="{2708A054-4AD7-4BD6-B061-E0F4E8FC3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888" y="2718281"/>
            <a:ext cx="5787312" cy="396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0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79172" y="385215"/>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1. Motivational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232040" y="936465"/>
            <a:ext cx="8517022" cy="784919"/>
          </a:xfrm>
        </p:spPr>
        <p:txBody>
          <a:bodyPr>
            <a:noAutofit/>
          </a:bodyPr>
          <a:lstStyle/>
          <a:p>
            <a:pPr marL="457200" lvl="1" indent="0">
              <a:lnSpc>
                <a:spcPct val="170000"/>
              </a:lnSpc>
              <a:buNone/>
            </a:pPr>
            <a:r>
              <a:rPr lang="en-US" sz="2400" b="1" dirty="0">
                <a:latin typeface="Tahoma" panose="020B0604030504040204" pitchFamily="34" charset="0"/>
                <a:ea typeface="Tahoma" panose="020B0604030504040204" pitchFamily="34" charset="0"/>
                <a:cs typeface="Tahoma" panose="020B0604030504040204" pitchFamily="34" charset="0"/>
              </a:rPr>
              <a:t>RQ1: What motivated instructors to offer MOOCs? </a:t>
            </a:r>
          </a:p>
        </p:txBody>
      </p:sp>
      <p:graphicFrame>
        <p:nvGraphicFramePr>
          <p:cNvPr id="6" name="Chart 5">
            <a:extLst>
              <a:ext uri="{FF2B5EF4-FFF2-40B4-BE49-F238E27FC236}">
                <a16:creationId xmlns:a16="http://schemas.microsoft.com/office/drawing/2014/main" id="{7DD9D2E2-64DE-45C9-97FD-3F4662DFEFCF}"/>
              </a:ext>
            </a:extLst>
          </p:cNvPr>
          <p:cNvGraphicFramePr/>
          <p:nvPr>
            <p:extLst>
              <p:ext uri="{D42A27DB-BD31-4B8C-83A1-F6EECF244321}">
                <p14:modId xmlns:p14="http://schemas.microsoft.com/office/powerpoint/2010/main" val="680080146"/>
              </p:ext>
            </p:extLst>
          </p:nvPr>
        </p:nvGraphicFramePr>
        <p:xfrm>
          <a:off x="926591" y="1633727"/>
          <a:ext cx="7822471" cy="4705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74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85085" y="365069"/>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1. Motivational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51791" y="1117627"/>
            <a:ext cx="8641106" cy="4648996"/>
          </a:xfrm>
        </p:spPr>
        <p:txBody>
          <a:bodyPr>
            <a:noAutofit/>
          </a:bodyPr>
          <a:lstStyle/>
          <a:p>
            <a:pPr marL="457200" lvl="1" indent="0">
              <a:buNone/>
            </a:pPr>
            <a:r>
              <a:rPr lang="en-US" sz="2400" b="1" dirty="0">
                <a:latin typeface="Tahoma" panose="020B0604030504040204" pitchFamily="34" charset="0"/>
                <a:ea typeface="Tahoma" panose="020B0604030504040204" pitchFamily="34" charset="0"/>
                <a:cs typeface="Tahoma" panose="020B0604030504040204" pitchFamily="34" charset="0"/>
              </a:rPr>
              <a:t>RQ1: What motivated instructors to offer MOOCs? </a:t>
            </a:r>
          </a:p>
          <a:p>
            <a:pPr marL="857250" lvl="2" indent="0">
              <a:buNone/>
            </a:pPr>
            <a:r>
              <a:rPr lang="en-US" sz="2400" b="1" dirty="0">
                <a:latin typeface="Tahoma" panose="020B0604030504040204" pitchFamily="34" charset="0"/>
                <a:ea typeface="Tahoma" panose="020B0604030504040204" pitchFamily="34" charset="0"/>
                <a:cs typeface="Tahoma" panose="020B0604030504040204" pitchFamily="34" charset="0"/>
              </a:rPr>
              <a:t>Many of them wanted to experience instructional innovation with MOOCs. </a:t>
            </a:r>
          </a:p>
          <a:p>
            <a:pPr marL="857250" lvl="2" indent="0">
              <a:buNone/>
            </a:pPr>
            <a:r>
              <a:rPr lang="en-US" sz="2400" b="1" dirty="0">
                <a:latin typeface="Tahoma" panose="020B0604030504040204" pitchFamily="34" charset="0"/>
                <a:ea typeface="Tahoma" panose="020B0604030504040204" pitchFamily="34" charset="0"/>
                <a:cs typeface="Tahoma" panose="020B0604030504040204" pitchFamily="34" charset="0"/>
              </a:rPr>
              <a:t>As one instructor from Canada mentioned:</a:t>
            </a:r>
          </a:p>
          <a:p>
            <a:pPr marL="1314450" lvl="3" indent="0">
              <a:buNone/>
            </a:pP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“I'm always interested in how you can provide a deep learning experience in untraditional ways. So when MOOCs came over, I didn't always understand it really well…I thought the best way to understand what was going on was to jump in. So more curiosity and wanting to learn about the world of MOOC.”</a:t>
            </a:r>
          </a:p>
          <a:p>
            <a:pPr marL="457200" lvl="1" indent="0">
              <a:buNone/>
            </a:pPr>
            <a:r>
              <a:rPr lang="en-US" sz="24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57869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85085" y="365069"/>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1. Motivational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51791" y="1117627"/>
            <a:ext cx="8641106" cy="4648996"/>
          </a:xfrm>
        </p:spPr>
        <p:txBody>
          <a:bodyPr>
            <a:noAutofit/>
          </a:bodyPr>
          <a:lstStyle/>
          <a:p>
            <a:pPr marL="457200" lvl="1" indent="0">
              <a:buNone/>
            </a:pPr>
            <a:r>
              <a:rPr lang="en-US" sz="2400" b="1" dirty="0">
                <a:latin typeface="Tahoma" panose="020B0604030504040204" pitchFamily="34" charset="0"/>
                <a:ea typeface="Tahoma" panose="020B0604030504040204" pitchFamily="34" charset="0"/>
                <a:cs typeface="Tahoma" panose="020B0604030504040204" pitchFamily="34" charset="0"/>
              </a:rPr>
              <a:t>RQ1: What motivated instructors to offer MOOCs? </a:t>
            </a:r>
          </a:p>
          <a:p>
            <a:pPr marL="857250" lvl="2" indent="0">
              <a:buNone/>
            </a:pPr>
            <a:r>
              <a:rPr lang="en-US" sz="2400" b="1" dirty="0">
                <a:latin typeface="Tahoma" panose="020B0604030504040204" pitchFamily="34" charset="0"/>
                <a:ea typeface="Tahoma" panose="020B0604030504040204" pitchFamily="34" charset="0"/>
                <a:cs typeface="Tahoma" panose="020B0604030504040204" pitchFamily="34" charset="0"/>
              </a:rPr>
              <a:t>Many of them wanted to experience instructional innovation with MOOCs. </a:t>
            </a:r>
          </a:p>
          <a:p>
            <a:pPr marL="857250" lvl="2" indent="0">
              <a:buNone/>
            </a:pP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U.S.: decided to design MOOCs “just to experiment.”</a:t>
            </a:r>
          </a:p>
          <a:p>
            <a:pPr marL="857250" lvl="2" indent="0">
              <a:buNone/>
            </a:pP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U.S.: “expose your university to broader world.”</a:t>
            </a:r>
          </a:p>
          <a:p>
            <a:pPr marL="857250" lvl="2" indent="0">
              <a:buNone/>
            </a:pP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Sweden: “summarizes our way to teaching Computer Architecture and then I was very motivated to give a MOOC.”</a:t>
            </a:r>
          </a:p>
          <a:p>
            <a:pPr marL="857250" lvl="2" indent="0">
              <a:buNone/>
            </a:pP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U.S. “The initial motivation was to make some video resources for my own students.”</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6242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70056" y="738790"/>
            <a:ext cx="8004391" cy="638906"/>
          </a:xfrm>
        </p:spPr>
        <p:txBody>
          <a:bodyPr/>
          <a:lstStyle/>
          <a:p>
            <a:pPr algn="ctr"/>
            <a:r>
              <a:rPr lang="en-US" sz="4400" dirty="0">
                <a:latin typeface="Tahoma" panose="020B0604030504040204" pitchFamily="34" charset="0"/>
                <a:ea typeface="Tahoma" panose="020B0604030504040204" pitchFamily="34" charset="0"/>
                <a:cs typeface="Tahoma" panose="020B0604030504040204" pitchFamily="34" charset="0"/>
              </a:rPr>
              <a:t>2. Innovation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470056" y="1377696"/>
            <a:ext cx="8186264" cy="4152949"/>
          </a:xfrm>
        </p:spPr>
        <p:txBody>
          <a:bodyPr>
            <a:noAutofit/>
          </a:bodyPr>
          <a:lstStyle/>
          <a:p>
            <a:pPr marL="457200" lvl="1" indent="0">
              <a:lnSpc>
                <a:spcPct val="170000"/>
              </a:lnSpc>
              <a:buNone/>
            </a:pPr>
            <a:r>
              <a:rPr lang="en-US" sz="2800" b="1" dirty="0">
                <a:latin typeface="Tahoma" panose="020B0604030504040204" pitchFamily="34" charset="0"/>
                <a:ea typeface="Tahoma" panose="020B0604030504040204" pitchFamily="34" charset="0"/>
                <a:cs typeface="Tahoma" panose="020B0604030504040204" pitchFamily="34" charset="0"/>
              </a:rPr>
              <a:t>RQ2: What instructional innovations do MOOC instructors perceive?</a:t>
            </a:r>
          </a:p>
          <a:p>
            <a:pPr lvl="1">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Cutting videos into small chunks.</a:t>
            </a:r>
          </a:p>
          <a:p>
            <a:pPr lvl="1">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Integrating interactive media.</a:t>
            </a:r>
          </a:p>
          <a:p>
            <a:pPr lvl="1">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Peer review.</a:t>
            </a:r>
          </a:p>
          <a:p>
            <a:pPr lvl="1">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Problem-based learning.</a:t>
            </a:r>
          </a:p>
          <a:p>
            <a:pPr lvl="1">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Service learning.</a:t>
            </a:r>
          </a:p>
        </p:txBody>
      </p:sp>
    </p:spTree>
    <p:extLst>
      <p:ext uri="{BB962C8B-B14F-4D97-AF65-F5344CB8AC3E}">
        <p14:creationId xmlns:p14="http://schemas.microsoft.com/office/powerpoint/2010/main" val="3057611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250600" y="641254"/>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2. Innovation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81290" y="1280160"/>
            <a:ext cx="8745718" cy="4693920"/>
          </a:xfrm>
        </p:spPr>
        <p:txBody>
          <a:bodyPr>
            <a:noAutofit/>
          </a:bodyPr>
          <a:lstStyle/>
          <a:p>
            <a:pPr marL="457200" lvl="1" indent="0">
              <a:lnSpc>
                <a:spcPct val="170000"/>
              </a:lnSpc>
              <a:spcAft>
                <a:spcPts val="600"/>
              </a:spcAft>
              <a:buNone/>
            </a:pPr>
            <a:r>
              <a:rPr lang="en-US" sz="2800" b="1" dirty="0">
                <a:latin typeface="Tahoma" panose="020B0604030504040204" pitchFamily="34" charset="0"/>
                <a:ea typeface="Tahoma" panose="020B0604030504040204" pitchFamily="34" charset="0"/>
                <a:cs typeface="Tahoma" panose="020B0604030504040204" pitchFamily="34" charset="0"/>
              </a:rPr>
              <a:t>RQ2: What instructional innovations do MOOC instructors perceive?</a:t>
            </a:r>
          </a:p>
          <a:p>
            <a:pPr marL="857250" lvl="2" indent="0">
              <a:spcAft>
                <a:spcPts val="0"/>
              </a:spcAft>
              <a:buNone/>
            </a:pPr>
            <a:r>
              <a:rPr lang="en-US" sz="2400" b="1" dirty="0">
                <a:latin typeface="Tahoma" panose="020B0604030504040204" pitchFamily="34" charset="0"/>
                <a:ea typeface="Tahoma" panose="020B0604030504040204" pitchFamily="34" charset="0"/>
                <a:cs typeface="Tahoma" panose="020B0604030504040204" pitchFamily="34" charset="0"/>
              </a:rPr>
              <a:t>One education instructor from the USA remarked about PBL: </a:t>
            </a:r>
          </a:p>
          <a:p>
            <a:pPr marL="1314450" lvl="3" indent="0">
              <a:spcAft>
                <a:spcPts val="0"/>
              </a:spcAft>
              <a:buNone/>
            </a:pPr>
            <a:r>
              <a:rPr lang="en-US" sz="2500" b="1" dirty="0">
                <a:solidFill>
                  <a:srgbClr val="0070C0"/>
                </a:solidFill>
                <a:latin typeface="Tahoma" panose="020B0604030504040204" pitchFamily="34" charset="0"/>
                <a:ea typeface="Tahoma" panose="020B0604030504040204" pitchFamily="34" charset="0"/>
                <a:cs typeface="Tahoma" panose="020B0604030504040204" pitchFamily="34" charset="0"/>
              </a:rPr>
              <a:t>“I think it is the problem-based learning. It's sort of, out-of-the-classroom learning, having them go out and do the assignment at their house, in their backyard, or on their sidewalk. So it automatically is integrated into their everyday life.”</a:t>
            </a:r>
          </a:p>
        </p:txBody>
      </p:sp>
    </p:spTree>
    <p:extLst>
      <p:ext uri="{BB962C8B-B14F-4D97-AF65-F5344CB8AC3E}">
        <p14:creationId xmlns:p14="http://schemas.microsoft.com/office/powerpoint/2010/main" val="142844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04129" y="767405"/>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3. MOOC Strengths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243839" y="1524000"/>
            <a:ext cx="8324973" cy="4006645"/>
          </a:xfrm>
        </p:spPr>
        <p:txBody>
          <a:bodyPr>
            <a:noAutofit/>
          </a:bodyPr>
          <a:lstStyle/>
          <a:p>
            <a:pPr marL="457200" lvl="1" indent="0">
              <a:lnSpc>
                <a:spcPct val="170000"/>
              </a:lnSpc>
              <a:buNone/>
            </a:pPr>
            <a:r>
              <a:rPr lang="en-US" sz="2800" b="1" dirty="0">
                <a:latin typeface="Tahoma" panose="020B0604030504040204" pitchFamily="34" charset="0"/>
                <a:ea typeface="Tahoma" panose="020B0604030504040204" pitchFamily="34" charset="0"/>
                <a:cs typeface="Tahoma" panose="020B0604030504040204" pitchFamily="34" charset="0"/>
              </a:rPr>
              <a:t>RQ3: What do instructors perceive as the strengths of their MOOCs?</a:t>
            </a:r>
          </a:p>
          <a:p>
            <a:pPr lvl="1">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The topic of the MOOC itself.</a:t>
            </a:r>
          </a:p>
          <a:p>
            <a:pPr lvl="1">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The pedagogical methods employed.</a:t>
            </a:r>
          </a:p>
          <a:p>
            <a:pPr lvl="1">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The impact on participants.</a:t>
            </a:r>
          </a:p>
        </p:txBody>
      </p:sp>
    </p:spTree>
    <p:extLst>
      <p:ext uri="{BB962C8B-B14F-4D97-AF65-F5344CB8AC3E}">
        <p14:creationId xmlns:p14="http://schemas.microsoft.com/office/powerpoint/2010/main" val="3578177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64423" y="385215"/>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3. MOOC Strengths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146304" y="1024121"/>
            <a:ext cx="7900416" cy="5071880"/>
          </a:xfrm>
        </p:spPr>
        <p:txBody>
          <a:bodyPr>
            <a:noAutofit/>
          </a:bodyPr>
          <a:lstStyle/>
          <a:p>
            <a:pPr marL="457200" lvl="1" indent="0">
              <a:lnSpc>
                <a:spcPct val="170000"/>
              </a:lnSpc>
              <a:buNone/>
            </a:pPr>
            <a:r>
              <a:rPr lang="en-US" sz="2800" b="1" dirty="0">
                <a:latin typeface="Tahoma" panose="020B0604030504040204" pitchFamily="34" charset="0"/>
                <a:ea typeface="Tahoma" panose="020B0604030504040204" pitchFamily="34" charset="0"/>
                <a:cs typeface="Tahoma" panose="020B0604030504040204" pitchFamily="34" charset="0"/>
              </a:rPr>
              <a:t>RQ3: What do instructors perceive as the strengths of their MOOCs?</a:t>
            </a:r>
          </a:p>
          <a:p>
            <a:pPr marL="857250" lvl="2" indent="0">
              <a:buNone/>
            </a:pPr>
            <a:r>
              <a:rPr lang="en-US" sz="2400" b="1" dirty="0">
                <a:latin typeface="Tahoma" panose="020B0604030504040204" pitchFamily="34" charset="0"/>
                <a:ea typeface="Tahoma" panose="020B0604030504040204" pitchFamily="34" charset="0"/>
                <a:cs typeface="Tahoma" panose="020B0604030504040204" pitchFamily="34" charset="0"/>
              </a:rPr>
              <a:t>One interviewee from Canada claimed the strengths of his course is making it informal.</a:t>
            </a:r>
          </a:p>
          <a:p>
            <a:pPr marL="1314450" lvl="3" indent="0">
              <a:buNone/>
            </a:pP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“…it is like we are sitting in the same room, having a chat…This is nothing I try to do but I have some comfortable, smile that makes it feel like we're having an informal discussion... A lot of the people that I get emails from say: ‘I love the way you teach. I love the comfortable level, feels like we've been friends. You're welcome to my kitchen anytime.’”</a:t>
            </a:r>
          </a:p>
        </p:txBody>
      </p:sp>
    </p:spTree>
    <p:extLst>
      <p:ext uri="{BB962C8B-B14F-4D97-AF65-F5344CB8AC3E}">
        <p14:creationId xmlns:p14="http://schemas.microsoft.com/office/powerpoint/2010/main" val="1915703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64423" y="519327"/>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4. MOOC Design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182880" y="1243584"/>
            <a:ext cx="8385934" cy="4287061"/>
          </a:xfrm>
        </p:spPr>
        <p:txBody>
          <a:bodyPr>
            <a:noAutofit/>
          </a:bodyPr>
          <a:lstStyle/>
          <a:p>
            <a:pPr marL="457200" lvl="1" indent="0">
              <a:lnSpc>
                <a:spcPct val="170000"/>
              </a:lnSpc>
              <a:buNone/>
            </a:pPr>
            <a:r>
              <a:rPr lang="en-US" sz="2800" b="1" dirty="0">
                <a:latin typeface="Tahoma" panose="020B0604030504040204" pitchFamily="34" charset="0"/>
                <a:ea typeface="Tahoma" panose="020B0604030504040204" pitchFamily="34" charset="0"/>
                <a:cs typeface="Tahoma" panose="020B0604030504040204" pitchFamily="34" charset="0"/>
              </a:rPr>
              <a:t>RQ4: How would they redesign the MOOC?</a:t>
            </a:r>
          </a:p>
          <a:p>
            <a:pPr marL="857250" lvl="2" indent="0">
              <a:spcAft>
                <a:spcPts val="0"/>
              </a:spcAft>
              <a:buNone/>
            </a:pPr>
            <a:r>
              <a:rPr lang="en-US" sz="2400" b="1" dirty="0">
                <a:latin typeface="Tahoma" panose="020B0604030504040204" pitchFamily="34" charset="0"/>
                <a:ea typeface="Tahoma" panose="020B0604030504040204" pitchFamily="34" charset="0"/>
                <a:cs typeface="Tahoma" panose="020B0604030504040204" pitchFamily="34" charset="0"/>
              </a:rPr>
              <a:t>Overall, they were satisfied with the current course, especially with the structure.</a:t>
            </a:r>
          </a:p>
          <a:p>
            <a:pPr marL="857250" lvl="2"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One literacy instructor from the UK emphatically stated: </a:t>
            </a:r>
          </a:p>
          <a:p>
            <a:pPr marL="1314450" lvl="3" indent="0">
              <a:spcAft>
                <a:spcPts val="0"/>
              </a:spcAft>
              <a:buNone/>
            </a:pPr>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“Actually no. I'm quite happy with it and we've had good feedback from learners.”</a:t>
            </a:r>
          </a:p>
        </p:txBody>
      </p:sp>
    </p:spTree>
    <p:extLst>
      <p:ext uri="{BB962C8B-B14F-4D97-AF65-F5344CB8AC3E}">
        <p14:creationId xmlns:p14="http://schemas.microsoft.com/office/powerpoint/2010/main" val="118676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18824" y="341376"/>
            <a:ext cx="8247224" cy="1877568"/>
          </a:xfrm>
        </p:spPr>
        <p:txBody>
          <a:bodyPr/>
          <a:lstStyle/>
          <a:p>
            <a:pPr algn="ct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January 22, 2018</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 Review of MOOCs Stats and Trends in 2017,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Dhawal</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Shah, Class Central</a:t>
            </a:r>
            <a:br>
              <a:rPr lang="en-US" sz="2400" dirty="0">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hlinkClick r:id="rId3"/>
              </a:rPr>
              <a:t>https://www.class-central.com/report/moocs-stats-and-trends-2017/</a:t>
            </a:r>
            <a:r>
              <a:rPr lang="en-US" sz="1200" dirty="0">
                <a:latin typeface="Tahoma" panose="020B0604030504040204" pitchFamily="34" charset="0"/>
                <a:ea typeface="Tahoma" panose="020B0604030504040204" pitchFamily="34" charset="0"/>
                <a:cs typeface="Tahoma" panose="020B0604030504040204" pitchFamily="34" charset="0"/>
              </a:rPr>
              <a:t>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0EC6817-464A-4E38-9D21-E5C71FBA0D66}"/>
              </a:ext>
            </a:extLst>
          </p:cNvPr>
          <p:cNvPicPr>
            <a:picLocks noChangeAspect="1"/>
          </p:cNvPicPr>
          <p:nvPr/>
        </p:nvPicPr>
        <p:blipFill rotWithShape="1">
          <a:blip r:embed="rId4"/>
          <a:srcRect t="13826" r="1666" b="2695"/>
          <a:stretch/>
        </p:blipFill>
        <p:spPr>
          <a:xfrm>
            <a:off x="870536" y="2436286"/>
            <a:ext cx="7543800" cy="3835831"/>
          </a:xfrm>
          <a:prstGeom prst="rect">
            <a:avLst/>
          </a:prstGeom>
        </p:spPr>
      </p:pic>
    </p:spTree>
    <p:extLst>
      <p:ext uri="{BB962C8B-B14F-4D97-AF65-F5344CB8AC3E}">
        <p14:creationId xmlns:p14="http://schemas.microsoft.com/office/powerpoint/2010/main" val="81007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21288" y="621101"/>
            <a:ext cx="8004391" cy="638906"/>
          </a:xfrm>
        </p:spPr>
        <p:txBody>
          <a:bodyPr/>
          <a:lstStyle/>
          <a:p>
            <a:pPr algn="ctr"/>
            <a:r>
              <a:rPr lang="en-US" sz="4400" dirty="0">
                <a:latin typeface="Tahoma" panose="020B0604030504040204" pitchFamily="34" charset="0"/>
                <a:ea typeface="Tahoma" panose="020B0604030504040204" pitchFamily="34" charset="0"/>
                <a:cs typeface="Tahoma" panose="020B0604030504040204" pitchFamily="34" charset="0"/>
              </a:rPr>
              <a:t>4. MOOC Design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316992" y="1694688"/>
            <a:ext cx="8583168" cy="4681728"/>
          </a:xfrm>
        </p:spPr>
        <p:txBody>
          <a:bodyPr>
            <a:noAutofit/>
          </a:bodyPr>
          <a:lstStyle/>
          <a:p>
            <a:pPr marL="457200" lvl="1" indent="0">
              <a:buNone/>
            </a:pPr>
            <a:r>
              <a:rPr lang="en-US" sz="2800" b="1" dirty="0">
                <a:latin typeface="Tahoma" panose="020B0604030504040204" pitchFamily="34" charset="0"/>
                <a:ea typeface="Tahoma" panose="020B0604030504040204" pitchFamily="34" charset="0"/>
                <a:cs typeface="Tahoma" panose="020B0604030504040204" pitchFamily="34" charset="0"/>
              </a:rPr>
              <a:t>RQ4: How would they redesign the MOOC?</a:t>
            </a:r>
          </a:p>
          <a:p>
            <a:pPr lvl="1">
              <a:spcAft>
                <a:spcPts val="0"/>
              </a:spcAft>
            </a:pPr>
            <a:r>
              <a:rPr lang="en-US" sz="2200" b="1" dirty="0">
                <a:latin typeface="Tahoma" panose="020B0604030504040204" pitchFamily="34" charset="0"/>
                <a:ea typeface="Tahoma" panose="020B0604030504040204" pitchFamily="34" charset="0"/>
                <a:cs typeface="Tahoma" panose="020B0604030504040204" pitchFamily="34" charset="0"/>
              </a:rPr>
              <a:t>Adjusting the difficulty of quizzes.</a:t>
            </a:r>
          </a:p>
          <a:p>
            <a:pPr lvl="1">
              <a:spcAft>
                <a:spcPts val="0"/>
              </a:spcAft>
            </a:pPr>
            <a:r>
              <a:rPr lang="en-US" sz="2200" b="1" dirty="0">
                <a:latin typeface="Tahoma" panose="020B0604030504040204" pitchFamily="34" charset="0"/>
                <a:ea typeface="Tahoma" panose="020B0604030504040204" pitchFamily="34" charset="0"/>
                <a:cs typeface="Tahoma" panose="020B0604030504040204" pitchFamily="34" charset="0"/>
              </a:rPr>
              <a:t>Adding lab experiences.</a:t>
            </a:r>
          </a:p>
          <a:p>
            <a:pPr lvl="1">
              <a:spcAft>
                <a:spcPts val="0"/>
              </a:spcAft>
            </a:pPr>
            <a:r>
              <a:rPr lang="en-US" sz="2200" b="1" dirty="0">
                <a:latin typeface="Tahoma" panose="020B0604030504040204" pitchFamily="34" charset="0"/>
                <a:ea typeface="Tahoma" panose="020B0604030504040204" pitchFamily="34" charset="0"/>
                <a:cs typeface="Tahoma" panose="020B0604030504040204" pitchFamily="34" charset="0"/>
              </a:rPr>
              <a:t>Adding international perspectives.</a:t>
            </a:r>
          </a:p>
          <a:p>
            <a:pPr lvl="1">
              <a:spcAft>
                <a:spcPts val="0"/>
              </a:spcAft>
            </a:pPr>
            <a:r>
              <a:rPr lang="en-US" sz="2200" b="1" dirty="0">
                <a:latin typeface="Tahoma" panose="020B0604030504040204" pitchFamily="34" charset="0"/>
                <a:ea typeface="Tahoma" panose="020B0604030504040204" pitchFamily="34" charset="0"/>
                <a:cs typeface="Tahoma" panose="020B0604030504040204" pitchFamily="34" charset="0"/>
              </a:rPr>
              <a:t>Cancelling peer-grading.</a:t>
            </a:r>
          </a:p>
          <a:p>
            <a:pPr lvl="1">
              <a:spcAft>
                <a:spcPts val="0"/>
              </a:spcAft>
            </a:pPr>
            <a:r>
              <a:rPr lang="en-US" sz="2200" b="1" dirty="0">
                <a:latin typeface="Tahoma" panose="020B0604030504040204" pitchFamily="34" charset="0"/>
                <a:ea typeface="Tahoma" panose="020B0604030504040204" pitchFamily="34" charset="0"/>
                <a:cs typeface="Tahoma" panose="020B0604030504040204" pitchFamily="34" charset="0"/>
              </a:rPr>
              <a:t>Increasing instructor-student and peer-to-peer interaction.</a:t>
            </a:r>
          </a:p>
          <a:p>
            <a:pPr lvl="1">
              <a:spcAft>
                <a:spcPts val="0"/>
              </a:spcAft>
            </a:pPr>
            <a:r>
              <a:rPr lang="en-US" sz="2200" b="1" dirty="0">
                <a:latin typeface="Tahoma" panose="020B0604030504040204" pitchFamily="34" charset="0"/>
                <a:ea typeface="Tahoma" panose="020B0604030504040204" pitchFamily="34" charset="0"/>
                <a:cs typeface="Tahoma" panose="020B0604030504040204" pitchFamily="34" charset="0"/>
              </a:rPr>
              <a:t>Inviting guest speakers.</a:t>
            </a:r>
          </a:p>
          <a:p>
            <a:pPr lvl="1">
              <a:spcAft>
                <a:spcPts val="0"/>
              </a:spcAft>
            </a:pPr>
            <a:r>
              <a:rPr lang="en-US" sz="2200" b="1" dirty="0">
                <a:latin typeface="Tahoma" panose="020B0604030504040204" pitchFamily="34" charset="0"/>
                <a:ea typeface="Tahoma" panose="020B0604030504040204" pitchFamily="34" charset="0"/>
                <a:cs typeface="Tahoma" panose="020B0604030504040204" pitchFamily="34" charset="0"/>
              </a:rPr>
              <a:t>Making the length of the MOOC shorter.</a:t>
            </a:r>
          </a:p>
          <a:p>
            <a:pPr lvl="1">
              <a:spcAft>
                <a:spcPts val="0"/>
              </a:spcAft>
            </a:pPr>
            <a:r>
              <a:rPr lang="en-US" sz="2200" b="1" dirty="0">
                <a:latin typeface="Tahoma" panose="020B0604030504040204" pitchFamily="34" charset="0"/>
                <a:ea typeface="Tahoma" panose="020B0604030504040204" pitchFamily="34" charset="0"/>
                <a:cs typeface="Tahoma" panose="020B0604030504040204" pitchFamily="34" charset="0"/>
              </a:rPr>
              <a:t>Using learning analytics before redesigning MOOC.</a:t>
            </a:r>
          </a:p>
        </p:txBody>
      </p:sp>
    </p:spTree>
    <p:extLst>
      <p:ext uri="{BB962C8B-B14F-4D97-AF65-F5344CB8AC3E}">
        <p14:creationId xmlns:p14="http://schemas.microsoft.com/office/powerpoint/2010/main" val="4124921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94440" y="503200"/>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4. MOOC Design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0" y="1273757"/>
            <a:ext cx="8517022" cy="4825977"/>
          </a:xfrm>
        </p:spPr>
        <p:txBody>
          <a:bodyPr>
            <a:noAutofit/>
          </a:bodyPr>
          <a:lstStyle/>
          <a:p>
            <a:pPr marL="457200" lvl="1" indent="0">
              <a:buNone/>
            </a:pPr>
            <a:r>
              <a:rPr lang="en-US" sz="2800" b="1" dirty="0">
                <a:latin typeface="Tahoma" panose="020B0604030504040204" pitchFamily="34" charset="0"/>
                <a:ea typeface="Tahoma" panose="020B0604030504040204" pitchFamily="34" charset="0"/>
                <a:cs typeface="Tahoma" panose="020B0604030504040204" pitchFamily="34" charset="0"/>
              </a:rPr>
              <a:t>RQ4: How would they redesign the MOOC?</a:t>
            </a:r>
          </a:p>
          <a:p>
            <a:pPr marL="857250" lvl="2" indent="0">
              <a:buNone/>
            </a:pPr>
            <a:r>
              <a:rPr lang="en-US" sz="2400" b="1" dirty="0">
                <a:latin typeface="Tahoma" panose="020B0604030504040204" pitchFamily="34" charset="0"/>
                <a:ea typeface="Tahoma" panose="020B0604030504040204" pitchFamily="34" charset="0"/>
                <a:cs typeface="Tahoma" panose="020B0604030504040204" pitchFamily="34" charset="0"/>
              </a:rPr>
              <a:t>Data from the platform</a:t>
            </a:r>
          </a:p>
          <a:p>
            <a:pPr marL="857250" lvl="2" indent="0">
              <a:buNone/>
            </a:pPr>
            <a:r>
              <a:rPr lang="en-US" sz="2400" b="1" dirty="0">
                <a:latin typeface="Tahoma" panose="020B0604030504040204" pitchFamily="34" charset="0"/>
                <a:ea typeface="Tahoma" panose="020B0604030504040204" pitchFamily="34" charset="0"/>
                <a:cs typeface="Tahoma" panose="020B0604030504040204" pitchFamily="34" charset="0"/>
              </a:rPr>
              <a:t>As one computer science instructor from Sweden explained:</a:t>
            </a:r>
          </a:p>
          <a:p>
            <a:pPr marL="857250" lvl="2" indent="0">
              <a:buNone/>
            </a:pP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“When I do the revision, I will for sure look at the detailed statistics…For example, you can get statistics [on] how much they rewind. That would be a sign that there is something that is not clearly explained. They have to listen [to] it again and again and then they get there.”</a:t>
            </a:r>
          </a:p>
          <a:p>
            <a:pPr marL="457200" lvl="1" indent="0">
              <a:buNone/>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1240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94440" y="503200"/>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4. MOOC Design Findings</a:t>
            </a:r>
          </a:p>
        </p:txBody>
      </p:sp>
      <p:sp>
        <p:nvSpPr>
          <p:cNvPr id="5" name="Content Placeholder 2">
            <a:extLst>
              <a:ext uri="{FF2B5EF4-FFF2-40B4-BE49-F238E27FC236}">
                <a16:creationId xmlns:a16="http://schemas.microsoft.com/office/drawing/2014/main" id="{708919A3-0B0E-4611-907D-6415BBF25ABE}"/>
              </a:ext>
            </a:extLst>
          </p:cNvPr>
          <p:cNvSpPr>
            <a:spLocks noGrp="1"/>
          </p:cNvSpPr>
          <p:nvPr>
            <p:ph idx="1"/>
          </p:nvPr>
        </p:nvSpPr>
        <p:spPr>
          <a:xfrm>
            <a:off x="0" y="1273757"/>
            <a:ext cx="8517022" cy="4825977"/>
          </a:xfrm>
        </p:spPr>
        <p:txBody>
          <a:bodyPr>
            <a:noAutofit/>
          </a:bodyPr>
          <a:lstStyle/>
          <a:p>
            <a:pPr marL="457200" lvl="1" indent="0">
              <a:buNone/>
            </a:pPr>
            <a:r>
              <a:rPr lang="en-US" sz="2800" b="1" dirty="0">
                <a:latin typeface="Tahoma" panose="020B0604030504040204" pitchFamily="34" charset="0"/>
                <a:ea typeface="Tahoma" panose="020B0604030504040204" pitchFamily="34" charset="0"/>
                <a:cs typeface="Tahoma" panose="020B0604030504040204" pitchFamily="34" charset="0"/>
              </a:rPr>
              <a:t>RQ4: How would they redesign the MOOC?</a:t>
            </a:r>
          </a:p>
          <a:p>
            <a:pPr marL="857250" lvl="2" indent="0">
              <a:buNone/>
            </a:pPr>
            <a:r>
              <a:rPr lang="en-US" sz="2400" b="1" dirty="0">
                <a:latin typeface="Tahoma" panose="020B0604030504040204" pitchFamily="34" charset="0"/>
                <a:ea typeface="Tahoma" panose="020B0604030504040204" pitchFamily="34" charset="0"/>
                <a:cs typeface="Tahoma" panose="020B0604030504040204" pitchFamily="34" charset="0"/>
              </a:rPr>
              <a:t>Data from the platform</a:t>
            </a:r>
          </a:p>
          <a:p>
            <a:pPr marL="857250" lvl="2" indent="0">
              <a:buNone/>
            </a:pPr>
            <a:r>
              <a:rPr lang="en-US" sz="2400" b="1" dirty="0">
                <a:latin typeface="Tahoma" panose="020B0604030504040204" pitchFamily="34" charset="0"/>
                <a:ea typeface="Tahoma" panose="020B0604030504040204" pitchFamily="34" charset="0"/>
                <a:cs typeface="Tahoma" panose="020B0604030504040204" pitchFamily="34" charset="0"/>
              </a:rPr>
              <a:t>He further added:</a:t>
            </a:r>
          </a:p>
          <a:p>
            <a:pPr marL="857250" lvl="2" indent="0">
              <a:buNone/>
            </a:pP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“I probably am a much better teacher than I was before…To think about that [i.e., less interaction with students when using prerecorded video] made me a different teacher. I’m sure I’m a different teacher after that. If you want to become a better teacher, you develop a MOOC.”</a:t>
            </a:r>
          </a:p>
          <a:p>
            <a:pPr marL="457200" lvl="1" indent="0">
              <a:buNone/>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3601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768096" y="582142"/>
            <a:ext cx="7510272" cy="2868241"/>
          </a:xfrm>
        </p:spPr>
        <p:txBody>
          <a:bodyPr/>
          <a:lstStyle/>
          <a:p>
            <a:pPr algn="ctr"/>
            <a:r>
              <a:rPr lang="en-US" sz="6000" dirty="0"/>
              <a:t>Discussion, </a:t>
            </a:r>
            <a:br>
              <a:rPr lang="en-US" sz="6000" dirty="0"/>
            </a:br>
            <a:r>
              <a:rPr lang="en-US" sz="6000" dirty="0"/>
              <a:t>Significance, </a:t>
            </a:r>
            <a:br>
              <a:rPr lang="en-US" sz="6000" dirty="0"/>
            </a:br>
            <a:r>
              <a:rPr lang="en-US" sz="6000" dirty="0"/>
              <a:t>and Conclusion</a:t>
            </a:r>
          </a:p>
        </p:txBody>
      </p:sp>
      <p:pic>
        <p:nvPicPr>
          <p:cNvPr id="7" name="Picture 6">
            <a:extLst>
              <a:ext uri="{FF2B5EF4-FFF2-40B4-BE49-F238E27FC236}">
                <a16:creationId xmlns:a16="http://schemas.microsoft.com/office/drawing/2014/main" id="{7E48FA95-F94C-4D5F-BE20-B3EA1BD11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261" y="3694177"/>
            <a:ext cx="4907785" cy="3163824"/>
          </a:xfrm>
          <a:prstGeom prst="rect">
            <a:avLst/>
          </a:prstGeom>
        </p:spPr>
      </p:pic>
    </p:spTree>
    <p:extLst>
      <p:ext uri="{BB962C8B-B14F-4D97-AF65-F5344CB8AC3E}">
        <p14:creationId xmlns:p14="http://schemas.microsoft.com/office/powerpoint/2010/main" val="410546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634180" y="1349406"/>
            <a:ext cx="8004391" cy="4696287"/>
          </a:xfrm>
        </p:spPr>
        <p:txBody>
          <a:bodyPr>
            <a:noAutofit/>
          </a:bodyPr>
          <a:lstStyle/>
          <a:p>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Growth and relatedness needs were the primary instructor motivations for offering MOOCs.</a:t>
            </a:r>
          </a:p>
          <a:p>
            <a:pPr marL="457200" lvl="1" indent="0">
              <a:buNone/>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Growth needs included curiosity about MOOCs and the exploration of new ways of teaching; such findings align well with the research from Hew and Cheung (2014).</a:t>
            </a:r>
          </a:p>
          <a:p>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Various pedagogical innovations were mentioned by the interviewees (e.g., guests, PBL, service learning, peer review, interactive media, etc.).</a:t>
            </a:r>
          </a:p>
          <a:p>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MOOC instructors interviewed were satisfied with the designs of their MOOCs, but did want to make major changes to their course. (Lacking time? And overly rely on positive student feedback.)</a:t>
            </a:r>
          </a:p>
        </p:txBody>
      </p:sp>
      <p:sp>
        <p:nvSpPr>
          <p:cNvPr id="8" name="Title 1">
            <a:extLst>
              <a:ext uri="{FF2B5EF4-FFF2-40B4-BE49-F238E27FC236}">
                <a16:creationId xmlns:a16="http://schemas.microsoft.com/office/drawing/2014/main" id="{5EDE6B98-E056-4575-8532-399675574229}"/>
              </a:ext>
            </a:extLst>
          </p:cNvPr>
          <p:cNvSpPr>
            <a:spLocks noGrp="1"/>
          </p:cNvSpPr>
          <p:nvPr>
            <p:ph type="ctrTitle"/>
          </p:nvPr>
        </p:nvSpPr>
        <p:spPr>
          <a:xfrm>
            <a:off x="518824" y="572333"/>
            <a:ext cx="8004391" cy="63890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Discussion</a:t>
            </a:r>
            <a:r>
              <a:rPr lang="en-US" sz="36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222214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18824" y="438221"/>
            <a:ext cx="8004391" cy="63890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Significance &amp; Conclusion</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621989" y="1233996"/>
            <a:ext cx="7376792" cy="4749554"/>
          </a:xfrm>
        </p:spPr>
        <p:txBody>
          <a:bodyPr>
            <a:noAutofit/>
          </a:bodyPr>
          <a:lstStyle/>
          <a:p>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This study provides a window into the decision making of more than 100 MOOC instructors. Few studies have tapped into such a database.</a:t>
            </a:r>
          </a:p>
          <a:p>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This study provides key insights into instructors’ motivations for offering MOOCs as well as instructional innovations in MOOC design. </a:t>
            </a:r>
          </a:p>
          <a:p>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The results may inform MOOC stakeholders (i.e., institutions) of how to foster instructor motivation and instructional innovation in MOOCs.</a:t>
            </a:r>
          </a:p>
          <a:p>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This study can be used to train instructional designers on the design of MOOCs as well as the expectations of MOOC instructors that they may be working with.</a:t>
            </a:r>
          </a:p>
          <a:p>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238A62F0-C326-4CCC-A266-6AE7C609B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376" y="1"/>
            <a:ext cx="1690624" cy="950976"/>
          </a:xfrm>
          <a:prstGeom prst="rect">
            <a:avLst/>
          </a:prstGeom>
        </p:spPr>
      </p:pic>
    </p:spTree>
    <p:extLst>
      <p:ext uri="{BB962C8B-B14F-4D97-AF65-F5344CB8AC3E}">
        <p14:creationId xmlns:p14="http://schemas.microsoft.com/office/powerpoint/2010/main" val="2680383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69804" y="598020"/>
            <a:ext cx="8004391" cy="638906"/>
          </a:xfrm>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Future Research Might Explore…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FF370F3-624A-4BB6-9BE0-BBB5B052CDA5}"/>
              </a:ext>
            </a:extLst>
          </p:cNvPr>
          <p:cNvSpPr>
            <a:spLocks noGrp="1"/>
          </p:cNvSpPr>
          <p:nvPr>
            <p:ph idx="1"/>
          </p:nvPr>
        </p:nvSpPr>
        <p:spPr>
          <a:xfrm>
            <a:off x="852807" y="1544715"/>
            <a:ext cx="7430059" cy="4554244"/>
          </a:xfrm>
        </p:spPr>
        <p:txBody>
          <a:bodyPr>
            <a:noAutofit/>
          </a:bodyPr>
          <a:lstStyle/>
          <a:p>
            <a:pPr marL="914400" lvl="1" indent="-457200">
              <a:buFont typeface="+mj-lt"/>
              <a:buAutoNum type="arabicPeriod"/>
            </a:pPr>
            <a:r>
              <a:rPr lang="en-US" sz="2100" b="1" dirty="0">
                <a:solidFill>
                  <a:schemeClr val="tx1"/>
                </a:solidFill>
                <a:latin typeface="Tahoma" panose="020B0604030504040204" pitchFamily="34" charset="0"/>
                <a:ea typeface="Tahoma" panose="020B0604030504040204" pitchFamily="34" charset="0"/>
                <a:cs typeface="Tahoma" panose="020B0604030504040204" pitchFamily="34" charset="0"/>
              </a:rPr>
              <a:t>The relationship between instructor motivation and the types of instructional innovations in MOOC design. </a:t>
            </a:r>
          </a:p>
          <a:p>
            <a:pPr marL="914400" lvl="1" indent="-457200">
              <a:buFont typeface="+mj-lt"/>
              <a:buAutoNum type="arabicPeriod"/>
            </a:pPr>
            <a:r>
              <a:rPr lang="en-US" sz="2100" b="1" dirty="0">
                <a:solidFill>
                  <a:schemeClr val="tx1"/>
                </a:solidFill>
                <a:latin typeface="Tahoma" panose="020B0604030504040204" pitchFamily="34" charset="0"/>
                <a:ea typeface="Tahoma" panose="020B0604030504040204" pitchFamily="34" charset="0"/>
                <a:cs typeface="Tahoma" panose="020B0604030504040204" pitchFamily="34" charset="0"/>
              </a:rPr>
              <a:t>Changes in MOOC instructor motivation across several MOOCs.</a:t>
            </a:r>
          </a:p>
          <a:p>
            <a:pPr marL="914400" lvl="1" indent="-457200">
              <a:buFont typeface="+mj-lt"/>
              <a:buAutoNum type="arabicPeriod"/>
            </a:pPr>
            <a:r>
              <a:rPr lang="en-US" sz="2100" b="1" dirty="0">
                <a:solidFill>
                  <a:schemeClr val="tx1"/>
                </a:solidFill>
                <a:latin typeface="Tahoma" panose="020B0604030504040204" pitchFamily="34" charset="0"/>
                <a:ea typeface="Tahoma" panose="020B0604030504040204" pitchFamily="34" charset="0"/>
                <a:cs typeface="Tahoma" panose="020B0604030504040204" pitchFamily="34" charset="0"/>
              </a:rPr>
              <a:t>MOOC instructor motivation by discipline. MOOC instructor motivation by country or region of the world.</a:t>
            </a:r>
          </a:p>
          <a:p>
            <a:pPr marL="914400" lvl="1" indent="-457200">
              <a:buFont typeface="+mj-lt"/>
              <a:buAutoNum type="arabicPeriod"/>
            </a:pPr>
            <a:r>
              <a:rPr lang="en-US" sz="2100" b="1" dirty="0">
                <a:solidFill>
                  <a:schemeClr val="tx1"/>
                </a:solidFill>
                <a:latin typeface="Tahoma" panose="020B0604030504040204" pitchFamily="34" charset="0"/>
                <a:ea typeface="Tahoma" panose="020B0604030504040204" pitchFamily="34" charset="0"/>
                <a:cs typeface="Tahoma" panose="020B0604030504040204" pitchFamily="34" charset="0"/>
              </a:rPr>
              <a:t>MOOC instructional professional development and instructor teaching skill changes from designing MOOCs.</a:t>
            </a:r>
          </a:p>
        </p:txBody>
      </p:sp>
    </p:spTree>
    <p:extLst>
      <p:ext uri="{BB962C8B-B14F-4D97-AF65-F5344CB8AC3E}">
        <p14:creationId xmlns:p14="http://schemas.microsoft.com/office/powerpoint/2010/main" val="55598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european-hrd-circle.org/wp-content/uploads/2017/05/thank-you.jpg">
            <a:extLst>
              <a:ext uri="{FF2B5EF4-FFF2-40B4-BE49-F238E27FC236}">
                <a16:creationId xmlns:a16="http://schemas.microsoft.com/office/drawing/2014/main" id="{EC8E19E7-63E6-469B-91E6-D7BD387AD9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2887" y="199395"/>
            <a:ext cx="5517935" cy="34338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45096E8-37A6-4D0F-A702-3BA8B38A92ED}"/>
              </a:ext>
            </a:extLst>
          </p:cNvPr>
          <p:cNvSpPr/>
          <p:nvPr/>
        </p:nvSpPr>
        <p:spPr>
          <a:xfrm>
            <a:off x="1865767" y="3798557"/>
            <a:ext cx="6961241" cy="1938992"/>
          </a:xfrm>
          <a:prstGeom prst="rect">
            <a:avLst/>
          </a:prstGeom>
        </p:spPr>
        <p:txBody>
          <a:bodyPr wrap="square">
            <a:spAutoFit/>
          </a:bodyPr>
          <a:lstStyle/>
          <a:p>
            <a:pPr>
              <a:lnSpc>
                <a:spcPct val="150000"/>
              </a:lnSpc>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Curtis J. Bonk, IU, cjbonk@</a:t>
            </a:r>
            <a:r>
              <a:rPr lang="id-ID" sz="2000" b="1" dirty="0">
                <a:solidFill>
                  <a:schemeClr val="bg1"/>
                </a:solidFill>
                <a:latin typeface="Tahoma" panose="020B0604030504040204" pitchFamily="34" charset="0"/>
                <a:ea typeface="Tahoma" panose="020B0604030504040204" pitchFamily="34" charset="0"/>
                <a:cs typeface="Tahoma" panose="020B0604030504040204" pitchFamily="34" charset="0"/>
              </a:rPr>
              <a:t>i</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ndiana.edu</a:t>
            </a:r>
          </a:p>
          <a:p>
            <a:pPr>
              <a:lnSpc>
                <a:spcPct val="150000"/>
              </a:lnSpc>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Meina Zhu, IU, meinzhu@indiana.edu</a:t>
            </a:r>
          </a:p>
          <a:p>
            <a:pPr>
              <a:lnSpc>
                <a:spcPct val="150000"/>
              </a:lnSpc>
            </a:pP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Annisa</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Sari, IU,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ann</a:t>
            </a:r>
            <a:r>
              <a:rPr lang="id-ID" sz="2000" b="1" dirty="0">
                <a:solidFill>
                  <a:schemeClr val="bg1"/>
                </a:solidFill>
                <a:latin typeface="Tahoma" panose="020B0604030504040204" pitchFamily="34" charset="0"/>
                <a:ea typeface="Tahoma" panose="020B0604030504040204" pitchFamily="34" charset="0"/>
                <a:cs typeface="Tahoma" panose="020B0604030504040204" pitchFamily="34" charset="0"/>
              </a:rPr>
              <a:t>isa</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d-ID" sz="2000" b="1" dirty="0">
                <a:solidFill>
                  <a:schemeClr val="bg1"/>
                </a:solidFill>
                <a:latin typeface="Tahoma" panose="020B0604030504040204" pitchFamily="34" charset="0"/>
                <a:ea typeface="Tahoma" panose="020B0604030504040204" pitchFamily="34" charset="0"/>
                <a:cs typeface="Tahoma" panose="020B0604030504040204" pitchFamily="34" charset="0"/>
              </a:rPr>
              <a:t>uny</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d-ID" sz="2000" b="1" dirty="0">
                <a:solidFill>
                  <a:schemeClr val="bg1"/>
                </a:solidFill>
                <a:latin typeface="Tahoma" panose="020B0604030504040204" pitchFamily="34" charset="0"/>
                <a:ea typeface="Tahoma" panose="020B0604030504040204" pitchFamily="34" charset="0"/>
                <a:cs typeface="Tahoma" panose="020B0604030504040204" pitchFamily="34" charset="0"/>
              </a:rPr>
              <a:t>ac.i</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a:t>
            </a:r>
            <a:r>
              <a:rPr lang="id-ID"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Slides and Paper: http://www.trainingshare.com </a:t>
            </a:r>
          </a:p>
        </p:txBody>
      </p:sp>
    </p:spTree>
    <p:extLst>
      <p:ext uri="{BB962C8B-B14F-4D97-AF65-F5344CB8AC3E}">
        <p14:creationId xmlns:p14="http://schemas.microsoft.com/office/powerpoint/2010/main" val="289615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18824" y="606744"/>
            <a:ext cx="8196350" cy="1368359"/>
          </a:xfrm>
        </p:spPr>
        <p:txBody>
          <a:bodyPr/>
          <a:lstStyle/>
          <a:p>
            <a:pPr algn="ct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January 22, 2018</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 Review of MOOCs Stats and Trends in 2017,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Dhawal</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Shah, Class Central</a:t>
            </a:r>
            <a:br>
              <a:rPr lang="en-US" sz="2400" dirty="0">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hlinkClick r:id="rId3"/>
              </a:rPr>
              <a:t>https://www.class-central.com/report/moocs-stats-and-trends-2017/</a:t>
            </a:r>
            <a:r>
              <a:rPr lang="en-US" sz="1200" dirty="0">
                <a:latin typeface="Tahoma" panose="020B0604030504040204" pitchFamily="34" charset="0"/>
                <a:ea typeface="Tahoma" panose="020B0604030504040204" pitchFamily="34" charset="0"/>
                <a:cs typeface="Tahoma" panose="020B0604030504040204" pitchFamily="34" charset="0"/>
              </a:rPr>
              <a:t>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4">
            <a:extLst>
              <a:ext uri="{FF2B5EF4-FFF2-40B4-BE49-F238E27FC236}">
                <a16:creationId xmlns:a16="http://schemas.microsoft.com/office/drawing/2014/main" id="{A12E026D-876F-4F1E-811A-0DE703369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04" y="2328672"/>
            <a:ext cx="8054590" cy="402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01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579784" y="512064"/>
            <a:ext cx="8341758" cy="1863523"/>
          </a:xfrm>
        </p:spPr>
        <p:txBody>
          <a:bodyPr/>
          <a:lstStyle/>
          <a:p>
            <a:pPr algn="ct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January 22, 2018</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 Review of MOOCs Stats and Trends in 2017,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Dhawal</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Shah, Class Central</a:t>
            </a:r>
            <a:br>
              <a:rPr lang="en-US" sz="2400" dirty="0">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hlinkClick r:id="rId3"/>
              </a:rPr>
              <a:t>https://www.class-central.com/report/moocs-stats-and-trends-2017/</a:t>
            </a:r>
            <a:r>
              <a:rPr lang="en-US" sz="1200" dirty="0">
                <a:latin typeface="Tahoma" panose="020B0604030504040204" pitchFamily="34" charset="0"/>
                <a:ea typeface="Tahoma" panose="020B0604030504040204" pitchFamily="34" charset="0"/>
                <a:cs typeface="Tahoma" panose="020B0604030504040204" pitchFamily="34" charset="0"/>
              </a:rPr>
              <a:t> </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image013">
            <a:extLst>
              <a:ext uri="{FF2B5EF4-FFF2-40B4-BE49-F238E27FC236}">
                <a16:creationId xmlns:a16="http://schemas.microsoft.com/office/drawing/2014/main" id="{C6953A28-7ED0-49C3-8A41-E6B822C96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47" y="2212369"/>
            <a:ext cx="7442925" cy="386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C3EDB00-1613-4F8D-A913-5CC82E935A99}"/>
              </a:ext>
            </a:extLst>
          </p:cNvPr>
          <p:cNvPicPr>
            <a:picLocks noChangeAspect="1"/>
          </p:cNvPicPr>
          <p:nvPr/>
        </p:nvPicPr>
        <p:blipFill rotWithShape="1">
          <a:blip r:embed="rId5"/>
          <a:srcRect l="13833" t="20538" r="41667" b="37190"/>
          <a:stretch/>
        </p:blipFill>
        <p:spPr>
          <a:xfrm>
            <a:off x="5727232" y="2899889"/>
            <a:ext cx="3052675" cy="1886484"/>
          </a:xfrm>
          <a:prstGeom prst="rect">
            <a:avLst/>
          </a:prstGeom>
        </p:spPr>
      </p:pic>
      <p:pic>
        <p:nvPicPr>
          <p:cNvPr id="5" name="Picture 2" descr="https://pbs.twimg.com/profile_images/430758166981124096/jz9Gtlkh.png">
            <a:extLst>
              <a:ext uri="{FF2B5EF4-FFF2-40B4-BE49-F238E27FC236}">
                <a16:creationId xmlns:a16="http://schemas.microsoft.com/office/drawing/2014/main" id="{DA14657E-0C7D-4FDA-9646-AF313AA221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3162" y="4786373"/>
            <a:ext cx="1458126" cy="145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D9A314B-AE86-4C51-9FFC-C9A663D00C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6788" y="4749163"/>
            <a:ext cx="2434993" cy="1374418"/>
          </a:xfrm>
          <a:prstGeom prst="rect">
            <a:avLst/>
          </a:prstGeom>
        </p:spPr>
      </p:pic>
    </p:spTree>
    <p:extLst>
      <p:ext uri="{BB962C8B-B14F-4D97-AF65-F5344CB8AC3E}">
        <p14:creationId xmlns:p14="http://schemas.microsoft.com/office/powerpoint/2010/main" val="3512505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624259" y="467224"/>
            <a:ext cx="8004391" cy="638906"/>
          </a:xfrm>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Subject areas (January 22, 2018)</a:t>
            </a:r>
          </a:p>
        </p:txBody>
      </p:sp>
      <p:pic>
        <p:nvPicPr>
          <p:cNvPr id="6" name="Picture 4">
            <a:extLst>
              <a:ext uri="{FF2B5EF4-FFF2-40B4-BE49-F238E27FC236}">
                <a16:creationId xmlns:a16="http://schemas.microsoft.com/office/drawing/2014/main" id="{7D76867D-30F3-4E10-AD74-C82ED76E2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44" t="46019" r="42671" b="21819"/>
          <a:stretch/>
        </p:blipFill>
        <p:spPr bwMode="auto">
          <a:xfrm>
            <a:off x="108911" y="1325586"/>
            <a:ext cx="9035089" cy="499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312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DCF2-4CB0-445B-9B68-063F91439B0F}"/>
              </a:ext>
            </a:extLst>
          </p:cNvPr>
          <p:cNvSpPr>
            <a:spLocks noGrp="1"/>
          </p:cNvSpPr>
          <p:nvPr>
            <p:ph type="ctrTitle"/>
          </p:nvPr>
        </p:nvSpPr>
        <p:spPr>
          <a:xfrm>
            <a:off x="433480" y="167615"/>
            <a:ext cx="8295992" cy="2366923"/>
          </a:xfrm>
        </p:spPr>
        <p:txBody>
          <a:bodyPr/>
          <a:lstStyle/>
          <a:p>
            <a:pPr algn="ct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June 15, 2017</a:t>
            </a:r>
            <a:b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Massive List of MOOC Providers Around The World, Class Central</a:t>
            </a:r>
            <a:b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JMOOC, K-MOOC, and T-MOOC?</a:t>
            </a:r>
            <a:b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hlinkClick r:id="rId3"/>
              </a:rPr>
              <a:t>https://www.class-central.com/report/mooc-providers-list/</a:t>
            </a:r>
            <a:r>
              <a:rPr lang="en-US" sz="1200" dirty="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B5A623A-2366-44A6-AD17-1559BA02284E}"/>
              </a:ext>
            </a:extLst>
          </p:cNvPr>
          <p:cNvPicPr>
            <a:picLocks noChangeAspect="1"/>
          </p:cNvPicPr>
          <p:nvPr/>
        </p:nvPicPr>
        <p:blipFill rotWithShape="1">
          <a:blip r:embed="rId4"/>
          <a:srcRect l="14332" t="12148" r="1722" b="1085"/>
          <a:stretch/>
        </p:blipFill>
        <p:spPr>
          <a:xfrm>
            <a:off x="45257" y="2486249"/>
            <a:ext cx="3511296" cy="2141034"/>
          </a:xfrm>
          <a:prstGeom prst="rect">
            <a:avLst/>
          </a:prstGeom>
        </p:spPr>
      </p:pic>
      <p:pic>
        <p:nvPicPr>
          <p:cNvPr id="5" name="Picture 4">
            <a:extLst>
              <a:ext uri="{FF2B5EF4-FFF2-40B4-BE49-F238E27FC236}">
                <a16:creationId xmlns:a16="http://schemas.microsoft.com/office/drawing/2014/main" id="{D7467EA9-6F35-4CA9-B28E-0BF3A985A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2984" y="2534540"/>
            <a:ext cx="3441489" cy="1854580"/>
          </a:xfrm>
          <a:prstGeom prst="rect">
            <a:avLst/>
          </a:prstGeom>
        </p:spPr>
      </p:pic>
      <p:pic>
        <p:nvPicPr>
          <p:cNvPr id="7" name="Picture 6">
            <a:extLst>
              <a:ext uri="{FF2B5EF4-FFF2-40B4-BE49-F238E27FC236}">
                <a16:creationId xmlns:a16="http://schemas.microsoft.com/office/drawing/2014/main" id="{9DC58E23-0438-49BC-8158-97EFB90951CE}"/>
              </a:ext>
            </a:extLst>
          </p:cNvPr>
          <p:cNvPicPr>
            <a:picLocks noChangeAspect="1"/>
          </p:cNvPicPr>
          <p:nvPr/>
        </p:nvPicPr>
        <p:blipFill rotWithShape="1">
          <a:blip r:embed="rId6"/>
          <a:srcRect l="14433" t="18286" r="28823" b="19164"/>
          <a:stretch/>
        </p:blipFill>
        <p:spPr>
          <a:xfrm>
            <a:off x="24384" y="4105248"/>
            <a:ext cx="3621024" cy="2250290"/>
          </a:xfrm>
          <a:prstGeom prst="rect">
            <a:avLst/>
          </a:prstGeom>
        </p:spPr>
      </p:pic>
      <p:pic>
        <p:nvPicPr>
          <p:cNvPr id="8" name="Picture 7">
            <a:extLst>
              <a:ext uri="{FF2B5EF4-FFF2-40B4-BE49-F238E27FC236}">
                <a16:creationId xmlns:a16="http://schemas.microsoft.com/office/drawing/2014/main" id="{C9C383BE-3861-4F62-AE99-8535ABFDB7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8592" y="4514757"/>
            <a:ext cx="3415882" cy="1840781"/>
          </a:xfrm>
          <a:prstGeom prst="rect">
            <a:avLst/>
          </a:prstGeom>
        </p:spPr>
      </p:pic>
    </p:spTree>
    <p:extLst>
      <p:ext uri="{BB962C8B-B14F-4D97-AF65-F5344CB8AC3E}">
        <p14:creationId xmlns:p14="http://schemas.microsoft.com/office/powerpoint/2010/main" val="2434102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1954" y="2666999"/>
            <a:ext cx="2772045" cy="415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387" name="Title 1"/>
          <p:cNvSpPr>
            <a:spLocks noGrp="1"/>
          </p:cNvSpPr>
          <p:nvPr>
            <p:ph type="title"/>
          </p:nvPr>
        </p:nvSpPr>
        <p:spPr>
          <a:xfrm>
            <a:off x="457200" y="457200"/>
            <a:ext cx="8382000" cy="1905000"/>
          </a:xfrm>
        </p:spPr>
        <p:txBody>
          <a:bodyPr/>
          <a:lstStyle/>
          <a:p>
            <a:r>
              <a:rPr lang="en-US" altLang="en-US" sz="4000" b="1" dirty="0">
                <a:latin typeface="Tahoma" panose="020B0604030504040204" pitchFamily="34" charset="0"/>
                <a:cs typeface="Tahoma" panose="020B0604030504040204" pitchFamily="34" charset="0"/>
              </a:rPr>
              <a:t>MOOCs and Open Education Around the World (2015)</a:t>
            </a:r>
            <a:br>
              <a:rPr lang="en-US" altLang="en-US" b="1" dirty="0"/>
            </a:br>
            <a:r>
              <a:rPr lang="en-US" altLang="en-US" sz="2800" b="1" dirty="0">
                <a:latin typeface="Tahoma" panose="020B0604030504040204" pitchFamily="34" charset="0"/>
                <a:ea typeface="Tahoma" panose="020B0604030504040204" pitchFamily="34" charset="0"/>
                <a:cs typeface="Tahoma" panose="020B0604030504040204" pitchFamily="34" charset="0"/>
                <a:hlinkClick r:id="rId3"/>
              </a:rPr>
              <a:t>http://moocsbook.com/</a:t>
            </a:r>
            <a:r>
              <a:rPr lang="en-US" altLang="en-US" sz="2800" b="1" dirty="0">
                <a:latin typeface="Tahoma" panose="020B0604030504040204" pitchFamily="34" charset="0"/>
                <a:ea typeface="Tahoma" panose="020B0604030504040204" pitchFamily="34" charset="0"/>
                <a:cs typeface="Tahoma" panose="020B0604030504040204" pitchFamily="34" charset="0"/>
              </a:rPr>
              <a:t> </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1040388" name="Picture 3"/>
          <p:cNvPicPr>
            <a:picLocks noChangeAspect="1"/>
          </p:cNvPicPr>
          <p:nvPr/>
        </p:nvPicPr>
        <p:blipFill>
          <a:blip r:embed="rId4">
            <a:extLst>
              <a:ext uri="{28A0092B-C50C-407E-A947-70E740481C1C}">
                <a14:useLocalDpi xmlns:a14="http://schemas.microsoft.com/office/drawing/2010/main" val="0"/>
              </a:ext>
            </a:extLst>
          </a:blip>
          <a:srcRect l="13809" t="19244" r="14714" b="2405"/>
          <a:stretch>
            <a:fillRect/>
          </a:stretch>
        </p:blipFill>
        <p:spPr bwMode="auto">
          <a:xfrm>
            <a:off x="0" y="2667000"/>
            <a:ext cx="59991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134886"/>
            <a:ext cx="1143000" cy="17145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5134887"/>
            <a:ext cx="1146610" cy="172311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0" y="5134886"/>
            <a:ext cx="2584671" cy="1723114"/>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0670" y="5129849"/>
            <a:ext cx="1530129" cy="1730802"/>
          </a:xfrm>
          <a:prstGeom prst="rect">
            <a:avLst/>
          </a:prstGeom>
        </p:spPr>
      </p:pic>
      <p:pic>
        <p:nvPicPr>
          <p:cNvPr id="9" name="Picture 2">
            <a:extLst>
              <a:ext uri="{FF2B5EF4-FFF2-40B4-BE49-F238E27FC236}">
                <a16:creationId xmlns:a16="http://schemas.microsoft.com/office/drawing/2014/main" id="{6CA8A6D4-2787-4D1E-85FD-172F669787B6}"/>
              </a:ext>
            </a:extLst>
          </p:cNvPr>
          <p:cNvPicPr>
            <a:picLocks noChangeAspect="1"/>
          </p:cNvPicPr>
          <p:nvPr/>
        </p:nvPicPr>
        <p:blipFill>
          <a:blip r:embed="rId9" cstate="print">
            <a:extLst>
              <a:ext uri="{28A0092B-C50C-407E-A947-70E740481C1C}">
                <a14:useLocalDpi xmlns:a14="http://schemas.microsoft.com/office/drawing/2010/main" val="0"/>
              </a:ext>
            </a:extLst>
          </a:blip>
          <a:srcRect l="29437" t="7538" r="27048" b="2003"/>
          <a:stretch>
            <a:fillRect/>
          </a:stretch>
        </p:blipFill>
        <p:spPr bwMode="auto">
          <a:xfrm>
            <a:off x="4016173" y="3054129"/>
            <a:ext cx="1264054" cy="178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371575"/>
      </p:ext>
    </p:extLst>
  </p:cSld>
  <p:clrMapOvr>
    <a:masterClrMapping/>
  </p:clrMapOvr>
</p:sld>
</file>

<file path=ppt/theme/theme1.xml><?xml version="1.0" encoding="utf-8"?>
<a:theme xmlns:a="http://schemas.openxmlformats.org/drawingml/2006/main" name="IU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 theme" id="{6C16B53A-961D-4626-B714-AC600FF7E8DD}" vid="{25F0F2BC-9793-4DAC-8644-C9B6762B057A}"/>
    </a:ext>
  </a:extLst>
</a:theme>
</file>

<file path=ppt/theme/theme2.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 theme</Template>
  <TotalTime>4348</TotalTime>
  <Words>1681</Words>
  <Application>Microsoft Office PowerPoint</Application>
  <PresentationFormat>On-screen Show (4:3)</PresentationFormat>
  <Paragraphs>277</Paragraphs>
  <Slides>47</Slides>
  <Notes>38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47</vt:i4>
      </vt:variant>
    </vt:vector>
  </HeadingPairs>
  <TitlesOfParts>
    <vt:vector size="60" baseType="lpstr">
      <vt:lpstr>MS PGothic</vt:lpstr>
      <vt:lpstr>Arial</vt:lpstr>
      <vt:lpstr>BentonSans Black</vt:lpstr>
      <vt:lpstr>BentonSansCond Book</vt:lpstr>
      <vt:lpstr>BentonSansCond Light</vt:lpstr>
      <vt:lpstr>Berlin Sans FB Demi</vt:lpstr>
      <vt:lpstr>Calibri</vt:lpstr>
      <vt:lpstr>Georgia Pro Cond</vt:lpstr>
      <vt:lpstr>Lucida Bright</vt:lpstr>
      <vt:lpstr>Tahoma</vt:lpstr>
      <vt:lpstr>Wingdings</vt:lpstr>
      <vt:lpstr>IU theme</vt:lpstr>
      <vt:lpstr>51_Office Theme</vt:lpstr>
      <vt:lpstr>MOOC Instructor Motivations, Innovations, and Designs:  Surveys, Interviews, and Course Reviews</vt:lpstr>
      <vt:lpstr>MOOC Trends and Recent Data</vt:lpstr>
      <vt:lpstr>December 25, 2016 A Review of MOOCs Stats and Trends in 2016, Dhawal Shah, Class Central https://www.class-central.com/report/mooc-stats-2016/</vt:lpstr>
      <vt:lpstr>January 22, 2018 A Review of MOOCs Stats and Trends in 2017, Dhawal Shah, Class Central https://www.class-central.com/report/moocs-stats-and-trends-2017/ </vt:lpstr>
      <vt:lpstr>January 22, 2018 A Review of MOOCs Stats and Trends in 2017, Dhawal Shah, Class Central https://www.class-central.com/report/moocs-stats-and-trends-2017/ </vt:lpstr>
      <vt:lpstr>January 22, 2018 A Review of MOOCs Stats and Trends in 2017, Dhawal Shah, Class Central https://www.class-central.com/report/moocs-stats-and-trends-2017/  </vt:lpstr>
      <vt:lpstr>Subject areas (January 22, 2018)</vt:lpstr>
      <vt:lpstr>June 15, 2017 Massive List of MOOC Providers Around The World, Class Central JMOOC, K-MOOC, and T-MOOC? https://www.class-central.com/report/mooc-providers-list/ </vt:lpstr>
      <vt:lpstr>MOOCs and Open Education Around the World (2015) http://moocsbook.com/ </vt:lpstr>
      <vt:lpstr>Research Background</vt:lpstr>
      <vt:lpstr>Research Background</vt:lpstr>
      <vt:lpstr>Systematic Review of Research Methods in MOOCs (2014-2016) (Zhu, M., Sari, A., &amp; Lee, M. M., 2018) </vt:lpstr>
      <vt:lpstr>Systematic Review of Research Methods in MOOCs (2014-2016) (Zhu, M., Sari, A., &amp; Lee, M. M., 2018) </vt:lpstr>
      <vt:lpstr>Quotes: Veletsianos et al. (2015-2016)</vt:lpstr>
      <vt:lpstr>Research Purpose and Questions</vt:lpstr>
      <vt:lpstr>Research Purpose</vt:lpstr>
      <vt:lpstr>Research Questions</vt:lpstr>
      <vt:lpstr>Research Design</vt:lpstr>
      <vt:lpstr>Research Methods-Design</vt:lpstr>
      <vt:lpstr>Research Methods-Data collection</vt:lpstr>
      <vt:lpstr>Research Methods-Data collection</vt:lpstr>
      <vt:lpstr>Research Methods-Data analysis</vt:lpstr>
      <vt:lpstr>Demographic Information</vt:lpstr>
      <vt:lpstr>Prior Online or Blended Experience</vt:lpstr>
      <vt:lpstr>Prior MOOC Experience</vt:lpstr>
      <vt:lpstr>Subject Area of MOOC Taught</vt:lpstr>
      <vt:lpstr>MOOC Enrollments</vt:lpstr>
      <vt:lpstr>MOOC Delivery Format</vt:lpstr>
      <vt:lpstr>Involvement in Course Design</vt:lpstr>
      <vt:lpstr>Enjoyment in Designing MOOCs</vt:lpstr>
      <vt:lpstr>Additional Findings</vt:lpstr>
      <vt:lpstr>1. Motivational Findings</vt:lpstr>
      <vt:lpstr>1. Motivational Findings</vt:lpstr>
      <vt:lpstr>1. Motivational Findings</vt:lpstr>
      <vt:lpstr>2. Innovation Findings</vt:lpstr>
      <vt:lpstr>2. Innovation Findings</vt:lpstr>
      <vt:lpstr>3. MOOC Strengths Findings</vt:lpstr>
      <vt:lpstr>3. MOOC Strengths Findings</vt:lpstr>
      <vt:lpstr>4. MOOC Design Findings</vt:lpstr>
      <vt:lpstr>4. MOOC Design Findings</vt:lpstr>
      <vt:lpstr>4. MOOC Design Findings</vt:lpstr>
      <vt:lpstr>4. MOOC Design Findings</vt:lpstr>
      <vt:lpstr>Discussion,  Significance,  and Conclusion</vt:lpstr>
      <vt:lpstr>Discussion </vt:lpstr>
      <vt:lpstr>Significance &amp; Conclusion</vt:lpstr>
      <vt:lpstr>Future Research Might Explore…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implementing methods in a study of ID practice</dc:title>
  <dc:creator>Ahmed Lachheb</dc:creator>
  <cp:lastModifiedBy>Bonk, Curtis Jay</cp:lastModifiedBy>
  <cp:revision>108</cp:revision>
  <dcterms:created xsi:type="dcterms:W3CDTF">2017-10-19T12:45:28Z</dcterms:created>
  <dcterms:modified xsi:type="dcterms:W3CDTF">2018-04-11T16:09:35Z</dcterms:modified>
</cp:coreProperties>
</file>