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627" r:id="rId3"/>
    <p:sldId id="615" r:id="rId4"/>
    <p:sldId id="616" r:id="rId5"/>
    <p:sldId id="617" r:id="rId6"/>
    <p:sldId id="626" r:id="rId7"/>
    <p:sldId id="619" r:id="rId8"/>
    <p:sldId id="628" r:id="rId9"/>
    <p:sldId id="363" r:id="rId10"/>
    <p:sldId id="620" r:id="rId11"/>
    <p:sldId id="618" r:id="rId12"/>
    <p:sldId id="630" r:id="rId13"/>
    <p:sldId id="631" r:id="rId14"/>
    <p:sldId id="629" r:id="rId15"/>
    <p:sldId id="614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0" autoAdjust="0"/>
    <p:restoredTop sz="94626" autoAdjust="0"/>
  </p:normalViewPr>
  <p:slideViewPr>
    <p:cSldViewPr snapToGrid="0" snapToObjects="1">
      <p:cViewPr varScale="1">
        <p:scale>
          <a:sx n="121" d="100"/>
          <a:sy n="121" d="100"/>
        </p:scale>
        <p:origin x="2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C4BD-47B2-3545-94A7-2B47824C6F46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40BC8-FBD7-704C-98ED-1F81194CE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an</a:t>
            </a:r>
            <a:r>
              <a:rPr lang="en-US" baseline="0" dirty="0"/>
              <a:t> honor to be invited to speak here at the University of Florida.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40BC8-FBD7-704C-98ED-1F81194CE9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2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9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40BC8-FBD7-704C-98ED-1F81194CE9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5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5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mtClean="0"/>
            </a:lvl1pPr>
          </a:lstStyle>
          <a:p>
            <a:fld id="{16AA8F13-58A3-1A4D-8487-68CDCB761FE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9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4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1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9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4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E282-C40F-584F-83F9-1FD599E83A34}" type="datetimeFigureOut">
              <a:rPr lang="en-US" smtClean="0"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A693-221D-AA41-8461-07B3D845A8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14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914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11" y="4399410"/>
            <a:ext cx="7996205" cy="15603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914C3A"/>
                </a:solidFill>
              </a:rPr>
              <a:t>Write as if your life depends on it….</a:t>
            </a:r>
            <a:br>
              <a:rPr lang="en-US" sz="4000" b="1" dirty="0">
                <a:solidFill>
                  <a:srgbClr val="914C3A"/>
                </a:solidFill>
              </a:rPr>
            </a:br>
            <a:r>
              <a:rPr lang="en-US" sz="4000" b="1" dirty="0">
                <a:solidFill>
                  <a:srgbClr val="914C3A"/>
                </a:solidFill>
              </a:rPr>
              <a:t>because it does!</a:t>
            </a:r>
          </a:p>
        </p:txBody>
      </p:sp>
      <p:pic>
        <p:nvPicPr>
          <p:cNvPr id="1026" name="Picture 2" descr="stylos: Ten Commandments for Academic Writing">
            <a:extLst>
              <a:ext uri="{FF2B5EF4-FFF2-40B4-BE49-F238E27FC236}">
                <a16:creationId xmlns:a16="http://schemas.microsoft.com/office/drawing/2014/main" id="{55EAB3C1-369A-9543-9723-ECA113629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774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DC51-D02C-5A41-85A8-A9986E0B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8" y="190555"/>
            <a:ext cx="399918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8D9A-EB40-004A-B2E4-1D4765C9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31628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actively </a:t>
            </a:r>
            <a:br>
              <a:rPr lang="en-US" dirty="0"/>
            </a:br>
            <a:r>
              <a:rPr lang="en-US" dirty="0"/>
              <a:t>involved in professional associations like AECT.​</a:t>
            </a:r>
          </a:p>
          <a:p>
            <a:r>
              <a:rPr lang="en-US" dirty="0"/>
              <a:t>Work with a mentor.</a:t>
            </a:r>
          </a:p>
          <a:p>
            <a:r>
              <a:rPr lang="en-US" dirty="0"/>
              <a:t>Form a research and writing group.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Top 5 Studying Tips | How I Survived Graduate School">
            <a:extLst>
              <a:ext uri="{FF2B5EF4-FFF2-40B4-BE49-F238E27FC236}">
                <a16:creationId xmlns:a16="http://schemas.microsoft.com/office/drawing/2014/main" id="{379EC0C4-35B5-8748-9746-864D2058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7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E7B8464-776B-9444-B43E-046B4DEAF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5" b="3522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2A8C5-62B5-114A-B297-46DA9A92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12" y="3521623"/>
            <a:ext cx="8603601" cy="32049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Article-Based Dissertation is a great option.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Theoretical Framework Paper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Literature Review Paper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Research Study Papers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Practitioner Paper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DE7624-4C40-A148-B7AF-9090080630CC}"/>
              </a:ext>
            </a:extLst>
          </p:cNvPr>
          <p:cNvSpPr/>
          <p:nvPr/>
        </p:nvSpPr>
        <p:spPr>
          <a:xfrm>
            <a:off x="1510518" y="131379"/>
            <a:ext cx="628499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Dr. Eunjung Grace Oh</a:t>
            </a:r>
          </a:p>
        </p:txBody>
      </p:sp>
    </p:spTree>
    <p:extLst>
      <p:ext uri="{BB962C8B-B14F-4D97-AF65-F5344CB8AC3E}">
        <p14:creationId xmlns:p14="http://schemas.microsoft.com/office/powerpoint/2010/main" val="301862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F6B2-4FC2-9C44-B6F2-1C133A39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2EE50-01E4-734E-822C-7B105CB0C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734A72-0D60-E046-93CD-06B4198A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700A-1DCA-2944-A77D-C3B002C6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F4E1-ED28-6249-9C77-C054F8D4C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40C4FB-F40F-344B-BCF8-D84FEBE8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42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esk with a computer and a chair in a room&#10;&#10;Description automatically generated">
            <a:extLst>
              <a:ext uri="{FF2B5EF4-FFF2-40B4-BE49-F238E27FC236}">
                <a16:creationId xmlns:a16="http://schemas.microsoft.com/office/drawing/2014/main" id="{D902C2F3-0965-0D4A-B38F-4427BDA07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Tom_Kakadu_Australia_2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9135" y="-287939"/>
            <a:ext cx="11647488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8"/>
          <p:cNvSpPr>
            <a:spLocks noGrp="1"/>
          </p:cNvSpPr>
          <p:nvPr>
            <p:ph type="title"/>
          </p:nvPr>
        </p:nvSpPr>
        <p:spPr>
          <a:xfrm>
            <a:off x="3125391" y="1017985"/>
            <a:ext cx="4714875" cy="3000375"/>
          </a:xfrm>
          <a:solidFill>
            <a:srgbClr val="540A15"/>
          </a:solidFill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bg1"/>
                </a:solidFill>
                <a:ea typeface="ＭＳ Ｐゴシック" charset="-128"/>
              </a:rPr>
              <a:t>Don’t waste </a:t>
            </a:r>
            <a:br>
              <a:rPr lang="en-US" sz="51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5100" dirty="0">
                <a:solidFill>
                  <a:schemeClr val="bg1"/>
                </a:solidFill>
                <a:ea typeface="ＭＳ Ｐゴシック" charset="-128"/>
              </a:rPr>
              <a:t>Your time.</a:t>
            </a:r>
            <a:br>
              <a:rPr lang="en-US" sz="5100" dirty="0">
                <a:solidFill>
                  <a:schemeClr val="bg1"/>
                </a:solidFill>
                <a:ea typeface="ＭＳ Ｐゴシック" charset="-128"/>
              </a:rPr>
            </a:br>
            <a:r>
              <a:rPr lang="en-US" sz="5100" dirty="0">
                <a:solidFill>
                  <a:schemeClr val="bg1"/>
                </a:solidFill>
                <a:ea typeface="ＭＳ Ｐゴシック" charset="-128"/>
              </a:rPr>
              <a:t>Write every day!</a:t>
            </a:r>
          </a:p>
        </p:txBody>
      </p:sp>
    </p:spTree>
    <p:extLst>
      <p:ext uri="{BB962C8B-B14F-4D97-AF65-F5344CB8AC3E}">
        <p14:creationId xmlns:p14="http://schemas.microsoft.com/office/powerpoint/2010/main" val="25504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220" y="-12391"/>
            <a:ext cx="5383560" cy="1143000"/>
          </a:xfrm>
        </p:spPr>
        <p:txBody>
          <a:bodyPr>
            <a:no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120" y="5513658"/>
            <a:ext cx="8900513" cy="1344341"/>
          </a:xfrm>
          <a:noFill/>
          <a:ln/>
        </p:spPr>
        <p:txBody>
          <a:bodyPr lIns="92070" tIns="46035" rIns="92070" bIns="46035">
            <a:normAutofit/>
          </a:bodyPr>
          <a:lstStyle/>
          <a:p>
            <a:pPr marL="4763" indent="-4763" algn="ctr">
              <a:spcBef>
                <a:spcPts val="844"/>
              </a:spcBef>
              <a:buNone/>
            </a:pPr>
            <a:r>
              <a:rPr lang="en-US" sz="2800" dirty="0">
                <a:latin typeface="Arial"/>
              </a:rPr>
              <a:t>Tom Reeves, The University of Georgia</a:t>
            </a:r>
          </a:p>
          <a:p>
            <a:pPr marL="4763" indent="-4763" algn="ctr">
              <a:spcBef>
                <a:spcPts val="844"/>
              </a:spcBef>
              <a:buNone/>
            </a:pPr>
            <a:r>
              <a:rPr lang="en-US" sz="2800" dirty="0">
                <a:latin typeface="Arial"/>
              </a:rPr>
              <a:t>treeves@uga.edu</a:t>
            </a:r>
            <a:r>
              <a:rPr lang="en-US" dirty="0">
                <a:latin typeface="Arial"/>
              </a:rPr>
              <a:t>, www.evaluateitnow.com</a:t>
            </a:r>
          </a:p>
        </p:txBody>
      </p:sp>
      <p:pic>
        <p:nvPicPr>
          <p:cNvPr id="4" name="Picture 3" descr="A dog sitting on a sofa&#10;&#10;Description automatically generated">
            <a:extLst>
              <a:ext uri="{FF2B5EF4-FFF2-40B4-BE49-F238E27FC236}">
                <a16:creationId xmlns:a16="http://schemas.microsoft.com/office/drawing/2014/main" id="{AD5E9DA4-4E68-A345-BC57-2B2F4206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79" y="1130609"/>
            <a:ext cx="5870783" cy="44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109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Science : The journey's ongoing: Publish or perish!">
            <a:extLst>
              <a:ext uri="{FF2B5EF4-FFF2-40B4-BE49-F238E27FC236}">
                <a16:creationId xmlns:a16="http://schemas.microsoft.com/office/drawing/2014/main" id="{72926070-76BD-474E-A661-34F4BBEF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87" y="643467"/>
            <a:ext cx="49148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7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74DD2E4-FB5A-EC43-800F-A6E9E9AA4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r="545" b="-2"/>
          <a:stretch/>
        </p:blipFill>
        <p:spPr bwMode="auto">
          <a:xfrm>
            <a:off x="20" y="-281603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CD041-078B-4544-B973-15F0B6AA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7" y="3534103"/>
            <a:ext cx="8267039" cy="3323897"/>
          </a:xfrm>
        </p:spPr>
        <p:txBody>
          <a:bodyPr anchor="ctr">
            <a:norm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dirty="0"/>
              <a:t>To be a successful as a doctoral student or new academic, you must juggle multiple roles:​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Researcher/Author​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Student/Teacher​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Service provider, and​</a:t>
            </a:r>
          </a:p>
          <a:p>
            <a:pPr fontAlgn="base">
              <a:lnSpc>
                <a:spcPct val="90000"/>
              </a:lnSpc>
            </a:pPr>
            <a:r>
              <a:rPr lang="en-US" dirty="0"/>
              <a:t>Someone ​with a life*​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8BE3C-22DB-8B4C-A403-B6CAED159EF5}"/>
              </a:ext>
            </a:extLst>
          </p:cNvPr>
          <p:cNvSpPr/>
          <p:nvPr/>
        </p:nvSpPr>
        <p:spPr>
          <a:xfrm>
            <a:off x="7116875" y="6082531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*optional</a:t>
            </a:r>
            <a:r>
              <a:rPr lang="en-US" sz="2800" dirty="0">
                <a:latin typeface="Arial" panose="020B0604020202020204" pitchFamily="34" charset="0"/>
              </a:rPr>
              <a:t>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41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48EA-5250-474C-9672-F98D60DA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15310"/>
            <a:ext cx="8413531" cy="62746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key to “survival” is leveraging various responsibilities and opportunities to serve multiple purposes, e.g., aligning course assignments with a research project.</a:t>
            </a: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D56B7A7C-1D6F-EA46-A8ED-887C953E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877"/>
            <a:ext cx="9144000" cy="41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6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10D12F1-DD82-EE47-8688-821220EE1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3" b="2615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5C0B-011B-6548-AFE3-55D86169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3752850"/>
            <a:ext cx="8182956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Scholarly writing is most often a solitary task, but it doesn’t have to be that way. </a:t>
            </a:r>
          </a:p>
        </p:txBody>
      </p:sp>
    </p:spTree>
    <p:extLst>
      <p:ext uri="{BB962C8B-B14F-4D97-AF65-F5344CB8AC3E}">
        <p14:creationId xmlns:p14="http://schemas.microsoft.com/office/powerpoint/2010/main" val="395994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CFF0BA-12A7-E642-87E9-27AD639F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53" y="881818"/>
            <a:ext cx="3854106" cy="446794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dirty="0"/>
              <a:t>Reeves, T. C., &amp; Clark, R. E. (1977). Research on creativity. </a:t>
            </a:r>
            <a:r>
              <a:rPr lang="en-US" sz="3600" i="1" dirty="0"/>
              <a:t>Educational Technology,</a:t>
            </a:r>
            <a:r>
              <a:rPr lang="en-US" sz="3600" dirty="0"/>
              <a:t> </a:t>
            </a:r>
            <a:r>
              <a:rPr lang="en-US" sz="3600" i="1" dirty="0"/>
              <a:t>17</a:t>
            </a:r>
            <a:r>
              <a:rPr lang="en-US" sz="3600" dirty="0"/>
              <a:t>(2), 57-58.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80687" cy="6858000"/>
          </a:xfrm>
          <a:prstGeom prst="rect">
            <a:avLst/>
          </a:prstGeom>
          <a:solidFill>
            <a:srgbClr val="A26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9DB34B7-BCCD-CC4C-B31F-5CB81E837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6" r="-2" b="-2"/>
          <a:stretch/>
        </p:blipFill>
        <p:spPr>
          <a:xfrm>
            <a:off x="840525" y="1112060"/>
            <a:ext cx="2895947" cy="4633859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08E94-70DA-9A49-A398-A14DCC15482D}"/>
              </a:ext>
            </a:extLst>
          </p:cNvPr>
          <p:cNvSpPr txBox="1"/>
          <p:nvPr/>
        </p:nvSpPr>
        <p:spPr>
          <a:xfrm>
            <a:off x="745934" y="5744692"/>
            <a:ext cx="3068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Professor Dick Clark</a:t>
            </a:r>
          </a:p>
        </p:txBody>
      </p:sp>
    </p:spTree>
    <p:extLst>
      <p:ext uri="{BB962C8B-B14F-4D97-AF65-F5344CB8AC3E}">
        <p14:creationId xmlns:p14="http://schemas.microsoft.com/office/powerpoint/2010/main" val="425565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1E6D-7B21-C646-9341-98BE3CC1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614"/>
            <a:ext cx="8229600" cy="840827"/>
          </a:xfrm>
        </p:spPr>
        <p:txBody>
          <a:bodyPr/>
          <a:lstStyle/>
          <a:p>
            <a:r>
              <a:rPr lang="en-US" dirty="0"/>
              <a:t>Publication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87DF0-2BB0-8C45-BC1C-A1164FD9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6441"/>
            <a:ext cx="8229600" cy="59015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Refereed journals​</a:t>
            </a:r>
          </a:p>
          <a:p>
            <a:pPr lvl="1"/>
            <a:r>
              <a:rPr lang="en-US" dirty="0"/>
              <a:t>Print​</a:t>
            </a:r>
          </a:p>
          <a:p>
            <a:pPr lvl="1"/>
            <a:r>
              <a:rPr lang="en-US" dirty="0"/>
              <a:t>Online​</a:t>
            </a:r>
          </a:p>
          <a:p>
            <a:r>
              <a:rPr lang="en-US" dirty="0"/>
              <a:t>Original books​</a:t>
            </a:r>
          </a:p>
          <a:p>
            <a:r>
              <a:rPr lang="en-US" dirty="0"/>
              <a:t>Edited books​</a:t>
            </a:r>
          </a:p>
          <a:p>
            <a:r>
              <a:rPr lang="en-US" dirty="0"/>
              <a:t>Other periodicals​</a:t>
            </a:r>
          </a:p>
          <a:p>
            <a:r>
              <a:rPr lang="en-US" dirty="0"/>
              <a:t>Book chapters​</a:t>
            </a:r>
          </a:p>
          <a:p>
            <a:r>
              <a:rPr lang="en-US" dirty="0"/>
              <a:t>Refereed conference </a:t>
            </a:r>
            <a:br>
              <a:rPr lang="en-US" dirty="0"/>
            </a:br>
            <a:r>
              <a:rPr lang="en-US" dirty="0"/>
              <a:t>papers​</a:t>
            </a:r>
          </a:p>
          <a:p>
            <a:r>
              <a:rPr lang="en-US" dirty="0"/>
              <a:t>Newsletters</a:t>
            </a:r>
          </a:p>
          <a:p>
            <a:r>
              <a:rPr lang="en-US" dirty="0"/>
              <a:t>Blogs </a:t>
            </a:r>
          </a:p>
          <a:p>
            <a:endParaRPr lang="en-US" dirty="0"/>
          </a:p>
        </p:txBody>
      </p:sp>
      <p:pic>
        <p:nvPicPr>
          <p:cNvPr id="1026" name="Picture 2" descr="Review of Educational Research">
            <a:extLst>
              <a:ext uri="{FF2B5EF4-FFF2-40B4-BE49-F238E27FC236}">
                <a16:creationId xmlns:a16="http://schemas.microsoft.com/office/drawing/2014/main" id="{140AE33B-F592-1346-ABA3-644EF151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18" y="1113220"/>
            <a:ext cx="37211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9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1252D-8E91-8D4E-A1EA-C9E3E2DD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20472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Both Dr. Inken Gast and Dr. Binbin Zhang published RER papers as doctoral students!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689136D-20E6-9140-A8CB-D751261E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7" b="22462"/>
          <a:stretch/>
        </p:blipFill>
        <p:spPr bwMode="auto">
          <a:xfrm>
            <a:off x="20" y="10"/>
            <a:ext cx="4571975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hoto of Binbin Zheng">
            <a:extLst>
              <a:ext uri="{FF2B5EF4-FFF2-40B4-BE49-F238E27FC236}">
                <a16:creationId xmlns:a16="http://schemas.microsoft.com/office/drawing/2014/main" id="{A9970FE3-19CD-BE45-B968-EFB98AB27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" r="-1" b="32181"/>
          <a:stretch/>
        </p:blipFill>
        <p:spPr bwMode="auto">
          <a:xfrm>
            <a:off x="4571999" y="-681"/>
            <a:ext cx="4572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4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663" y="45720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0"/>
            <a:ext cx="1554163" cy="227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463" y="0"/>
            <a:ext cx="1617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63" y="0"/>
            <a:ext cx="1617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863" y="0"/>
            <a:ext cx="17557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463" y="0"/>
            <a:ext cx="1608137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63" y="2286000"/>
            <a:ext cx="161766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4572000"/>
            <a:ext cx="1617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2286000"/>
            <a:ext cx="1617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463" y="2286000"/>
            <a:ext cx="1617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8" descr="ETR&amp;D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463" y="4570413"/>
            <a:ext cx="15716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9" descr="JLS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613" y="4572000"/>
            <a:ext cx="15811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863" y="2286000"/>
            <a:ext cx="18002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975" y="2286000"/>
            <a:ext cx="1563688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988" y="4576763"/>
            <a:ext cx="15509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261</Words>
  <Application>Microsoft Macintosh PowerPoint</Application>
  <PresentationFormat>On-screen Show (4:3)</PresentationFormat>
  <Paragraphs>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Write as if your life depends on it…. because it does!</vt:lpstr>
      <vt:lpstr>PowerPoint Presentation</vt:lpstr>
      <vt:lpstr>PowerPoint Presentation</vt:lpstr>
      <vt:lpstr>PowerPoint Presentation</vt:lpstr>
      <vt:lpstr>PowerPoint Presentation</vt:lpstr>
      <vt:lpstr>Reeves, T. C., &amp; Clark, R. E. (1977). Research on creativity. Educational Technology, 17(2), 57-58. </vt:lpstr>
      <vt:lpstr>Publication Hierarchy</vt:lpstr>
      <vt:lpstr>Both Dr. Inken Gast and Dr. Binbin Zhang published RER papers as doctoral students!</vt:lpstr>
      <vt:lpstr>PowerPoint Presentation</vt:lpstr>
      <vt:lpstr>Writing Opportunities</vt:lpstr>
      <vt:lpstr>PowerPoint Presentation</vt:lpstr>
      <vt:lpstr>PowerPoint Presentation</vt:lpstr>
      <vt:lpstr>PowerPoint Presentation</vt:lpstr>
      <vt:lpstr>PowerPoint Presentation</vt:lpstr>
      <vt:lpstr>Don’t waste  Your time. Write every day!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as if your life depends on it…. because it does!</dc:title>
  <dc:creator>Thomas Reeves</dc:creator>
  <cp:lastModifiedBy>Thomas Reeves</cp:lastModifiedBy>
  <cp:revision>5</cp:revision>
  <dcterms:created xsi:type="dcterms:W3CDTF">2020-10-29T20:03:56Z</dcterms:created>
  <dcterms:modified xsi:type="dcterms:W3CDTF">2020-10-29T21:41:14Z</dcterms:modified>
</cp:coreProperties>
</file>