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2" r:id="rId4"/>
    <p:sldMasterId id="2147483703" r:id="rId5"/>
    <p:sldMasterId id="2147483715" r:id="rId6"/>
  </p:sldMasterIdLst>
  <p:notesMasterIdLst>
    <p:notesMasterId r:id="rId109"/>
  </p:notesMasterIdLst>
  <p:handoutMasterIdLst>
    <p:handoutMasterId r:id="rId110"/>
  </p:handoutMasterIdLst>
  <p:sldIdLst>
    <p:sldId id="309" r:id="rId7"/>
    <p:sldId id="561" r:id="rId8"/>
    <p:sldId id="256" r:id="rId9"/>
    <p:sldId id="259" r:id="rId10"/>
    <p:sldId id="272" r:id="rId11"/>
    <p:sldId id="261" r:id="rId12"/>
    <p:sldId id="262" r:id="rId13"/>
    <p:sldId id="263" r:id="rId14"/>
    <p:sldId id="265" r:id="rId15"/>
    <p:sldId id="267" r:id="rId16"/>
    <p:sldId id="273" r:id="rId17"/>
    <p:sldId id="274" r:id="rId18"/>
    <p:sldId id="276" r:id="rId19"/>
    <p:sldId id="275" r:id="rId20"/>
    <p:sldId id="277" r:id="rId21"/>
    <p:sldId id="519" r:id="rId22"/>
    <p:sldId id="520" r:id="rId23"/>
    <p:sldId id="521" r:id="rId24"/>
    <p:sldId id="522" r:id="rId25"/>
    <p:sldId id="278" r:id="rId26"/>
    <p:sldId id="279" r:id="rId27"/>
    <p:sldId id="523" r:id="rId28"/>
    <p:sldId id="280" r:id="rId29"/>
    <p:sldId id="281" r:id="rId30"/>
    <p:sldId id="282" r:id="rId31"/>
    <p:sldId id="284" r:id="rId32"/>
    <p:sldId id="286" r:id="rId33"/>
    <p:sldId id="287" r:id="rId34"/>
    <p:sldId id="288" r:id="rId35"/>
    <p:sldId id="289" r:id="rId36"/>
    <p:sldId id="290" r:id="rId37"/>
    <p:sldId id="291" r:id="rId38"/>
    <p:sldId id="292" r:id="rId39"/>
    <p:sldId id="293" r:id="rId40"/>
    <p:sldId id="294" r:id="rId41"/>
    <p:sldId id="524" r:id="rId42"/>
    <p:sldId id="295" r:id="rId43"/>
    <p:sldId id="257" r:id="rId44"/>
    <p:sldId id="525" r:id="rId45"/>
    <p:sldId id="526" r:id="rId46"/>
    <p:sldId id="527" r:id="rId47"/>
    <p:sldId id="528" r:id="rId48"/>
    <p:sldId id="529" r:id="rId49"/>
    <p:sldId id="530" r:id="rId50"/>
    <p:sldId id="531" r:id="rId51"/>
    <p:sldId id="532" r:id="rId52"/>
    <p:sldId id="533" r:id="rId53"/>
    <p:sldId id="534" r:id="rId54"/>
    <p:sldId id="535" r:id="rId55"/>
    <p:sldId id="536" r:id="rId56"/>
    <p:sldId id="537" r:id="rId57"/>
    <p:sldId id="538" r:id="rId58"/>
    <p:sldId id="539" r:id="rId59"/>
    <p:sldId id="540" r:id="rId60"/>
    <p:sldId id="541" r:id="rId61"/>
    <p:sldId id="542" r:id="rId62"/>
    <p:sldId id="543" r:id="rId63"/>
    <p:sldId id="544" r:id="rId64"/>
    <p:sldId id="545" r:id="rId65"/>
    <p:sldId id="546" r:id="rId66"/>
    <p:sldId id="500" r:id="rId67"/>
    <p:sldId id="396" r:id="rId68"/>
    <p:sldId id="501" r:id="rId69"/>
    <p:sldId id="502" r:id="rId70"/>
    <p:sldId id="503" r:id="rId71"/>
    <p:sldId id="504" r:id="rId72"/>
    <p:sldId id="505" r:id="rId73"/>
    <p:sldId id="506" r:id="rId74"/>
    <p:sldId id="507" r:id="rId75"/>
    <p:sldId id="508" r:id="rId76"/>
    <p:sldId id="509" r:id="rId77"/>
    <p:sldId id="510" r:id="rId78"/>
    <p:sldId id="511" r:id="rId79"/>
    <p:sldId id="378" r:id="rId80"/>
    <p:sldId id="383" r:id="rId81"/>
    <p:sldId id="380" r:id="rId82"/>
    <p:sldId id="381" r:id="rId83"/>
    <p:sldId id="385" r:id="rId84"/>
    <p:sldId id="387" r:id="rId85"/>
    <p:sldId id="386" r:id="rId86"/>
    <p:sldId id="389" r:id="rId87"/>
    <p:sldId id="390" r:id="rId88"/>
    <p:sldId id="391" r:id="rId89"/>
    <p:sldId id="392" r:id="rId90"/>
    <p:sldId id="393" r:id="rId91"/>
    <p:sldId id="388" r:id="rId92"/>
    <p:sldId id="394" r:id="rId93"/>
    <p:sldId id="395" r:id="rId94"/>
    <p:sldId id="547" r:id="rId95"/>
    <p:sldId id="548" r:id="rId96"/>
    <p:sldId id="549" r:id="rId97"/>
    <p:sldId id="550" r:id="rId98"/>
    <p:sldId id="551" r:id="rId99"/>
    <p:sldId id="552" r:id="rId100"/>
    <p:sldId id="553" r:id="rId101"/>
    <p:sldId id="554" r:id="rId102"/>
    <p:sldId id="555" r:id="rId103"/>
    <p:sldId id="556" r:id="rId104"/>
    <p:sldId id="557" r:id="rId105"/>
    <p:sldId id="558" r:id="rId106"/>
    <p:sldId id="559" r:id="rId107"/>
    <p:sldId id="560" r:id="rId108"/>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04" autoAdjust="0"/>
    <p:restoredTop sz="60000" autoAdjust="0"/>
  </p:normalViewPr>
  <p:slideViewPr>
    <p:cSldViewPr snapToGrid="0" snapToObjects="1">
      <p:cViewPr varScale="1">
        <p:scale>
          <a:sx n="78" d="100"/>
          <a:sy n="78" d="100"/>
        </p:scale>
        <p:origin x="1326"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https://waynestateprod-my.sharepoint.com/personal/hb8648_wayne_edu/Documents/IU/IST%20program/R/Research/Dr.%20Mimi%20Lee/Second%20study/New%20data/Total%20data%20analysis%2001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gaof\Dropbox\2019%20Game-Based%20Learning\LitReview%20Matrix.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Fei\Dropbox\2019%20Game-Based%20Learning\LitReview%20Matrix.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Fei\Dropbox\2019%20Game-Based%20Learning\LitReview%20Matrix.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waynestateprod-my.sharepoint.com/personal/hb8648_wayne_edu/Documents/IU/IST%20program/R/Research/Dr.%20Mimi%20Lee/Second%20study/New%20data/Total%20data%20analysis%2001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oleObject" Target="https://waynestateprod-my.sharepoint.com/personal/hb8648_wayne_edu/Documents/IU/IST%20program/R/Research/Dr.%20Mimi%20Lee/Second%20study/New%20data/Total%20data%20analysis%20011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aynestateprod-my.sharepoint.com/personal/hb8648_wayne_edu/Documents/IU/IST%20program/R/Research/Dr.%20Mimi%20Lee/Second%20study/New%20data/Total%20data%20analysis%20011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hb8648\Desktop\Total%20data%20analysis%20012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Journals that published empirical MOOC studies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Journals!$H$5:$H$14</c:f>
              <c:strCache>
                <c:ptCount val="10"/>
                <c:pt idx="0">
                  <c:v>Journal of Computer Assisted Learning</c:v>
                </c:pt>
                <c:pt idx="1">
                  <c:v>Journal of Online Learning and Teachinng</c:v>
                </c:pt>
                <c:pt idx="2">
                  <c:v>the Internet and Higher Education</c:v>
                </c:pt>
                <c:pt idx="3">
                  <c:v>Educational Media International</c:v>
                </c:pt>
                <c:pt idx="4">
                  <c:v>Computers in Human Behavior</c:v>
                </c:pt>
                <c:pt idx="5">
                  <c:v>Distance Education</c:v>
                </c:pt>
                <c:pt idx="6">
                  <c:v>Online Learning</c:v>
                </c:pt>
                <c:pt idx="7">
                  <c:v>British Journal of Educational Technology</c:v>
                </c:pt>
                <c:pt idx="8">
                  <c:v>Computers &amp; Education</c:v>
                </c:pt>
                <c:pt idx="9">
                  <c:v>International Review of Research in Open and Distributed Learning</c:v>
                </c:pt>
              </c:strCache>
            </c:strRef>
          </c:cat>
          <c:val>
            <c:numRef>
              <c:f>Journals!$I$5:$I$14</c:f>
              <c:numCache>
                <c:formatCode>General</c:formatCode>
                <c:ptCount val="10"/>
                <c:pt idx="0">
                  <c:v>11</c:v>
                </c:pt>
                <c:pt idx="1">
                  <c:v>11</c:v>
                </c:pt>
                <c:pt idx="2">
                  <c:v>12</c:v>
                </c:pt>
                <c:pt idx="3">
                  <c:v>14</c:v>
                </c:pt>
                <c:pt idx="4">
                  <c:v>15</c:v>
                </c:pt>
                <c:pt idx="5">
                  <c:v>18</c:v>
                </c:pt>
                <c:pt idx="6">
                  <c:v>20</c:v>
                </c:pt>
                <c:pt idx="7">
                  <c:v>25</c:v>
                </c:pt>
                <c:pt idx="8">
                  <c:v>45</c:v>
                </c:pt>
                <c:pt idx="9">
                  <c:v>76</c:v>
                </c:pt>
              </c:numCache>
            </c:numRef>
          </c:val>
          <c:extLst>
            <c:ext xmlns:c16="http://schemas.microsoft.com/office/drawing/2014/chart" uri="{C3380CC4-5D6E-409C-BE32-E72D297353CC}">
              <c16:uniqueId val="{00000000-A59B-984D-9D0C-21A9D1FFC82D}"/>
            </c:ext>
          </c:extLst>
        </c:ser>
        <c:dLbls>
          <c:showLegendKey val="0"/>
          <c:showVal val="0"/>
          <c:showCatName val="0"/>
          <c:showSerName val="0"/>
          <c:showPercent val="0"/>
          <c:showBubbleSize val="0"/>
        </c:dLbls>
        <c:gapWidth val="182"/>
        <c:axId val="103158144"/>
        <c:axId val="103159680"/>
      </c:barChart>
      <c:catAx>
        <c:axId val="103158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159680"/>
        <c:crosses val="autoZero"/>
        <c:auto val="1"/>
        <c:lblAlgn val="ctr"/>
        <c:lblOffset val="100"/>
        <c:noMultiLvlLbl val="0"/>
      </c:catAx>
      <c:valAx>
        <c:axId val="103159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15814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First authors' affiliations geographical distribution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'Authors'' geographical info'!$E$19:$E$27</c:f>
              <c:strCache>
                <c:ptCount val="9"/>
                <c:pt idx="0">
                  <c:v>US</c:v>
                </c:pt>
                <c:pt idx="1">
                  <c:v>China</c:v>
                </c:pt>
                <c:pt idx="2">
                  <c:v>UK</c:v>
                </c:pt>
                <c:pt idx="3">
                  <c:v>Spain</c:v>
                </c:pt>
                <c:pt idx="4">
                  <c:v>Australia</c:v>
                </c:pt>
                <c:pt idx="5">
                  <c:v>The Netherlands</c:v>
                </c:pt>
                <c:pt idx="6">
                  <c:v>Canada</c:v>
                </c:pt>
                <c:pt idx="7">
                  <c:v>Israel</c:v>
                </c:pt>
                <c:pt idx="8">
                  <c:v>Germany</c:v>
                </c:pt>
              </c:strCache>
            </c:strRef>
          </c:cat>
          <c:val>
            <c:numRef>
              <c:f>'Authors'' geographical info'!$F$19:$F$27</c:f>
              <c:numCache>
                <c:formatCode>General</c:formatCode>
                <c:ptCount val="9"/>
                <c:pt idx="0">
                  <c:v>162</c:v>
                </c:pt>
                <c:pt idx="1">
                  <c:v>64</c:v>
                </c:pt>
                <c:pt idx="2">
                  <c:v>55</c:v>
                </c:pt>
                <c:pt idx="3">
                  <c:v>44</c:v>
                </c:pt>
                <c:pt idx="4">
                  <c:v>26</c:v>
                </c:pt>
                <c:pt idx="5">
                  <c:v>16</c:v>
                </c:pt>
                <c:pt idx="6">
                  <c:v>16</c:v>
                </c:pt>
                <c:pt idx="7">
                  <c:v>10</c:v>
                </c:pt>
                <c:pt idx="8">
                  <c:v>9</c:v>
                </c:pt>
              </c:numCache>
            </c:numRef>
          </c:val>
          <c:extLst>
            <c:ext xmlns:c16="http://schemas.microsoft.com/office/drawing/2014/chart" uri="{C3380CC4-5D6E-409C-BE32-E72D297353CC}">
              <c16:uniqueId val="{00000000-F828-3E42-A572-EAE4363BDFEB}"/>
            </c:ext>
          </c:extLst>
        </c:ser>
        <c:dLbls>
          <c:showLegendKey val="0"/>
          <c:showVal val="0"/>
          <c:showCatName val="0"/>
          <c:showSerName val="0"/>
          <c:showPercent val="0"/>
          <c:showBubbleSize val="0"/>
        </c:dLbls>
        <c:gapWidth val="219"/>
        <c:overlap val="-27"/>
        <c:axId val="105895808"/>
        <c:axId val="105897344"/>
      </c:barChart>
      <c:catAx>
        <c:axId val="10589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897344"/>
        <c:crosses val="autoZero"/>
        <c:auto val="1"/>
        <c:lblAlgn val="ctr"/>
        <c:lblOffset val="100"/>
        <c:noMultiLvlLbl val="0"/>
      </c:catAx>
      <c:valAx>
        <c:axId val="105897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89580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The number of authors in one study</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'Authors collaboration'!$F$18:$F$21</c:f>
              <c:strCache>
                <c:ptCount val="4"/>
                <c:pt idx="0">
                  <c:v>1 author</c:v>
                </c:pt>
                <c:pt idx="1">
                  <c:v>3 authors</c:v>
                </c:pt>
                <c:pt idx="2">
                  <c:v>2 authors</c:v>
                </c:pt>
                <c:pt idx="3">
                  <c:v>4 authors and more</c:v>
                </c:pt>
              </c:strCache>
            </c:strRef>
          </c:cat>
          <c:val>
            <c:numRef>
              <c:f>'Authors collaboration'!$J$18:$J$21</c:f>
              <c:numCache>
                <c:formatCode>General</c:formatCode>
                <c:ptCount val="4"/>
                <c:pt idx="0">
                  <c:v>67</c:v>
                </c:pt>
                <c:pt idx="1">
                  <c:v>115</c:v>
                </c:pt>
                <c:pt idx="2">
                  <c:v>131</c:v>
                </c:pt>
                <c:pt idx="3">
                  <c:v>228</c:v>
                </c:pt>
              </c:numCache>
            </c:numRef>
          </c:val>
          <c:extLst>
            <c:ext xmlns:c16="http://schemas.microsoft.com/office/drawing/2014/chart" uri="{C3380CC4-5D6E-409C-BE32-E72D297353CC}">
              <c16:uniqueId val="{00000000-9411-2B42-9C5F-CC8C8CE08783}"/>
            </c:ext>
          </c:extLst>
        </c:ser>
        <c:dLbls>
          <c:showLegendKey val="0"/>
          <c:showVal val="0"/>
          <c:showCatName val="0"/>
          <c:showSerName val="0"/>
          <c:showPercent val="0"/>
          <c:showBubbleSize val="0"/>
        </c:dLbls>
        <c:gapWidth val="182"/>
        <c:axId val="105769984"/>
        <c:axId val="105870080"/>
      </c:barChart>
      <c:catAx>
        <c:axId val="105769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870080"/>
        <c:crosses val="autoZero"/>
        <c:auto val="1"/>
        <c:lblAlgn val="ctr"/>
        <c:lblOffset val="100"/>
        <c:noMultiLvlLbl val="0"/>
      </c:catAx>
      <c:valAx>
        <c:axId val="105870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69984"/>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Collaboration among authors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'Authors collaboration'!$F$4:$F$7</c:f>
              <c:strCache>
                <c:ptCount val="4"/>
                <c:pt idx="0">
                  <c:v>No collaborator</c:v>
                </c:pt>
                <c:pt idx="1">
                  <c:v>Collaboration in different countries</c:v>
                </c:pt>
                <c:pt idx="2">
                  <c:v>Collaboration in different institutions within one country</c:v>
                </c:pt>
                <c:pt idx="3">
                  <c:v>Collaboration in one institution</c:v>
                </c:pt>
              </c:strCache>
            </c:strRef>
          </c:cat>
          <c:val>
            <c:numRef>
              <c:f>'Authors collaboration'!$J$4:$J$7</c:f>
              <c:numCache>
                <c:formatCode>General</c:formatCode>
                <c:ptCount val="4"/>
                <c:pt idx="0">
                  <c:v>67</c:v>
                </c:pt>
                <c:pt idx="1">
                  <c:v>119</c:v>
                </c:pt>
                <c:pt idx="2">
                  <c:v>135</c:v>
                </c:pt>
                <c:pt idx="3">
                  <c:v>220</c:v>
                </c:pt>
              </c:numCache>
            </c:numRef>
          </c:val>
          <c:extLst>
            <c:ext xmlns:c16="http://schemas.microsoft.com/office/drawing/2014/chart" uri="{C3380CC4-5D6E-409C-BE32-E72D297353CC}">
              <c16:uniqueId val="{00000000-61D3-E340-8683-67100829A3FE}"/>
            </c:ext>
          </c:extLst>
        </c:ser>
        <c:dLbls>
          <c:showLegendKey val="0"/>
          <c:showVal val="0"/>
          <c:showCatName val="0"/>
          <c:showSerName val="0"/>
          <c:showPercent val="0"/>
          <c:showBubbleSize val="0"/>
        </c:dLbls>
        <c:gapWidth val="182"/>
        <c:axId val="105751680"/>
        <c:axId val="105753216"/>
      </c:barChart>
      <c:catAx>
        <c:axId val="105751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3216"/>
        <c:crosses val="autoZero"/>
        <c:auto val="1"/>
        <c:lblAlgn val="ctr"/>
        <c:lblOffset val="100"/>
        <c:noMultiLvlLbl val="0"/>
      </c:catAx>
      <c:valAx>
        <c:axId val="105753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5751680"/>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Percentage of research methods used by country</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'Geo and research methods'!$G$11</c:f>
              <c:strCache>
                <c:ptCount val="1"/>
                <c:pt idx="0">
                  <c:v>quantitative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China</c:v>
                </c:pt>
                <c:pt idx="2">
                  <c:v>UK</c:v>
                </c:pt>
                <c:pt idx="3">
                  <c:v>Spain</c:v>
                </c:pt>
                <c:pt idx="4">
                  <c:v>Australia</c:v>
                </c:pt>
              </c:strCache>
            </c:strRef>
          </c:cat>
          <c:val>
            <c:numRef>
              <c:f>'Geo and research methods'!$G$12:$G$16</c:f>
              <c:numCache>
                <c:formatCode>0.0%</c:formatCode>
                <c:ptCount val="5"/>
                <c:pt idx="0">
                  <c:v>0.47530864197530864</c:v>
                </c:pt>
                <c:pt idx="1">
                  <c:v>0.71875</c:v>
                </c:pt>
                <c:pt idx="2">
                  <c:v>0.32727272727272727</c:v>
                </c:pt>
                <c:pt idx="3">
                  <c:v>0.54545454545454541</c:v>
                </c:pt>
                <c:pt idx="4">
                  <c:v>0.38461538461538464</c:v>
                </c:pt>
              </c:numCache>
            </c:numRef>
          </c:val>
          <c:extLst>
            <c:ext xmlns:c16="http://schemas.microsoft.com/office/drawing/2014/chart" uri="{C3380CC4-5D6E-409C-BE32-E72D297353CC}">
              <c16:uniqueId val="{00000000-3CCC-1B44-B22F-C73066633061}"/>
            </c:ext>
          </c:extLst>
        </c:ser>
        <c:ser>
          <c:idx val="1"/>
          <c:order val="1"/>
          <c:tx>
            <c:strRef>
              <c:f>'Geo and research methods'!$H$11</c:f>
              <c:strCache>
                <c:ptCount val="1"/>
                <c:pt idx="0">
                  <c:v>qualitative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China</c:v>
                </c:pt>
                <c:pt idx="2">
                  <c:v>UK</c:v>
                </c:pt>
                <c:pt idx="3">
                  <c:v>Spain</c:v>
                </c:pt>
                <c:pt idx="4">
                  <c:v>Australia</c:v>
                </c:pt>
              </c:strCache>
            </c:strRef>
          </c:cat>
          <c:val>
            <c:numRef>
              <c:f>'Geo and research methods'!$H$12:$H$16</c:f>
              <c:numCache>
                <c:formatCode>0.0%</c:formatCode>
                <c:ptCount val="5"/>
                <c:pt idx="0">
                  <c:v>0.17901234567901234</c:v>
                </c:pt>
                <c:pt idx="1">
                  <c:v>0.140625</c:v>
                </c:pt>
                <c:pt idx="2">
                  <c:v>0.25454545454545452</c:v>
                </c:pt>
                <c:pt idx="3">
                  <c:v>0.13636363636363635</c:v>
                </c:pt>
                <c:pt idx="4">
                  <c:v>0.30769230769230771</c:v>
                </c:pt>
              </c:numCache>
            </c:numRef>
          </c:val>
          <c:extLst>
            <c:ext xmlns:c16="http://schemas.microsoft.com/office/drawing/2014/chart" uri="{C3380CC4-5D6E-409C-BE32-E72D297353CC}">
              <c16:uniqueId val="{00000001-3CCC-1B44-B22F-C73066633061}"/>
            </c:ext>
          </c:extLst>
        </c:ser>
        <c:ser>
          <c:idx val="2"/>
          <c:order val="2"/>
          <c:tx>
            <c:strRef>
              <c:f>'Geo and research methods'!$I$11</c:f>
              <c:strCache>
                <c:ptCount val="1"/>
                <c:pt idx="0">
                  <c:v>Mixed-methods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'Geo and research methods'!$F$12:$F$16</c:f>
              <c:strCache>
                <c:ptCount val="5"/>
                <c:pt idx="0">
                  <c:v>US</c:v>
                </c:pt>
                <c:pt idx="1">
                  <c:v>China</c:v>
                </c:pt>
                <c:pt idx="2">
                  <c:v>UK</c:v>
                </c:pt>
                <c:pt idx="3">
                  <c:v>Spain</c:v>
                </c:pt>
                <c:pt idx="4">
                  <c:v>Australia</c:v>
                </c:pt>
              </c:strCache>
            </c:strRef>
          </c:cat>
          <c:val>
            <c:numRef>
              <c:f>'Geo and research methods'!$I$12:$I$16</c:f>
              <c:numCache>
                <c:formatCode>0.0%</c:formatCode>
                <c:ptCount val="5"/>
                <c:pt idx="0">
                  <c:v>0.34567901234567899</c:v>
                </c:pt>
                <c:pt idx="1">
                  <c:v>0.140625</c:v>
                </c:pt>
                <c:pt idx="2">
                  <c:v>0.41818181818181815</c:v>
                </c:pt>
                <c:pt idx="3">
                  <c:v>0.31818181818181818</c:v>
                </c:pt>
                <c:pt idx="4">
                  <c:v>0.30769230769230771</c:v>
                </c:pt>
              </c:numCache>
            </c:numRef>
          </c:val>
          <c:extLst>
            <c:ext xmlns:c16="http://schemas.microsoft.com/office/drawing/2014/chart" uri="{C3380CC4-5D6E-409C-BE32-E72D297353CC}">
              <c16:uniqueId val="{00000002-3CCC-1B44-B22F-C73066633061}"/>
            </c:ext>
          </c:extLst>
        </c:ser>
        <c:dLbls>
          <c:showLegendKey val="0"/>
          <c:showVal val="0"/>
          <c:showCatName val="0"/>
          <c:showSerName val="0"/>
          <c:showPercent val="0"/>
          <c:showBubbleSize val="0"/>
        </c:dLbls>
        <c:gapWidth val="219"/>
        <c:overlap val="-27"/>
        <c:axId val="109220992"/>
        <c:axId val="109222528"/>
      </c:barChart>
      <c:catAx>
        <c:axId val="10922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9222528"/>
        <c:crosses val="autoZero"/>
        <c:auto val="1"/>
        <c:lblAlgn val="ctr"/>
        <c:lblOffset val="100"/>
        <c:noMultiLvlLbl val="0"/>
      </c:catAx>
      <c:valAx>
        <c:axId val="1092225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922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Countries of MOOC delivery that been studied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'MOOC regions'!$E$25:$E$34</c:f>
              <c:strCache>
                <c:ptCount val="10"/>
                <c:pt idx="0">
                  <c:v>US</c:v>
                </c:pt>
                <c:pt idx="1">
                  <c:v>China</c:v>
                </c:pt>
                <c:pt idx="2">
                  <c:v>UK</c:v>
                </c:pt>
                <c:pt idx="3">
                  <c:v>Spain</c:v>
                </c:pt>
                <c:pt idx="4">
                  <c:v>Australia</c:v>
                </c:pt>
                <c:pt idx="5">
                  <c:v>The Netherlands</c:v>
                </c:pt>
                <c:pt idx="6">
                  <c:v>Canada</c:v>
                </c:pt>
                <c:pt idx="7">
                  <c:v>Sweden </c:v>
                </c:pt>
                <c:pt idx="8">
                  <c:v>Israel</c:v>
                </c:pt>
                <c:pt idx="9">
                  <c:v>Global</c:v>
                </c:pt>
              </c:strCache>
            </c:strRef>
          </c:cat>
          <c:val>
            <c:numRef>
              <c:f>'MOOC regions'!$F$25:$F$34</c:f>
              <c:numCache>
                <c:formatCode>General</c:formatCode>
                <c:ptCount val="10"/>
                <c:pt idx="0">
                  <c:v>127</c:v>
                </c:pt>
                <c:pt idx="1">
                  <c:v>50</c:v>
                </c:pt>
                <c:pt idx="2">
                  <c:v>47</c:v>
                </c:pt>
                <c:pt idx="3">
                  <c:v>41</c:v>
                </c:pt>
                <c:pt idx="4">
                  <c:v>15</c:v>
                </c:pt>
                <c:pt idx="5">
                  <c:v>14</c:v>
                </c:pt>
                <c:pt idx="6">
                  <c:v>15</c:v>
                </c:pt>
                <c:pt idx="7">
                  <c:v>7</c:v>
                </c:pt>
                <c:pt idx="8">
                  <c:v>8</c:v>
                </c:pt>
                <c:pt idx="9">
                  <c:v>108</c:v>
                </c:pt>
              </c:numCache>
            </c:numRef>
          </c:val>
          <c:extLst>
            <c:ext xmlns:c16="http://schemas.microsoft.com/office/drawing/2014/chart" uri="{C3380CC4-5D6E-409C-BE32-E72D297353CC}">
              <c16:uniqueId val="{00000000-A1A9-184E-AD2F-EB35B85CD225}"/>
            </c:ext>
          </c:extLst>
        </c:ser>
        <c:dLbls>
          <c:showLegendKey val="0"/>
          <c:showVal val="0"/>
          <c:showCatName val="0"/>
          <c:showSerName val="0"/>
          <c:showPercent val="0"/>
          <c:showBubbleSize val="0"/>
        </c:dLbls>
        <c:gapWidth val="219"/>
        <c:overlap val="-27"/>
        <c:axId val="108777472"/>
        <c:axId val="108779008"/>
      </c:barChart>
      <c:catAx>
        <c:axId val="1087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8779008"/>
        <c:crosses val="autoZero"/>
        <c:auto val="1"/>
        <c:lblAlgn val="ctr"/>
        <c:lblOffset val="100"/>
        <c:noMultiLvlLbl val="0"/>
      </c:catAx>
      <c:valAx>
        <c:axId val="108779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8777472"/>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Years!$A$2:$A$11</c:f>
              <c:numCache>
                <c:formatCode>@</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Years!$B$2:$B$11</c:f>
              <c:numCache>
                <c:formatCode>General</c:formatCode>
                <c:ptCount val="10"/>
                <c:pt idx="0">
                  <c:v>1</c:v>
                </c:pt>
                <c:pt idx="1">
                  <c:v>2</c:v>
                </c:pt>
                <c:pt idx="2">
                  <c:v>2</c:v>
                </c:pt>
                <c:pt idx="3">
                  <c:v>4</c:v>
                </c:pt>
                <c:pt idx="4">
                  <c:v>1</c:v>
                </c:pt>
                <c:pt idx="5">
                  <c:v>3</c:v>
                </c:pt>
                <c:pt idx="6">
                  <c:v>4</c:v>
                </c:pt>
                <c:pt idx="7">
                  <c:v>1</c:v>
                </c:pt>
                <c:pt idx="8">
                  <c:v>7</c:v>
                </c:pt>
                <c:pt idx="9">
                  <c:v>6</c:v>
                </c:pt>
              </c:numCache>
            </c:numRef>
          </c:val>
          <c:smooth val="0"/>
          <c:extLst>
            <c:ext xmlns:c16="http://schemas.microsoft.com/office/drawing/2014/chart" uri="{C3380CC4-5D6E-409C-BE32-E72D297353CC}">
              <c16:uniqueId val="{00000000-C3C5-2B4B-8A38-9E8D1A362D77}"/>
            </c:ext>
          </c:extLst>
        </c:ser>
        <c:dLbls>
          <c:dLblPos val="t"/>
          <c:showLegendKey val="0"/>
          <c:showVal val="1"/>
          <c:showCatName val="0"/>
          <c:showSerName val="0"/>
          <c:showPercent val="0"/>
          <c:showBubbleSize val="0"/>
        </c:dLbls>
        <c:smooth val="0"/>
        <c:axId val="64441240"/>
        <c:axId val="255539528"/>
      </c:lineChart>
      <c:catAx>
        <c:axId val="644412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r>
                  <a:rPr lang="en-US" baseline="0"/>
                  <a:t> of Publication</a:t>
                </a:r>
                <a:endParaRPr lang="en-US"/>
              </a:p>
            </c:rich>
          </c:tx>
          <c:layout>
            <c:manualLayout>
              <c:xMode val="edge"/>
              <c:yMode val="edge"/>
              <c:x val="0.44727077865266845"/>
              <c:y val="0.911087780694079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539528"/>
        <c:crosses val="autoZero"/>
        <c:auto val="1"/>
        <c:lblAlgn val="ctr"/>
        <c:lblOffset val="100"/>
        <c:noMultiLvlLbl val="0"/>
      </c:catAx>
      <c:valAx>
        <c:axId val="255539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Publications</a:t>
                </a:r>
              </a:p>
            </c:rich>
          </c:tx>
          <c:layout>
            <c:manualLayout>
              <c:xMode val="edge"/>
              <c:yMode val="edge"/>
              <c:x val="1.6666666666666666E-2"/>
              <c:y val="0.2522451881014873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4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Measure!$O$20:$O$24</c:f>
              <c:numCache>
                <c:formatCode>General</c:formatCode>
                <c:ptCount val="5"/>
                <c:pt idx="0">
                  <c:v>1</c:v>
                </c:pt>
                <c:pt idx="1">
                  <c:v>2</c:v>
                </c:pt>
                <c:pt idx="2">
                  <c:v>3</c:v>
                </c:pt>
                <c:pt idx="3">
                  <c:v>4</c:v>
                </c:pt>
              </c:numCache>
            </c:numRef>
          </c:cat>
          <c:val>
            <c:numRef>
              <c:f>Measure!$P$20:$P$24</c:f>
              <c:numCache>
                <c:formatCode>General</c:formatCode>
                <c:ptCount val="5"/>
                <c:pt idx="0">
                  <c:v>14</c:v>
                </c:pt>
                <c:pt idx="1">
                  <c:v>8</c:v>
                </c:pt>
                <c:pt idx="2">
                  <c:v>7</c:v>
                </c:pt>
                <c:pt idx="3">
                  <c:v>1</c:v>
                </c:pt>
              </c:numCache>
            </c:numRef>
          </c:val>
          <c:extLst>
            <c:ext xmlns:c16="http://schemas.microsoft.com/office/drawing/2014/chart" uri="{C3380CC4-5D6E-409C-BE32-E72D297353CC}">
              <c16:uniqueId val="{00000000-9910-0448-85EE-7942A4FE9407}"/>
            </c:ext>
          </c:extLst>
        </c:ser>
        <c:dLbls>
          <c:dLblPos val="outEnd"/>
          <c:showLegendKey val="0"/>
          <c:showVal val="1"/>
          <c:showCatName val="0"/>
          <c:showSerName val="0"/>
          <c:showPercent val="0"/>
          <c:showBubbleSize val="0"/>
        </c:dLbls>
        <c:gapWidth val="300"/>
        <c:axId val="255544232"/>
        <c:axId val="255541880"/>
      </c:barChart>
      <c:catAx>
        <c:axId val="2555442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a:t>
                </a:r>
                <a:r>
                  <a:rPr lang="en-US" baseline="0"/>
                  <a:t> of Measures</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541880"/>
        <c:crossesAt val="0"/>
        <c:auto val="1"/>
        <c:lblAlgn val="ctr"/>
        <c:lblOffset val="100"/>
        <c:noMultiLvlLbl val="0"/>
      </c:catAx>
      <c:valAx>
        <c:axId val="2555418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Studies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544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Measure!$L$21:$L$25</c:f>
              <c:numCache>
                <c:formatCode>General</c:formatCode>
                <c:ptCount val="5"/>
                <c:pt idx="0">
                  <c:v>1</c:v>
                </c:pt>
                <c:pt idx="1">
                  <c:v>2</c:v>
                </c:pt>
                <c:pt idx="2">
                  <c:v>3</c:v>
                </c:pt>
                <c:pt idx="3">
                  <c:v>4</c:v>
                </c:pt>
                <c:pt idx="4">
                  <c:v>5</c:v>
                </c:pt>
              </c:numCache>
            </c:numRef>
          </c:cat>
          <c:val>
            <c:numRef>
              <c:f>Measure!$M$21:$M$25</c:f>
              <c:numCache>
                <c:formatCode>General</c:formatCode>
                <c:ptCount val="5"/>
                <c:pt idx="0">
                  <c:v>7</c:v>
                </c:pt>
                <c:pt idx="1">
                  <c:v>9</c:v>
                </c:pt>
                <c:pt idx="2">
                  <c:v>12</c:v>
                </c:pt>
                <c:pt idx="3">
                  <c:v>1</c:v>
                </c:pt>
                <c:pt idx="4">
                  <c:v>1</c:v>
                </c:pt>
              </c:numCache>
            </c:numRef>
          </c:val>
          <c:extLst>
            <c:ext xmlns:c16="http://schemas.microsoft.com/office/drawing/2014/chart" uri="{C3380CC4-5D6E-409C-BE32-E72D297353CC}">
              <c16:uniqueId val="{00000000-DF8C-F94C-8CBD-06FE6697A7EA}"/>
            </c:ext>
          </c:extLst>
        </c:ser>
        <c:dLbls>
          <c:dLblPos val="outEnd"/>
          <c:showLegendKey val="0"/>
          <c:showVal val="1"/>
          <c:showCatName val="0"/>
          <c:showSerName val="0"/>
          <c:showPercent val="0"/>
          <c:showBubbleSize val="0"/>
        </c:dLbls>
        <c:gapWidth val="300"/>
        <c:axId val="255537176"/>
        <c:axId val="255541488"/>
      </c:barChart>
      <c:catAx>
        <c:axId val="255537176"/>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a:t>
                </a:r>
                <a:r>
                  <a:rPr lang="en-US" baseline="0"/>
                  <a:t> of Types of Instruments/Techniques</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541488"/>
        <c:crossesAt val="0"/>
        <c:auto val="1"/>
        <c:lblAlgn val="ctr"/>
        <c:lblOffset val="100"/>
        <c:noMultiLvlLbl val="0"/>
      </c:catAx>
      <c:valAx>
        <c:axId val="2555414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Studies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5537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Journals that published empirical MOOC studies</a:t>
            </a:r>
          </a:p>
          <a:p>
            <a:pPr>
              <a:defRPr/>
            </a:pPr>
            <a:r>
              <a:rPr lang="en-US"/>
              <a:t>2009-2016 and 2017-2019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'Journal &amp; year'!$S$30</c:f>
              <c:strCache>
                <c:ptCount val="1"/>
                <c:pt idx="0">
                  <c:v>2017-2019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'Journal &amp; year'!$R$31:$R$40</c:f>
              <c:strCache>
                <c:ptCount val="10"/>
                <c:pt idx="0">
                  <c:v>Journal of Computer Assisted Learning</c:v>
                </c:pt>
                <c:pt idx="1">
                  <c:v>Journal of Online Learning and Teachinng</c:v>
                </c:pt>
                <c:pt idx="2">
                  <c:v>the Internet and Higher Education</c:v>
                </c:pt>
                <c:pt idx="3">
                  <c:v>Educational Media International</c:v>
                </c:pt>
                <c:pt idx="4">
                  <c:v>Computers in Human Behavior</c:v>
                </c:pt>
                <c:pt idx="5">
                  <c:v>Distance Education</c:v>
                </c:pt>
                <c:pt idx="6">
                  <c:v>Online Learning</c:v>
                </c:pt>
                <c:pt idx="7">
                  <c:v>British Journal of Educational Technology</c:v>
                </c:pt>
                <c:pt idx="8">
                  <c:v>Computers &amp; Education</c:v>
                </c:pt>
                <c:pt idx="9">
                  <c:v>International Review of Research in Open and Distributed Learning</c:v>
                </c:pt>
              </c:strCache>
            </c:strRef>
          </c:cat>
          <c:val>
            <c:numRef>
              <c:f>'Journal &amp; year'!$S$31:$S$40</c:f>
              <c:numCache>
                <c:formatCode>General</c:formatCode>
                <c:ptCount val="10"/>
                <c:pt idx="0">
                  <c:v>6</c:v>
                </c:pt>
                <c:pt idx="1">
                  <c:v>0</c:v>
                </c:pt>
                <c:pt idx="2">
                  <c:v>8</c:v>
                </c:pt>
                <c:pt idx="3">
                  <c:v>9</c:v>
                </c:pt>
                <c:pt idx="4">
                  <c:v>11</c:v>
                </c:pt>
                <c:pt idx="5">
                  <c:v>8</c:v>
                </c:pt>
                <c:pt idx="6">
                  <c:v>15</c:v>
                </c:pt>
                <c:pt idx="7">
                  <c:v>17</c:v>
                </c:pt>
                <c:pt idx="8">
                  <c:v>33</c:v>
                </c:pt>
                <c:pt idx="9">
                  <c:v>37</c:v>
                </c:pt>
              </c:numCache>
            </c:numRef>
          </c:val>
          <c:extLst>
            <c:ext xmlns:c16="http://schemas.microsoft.com/office/drawing/2014/chart" uri="{C3380CC4-5D6E-409C-BE32-E72D297353CC}">
              <c16:uniqueId val="{00000000-6EA0-5C49-87F1-1A4D85754E9F}"/>
            </c:ext>
          </c:extLst>
        </c:ser>
        <c:ser>
          <c:idx val="1"/>
          <c:order val="1"/>
          <c:tx>
            <c:strRef>
              <c:f>'Journal &amp; year'!$T$30</c:f>
              <c:strCache>
                <c:ptCount val="1"/>
                <c:pt idx="0">
                  <c:v>2009-2016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'Journal &amp; year'!$R$31:$R$40</c:f>
              <c:strCache>
                <c:ptCount val="10"/>
                <c:pt idx="0">
                  <c:v>Journal of Computer Assisted Learning</c:v>
                </c:pt>
                <c:pt idx="1">
                  <c:v>Journal of Online Learning and Teachinng</c:v>
                </c:pt>
                <c:pt idx="2">
                  <c:v>the Internet and Higher Education</c:v>
                </c:pt>
                <c:pt idx="3">
                  <c:v>Educational Media International</c:v>
                </c:pt>
                <c:pt idx="4">
                  <c:v>Computers in Human Behavior</c:v>
                </c:pt>
                <c:pt idx="5">
                  <c:v>Distance Education</c:v>
                </c:pt>
                <c:pt idx="6">
                  <c:v>Online Learning</c:v>
                </c:pt>
                <c:pt idx="7">
                  <c:v>British Journal of Educational Technology</c:v>
                </c:pt>
                <c:pt idx="8">
                  <c:v>Computers &amp; Education</c:v>
                </c:pt>
                <c:pt idx="9">
                  <c:v>International Review of Research in Open and Distributed Learning</c:v>
                </c:pt>
              </c:strCache>
            </c:strRef>
          </c:cat>
          <c:val>
            <c:numRef>
              <c:f>'Journal &amp; year'!$T$31:$T$40</c:f>
              <c:numCache>
                <c:formatCode>General</c:formatCode>
                <c:ptCount val="10"/>
                <c:pt idx="0">
                  <c:v>5</c:v>
                </c:pt>
                <c:pt idx="1">
                  <c:v>11</c:v>
                </c:pt>
                <c:pt idx="2">
                  <c:v>4</c:v>
                </c:pt>
                <c:pt idx="3">
                  <c:v>5</c:v>
                </c:pt>
                <c:pt idx="4">
                  <c:v>4</c:v>
                </c:pt>
                <c:pt idx="5">
                  <c:v>10</c:v>
                </c:pt>
                <c:pt idx="6">
                  <c:v>9</c:v>
                </c:pt>
                <c:pt idx="7">
                  <c:v>8</c:v>
                </c:pt>
                <c:pt idx="8">
                  <c:v>12</c:v>
                </c:pt>
                <c:pt idx="9">
                  <c:v>39</c:v>
                </c:pt>
              </c:numCache>
            </c:numRef>
          </c:val>
          <c:extLst>
            <c:ext xmlns:c16="http://schemas.microsoft.com/office/drawing/2014/chart" uri="{C3380CC4-5D6E-409C-BE32-E72D297353CC}">
              <c16:uniqueId val="{00000001-6EA0-5C49-87F1-1A4D85754E9F}"/>
            </c:ext>
          </c:extLst>
        </c:ser>
        <c:dLbls>
          <c:showLegendKey val="0"/>
          <c:showVal val="0"/>
          <c:showCatName val="0"/>
          <c:showSerName val="0"/>
          <c:showPercent val="0"/>
          <c:showBubbleSize val="0"/>
        </c:dLbls>
        <c:gapWidth val="182"/>
        <c:axId val="1987167871"/>
        <c:axId val="1987171615"/>
      </c:barChart>
      <c:catAx>
        <c:axId val="19871678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7171615"/>
        <c:crosses val="autoZero"/>
        <c:auto val="1"/>
        <c:lblAlgn val="ctr"/>
        <c:lblOffset val="100"/>
        <c:noMultiLvlLbl val="0"/>
      </c:catAx>
      <c:valAx>
        <c:axId val="19871716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87167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Research methods used in empirical MOOCs studies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'Method &amp; year'!$B$18:$B$20</c:f>
              <c:strCache>
                <c:ptCount val="3"/>
                <c:pt idx="0">
                  <c:v>Mixed methods</c:v>
                </c:pt>
                <c:pt idx="1">
                  <c:v>Quantiative </c:v>
                </c:pt>
                <c:pt idx="2">
                  <c:v>Qualitative</c:v>
                </c:pt>
              </c:strCache>
            </c:strRef>
          </c:cat>
          <c:val>
            <c:numRef>
              <c:f>'Method &amp; year'!$G$18:$G$20</c:f>
              <c:numCache>
                <c:formatCode>General</c:formatCode>
                <c:ptCount val="3"/>
                <c:pt idx="0">
                  <c:v>157</c:v>
                </c:pt>
                <c:pt idx="1">
                  <c:v>269</c:v>
                </c:pt>
                <c:pt idx="2">
                  <c:v>115</c:v>
                </c:pt>
              </c:numCache>
            </c:numRef>
          </c:val>
          <c:extLst>
            <c:ext xmlns:c16="http://schemas.microsoft.com/office/drawing/2014/chart" uri="{C3380CC4-5D6E-409C-BE32-E72D297353CC}">
              <c16:uniqueId val="{00000000-FB5E-5E4B-858A-F54228F2989D}"/>
            </c:ext>
          </c:extLst>
        </c:ser>
        <c:dLbls>
          <c:showLegendKey val="0"/>
          <c:showVal val="0"/>
          <c:showCatName val="0"/>
          <c:showSerName val="0"/>
          <c:showPercent val="0"/>
          <c:showBubbleSize val="0"/>
        </c:dLbls>
        <c:gapWidth val="219"/>
        <c:overlap val="-27"/>
        <c:axId val="1084119263"/>
        <c:axId val="1084122175"/>
      </c:barChart>
      <c:catAx>
        <c:axId val="108411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4122175"/>
        <c:crosses val="autoZero"/>
        <c:auto val="1"/>
        <c:lblAlgn val="ctr"/>
        <c:lblOffset val="100"/>
        <c:noMultiLvlLbl val="0"/>
      </c:catAx>
      <c:valAx>
        <c:axId val="10841221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4119263"/>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Research methods used in empirical MOOCs studies </a:t>
            </a:r>
          </a:p>
          <a:p>
            <a:pPr>
              <a:defRPr/>
            </a:pPr>
            <a:r>
              <a:rPr lang="en-US"/>
              <a:t>2009-2016 and 2017-2019</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'Method &amp; year'!$V$23</c:f>
              <c:strCache>
                <c:ptCount val="1"/>
                <c:pt idx="0">
                  <c:v>2009-2016</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'Method &amp; year'!$U$24:$U$26</c:f>
              <c:strCache>
                <c:ptCount val="3"/>
                <c:pt idx="0">
                  <c:v>Mixed methods</c:v>
                </c:pt>
                <c:pt idx="1">
                  <c:v>Quantiative </c:v>
                </c:pt>
                <c:pt idx="2">
                  <c:v>Qualitative</c:v>
                </c:pt>
              </c:strCache>
            </c:strRef>
          </c:cat>
          <c:val>
            <c:numRef>
              <c:f>'Method &amp; year'!$V$24:$V$26</c:f>
              <c:numCache>
                <c:formatCode>0.0%</c:formatCode>
                <c:ptCount val="3"/>
                <c:pt idx="0">
                  <c:v>0.33333333333333331</c:v>
                </c:pt>
                <c:pt idx="1">
                  <c:v>0.44444444444444442</c:v>
                </c:pt>
                <c:pt idx="2">
                  <c:v>0.22222222222222221</c:v>
                </c:pt>
              </c:numCache>
            </c:numRef>
          </c:val>
          <c:extLst>
            <c:ext xmlns:c16="http://schemas.microsoft.com/office/drawing/2014/chart" uri="{C3380CC4-5D6E-409C-BE32-E72D297353CC}">
              <c16:uniqueId val="{00000000-FBB7-C546-8487-F17686663639}"/>
            </c:ext>
          </c:extLst>
        </c:ser>
        <c:ser>
          <c:idx val="1"/>
          <c:order val="1"/>
          <c:tx>
            <c:strRef>
              <c:f>'Method &amp; year'!$W$23</c:f>
              <c:strCache>
                <c:ptCount val="1"/>
                <c:pt idx="0">
                  <c:v>2017-2019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'Method &amp; year'!$U$24:$U$26</c:f>
              <c:strCache>
                <c:ptCount val="3"/>
                <c:pt idx="0">
                  <c:v>Mixed methods</c:v>
                </c:pt>
                <c:pt idx="1">
                  <c:v>Quantiative </c:v>
                </c:pt>
                <c:pt idx="2">
                  <c:v>Qualitative</c:v>
                </c:pt>
              </c:strCache>
            </c:strRef>
          </c:cat>
          <c:val>
            <c:numRef>
              <c:f>'Method &amp; year'!$W$24:$W$26</c:f>
              <c:numCache>
                <c:formatCode>0.0%</c:formatCode>
                <c:ptCount val="3"/>
                <c:pt idx="0">
                  <c:v>0.26704545454545453</c:v>
                </c:pt>
                <c:pt idx="1">
                  <c:v>0.52556818181818177</c:v>
                </c:pt>
                <c:pt idx="2">
                  <c:v>0.20738636363636365</c:v>
                </c:pt>
              </c:numCache>
            </c:numRef>
          </c:val>
          <c:extLst>
            <c:ext xmlns:c16="http://schemas.microsoft.com/office/drawing/2014/chart" uri="{C3380CC4-5D6E-409C-BE32-E72D297353CC}">
              <c16:uniqueId val="{00000001-FBB7-C546-8487-F17686663639}"/>
            </c:ext>
          </c:extLst>
        </c:ser>
        <c:dLbls>
          <c:showLegendKey val="0"/>
          <c:showVal val="0"/>
          <c:showCatName val="0"/>
          <c:showSerName val="0"/>
          <c:showPercent val="0"/>
          <c:showBubbleSize val="0"/>
        </c:dLbls>
        <c:gapWidth val="219"/>
        <c:overlap val="-27"/>
        <c:axId val="650864047"/>
        <c:axId val="650854895"/>
      </c:barChart>
      <c:catAx>
        <c:axId val="65086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0854895"/>
        <c:crosses val="autoZero"/>
        <c:auto val="1"/>
        <c:lblAlgn val="ctr"/>
        <c:lblOffset val="100"/>
        <c:noMultiLvlLbl val="0"/>
      </c:catAx>
      <c:valAx>
        <c:axId val="6508548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0864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Data collection methods in empirical MOOCs studies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collection-Reorg'!$G$25:$G$31</c:f>
              <c:strCache>
                <c:ptCount val="7"/>
                <c:pt idx="0">
                  <c:v>observation</c:v>
                </c:pt>
                <c:pt idx="1">
                  <c:v>focus group interview</c:v>
                </c:pt>
                <c:pt idx="2">
                  <c:v>discussion forum</c:v>
                </c:pt>
                <c:pt idx="3">
                  <c:v>Assessment</c:v>
                </c:pt>
                <c:pt idx="4">
                  <c:v>Interview</c:v>
                </c:pt>
                <c:pt idx="5">
                  <c:v>Platform data</c:v>
                </c:pt>
                <c:pt idx="6">
                  <c:v>Survey</c:v>
                </c:pt>
              </c:strCache>
            </c:strRef>
          </c:cat>
          <c:val>
            <c:numRef>
              <c:f>'Data collection-Reorg'!$H$25:$H$31</c:f>
              <c:numCache>
                <c:formatCode>General</c:formatCode>
                <c:ptCount val="7"/>
                <c:pt idx="0">
                  <c:v>25</c:v>
                </c:pt>
                <c:pt idx="1">
                  <c:v>28</c:v>
                </c:pt>
                <c:pt idx="2">
                  <c:v>49</c:v>
                </c:pt>
                <c:pt idx="3">
                  <c:v>64</c:v>
                </c:pt>
                <c:pt idx="4">
                  <c:v>92</c:v>
                </c:pt>
                <c:pt idx="5">
                  <c:v>209</c:v>
                </c:pt>
                <c:pt idx="6">
                  <c:v>302</c:v>
                </c:pt>
              </c:numCache>
            </c:numRef>
          </c:val>
          <c:extLst>
            <c:ext xmlns:c16="http://schemas.microsoft.com/office/drawing/2014/chart" uri="{C3380CC4-5D6E-409C-BE32-E72D297353CC}">
              <c16:uniqueId val="{00000000-B2AC-D84C-A2A7-39133270F579}"/>
            </c:ext>
          </c:extLst>
        </c:ser>
        <c:dLbls>
          <c:showLegendKey val="0"/>
          <c:showVal val="0"/>
          <c:showCatName val="0"/>
          <c:showSerName val="0"/>
          <c:showPercent val="0"/>
          <c:showBubbleSize val="0"/>
        </c:dLbls>
        <c:gapWidth val="182"/>
        <c:axId val="108794240"/>
        <c:axId val="108795776"/>
      </c:barChart>
      <c:catAx>
        <c:axId val="108794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795776"/>
        <c:crosses val="autoZero"/>
        <c:auto val="1"/>
        <c:lblAlgn val="ctr"/>
        <c:lblOffset val="100"/>
        <c:noMultiLvlLbl val="0"/>
      </c:catAx>
      <c:valAx>
        <c:axId val="108795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794240"/>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Data analysis methods in empirical MOOCs studies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analysis'!$E$21:$E$27</c:f>
              <c:strCache>
                <c:ptCount val="7"/>
                <c:pt idx="0">
                  <c:v>Discourse analysis</c:v>
                </c:pt>
                <c:pt idx="1">
                  <c:v>Social network analysis</c:v>
                </c:pt>
                <c:pt idx="2">
                  <c:v>Learning analytics/data mining</c:v>
                </c:pt>
                <c:pt idx="3">
                  <c:v>Thematic analysis</c:v>
                </c:pt>
                <c:pt idx="4">
                  <c:v>Content analysis</c:v>
                </c:pt>
                <c:pt idx="5">
                  <c:v>Inferential statistics</c:v>
                </c:pt>
                <c:pt idx="6">
                  <c:v>Descriptive statistics</c:v>
                </c:pt>
              </c:strCache>
            </c:strRef>
          </c:cat>
          <c:val>
            <c:numRef>
              <c:f>'Data analysis'!$F$21:$F$27</c:f>
              <c:numCache>
                <c:formatCode>General</c:formatCode>
                <c:ptCount val="7"/>
                <c:pt idx="0">
                  <c:v>8</c:v>
                </c:pt>
                <c:pt idx="1">
                  <c:v>16</c:v>
                </c:pt>
                <c:pt idx="2">
                  <c:v>25</c:v>
                </c:pt>
                <c:pt idx="3">
                  <c:v>45</c:v>
                </c:pt>
                <c:pt idx="4">
                  <c:v>180</c:v>
                </c:pt>
                <c:pt idx="5">
                  <c:v>233</c:v>
                </c:pt>
                <c:pt idx="6">
                  <c:v>347</c:v>
                </c:pt>
              </c:numCache>
            </c:numRef>
          </c:val>
          <c:extLst>
            <c:ext xmlns:c16="http://schemas.microsoft.com/office/drawing/2014/chart" uri="{C3380CC4-5D6E-409C-BE32-E72D297353CC}">
              <c16:uniqueId val="{00000000-0F58-9F4C-8BA1-A7F8C8B77574}"/>
            </c:ext>
          </c:extLst>
        </c:ser>
        <c:dLbls>
          <c:showLegendKey val="0"/>
          <c:showVal val="0"/>
          <c:showCatName val="0"/>
          <c:showSerName val="0"/>
          <c:showPercent val="0"/>
          <c:showBubbleSize val="0"/>
        </c:dLbls>
        <c:gapWidth val="182"/>
        <c:axId val="1824795264"/>
        <c:axId val="1824828240"/>
      </c:barChart>
      <c:catAx>
        <c:axId val="1824795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24828240"/>
        <c:crosses val="autoZero"/>
        <c:auto val="1"/>
        <c:lblAlgn val="ctr"/>
        <c:lblOffset val="100"/>
        <c:noMultiLvlLbl val="0"/>
      </c:catAx>
      <c:valAx>
        <c:axId val="18248282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24795264"/>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Research foci of empirical MOOCs studies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'Topic &amp; year'!$B$26:$B$29</c:f>
              <c:strCache>
                <c:ptCount val="4"/>
                <c:pt idx="0">
                  <c:v>Instructor-focused</c:v>
                </c:pt>
                <c:pt idx="1">
                  <c:v>Context and impact</c:v>
                </c:pt>
                <c:pt idx="2">
                  <c:v>Design-focused</c:v>
                </c:pt>
                <c:pt idx="3">
                  <c:v>Student-focused</c:v>
                </c:pt>
              </c:strCache>
            </c:strRef>
          </c:cat>
          <c:val>
            <c:numRef>
              <c:f>'Topic &amp; year'!$G$26:$G$29</c:f>
              <c:numCache>
                <c:formatCode>General</c:formatCode>
                <c:ptCount val="4"/>
                <c:pt idx="0">
                  <c:v>37</c:v>
                </c:pt>
                <c:pt idx="1">
                  <c:v>51</c:v>
                </c:pt>
                <c:pt idx="2">
                  <c:v>156</c:v>
                </c:pt>
                <c:pt idx="3">
                  <c:v>300</c:v>
                </c:pt>
              </c:numCache>
            </c:numRef>
          </c:val>
          <c:extLst>
            <c:ext xmlns:c16="http://schemas.microsoft.com/office/drawing/2014/chart" uri="{C3380CC4-5D6E-409C-BE32-E72D297353CC}">
              <c16:uniqueId val="{00000000-B7F4-F143-92AE-453D86374A23}"/>
            </c:ext>
          </c:extLst>
        </c:ser>
        <c:dLbls>
          <c:showLegendKey val="0"/>
          <c:showVal val="0"/>
          <c:showCatName val="0"/>
          <c:showSerName val="0"/>
          <c:showPercent val="0"/>
          <c:showBubbleSize val="0"/>
        </c:dLbls>
        <c:gapWidth val="182"/>
        <c:axId val="108661376"/>
        <c:axId val="108667264"/>
      </c:barChart>
      <c:catAx>
        <c:axId val="108661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667264"/>
        <c:crosses val="autoZero"/>
        <c:auto val="1"/>
        <c:lblAlgn val="ctr"/>
        <c:lblOffset val="100"/>
        <c:noMultiLvlLbl val="0"/>
      </c:catAx>
      <c:valAx>
        <c:axId val="108667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66137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680" b="0" i="0" u="none" strike="noStrike" kern="1200" spc="0" baseline="0">
                <a:solidFill>
                  <a:schemeClr val="tx1">
                    <a:lumMod val="65000"/>
                    <a:lumOff val="35000"/>
                  </a:schemeClr>
                </a:solidFill>
                <a:latin typeface="+mn-lt"/>
                <a:ea typeface="+mn-ea"/>
                <a:cs typeface="+mn-cs"/>
              </a:defRPr>
            </a:pPr>
            <a:r>
              <a:rPr lang="en-US"/>
              <a:t>Specific research topics of MOOC studies </a:t>
            </a:r>
          </a:p>
          <a:p>
            <a:pPr algn="ctr" rtl="0">
              <a:defRPr/>
            </a:pPr>
            <a:endParaRPr lang="en-US"/>
          </a:p>
        </c:rich>
      </c:tx>
      <c:overlay val="0"/>
      <c:spPr>
        <a:noFill/>
        <a:ln>
          <a:noFill/>
        </a:ln>
        <a:effectLst/>
      </c:spPr>
      <c:txPr>
        <a:bodyPr rot="0" spcFirstLastPara="1" vertOverflow="ellipsis" vert="horz" wrap="square" anchor="ctr" anchorCtr="1"/>
        <a:lstStyle/>
        <a:p>
          <a:pPr algn="ctr" rtl="0">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2017-2019</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'New-detailed focus'!$H$9:$H$27</c:f>
              <c:strCache>
                <c:ptCount val="19"/>
                <c:pt idx="0">
                  <c:v>professional development</c:v>
                </c:pt>
                <c:pt idx="1">
                  <c:v>communication/interaction</c:v>
                </c:pt>
                <c:pt idx="2">
                  <c:v>Collaborative learning and peer support</c:v>
                </c:pt>
                <c:pt idx="3">
                  <c:v>Learners' attitude</c:v>
                </c:pt>
                <c:pt idx="4">
                  <c:v>Learners' satisfaction</c:v>
                </c:pt>
                <c:pt idx="5">
                  <c:v>Integrate MOOCs to campus</c:v>
                </c:pt>
                <c:pt idx="6">
                  <c:v>instructor's practice and attitude</c:v>
                </c:pt>
                <c:pt idx="7">
                  <c:v>Self-regulated learning</c:v>
                </c:pt>
                <c:pt idx="8">
                  <c:v>assessment/measurement/evaluation</c:v>
                </c:pt>
                <c:pt idx="9">
                  <c:v>Impact</c:v>
                </c:pt>
                <c:pt idx="10">
                  <c:v>performance/outcome</c:v>
                </c:pt>
                <c:pt idx="11">
                  <c:v>motivation</c:v>
                </c:pt>
                <c:pt idx="12">
                  <c:v>learners' behavior</c:v>
                </c:pt>
                <c:pt idx="13">
                  <c:v>Pedagogy</c:v>
                </c:pt>
                <c:pt idx="14">
                  <c:v>engagement</c:v>
                </c:pt>
                <c:pt idx="15">
                  <c:v>social learning</c:v>
                </c:pt>
                <c:pt idx="16">
                  <c:v>Learner experience</c:v>
                </c:pt>
                <c:pt idx="17">
                  <c:v>retention and completion/dropout</c:v>
                </c:pt>
                <c:pt idx="18">
                  <c:v>Instructional/MOOC design </c:v>
                </c:pt>
              </c:strCache>
            </c:strRef>
          </c:cat>
          <c:val>
            <c:numRef>
              <c:f>'New-detailed focus'!$I$9:$I$27</c:f>
              <c:numCache>
                <c:formatCode>General</c:formatCode>
                <c:ptCount val="19"/>
                <c:pt idx="0">
                  <c:v>8</c:v>
                </c:pt>
                <c:pt idx="1">
                  <c:v>9</c:v>
                </c:pt>
                <c:pt idx="2">
                  <c:v>6</c:v>
                </c:pt>
                <c:pt idx="3">
                  <c:v>2</c:v>
                </c:pt>
                <c:pt idx="4">
                  <c:v>6</c:v>
                </c:pt>
                <c:pt idx="5">
                  <c:v>8</c:v>
                </c:pt>
                <c:pt idx="6">
                  <c:v>12</c:v>
                </c:pt>
                <c:pt idx="7">
                  <c:v>19</c:v>
                </c:pt>
                <c:pt idx="8">
                  <c:v>9</c:v>
                </c:pt>
                <c:pt idx="9">
                  <c:v>13</c:v>
                </c:pt>
                <c:pt idx="10">
                  <c:v>14</c:v>
                </c:pt>
                <c:pt idx="11">
                  <c:v>20</c:v>
                </c:pt>
                <c:pt idx="12">
                  <c:v>23</c:v>
                </c:pt>
                <c:pt idx="13">
                  <c:v>15</c:v>
                </c:pt>
                <c:pt idx="14">
                  <c:v>23</c:v>
                </c:pt>
                <c:pt idx="15">
                  <c:v>20</c:v>
                </c:pt>
                <c:pt idx="16">
                  <c:v>24</c:v>
                </c:pt>
                <c:pt idx="17">
                  <c:v>29</c:v>
                </c:pt>
                <c:pt idx="18">
                  <c:v>41</c:v>
                </c:pt>
              </c:numCache>
            </c:numRef>
          </c:val>
          <c:extLst>
            <c:ext xmlns:c16="http://schemas.microsoft.com/office/drawing/2014/chart" uri="{C3380CC4-5D6E-409C-BE32-E72D297353CC}">
              <c16:uniqueId val="{00000000-2FF6-0B45-B06B-68FAA5791EF2}"/>
            </c:ext>
          </c:extLst>
        </c:ser>
        <c:ser>
          <c:idx val="1"/>
          <c:order val="1"/>
          <c:tx>
            <c:v>2009-2016</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'New-detailed focus'!$H$9:$H$27</c:f>
              <c:strCache>
                <c:ptCount val="19"/>
                <c:pt idx="0">
                  <c:v>professional development</c:v>
                </c:pt>
                <c:pt idx="1">
                  <c:v>communication/interaction</c:v>
                </c:pt>
                <c:pt idx="2">
                  <c:v>Collaborative learning and peer support</c:v>
                </c:pt>
                <c:pt idx="3">
                  <c:v>Learners' attitude</c:v>
                </c:pt>
                <c:pt idx="4">
                  <c:v>Learners' satisfaction</c:v>
                </c:pt>
                <c:pt idx="5">
                  <c:v>Integrate MOOCs to campus</c:v>
                </c:pt>
                <c:pt idx="6">
                  <c:v>instructor's practice and attitude</c:v>
                </c:pt>
                <c:pt idx="7">
                  <c:v>Self-regulated learning</c:v>
                </c:pt>
                <c:pt idx="8">
                  <c:v>assessment/measurement/evaluation</c:v>
                </c:pt>
                <c:pt idx="9">
                  <c:v>Impact</c:v>
                </c:pt>
                <c:pt idx="10">
                  <c:v>performance/outcome</c:v>
                </c:pt>
                <c:pt idx="11">
                  <c:v>motivation</c:v>
                </c:pt>
                <c:pt idx="12">
                  <c:v>learners' behavior</c:v>
                </c:pt>
                <c:pt idx="13">
                  <c:v>Pedagogy</c:v>
                </c:pt>
                <c:pt idx="14">
                  <c:v>engagement</c:v>
                </c:pt>
                <c:pt idx="15">
                  <c:v>social learning</c:v>
                </c:pt>
                <c:pt idx="16">
                  <c:v>Learner experience</c:v>
                </c:pt>
                <c:pt idx="17">
                  <c:v>retention and completion/dropout</c:v>
                </c:pt>
                <c:pt idx="18">
                  <c:v>Instructional/MOOC design </c:v>
                </c:pt>
              </c:strCache>
            </c:strRef>
          </c:cat>
          <c:val>
            <c:numRef>
              <c:f>'New-detailed focus'!$J$9:$J$27</c:f>
              <c:numCache>
                <c:formatCode>General</c:formatCode>
                <c:ptCount val="19"/>
                <c:pt idx="0">
                  <c:v>2</c:v>
                </c:pt>
                <c:pt idx="1">
                  <c:v>0</c:v>
                </c:pt>
                <c:pt idx="2">
                  <c:v>5</c:v>
                </c:pt>
                <c:pt idx="3">
                  <c:v>9</c:v>
                </c:pt>
                <c:pt idx="4">
                  <c:v>6</c:v>
                </c:pt>
                <c:pt idx="5">
                  <c:v>2</c:v>
                </c:pt>
                <c:pt idx="6">
                  <c:v>5</c:v>
                </c:pt>
                <c:pt idx="7">
                  <c:v>4</c:v>
                </c:pt>
                <c:pt idx="8">
                  <c:v>9</c:v>
                </c:pt>
                <c:pt idx="9">
                  <c:v>7</c:v>
                </c:pt>
                <c:pt idx="10">
                  <c:v>9</c:v>
                </c:pt>
                <c:pt idx="11">
                  <c:v>3</c:v>
                </c:pt>
                <c:pt idx="12">
                  <c:v>8</c:v>
                </c:pt>
                <c:pt idx="13">
                  <c:v>12</c:v>
                </c:pt>
                <c:pt idx="14">
                  <c:v>11</c:v>
                </c:pt>
                <c:pt idx="15">
                  <c:v>16</c:v>
                </c:pt>
                <c:pt idx="16">
                  <c:v>20</c:v>
                </c:pt>
                <c:pt idx="17">
                  <c:v>14</c:v>
                </c:pt>
                <c:pt idx="18">
                  <c:v>27</c:v>
                </c:pt>
              </c:numCache>
            </c:numRef>
          </c:val>
          <c:extLst>
            <c:ext xmlns:c16="http://schemas.microsoft.com/office/drawing/2014/chart" uri="{C3380CC4-5D6E-409C-BE32-E72D297353CC}">
              <c16:uniqueId val="{00000001-2FF6-0B45-B06B-68FAA5791EF2}"/>
            </c:ext>
          </c:extLst>
        </c:ser>
        <c:dLbls>
          <c:showLegendKey val="0"/>
          <c:showVal val="0"/>
          <c:showCatName val="0"/>
          <c:showSerName val="0"/>
          <c:showPercent val="0"/>
          <c:showBubbleSize val="0"/>
        </c:dLbls>
        <c:gapWidth val="182"/>
        <c:axId val="1040471792"/>
        <c:axId val="1040409040"/>
      </c:barChart>
      <c:catAx>
        <c:axId val="1040471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0409040"/>
        <c:crosses val="autoZero"/>
        <c:auto val="1"/>
        <c:lblAlgn val="ctr"/>
        <c:lblOffset val="100"/>
        <c:noMultiLvlLbl val="0"/>
      </c:catAx>
      <c:valAx>
        <c:axId val="10404090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40471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Focus and topics of MOOC empirical studies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'Focus and Topic'!$L$4</c:f>
              <c:strCache>
                <c:ptCount val="1"/>
                <c:pt idx="0">
                  <c:v>Quantitative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 and Topic'!$K$5:$K$8</c:f>
              <c:strCache>
                <c:ptCount val="4"/>
                <c:pt idx="0">
                  <c:v>Context and impact</c:v>
                </c:pt>
                <c:pt idx="1">
                  <c:v>Design-focused</c:v>
                </c:pt>
                <c:pt idx="2">
                  <c:v>Instructor-focused</c:v>
                </c:pt>
                <c:pt idx="3">
                  <c:v>Student-focused</c:v>
                </c:pt>
              </c:strCache>
            </c:strRef>
          </c:cat>
          <c:val>
            <c:numRef>
              <c:f>'Focus and Topic'!$L$5:$L$8</c:f>
              <c:numCache>
                <c:formatCode>General</c:formatCode>
                <c:ptCount val="4"/>
                <c:pt idx="0">
                  <c:v>20</c:v>
                </c:pt>
                <c:pt idx="1">
                  <c:v>68</c:v>
                </c:pt>
                <c:pt idx="2">
                  <c:v>4</c:v>
                </c:pt>
                <c:pt idx="3">
                  <c:v>178</c:v>
                </c:pt>
              </c:numCache>
            </c:numRef>
          </c:val>
          <c:extLst>
            <c:ext xmlns:c16="http://schemas.microsoft.com/office/drawing/2014/chart" uri="{C3380CC4-5D6E-409C-BE32-E72D297353CC}">
              <c16:uniqueId val="{00000000-F1FC-E54E-BB27-A5BFC68A6D9A}"/>
            </c:ext>
          </c:extLst>
        </c:ser>
        <c:ser>
          <c:idx val="1"/>
          <c:order val="1"/>
          <c:tx>
            <c:strRef>
              <c:f>'Focus and Topic'!$M$4</c:f>
              <c:strCache>
                <c:ptCount val="1"/>
                <c:pt idx="0">
                  <c:v>Qualitative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 and Topic'!$K$5:$K$8</c:f>
              <c:strCache>
                <c:ptCount val="4"/>
                <c:pt idx="0">
                  <c:v>Context and impact</c:v>
                </c:pt>
                <c:pt idx="1">
                  <c:v>Design-focused</c:v>
                </c:pt>
                <c:pt idx="2">
                  <c:v>Instructor-focused</c:v>
                </c:pt>
                <c:pt idx="3">
                  <c:v>Student-focused</c:v>
                </c:pt>
              </c:strCache>
            </c:strRef>
          </c:cat>
          <c:val>
            <c:numRef>
              <c:f>'Focus and Topic'!$M$5:$M$8</c:f>
              <c:numCache>
                <c:formatCode>General</c:formatCode>
                <c:ptCount val="4"/>
                <c:pt idx="0">
                  <c:v>14</c:v>
                </c:pt>
                <c:pt idx="1">
                  <c:v>39</c:v>
                </c:pt>
                <c:pt idx="2">
                  <c:v>19</c:v>
                </c:pt>
                <c:pt idx="3">
                  <c:v>40</c:v>
                </c:pt>
              </c:numCache>
            </c:numRef>
          </c:val>
          <c:extLst>
            <c:ext xmlns:c16="http://schemas.microsoft.com/office/drawing/2014/chart" uri="{C3380CC4-5D6E-409C-BE32-E72D297353CC}">
              <c16:uniqueId val="{00000001-F1FC-E54E-BB27-A5BFC68A6D9A}"/>
            </c:ext>
          </c:extLst>
        </c:ser>
        <c:ser>
          <c:idx val="2"/>
          <c:order val="2"/>
          <c:tx>
            <c:strRef>
              <c:f>'Focus and Topic'!$N$4</c:f>
              <c:strCache>
                <c:ptCount val="1"/>
                <c:pt idx="0">
                  <c:v>Mixed-methods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 and Topic'!$K$5:$K$8</c:f>
              <c:strCache>
                <c:ptCount val="4"/>
                <c:pt idx="0">
                  <c:v>Context and impact</c:v>
                </c:pt>
                <c:pt idx="1">
                  <c:v>Design-focused</c:v>
                </c:pt>
                <c:pt idx="2">
                  <c:v>Instructor-focused</c:v>
                </c:pt>
                <c:pt idx="3">
                  <c:v>Student-focused</c:v>
                </c:pt>
              </c:strCache>
            </c:strRef>
          </c:cat>
          <c:val>
            <c:numRef>
              <c:f>'Focus and Topic'!$N$5:$N$8</c:f>
              <c:numCache>
                <c:formatCode>General</c:formatCode>
                <c:ptCount val="4"/>
                <c:pt idx="0">
                  <c:v>17</c:v>
                </c:pt>
                <c:pt idx="1">
                  <c:v>45</c:v>
                </c:pt>
                <c:pt idx="2">
                  <c:v>14</c:v>
                </c:pt>
                <c:pt idx="3">
                  <c:v>82</c:v>
                </c:pt>
              </c:numCache>
            </c:numRef>
          </c:val>
          <c:extLst>
            <c:ext xmlns:c16="http://schemas.microsoft.com/office/drawing/2014/chart" uri="{C3380CC4-5D6E-409C-BE32-E72D297353CC}">
              <c16:uniqueId val="{00000002-F1FC-E54E-BB27-A5BFC68A6D9A}"/>
            </c:ext>
          </c:extLst>
        </c:ser>
        <c:dLbls>
          <c:showLegendKey val="0"/>
          <c:showVal val="0"/>
          <c:showCatName val="0"/>
          <c:showSerName val="0"/>
          <c:showPercent val="0"/>
          <c:showBubbleSize val="0"/>
        </c:dLbls>
        <c:gapWidth val="182"/>
        <c:axId val="115386624"/>
        <c:axId val="115404800"/>
      </c:barChart>
      <c:catAx>
        <c:axId val="115386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5404800"/>
        <c:crosses val="autoZero"/>
        <c:auto val="1"/>
        <c:lblAlgn val="ctr"/>
        <c:lblOffset val="100"/>
        <c:noMultiLvlLbl val="0"/>
      </c:catAx>
      <c:valAx>
        <c:axId val="115404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5386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pxhere.com/en/photo/226394" TargetMode="External"/><Relationship Id="rId1" Type="http://schemas.openxmlformats.org/officeDocument/2006/relationships/image" Target="../media/image36.jpg"/><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hyperlink" Target="http://www.picpedia.org/highway-signs/p/professional-development.html"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pxhere.com/en/photo/226394" TargetMode="External"/><Relationship Id="rId1" Type="http://schemas.openxmlformats.org/officeDocument/2006/relationships/image" Target="../media/image36.jpg"/><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hyperlink" Target="http://www.picpedia.org/highway-signs/p/professional-development.html"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BB54F-076B-AE48-9512-EB7636F4FE8A}" type="doc">
      <dgm:prSet loTypeId="urn:microsoft.com/office/officeart/2005/8/layout/venn1" loCatId="" qsTypeId="urn:microsoft.com/office/officeart/2005/8/quickstyle/simple4" qsCatId="simple" csTypeId="urn:microsoft.com/office/officeart/2005/8/colors/colorful3" csCatId="colorful" phldr="1"/>
      <dgm:spPr/>
    </dgm:pt>
    <dgm:pt modelId="{E802F02B-B426-FE4B-93E2-ABEFAC9A7947}">
      <dgm:prSet phldrT="[Text]"/>
      <dgm:spPr/>
      <dgm:t>
        <a:bodyPr/>
        <a:lstStyle/>
        <a:p>
          <a:r>
            <a:rPr lang="en-US" dirty="0"/>
            <a:t>Social Media</a:t>
          </a:r>
        </a:p>
      </dgm:t>
    </dgm:pt>
    <dgm:pt modelId="{89677E83-E881-6241-BCB3-AF3432845313}" type="parTrans" cxnId="{D4876E34-1A9B-2749-951F-B78A90084773}">
      <dgm:prSet/>
      <dgm:spPr/>
      <dgm:t>
        <a:bodyPr/>
        <a:lstStyle/>
        <a:p>
          <a:endParaRPr lang="en-US"/>
        </a:p>
      </dgm:t>
    </dgm:pt>
    <dgm:pt modelId="{D479DC5D-60DB-AC48-9885-C56DD1EEFE9E}" type="sibTrans" cxnId="{D4876E34-1A9B-2749-951F-B78A90084773}">
      <dgm:prSet/>
      <dgm:spPr/>
      <dgm:t>
        <a:bodyPr/>
        <a:lstStyle/>
        <a:p>
          <a:endParaRPr lang="en-US"/>
        </a:p>
      </dgm:t>
    </dgm:pt>
    <dgm:pt modelId="{07D4B1E5-8A1E-BA4A-B7D6-C847074335DF}">
      <dgm:prSet phldrT="[Text]"/>
      <dgm:spPr/>
      <dgm:t>
        <a:bodyPr/>
        <a:lstStyle/>
        <a:p>
          <a:r>
            <a:rPr lang="en-US" dirty="0"/>
            <a:t>School</a:t>
          </a:r>
        </a:p>
      </dgm:t>
    </dgm:pt>
    <dgm:pt modelId="{B583BECD-9CD0-E547-8988-1016068B2E82}" type="parTrans" cxnId="{BCCE8729-D5B9-7A4A-9485-EB494B63598A}">
      <dgm:prSet/>
      <dgm:spPr/>
      <dgm:t>
        <a:bodyPr/>
        <a:lstStyle/>
        <a:p>
          <a:endParaRPr lang="en-US"/>
        </a:p>
      </dgm:t>
    </dgm:pt>
    <dgm:pt modelId="{8A46FCA8-C115-B443-AF41-A1ADF8EBBE41}" type="sibTrans" cxnId="{BCCE8729-D5B9-7A4A-9485-EB494B63598A}">
      <dgm:prSet/>
      <dgm:spPr/>
      <dgm:t>
        <a:bodyPr/>
        <a:lstStyle/>
        <a:p>
          <a:endParaRPr lang="en-US"/>
        </a:p>
      </dgm:t>
    </dgm:pt>
    <dgm:pt modelId="{EA3E33FD-98B1-884D-895F-D746EFD580F6}">
      <dgm:prSet phldrT="[Text]"/>
      <dgm:spPr/>
      <dgm:t>
        <a:bodyPr/>
        <a:lstStyle/>
        <a:p>
          <a:r>
            <a:rPr lang="en-US" dirty="0"/>
            <a:t>Home</a:t>
          </a:r>
        </a:p>
      </dgm:t>
    </dgm:pt>
    <dgm:pt modelId="{5F34612B-4107-A047-BE3E-2B22DE44334A}" type="parTrans" cxnId="{EBFEBB74-61E7-424A-B433-431327BACC1D}">
      <dgm:prSet/>
      <dgm:spPr/>
      <dgm:t>
        <a:bodyPr/>
        <a:lstStyle/>
        <a:p>
          <a:endParaRPr lang="en-US"/>
        </a:p>
      </dgm:t>
    </dgm:pt>
    <dgm:pt modelId="{7EE1792F-E6F0-6A4E-A6C0-258909AE789B}" type="sibTrans" cxnId="{EBFEBB74-61E7-424A-B433-431327BACC1D}">
      <dgm:prSet/>
      <dgm:spPr/>
      <dgm:t>
        <a:bodyPr/>
        <a:lstStyle/>
        <a:p>
          <a:endParaRPr lang="en-US"/>
        </a:p>
      </dgm:t>
    </dgm:pt>
    <dgm:pt modelId="{E4219C4B-A1D4-924C-A688-165FFB4FE549}" type="pres">
      <dgm:prSet presAssocID="{BC3BB54F-076B-AE48-9512-EB7636F4FE8A}" presName="compositeShape" presStyleCnt="0">
        <dgm:presLayoutVars>
          <dgm:chMax val="7"/>
          <dgm:dir/>
          <dgm:resizeHandles val="exact"/>
        </dgm:presLayoutVars>
      </dgm:prSet>
      <dgm:spPr/>
    </dgm:pt>
    <dgm:pt modelId="{D3CEDAE4-CE29-D946-B670-44905A890827}" type="pres">
      <dgm:prSet presAssocID="{E802F02B-B426-FE4B-93E2-ABEFAC9A7947}" presName="circ1" presStyleLbl="vennNode1" presStyleIdx="0" presStyleCnt="3"/>
      <dgm:spPr/>
    </dgm:pt>
    <dgm:pt modelId="{F1EF37BB-A9DA-DD48-842A-30CA4F0ED43B}" type="pres">
      <dgm:prSet presAssocID="{E802F02B-B426-FE4B-93E2-ABEFAC9A7947}" presName="circ1Tx" presStyleLbl="revTx" presStyleIdx="0" presStyleCnt="0">
        <dgm:presLayoutVars>
          <dgm:chMax val="0"/>
          <dgm:chPref val="0"/>
          <dgm:bulletEnabled val="1"/>
        </dgm:presLayoutVars>
      </dgm:prSet>
      <dgm:spPr/>
    </dgm:pt>
    <dgm:pt modelId="{19F755C3-3DEB-424E-ACE5-25A6C465231B}" type="pres">
      <dgm:prSet presAssocID="{07D4B1E5-8A1E-BA4A-B7D6-C847074335DF}" presName="circ2" presStyleLbl="vennNode1" presStyleIdx="1" presStyleCnt="3" custLinFactNeighborX="10117" custLinFactNeighborY="-684"/>
      <dgm:spPr/>
    </dgm:pt>
    <dgm:pt modelId="{A93277C5-247E-6E4F-BE84-EBAB2FD16F3D}" type="pres">
      <dgm:prSet presAssocID="{07D4B1E5-8A1E-BA4A-B7D6-C847074335DF}" presName="circ2Tx" presStyleLbl="revTx" presStyleIdx="0" presStyleCnt="0">
        <dgm:presLayoutVars>
          <dgm:chMax val="0"/>
          <dgm:chPref val="0"/>
          <dgm:bulletEnabled val="1"/>
        </dgm:presLayoutVars>
      </dgm:prSet>
      <dgm:spPr/>
    </dgm:pt>
    <dgm:pt modelId="{C87E925F-F904-5B4C-ADE6-072F92FB8836}" type="pres">
      <dgm:prSet presAssocID="{EA3E33FD-98B1-884D-895F-D746EFD580F6}" presName="circ3" presStyleLbl="vennNode1" presStyleIdx="2" presStyleCnt="3"/>
      <dgm:spPr/>
    </dgm:pt>
    <dgm:pt modelId="{0068242E-76BD-434B-A383-22490FAA4581}" type="pres">
      <dgm:prSet presAssocID="{EA3E33FD-98B1-884D-895F-D746EFD580F6}" presName="circ3Tx" presStyleLbl="revTx" presStyleIdx="0" presStyleCnt="0">
        <dgm:presLayoutVars>
          <dgm:chMax val="0"/>
          <dgm:chPref val="0"/>
          <dgm:bulletEnabled val="1"/>
        </dgm:presLayoutVars>
      </dgm:prSet>
      <dgm:spPr/>
    </dgm:pt>
  </dgm:ptLst>
  <dgm:cxnLst>
    <dgm:cxn modelId="{B8D87028-4FAB-DC48-A02F-96FB791A92CB}" type="presOf" srcId="{07D4B1E5-8A1E-BA4A-B7D6-C847074335DF}" destId="{A93277C5-247E-6E4F-BE84-EBAB2FD16F3D}" srcOrd="1" destOrd="0" presId="urn:microsoft.com/office/officeart/2005/8/layout/venn1"/>
    <dgm:cxn modelId="{BCCE8729-D5B9-7A4A-9485-EB494B63598A}" srcId="{BC3BB54F-076B-AE48-9512-EB7636F4FE8A}" destId="{07D4B1E5-8A1E-BA4A-B7D6-C847074335DF}" srcOrd="1" destOrd="0" parTransId="{B583BECD-9CD0-E547-8988-1016068B2E82}" sibTransId="{8A46FCA8-C115-B443-AF41-A1ADF8EBBE41}"/>
    <dgm:cxn modelId="{D4876E34-1A9B-2749-951F-B78A90084773}" srcId="{BC3BB54F-076B-AE48-9512-EB7636F4FE8A}" destId="{E802F02B-B426-FE4B-93E2-ABEFAC9A7947}" srcOrd="0" destOrd="0" parTransId="{89677E83-E881-6241-BCB3-AF3432845313}" sibTransId="{D479DC5D-60DB-AC48-9885-C56DD1EEFE9E}"/>
    <dgm:cxn modelId="{3D799D54-0CB4-604B-9CB9-D1540D9286AA}" type="presOf" srcId="{07D4B1E5-8A1E-BA4A-B7D6-C847074335DF}" destId="{19F755C3-3DEB-424E-ACE5-25A6C465231B}" srcOrd="0" destOrd="0" presId="urn:microsoft.com/office/officeart/2005/8/layout/venn1"/>
    <dgm:cxn modelId="{EBFEBB74-61E7-424A-B433-431327BACC1D}" srcId="{BC3BB54F-076B-AE48-9512-EB7636F4FE8A}" destId="{EA3E33FD-98B1-884D-895F-D746EFD580F6}" srcOrd="2" destOrd="0" parTransId="{5F34612B-4107-A047-BE3E-2B22DE44334A}" sibTransId="{7EE1792F-E6F0-6A4E-A6C0-258909AE789B}"/>
    <dgm:cxn modelId="{C4ED8977-FBD3-D448-A1C6-4294399EB1B0}" type="presOf" srcId="{E802F02B-B426-FE4B-93E2-ABEFAC9A7947}" destId="{F1EF37BB-A9DA-DD48-842A-30CA4F0ED43B}" srcOrd="1" destOrd="0" presId="urn:microsoft.com/office/officeart/2005/8/layout/venn1"/>
    <dgm:cxn modelId="{D15AC599-8D2C-FA45-AB17-87EC4C16982A}" type="presOf" srcId="{EA3E33FD-98B1-884D-895F-D746EFD580F6}" destId="{0068242E-76BD-434B-A383-22490FAA4581}" srcOrd="1" destOrd="0" presId="urn:microsoft.com/office/officeart/2005/8/layout/venn1"/>
    <dgm:cxn modelId="{35D09CA4-C562-E441-AD09-183C6849A384}" type="presOf" srcId="{E802F02B-B426-FE4B-93E2-ABEFAC9A7947}" destId="{D3CEDAE4-CE29-D946-B670-44905A890827}" srcOrd="0" destOrd="0" presId="urn:microsoft.com/office/officeart/2005/8/layout/venn1"/>
    <dgm:cxn modelId="{4B2F81E1-A34D-2642-A1FA-4FA59C637994}" type="presOf" srcId="{BC3BB54F-076B-AE48-9512-EB7636F4FE8A}" destId="{E4219C4B-A1D4-924C-A688-165FFB4FE549}" srcOrd="0" destOrd="0" presId="urn:microsoft.com/office/officeart/2005/8/layout/venn1"/>
    <dgm:cxn modelId="{48137FFC-0EFA-C84A-88B0-36899BF57E4B}" type="presOf" srcId="{EA3E33FD-98B1-884D-895F-D746EFD580F6}" destId="{C87E925F-F904-5B4C-ADE6-072F92FB8836}" srcOrd="0" destOrd="0" presId="urn:microsoft.com/office/officeart/2005/8/layout/venn1"/>
    <dgm:cxn modelId="{BA0BEC0E-3440-1C4A-8DC3-98F45C907866}" type="presParOf" srcId="{E4219C4B-A1D4-924C-A688-165FFB4FE549}" destId="{D3CEDAE4-CE29-D946-B670-44905A890827}" srcOrd="0" destOrd="0" presId="urn:microsoft.com/office/officeart/2005/8/layout/venn1"/>
    <dgm:cxn modelId="{994499D1-8864-2948-B8D1-9D5649446194}" type="presParOf" srcId="{E4219C4B-A1D4-924C-A688-165FFB4FE549}" destId="{F1EF37BB-A9DA-DD48-842A-30CA4F0ED43B}" srcOrd="1" destOrd="0" presId="urn:microsoft.com/office/officeart/2005/8/layout/venn1"/>
    <dgm:cxn modelId="{FA1EEE22-5B05-ED4A-9EC6-594F2BD0B86B}" type="presParOf" srcId="{E4219C4B-A1D4-924C-A688-165FFB4FE549}" destId="{19F755C3-3DEB-424E-ACE5-25A6C465231B}" srcOrd="2" destOrd="0" presId="urn:microsoft.com/office/officeart/2005/8/layout/venn1"/>
    <dgm:cxn modelId="{68D4EF45-B148-B74A-B289-B7B774F12CFB}" type="presParOf" srcId="{E4219C4B-A1D4-924C-A688-165FFB4FE549}" destId="{A93277C5-247E-6E4F-BE84-EBAB2FD16F3D}" srcOrd="3" destOrd="0" presId="urn:microsoft.com/office/officeart/2005/8/layout/venn1"/>
    <dgm:cxn modelId="{83495919-C3EE-D143-A10F-A7DBCAFC7872}" type="presParOf" srcId="{E4219C4B-A1D4-924C-A688-165FFB4FE549}" destId="{C87E925F-F904-5B4C-ADE6-072F92FB8836}" srcOrd="4" destOrd="0" presId="urn:microsoft.com/office/officeart/2005/8/layout/venn1"/>
    <dgm:cxn modelId="{0B846776-7C16-0347-924D-6FE08452E895}" type="presParOf" srcId="{E4219C4B-A1D4-924C-A688-165FFB4FE549}" destId="{0068242E-76BD-434B-A383-22490FAA4581}"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851143-9379-4968-BA39-7BABFCC36AC8}" type="doc">
      <dgm:prSet loTypeId="urn:microsoft.com/office/officeart/2005/8/layout/hList7" loCatId="list" qsTypeId="urn:microsoft.com/office/officeart/2005/8/quickstyle/simple1" qsCatId="simple" csTypeId="urn:microsoft.com/office/officeart/2005/8/colors/accent3_1" csCatId="accent3" phldr="1"/>
      <dgm:spPr/>
    </dgm:pt>
    <dgm:pt modelId="{C836925B-DCDE-4275-9BAF-20DA57290DFA}">
      <dgm:prSet phldrT="[Text]"/>
      <dgm:spPr/>
      <dgm:t>
        <a:bodyPr/>
        <a:lstStyle/>
        <a:p>
          <a:r>
            <a:rPr lang="en-US" altLang="zh-CN" dirty="0"/>
            <a:t>Expert</a:t>
          </a:r>
          <a:r>
            <a:rPr lang="zh-CN" altLang="en-US" dirty="0"/>
            <a:t> </a:t>
          </a:r>
          <a:r>
            <a:rPr lang="en-US" altLang="zh-CN" dirty="0"/>
            <a:t>vs.</a:t>
          </a:r>
          <a:r>
            <a:rPr lang="zh-CN" altLang="en-US" dirty="0"/>
            <a:t> </a:t>
          </a:r>
          <a:r>
            <a:rPr lang="en-US" altLang="zh-CN" dirty="0"/>
            <a:t>professors?</a:t>
          </a:r>
          <a:endParaRPr lang="en-US" dirty="0"/>
        </a:p>
      </dgm:t>
    </dgm:pt>
    <dgm:pt modelId="{5517491F-1D7C-4FD9-A4C9-6E7ABF3ECA93}" type="parTrans" cxnId="{545FD0C1-9B1E-4AD8-BE48-6F49188005C4}">
      <dgm:prSet/>
      <dgm:spPr/>
      <dgm:t>
        <a:bodyPr/>
        <a:lstStyle/>
        <a:p>
          <a:endParaRPr lang="en-US"/>
        </a:p>
      </dgm:t>
    </dgm:pt>
    <dgm:pt modelId="{9CEB12BD-3E55-4913-B834-33B2094F0E36}" type="sibTrans" cxnId="{545FD0C1-9B1E-4AD8-BE48-6F49188005C4}">
      <dgm:prSet/>
      <dgm:spPr/>
      <dgm:t>
        <a:bodyPr/>
        <a:lstStyle/>
        <a:p>
          <a:endParaRPr lang="en-US"/>
        </a:p>
      </dgm:t>
    </dgm:pt>
    <dgm:pt modelId="{646DEBBE-EE24-4EA0-83A1-82BBF983C2B6}">
      <dgm:prSet phldrT="[Text]"/>
      <dgm:spPr/>
      <dgm:t>
        <a:bodyPr/>
        <a:lstStyle/>
        <a:p>
          <a:r>
            <a:rPr lang="en-US" altLang="zh-CN" dirty="0"/>
            <a:t>Need</a:t>
          </a:r>
          <a:r>
            <a:rPr lang="zh-CN" altLang="en-US" dirty="0"/>
            <a:t> </a:t>
          </a:r>
          <a:r>
            <a:rPr lang="en-US" altLang="zh-CN" dirty="0"/>
            <a:t>for</a:t>
          </a:r>
          <a:r>
            <a:rPr lang="zh-CN" altLang="en-US" dirty="0"/>
            <a:t> </a:t>
          </a:r>
          <a:r>
            <a:rPr lang="en-US" dirty="0"/>
            <a:t>PD</a:t>
          </a:r>
        </a:p>
      </dgm:t>
    </dgm:pt>
    <dgm:pt modelId="{83F22B5A-09D8-44D3-86F3-AED40DB91959}" type="parTrans" cxnId="{9E24D532-8FD0-4DEF-923D-D74B4915FCFC}">
      <dgm:prSet/>
      <dgm:spPr/>
      <dgm:t>
        <a:bodyPr/>
        <a:lstStyle/>
        <a:p>
          <a:endParaRPr lang="en-US"/>
        </a:p>
      </dgm:t>
    </dgm:pt>
    <dgm:pt modelId="{950D2576-F387-44FF-98E6-1354D81FEB5E}" type="sibTrans" cxnId="{9E24D532-8FD0-4DEF-923D-D74B4915FCFC}">
      <dgm:prSet/>
      <dgm:spPr/>
      <dgm:t>
        <a:bodyPr/>
        <a:lstStyle/>
        <a:p>
          <a:endParaRPr lang="en-US"/>
        </a:p>
      </dgm:t>
    </dgm:pt>
    <dgm:pt modelId="{07D0A447-A666-4EED-B14B-D5822F16CA12}">
      <dgm:prSet phldrT="[Text]"/>
      <dgm:spPr/>
      <dgm:t>
        <a:bodyPr/>
        <a:lstStyle/>
        <a:p>
          <a:endParaRPr lang="en-US" dirty="0"/>
        </a:p>
        <a:p>
          <a:r>
            <a:rPr lang="en-US" dirty="0"/>
            <a:t>Constrained by money and time</a:t>
          </a:r>
        </a:p>
      </dgm:t>
    </dgm:pt>
    <dgm:pt modelId="{5A6760A2-0FE5-4B8A-AFD9-9AE263099F54}" type="parTrans" cxnId="{BCCC4981-4B81-465B-BB21-C77CEE2AAB3C}">
      <dgm:prSet/>
      <dgm:spPr/>
      <dgm:t>
        <a:bodyPr/>
        <a:lstStyle/>
        <a:p>
          <a:endParaRPr lang="en-US"/>
        </a:p>
      </dgm:t>
    </dgm:pt>
    <dgm:pt modelId="{79C7330B-CFFA-493C-9BD7-313DF2531185}" type="sibTrans" cxnId="{BCCC4981-4B81-465B-BB21-C77CEE2AAB3C}">
      <dgm:prSet/>
      <dgm:spPr/>
      <dgm:t>
        <a:bodyPr/>
        <a:lstStyle/>
        <a:p>
          <a:endParaRPr lang="en-US"/>
        </a:p>
      </dgm:t>
    </dgm:pt>
    <dgm:pt modelId="{0F85A461-7327-4043-8580-EB108303931E}">
      <dgm:prSet phldrT="[Text]"/>
      <dgm:spPr/>
      <dgm:t>
        <a:bodyPr/>
        <a:lstStyle/>
        <a:p>
          <a:endParaRPr lang="en-US" altLang="zh-CN" dirty="0"/>
        </a:p>
        <a:p>
          <a:r>
            <a:rPr lang="en-US" altLang="zh-CN" dirty="0"/>
            <a:t>Social</a:t>
          </a:r>
          <a:r>
            <a:rPr lang="zh-CN" altLang="en-US" dirty="0"/>
            <a:t> </a:t>
          </a:r>
          <a:r>
            <a:rPr lang="en-US" altLang="zh-CN" dirty="0"/>
            <a:t>media-based</a:t>
          </a:r>
          <a:r>
            <a:rPr lang="zh-CN" altLang="en-US" dirty="0"/>
            <a:t> </a:t>
          </a:r>
          <a:r>
            <a:rPr lang="en-US" altLang="zh-CN" dirty="0"/>
            <a:t>PD</a:t>
          </a:r>
          <a:endParaRPr lang="en-US" dirty="0"/>
        </a:p>
      </dgm:t>
    </dgm:pt>
    <dgm:pt modelId="{24DA4288-DA34-4F59-9270-8E7DDDF040B1}" type="parTrans" cxnId="{86187B76-830C-4932-8BBF-BDB9FAD02F56}">
      <dgm:prSet/>
      <dgm:spPr/>
      <dgm:t>
        <a:bodyPr/>
        <a:lstStyle/>
        <a:p>
          <a:endParaRPr lang="en-US"/>
        </a:p>
      </dgm:t>
    </dgm:pt>
    <dgm:pt modelId="{712A5A4D-8513-4962-A836-40A13B9007B1}" type="sibTrans" cxnId="{86187B76-830C-4932-8BBF-BDB9FAD02F56}">
      <dgm:prSet/>
      <dgm:spPr/>
      <dgm:t>
        <a:bodyPr/>
        <a:lstStyle/>
        <a:p>
          <a:endParaRPr lang="en-US"/>
        </a:p>
      </dgm:t>
    </dgm:pt>
    <dgm:pt modelId="{789E19C3-BE51-4EF6-A7C6-377A0DB3D302}" type="pres">
      <dgm:prSet presAssocID="{57851143-9379-4968-BA39-7BABFCC36AC8}" presName="Name0" presStyleCnt="0">
        <dgm:presLayoutVars>
          <dgm:dir/>
          <dgm:resizeHandles val="exact"/>
        </dgm:presLayoutVars>
      </dgm:prSet>
      <dgm:spPr/>
    </dgm:pt>
    <dgm:pt modelId="{DD3AF15E-A89D-4B39-B74C-F86F76E12850}" type="pres">
      <dgm:prSet presAssocID="{57851143-9379-4968-BA39-7BABFCC36AC8}" presName="fgShape" presStyleLbl="fgShp" presStyleIdx="0" presStyleCnt="1"/>
      <dgm:spPr/>
    </dgm:pt>
    <dgm:pt modelId="{227D6673-13FD-400B-9530-82820398A097}" type="pres">
      <dgm:prSet presAssocID="{57851143-9379-4968-BA39-7BABFCC36AC8}" presName="linComp" presStyleCnt="0"/>
      <dgm:spPr/>
    </dgm:pt>
    <dgm:pt modelId="{0D26FC1D-3281-4D49-8AEB-36D10F365F36}" type="pres">
      <dgm:prSet presAssocID="{C836925B-DCDE-4275-9BAF-20DA57290DFA}" presName="compNode" presStyleCnt="0"/>
      <dgm:spPr/>
    </dgm:pt>
    <dgm:pt modelId="{BF71A5CC-EF2F-46A8-A7CC-87A9EA033FED}" type="pres">
      <dgm:prSet presAssocID="{C836925B-DCDE-4275-9BAF-20DA57290DFA}" presName="bkgdShape" presStyleLbl="node1" presStyleIdx="0" presStyleCnt="4"/>
      <dgm:spPr/>
    </dgm:pt>
    <dgm:pt modelId="{39A2F561-09FD-4FED-A724-6253E1F91774}" type="pres">
      <dgm:prSet presAssocID="{C836925B-DCDE-4275-9BAF-20DA57290DFA}" presName="nodeTx" presStyleLbl="node1" presStyleIdx="0" presStyleCnt="4">
        <dgm:presLayoutVars>
          <dgm:bulletEnabled val="1"/>
        </dgm:presLayoutVars>
      </dgm:prSet>
      <dgm:spPr/>
    </dgm:pt>
    <dgm:pt modelId="{A4D58FC3-CE48-4FA1-98E4-67C9469091E4}" type="pres">
      <dgm:prSet presAssocID="{C836925B-DCDE-4275-9BAF-20DA57290DFA}" presName="invisiNode" presStyleLbl="node1" presStyleIdx="0" presStyleCnt="4"/>
      <dgm:spPr/>
    </dgm:pt>
    <dgm:pt modelId="{9B26A8FE-1365-4AD6-A98C-FD8E7429AEC8}" type="pres">
      <dgm:prSet presAssocID="{C836925B-DCDE-4275-9BAF-20DA57290DFA}" presName="imagNode" presStyleLbl="fgImgPlace1" presStyleIdx="0" presStyleCnt="4" custScaleX="132578" custScaleY="128148" custLinFactNeighborX="986" custLinFactNeighborY="11832"/>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4068EFA1-2DA1-4F03-B795-F9BFB1034588}" type="pres">
      <dgm:prSet presAssocID="{9CEB12BD-3E55-4913-B834-33B2094F0E36}" presName="sibTrans" presStyleLbl="sibTrans2D1" presStyleIdx="0" presStyleCnt="0"/>
      <dgm:spPr/>
    </dgm:pt>
    <dgm:pt modelId="{BE6A4C56-E1FC-47FC-AE2E-43F9AFBB0D0D}" type="pres">
      <dgm:prSet presAssocID="{646DEBBE-EE24-4EA0-83A1-82BBF983C2B6}" presName="compNode" presStyleCnt="0"/>
      <dgm:spPr/>
    </dgm:pt>
    <dgm:pt modelId="{31643D97-14FC-4694-922C-1B422A1D8CD6}" type="pres">
      <dgm:prSet presAssocID="{646DEBBE-EE24-4EA0-83A1-82BBF983C2B6}" presName="bkgdShape" presStyleLbl="node1" presStyleIdx="1" presStyleCnt="4"/>
      <dgm:spPr/>
    </dgm:pt>
    <dgm:pt modelId="{65E36975-33CB-4D72-AF1C-58F78CB1FA79}" type="pres">
      <dgm:prSet presAssocID="{646DEBBE-EE24-4EA0-83A1-82BBF983C2B6}" presName="nodeTx" presStyleLbl="node1" presStyleIdx="1" presStyleCnt="4">
        <dgm:presLayoutVars>
          <dgm:bulletEnabled val="1"/>
        </dgm:presLayoutVars>
      </dgm:prSet>
      <dgm:spPr/>
    </dgm:pt>
    <dgm:pt modelId="{5D7806EB-B4F2-4C0C-A6BF-BFDF5DA2E669}" type="pres">
      <dgm:prSet presAssocID="{646DEBBE-EE24-4EA0-83A1-82BBF983C2B6}" presName="invisiNode" presStyleLbl="node1" presStyleIdx="1" presStyleCnt="4"/>
      <dgm:spPr/>
    </dgm:pt>
    <dgm:pt modelId="{CBC4B8A7-615C-49C0-8678-6C6C989BAA2C}" type="pres">
      <dgm:prSet presAssocID="{646DEBBE-EE24-4EA0-83A1-82BBF983C2B6}" presName="imagNode" presStyleLbl="fgImgPlace1" presStyleIdx="1" presStyleCnt="4" custScaleX="124170" custScaleY="127387" custLinFactNeighborX="-986" custLinFactNeighborY="10846"/>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25B5D052-6610-4C99-887C-07767F844C59}" type="pres">
      <dgm:prSet presAssocID="{950D2576-F387-44FF-98E6-1354D81FEB5E}" presName="sibTrans" presStyleLbl="sibTrans2D1" presStyleIdx="0" presStyleCnt="0"/>
      <dgm:spPr/>
    </dgm:pt>
    <dgm:pt modelId="{B759FB74-4C5B-4072-A3CF-2781077940A0}" type="pres">
      <dgm:prSet presAssocID="{07D0A447-A666-4EED-B14B-D5822F16CA12}" presName="compNode" presStyleCnt="0"/>
      <dgm:spPr/>
    </dgm:pt>
    <dgm:pt modelId="{1FDB0F33-8964-4BB3-957E-488F4AB9950F}" type="pres">
      <dgm:prSet presAssocID="{07D0A447-A666-4EED-B14B-D5822F16CA12}" presName="bkgdShape" presStyleLbl="node1" presStyleIdx="2" presStyleCnt="4"/>
      <dgm:spPr/>
    </dgm:pt>
    <dgm:pt modelId="{A6D24A91-21DA-44F0-839D-BF49C4F2F5AB}" type="pres">
      <dgm:prSet presAssocID="{07D0A447-A666-4EED-B14B-D5822F16CA12}" presName="nodeTx" presStyleLbl="node1" presStyleIdx="2" presStyleCnt="4">
        <dgm:presLayoutVars>
          <dgm:bulletEnabled val="1"/>
        </dgm:presLayoutVars>
      </dgm:prSet>
      <dgm:spPr/>
    </dgm:pt>
    <dgm:pt modelId="{A06E8A27-0E7C-42EE-BE65-FCEA18A9CFC9}" type="pres">
      <dgm:prSet presAssocID="{07D0A447-A666-4EED-B14B-D5822F16CA12}" presName="invisiNode" presStyleLbl="node1" presStyleIdx="2" presStyleCnt="4"/>
      <dgm:spPr/>
    </dgm:pt>
    <dgm:pt modelId="{96D03062-44F0-4FF1-8DB0-7E3BEA4737F8}" type="pres">
      <dgm:prSet presAssocID="{07D0A447-A666-4EED-B14B-D5822F16CA12}" presName="imagNode" presStyleLbl="fgImgPlace1" presStyleIdx="2" presStyleCnt="4" custScaleX="124828" custScaleY="127387" custLinFactNeighborY="11832"/>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alendar"/>
        </a:ext>
      </dgm:extLst>
    </dgm:pt>
    <dgm:pt modelId="{AB891C7C-F842-40B4-AB40-6DA3C04F5591}" type="pres">
      <dgm:prSet presAssocID="{79C7330B-CFFA-493C-9BD7-313DF2531185}" presName="sibTrans" presStyleLbl="sibTrans2D1" presStyleIdx="0" presStyleCnt="0"/>
      <dgm:spPr/>
    </dgm:pt>
    <dgm:pt modelId="{6618135D-332B-40A7-A430-432D7F94FC08}" type="pres">
      <dgm:prSet presAssocID="{0F85A461-7327-4043-8580-EB108303931E}" presName="compNode" presStyleCnt="0"/>
      <dgm:spPr/>
    </dgm:pt>
    <dgm:pt modelId="{59B89255-B09A-4E80-B2FA-E3AAD59B03E4}" type="pres">
      <dgm:prSet presAssocID="{0F85A461-7327-4043-8580-EB108303931E}" presName="bkgdShape" presStyleLbl="node1" presStyleIdx="3" presStyleCnt="4"/>
      <dgm:spPr/>
    </dgm:pt>
    <dgm:pt modelId="{20AF2C54-B0BF-4CB4-AA4B-4CCB1AB4C756}" type="pres">
      <dgm:prSet presAssocID="{0F85A461-7327-4043-8580-EB108303931E}" presName="nodeTx" presStyleLbl="node1" presStyleIdx="3" presStyleCnt="4">
        <dgm:presLayoutVars>
          <dgm:bulletEnabled val="1"/>
        </dgm:presLayoutVars>
      </dgm:prSet>
      <dgm:spPr/>
    </dgm:pt>
    <dgm:pt modelId="{351BC70C-A1AA-499A-A2BC-9D470B0D0228}" type="pres">
      <dgm:prSet presAssocID="{0F85A461-7327-4043-8580-EB108303931E}" presName="invisiNode" presStyleLbl="node1" presStyleIdx="3" presStyleCnt="4"/>
      <dgm:spPr/>
    </dgm:pt>
    <dgm:pt modelId="{32E92B92-F8CA-447D-B563-E8DBE91F410C}" type="pres">
      <dgm:prSet presAssocID="{0F85A461-7327-4043-8580-EB108303931E}" presName="imagNode" presStyleLbl="fgImgPlace1" presStyleIdx="3" presStyleCnt="4" custScaleX="129049" custScaleY="131332" custLinFactNeighborX="986" custLinFactNeighborY="9860"/>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at work video conferencing on laptop"/>
        </a:ext>
      </dgm:extLst>
    </dgm:pt>
  </dgm:ptLst>
  <dgm:cxnLst>
    <dgm:cxn modelId="{07CCAC01-E58B-4A22-8145-C041D4EC10ED}" type="presOf" srcId="{57851143-9379-4968-BA39-7BABFCC36AC8}" destId="{789E19C3-BE51-4EF6-A7C6-377A0DB3D302}" srcOrd="0" destOrd="0" presId="urn:microsoft.com/office/officeart/2005/8/layout/hList7"/>
    <dgm:cxn modelId="{EA716D03-A70C-495B-AAC6-AB9587CFEDB8}" type="presOf" srcId="{0F85A461-7327-4043-8580-EB108303931E}" destId="{20AF2C54-B0BF-4CB4-AA4B-4CCB1AB4C756}" srcOrd="1" destOrd="0" presId="urn:microsoft.com/office/officeart/2005/8/layout/hList7"/>
    <dgm:cxn modelId="{712CC909-EFA2-4F44-B650-24FF143B5AE9}" type="presOf" srcId="{79C7330B-CFFA-493C-9BD7-313DF2531185}" destId="{AB891C7C-F842-40B4-AB40-6DA3C04F5591}" srcOrd="0" destOrd="0" presId="urn:microsoft.com/office/officeart/2005/8/layout/hList7"/>
    <dgm:cxn modelId="{FEDC8B12-FA1C-4580-91FE-CE21FAC324A1}" type="presOf" srcId="{646DEBBE-EE24-4EA0-83A1-82BBF983C2B6}" destId="{65E36975-33CB-4D72-AF1C-58F78CB1FA79}" srcOrd="1" destOrd="0" presId="urn:microsoft.com/office/officeart/2005/8/layout/hList7"/>
    <dgm:cxn modelId="{9E24D532-8FD0-4DEF-923D-D74B4915FCFC}" srcId="{57851143-9379-4968-BA39-7BABFCC36AC8}" destId="{646DEBBE-EE24-4EA0-83A1-82BBF983C2B6}" srcOrd="1" destOrd="0" parTransId="{83F22B5A-09D8-44D3-86F3-AED40DB91959}" sibTransId="{950D2576-F387-44FF-98E6-1354D81FEB5E}"/>
    <dgm:cxn modelId="{8F1DAF4D-7F43-4E82-9DE9-F804A6D12C03}" type="presOf" srcId="{C836925B-DCDE-4275-9BAF-20DA57290DFA}" destId="{39A2F561-09FD-4FED-A724-6253E1F91774}" srcOrd="1" destOrd="0" presId="urn:microsoft.com/office/officeart/2005/8/layout/hList7"/>
    <dgm:cxn modelId="{37271253-B55F-46EA-88A6-9116024ADE8F}" type="presOf" srcId="{C836925B-DCDE-4275-9BAF-20DA57290DFA}" destId="{BF71A5CC-EF2F-46A8-A7CC-87A9EA033FED}" srcOrd="0" destOrd="0" presId="urn:microsoft.com/office/officeart/2005/8/layout/hList7"/>
    <dgm:cxn modelId="{F074C373-33D8-4958-9277-C799FC3514CC}" type="presOf" srcId="{0F85A461-7327-4043-8580-EB108303931E}" destId="{59B89255-B09A-4E80-B2FA-E3AAD59B03E4}" srcOrd="0" destOrd="0" presId="urn:microsoft.com/office/officeart/2005/8/layout/hList7"/>
    <dgm:cxn modelId="{86187B76-830C-4932-8BBF-BDB9FAD02F56}" srcId="{57851143-9379-4968-BA39-7BABFCC36AC8}" destId="{0F85A461-7327-4043-8580-EB108303931E}" srcOrd="3" destOrd="0" parTransId="{24DA4288-DA34-4F59-9270-8E7DDDF040B1}" sibTransId="{712A5A4D-8513-4962-A836-40A13B9007B1}"/>
    <dgm:cxn modelId="{BCCC4981-4B81-465B-BB21-C77CEE2AAB3C}" srcId="{57851143-9379-4968-BA39-7BABFCC36AC8}" destId="{07D0A447-A666-4EED-B14B-D5822F16CA12}" srcOrd="2" destOrd="0" parTransId="{5A6760A2-0FE5-4B8A-AFD9-9AE263099F54}" sibTransId="{79C7330B-CFFA-493C-9BD7-313DF2531185}"/>
    <dgm:cxn modelId="{414C08A2-BA00-4658-8BAE-435B206780F7}" type="presOf" srcId="{950D2576-F387-44FF-98E6-1354D81FEB5E}" destId="{25B5D052-6610-4C99-887C-07767F844C59}" srcOrd="0" destOrd="0" presId="urn:microsoft.com/office/officeart/2005/8/layout/hList7"/>
    <dgm:cxn modelId="{200C72AB-7F24-48F0-91AF-8723387F6D9A}" type="presOf" srcId="{07D0A447-A666-4EED-B14B-D5822F16CA12}" destId="{A6D24A91-21DA-44F0-839D-BF49C4F2F5AB}" srcOrd="1" destOrd="0" presId="urn:microsoft.com/office/officeart/2005/8/layout/hList7"/>
    <dgm:cxn modelId="{545FD0C1-9B1E-4AD8-BE48-6F49188005C4}" srcId="{57851143-9379-4968-BA39-7BABFCC36AC8}" destId="{C836925B-DCDE-4275-9BAF-20DA57290DFA}" srcOrd="0" destOrd="0" parTransId="{5517491F-1D7C-4FD9-A4C9-6E7ABF3ECA93}" sibTransId="{9CEB12BD-3E55-4913-B834-33B2094F0E36}"/>
    <dgm:cxn modelId="{74A066C7-D60D-43AB-8E66-D7C6B20F37FE}" type="presOf" srcId="{9CEB12BD-3E55-4913-B834-33B2094F0E36}" destId="{4068EFA1-2DA1-4F03-B795-F9BFB1034588}" srcOrd="0" destOrd="0" presId="urn:microsoft.com/office/officeart/2005/8/layout/hList7"/>
    <dgm:cxn modelId="{B54813CB-A1F7-4A2D-89A8-3A74BBB308D8}" type="presOf" srcId="{07D0A447-A666-4EED-B14B-D5822F16CA12}" destId="{1FDB0F33-8964-4BB3-957E-488F4AB9950F}" srcOrd="0" destOrd="0" presId="urn:microsoft.com/office/officeart/2005/8/layout/hList7"/>
    <dgm:cxn modelId="{19598FD0-3504-4AB9-9330-DDE3DC64981C}" type="presOf" srcId="{646DEBBE-EE24-4EA0-83A1-82BBF983C2B6}" destId="{31643D97-14FC-4694-922C-1B422A1D8CD6}" srcOrd="0" destOrd="0" presId="urn:microsoft.com/office/officeart/2005/8/layout/hList7"/>
    <dgm:cxn modelId="{25F40BF5-7AFC-46F9-9585-BC7F51C979A4}" type="presParOf" srcId="{789E19C3-BE51-4EF6-A7C6-377A0DB3D302}" destId="{DD3AF15E-A89D-4B39-B74C-F86F76E12850}" srcOrd="0" destOrd="0" presId="urn:microsoft.com/office/officeart/2005/8/layout/hList7"/>
    <dgm:cxn modelId="{3F15F768-4AD0-481B-A3A9-25BFA8F01E9A}" type="presParOf" srcId="{789E19C3-BE51-4EF6-A7C6-377A0DB3D302}" destId="{227D6673-13FD-400B-9530-82820398A097}" srcOrd="1" destOrd="0" presId="urn:microsoft.com/office/officeart/2005/8/layout/hList7"/>
    <dgm:cxn modelId="{B16978BA-0AC6-4155-8BCB-2CD73FB653FD}" type="presParOf" srcId="{227D6673-13FD-400B-9530-82820398A097}" destId="{0D26FC1D-3281-4D49-8AEB-36D10F365F36}" srcOrd="0" destOrd="0" presId="urn:microsoft.com/office/officeart/2005/8/layout/hList7"/>
    <dgm:cxn modelId="{55657C17-CBC5-4791-AE2D-C4C03D06DA1A}" type="presParOf" srcId="{0D26FC1D-3281-4D49-8AEB-36D10F365F36}" destId="{BF71A5CC-EF2F-46A8-A7CC-87A9EA033FED}" srcOrd="0" destOrd="0" presId="urn:microsoft.com/office/officeart/2005/8/layout/hList7"/>
    <dgm:cxn modelId="{C5C545E0-AE34-40F0-A9B7-F4D31648188C}" type="presParOf" srcId="{0D26FC1D-3281-4D49-8AEB-36D10F365F36}" destId="{39A2F561-09FD-4FED-A724-6253E1F91774}" srcOrd="1" destOrd="0" presId="urn:microsoft.com/office/officeart/2005/8/layout/hList7"/>
    <dgm:cxn modelId="{A2E00D67-5274-40FF-83C3-9855B9DA4074}" type="presParOf" srcId="{0D26FC1D-3281-4D49-8AEB-36D10F365F36}" destId="{A4D58FC3-CE48-4FA1-98E4-67C9469091E4}" srcOrd="2" destOrd="0" presId="urn:microsoft.com/office/officeart/2005/8/layout/hList7"/>
    <dgm:cxn modelId="{43F5287C-6C78-4177-848E-5F3C9E6C4861}" type="presParOf" srcId="{0D26FC1D-3281-4D49-8AEB-36D10F365F36}" destId="{9B26A8FE-1365-4AD6-A98C-FD8E7429AEC8}" srcOrd="3" destOrd="0" presId="urn:microsoft.com/office/officeart/2005/8/layout/hList7"/>
    <dgm:cxn modelId="{2505E8F9-DB44-4BF5-A538-4210820B6BF2}" type="presParOf" srcId="{227D6673-13FD-400B-9530-82820398A097}" destId="{4068EFA1-2DA1-4F03-B795-F9BFB1034588}" srcOrd="1" destOrd="0" presId="urn:microsoft.com/office/officeart/2005/8/layout/hList7"/>
    <dgm:cxn modelId="{708BF477-B55F-4DF3-B6C5-F134E60B94E7}" type="presParOf" srcId="{227D6673-13FD-400B-9530-82820398A097}" destId="{BE6A4C56-E1FC-47FC-AE2E-43F9AFBB0D0D}" srcOrd="2" destOrd="0" presId="urn:microsoft.com/office/officeart/2005/8/layout/hList7"/>
    <dgm:cxn modelId="{90844A7A-18B4-4748-90E8-BD2B15C7186E}" type="presParOf" srcId="{BE6A4C56-E1FC-47FC-AE2E-43F9AFBB0D0D}" destId="{31643D97-14FC-4694-922C-1B422A1D8CD6}" srcOrd="0" destOrd="0" presId="urn:microsoft.com/office/officeart/2005/8/layout/hList7"/>
    <dgm:cxn modelId="{B2584D83-696C-4669-9647-8B455D92E7FE}" type="presParOf" srcId="{BE6A4C56-E1FC-47FC-AE2E-43F9AFBB0D0D}" destId="{65E36975-33CB-4D72-AF1C-58F78CB1FA79}" srcOrd="1" destOrd="0" presId="urn:microsoft.com/office/officeart/2005/8/layout/hList7"/>
    <dgm:cxn modelId="{62492D42-C717-472C-AB94-F38A7ADC657B}" type="presParOf" srcId="{BE6A4C56-E1FC-47FC-AE2E-43F9AFBB0D0D}" destId="{5D7806EB-B4F2-4C0C-A6BF-BFDF5DA2E669}" srcOrd="2" destOrd="0" presId="urn:microsoft.com/office/officeart/2005/8/layout/hList7"/>
    <dgm:cxn modelId="{1CE50681-9036-4A25-B1F0-56A9997B7A75}" type="presParOf" srcId="{BE6A4C56-E1FC-47FC-AE2E-43F9AFBB0D0D}" destId="{CBC4B8A7-615C-49C0-8678-6C6C989BAA2C}" srcOrd="3" destOrd="0" presId="urn:microsoft.com/office/officeart/2005/8/layout/hList7"/>
    <dgm:cxn modelId="{2B5F60EC-FB58-49DE-A8A3-23760D674A73}" type="presParOf" srcId="{227D6673-13FD-400B-9530-82820398A097}" destId="{25B5D052-6610-4C99-887C-07767F844C59}" srcOrd="3" destOrd="0" presId="urn:microsoft.com/office/officeart/2005/8/layout/hList7"/>
    <dgm:cxn modelId="{85A29EC4-87B4-459C-998B-897C48CAF723}" type="presParOf" srcId="{227D6673-13FD-400B-9530-82820398A097}" destId="{B759FB74-4C5B-4072-A3CF-2781077940A0}" srcOrd="4" destOrd="0" presId="urn:microsoft.com/office/officeart/2005/8/layout/hList7"/>
    <dgm:cxn modelId="{C09A81DC-EC6F-4051-B196-400DE388334E}" type="presParOf" srcId="{B759FB74-4C5B-4072-A3CF-2781077940A0}" destId="{1FDB0F33-8964-4BB3-957E-488F4AB9950F}" srcOrd="0" destOrd="0" presId="urn:microsoft.com/office/officeart/2005/8/layout/hList7"/>
    <dgm:cxn modelId="{C8D22423-B962-4E9E-949B-07D477D68EE0}" type="presParOf" srcId="{B759FB74-4C5B-4072-A3CF-2781077940A0}" destId="{A6D24A91-21DA-44F0-839D-BF49C4F2F5AB}" srcOrd="1" destOrd="0" presId="urn:microsoft.com/office/officeart/2005/8/layout/hList7"/>
    <dgm:cxn modelId="{3504A4EB-FEDD-459E-AE51-92B4D6CFFD88}" type="presParOf" srcId="{B759FB74-4C5B-4072-A3CF-2781077940A0}" destId="{A06E8A27-0E7C-42EE-BE65-FCEA18A9CFC9}" srcOrd="2" destOrd="0" presId="urn:microsoft.com/office/officeart/2005/8/layout/hList7"/>
    <dgm:cxn modelId="{5994B060-48EB-47B8-9910-56CFE084AA95}" type="presParOf" srcId="{B759FB74-4C5B-4072-A3CF-2781077940A0}" destId="{96D03062-44F0-4FF1-8DB0-7E3BEA4737F8}" srcOrd="3" destOrd="0" presId="urn:microsoft.com/office/officeart/2005/8/layout/hList7"/>
    <dgm:cxn modelId="{BE9FF01F-87C9-491F-8736-07E84EC860C2}" type="presParOf" srcId="{227D6673-13FD-400B-9530-82820398A097}" destId="{AB891C7C-F842-40B4-AB40-6DA3C04F5591}" srcOrd="5" destOrd="0" presId="urn:microsoft.com/office/officeart/2005/8/layout/hList7"/>
    <dgm:cxn modelId="{68541B03-1C47-4EFA-8E82-5FCF8F25ECD7}" type="presParOf" srcId="{227D6673-13FD-400B-9530-82820398A097}" destId="{6618135D-332B-40A7-A430-432D7F94FC08}" srcOrd="6" destOrd="0" presId="urn:microsoft.com/office/officeart/2005/8/layout/hList7"/>
    <dgm:cxn modelId="{9332309D-1717-469E-8788-555E90642621}" type="presParOf" srcId="{6618135D-332B-40A7-A430-432D7F94FC08}" destId="{59B89255-B09A-4E80-B2FA-E3AAD59B03E4}" srcOrd="0" destOrd="0" presId="urn:microsoft.com/office/officeart/2005/8/layout/hList7"/>
    <dgm:cxn modelId="{702BDE5E-F939-478D-8544-70B4E837F84B}" type="presParOf" srcId="{6618135D-332B-40A7-A430-432D7F94FC08}" destId="{20AF2C54-B0BF-4CB4-AA4B-4CCB1AB4C756}" srcOrd="1" destOrd="0" presId="urn:microsoft.com/office/officeart/2005/8/layout/hList7"/>
    <dgm:cxn modelId="{4EAF7C90-EB2A-4E6A-A3C0-92AA7335087A}" type="presParOf" srcId="{6618135D-332B-40A7-A430-432D7F94FC08}" destId="{351BC70C-A1AA-499A-A2BC-9D470B0D0228}" srcOrd="2" destOrd="0" presId="urn:microsoft.com/office/officeart/2005/8/layout/hList7"/>
    <dgm:cxn modelId="{E09D4B54-1A6E-47CD-8D3C-509101916B70}" type="presParOf" srcId="{6618135D-332B-40A7-A430-432D7F94FC08}" destId="{32E92B92-F8CA-447D-B563-E8DBE91F410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EDAE4-CE29-D946-B670-44905A890827}">
      <dsp:nvSpPr>
        <dsp:cNvPr id="0" name=""/>
        <dsp:cNvSpPr/>
      </dsp:nvSpPr>
      <dsp:spPr>
        <a:xfrm>
          <a:off x="698854" y="295778"/>
          <a:ext cx="1936779" cy="1936779"/>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dirty="0"/>
            <a:t>Social Media</a:t>
          </a:r>
        </a:p>
      </dsp:txBody>
      <dsp:txXfrm>
        <a:off x="957091" y="634715"/>
        <a:ext cx="1420304" cy="871550"/>
      </dsp:txXfrm>
    </dsp:sp>
    <dsp:sp modelId="{19F755C3-3DEB-424E-ACE5-25A6C465231B}">
      <dsp:nvSpPr>
        <dsp:cNvPr id="0" name=""/>
        <dsp:cNvSpPr/>
      </dsp:nvSpPr>
      <dsp:spPr>
        <a:xfrm>
          <a:off x="1397708" y="1493018"/>
          <a:ext cx="1936779" cy="1936779"/>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dirty="0"/>
            <a:t>School</a:t>
          </a:r>
        </a:p>
      </dsp:txBody>
      <dsp:txXfrm>
        <a:off x="1990040" y="1993352"/>
        <a:ext cx="1162067" cy="1065228"/>
      </dsp:txXfrm>
    </dsp:sp>
    <dsp:sp modelId="{C87E925F-F904-5B4C-ADE6-072F92FB8836}">
      <dsp:nvSpPr>
        <dsp:cNvPr id="0" name=""/>
        <dsp:cNvSpPr/>
      </dsp:nvSpPr>
      <dsp:spPr>
        <a:xfrm>
          <a:off x="0" y="1506265"/>
          <a:ext cx="1936779" cy="1936779"/>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dirty="0"/>
            <a:t>Home</a:t>
          </a:r>
        </a:p>
      </dsp:txBody>
      <dsp:txXfrm>
        <a:off x="182380" y="2006600"/>
        <a:ext cx="1162067" cy="1065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1A5CC-EF2F-46A8-A7CC-87A9EA033FED}">
      <dsp:nvSpPr>
        <dsp:cNvPr id="0" name=""/>
        <dsp:cNvSpPr/>
      </dsp:nvSpPr>
      <dsp:spPr>
        <a:xfrm>
          <a:off x="2451" y="0"/>
          <a:ext cx="2569852" cy="4351338"/>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altLang="zh-CN" sz="2500" kern="1200" dirty="0"/>
            <a:t>Expert</a:t>
          </a:r>
          <a:r>
            <a:rPr lang="zh-CN" altLang="en-US" sz="2500" kern="1200" dirty="0"/>
            <a:t> </a:t>
          </a:r>
          <a:r>
            <a:rPr lang="en-US" altLang="zh-CN" sz="2500" kern="1200" dirty="0"/>
            <a:t>vs.</a:t>
          </a:r>
          <a:r>
            <a:rPr lang="zh-CN" altLang="en-US" sz="2500" kern="1200" dirty="0"/>
            <a:t> </a:t>
          </a:r>
          <a:r>
            <a:rPr lang="en-US" altLang="zh-CN" sz="2500" kern="1200" dirty="0"/>
            <a:t>professors?</a:t>
          </a:r>
          <a:endParaRPr lang="en-US" sz="2500" kern="1200" dirty="0"/>
        </a:p>
      </dsp:txBody>
      <dsp:txXfrm>
        <a:off x="2451" y="1740535"/>
        <a:ext cx="2569852" cy="1740535"/>
      </dsp:txXfrm>
    </dsp:sp>
    <dsp:sp modelId="{9B26A8FE-1365-4AD6-A98C-FD8E7429AEC8}">
      <dsp:nvSpPr>
        <dsp:cNvPr id="0" name=""/>
        <dsp:cNvSpPr/>
      </dsp:nvSpPr>
      <dsp:spPr>
        <a:xfrm>
          <a:off x="341140" y="228593"/>
          <a:ext cx="1921049" cy="1856858"/>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643D97-14FC-4694-922C-1B422A1D8CD6}">
      <dsp:nvSpPr>
        <dsp:cNvPr id="0" name=""/>
        <dsp:cNvSpPr/>
      </dsp:nvSpPr>
      <dsp:spPr>
        <a:xfrm>
          <a:off x="2649399" y="0"/>
          <a:ext cx="2569852" cy="4351338"/>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altLang="zh-CN" sz="2500" kern="1200" dirty="0"/>
            <a:t>Need</a:t>
          </a:r>
          <a:r>
            <a:rPr lang="zh-CN" altLang="en-US" sz="2500" kern="1200" dirty="0"/>
            <a:t> </a:t>
          </a:r>
          <a:r>
            <a:rPr lang="en-US" altLang="zh-CN" sz="2500" kern="1200" dirty="0"/>
            <a:t>for</a:t>
          </a:r>
          <a:r>
            <a:rPr lang="zh-CN" altLang="en-US" sz="2500" kern="1200" dirty="0"/>
            <a:t> </a:t>
          </a:r>
          <a:r>
            <a:rPr lang="en-US" sz="2500" kern="1200" dirty="0"/>
            <a:t>PD</a:t>
          </a:r>
        </a:p>
      </dsp:txBody>
      <dsp:txXfrm>
        <a:off x="2649399" y="1740535"/>
        <a:ext cx="2569852" cy="1740535"/>
      </dsp:txXfrm>
    </dsp:sp>
    <dsp:sp modelId="{CBC4B8A7-615C-49C0-8678-6C6C989BAA2C}">
      <dsp:nvSpPr>
        <dsp:cNvPr id="0" name=""/>
        <dsp:cNvSpPr/>
      </dsp:nvSpPr>
      <dsp:spPr>
        <a:xfrm>
          <a:off x="3020430" y="219820"/>
          <a:ext cx="1799217" cy="1845831"/>
        </a:xfrm>
        <a:prstGeom prst="ellipse">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DB0F33-8964-4BB3-957E-488F4AB9950F}">
      <dsp:nvSpPr>
        <dsp:cNvPr id="0" name=""/>
        <dsp:cNvSpPr/>
      </dsp:nvSpPr>
      <dsp:spPr>
        <a:xfrm>
          <a:off x="5296347" y="0"/>
          <a:ext cx="2569852" cy="4351338"/>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a:p>
          <a:pPr marL="0" lvl="0" indent="0" algn="ctr" defTabSz="1111250">
            <a:lnSpc>
              <a:spcPct val="90000"/>
            </a:lnSpc>
            <a:spcBef>
              <a:spcPct val="0"/>
            </a:spcBef>
            <a:spcAft>
              <a:spcPct val="35000"/>
            </a:spcAft>
            <a:buNone/>
          </a:pPr>
          <a:r>
            <a:rPr lang="en-US" sz="2500" kern="1200" dirty="0"/>
            <a:t>Constrained by money and time</a:t>
          </a:r>
        </a:p>
      </dsp:txBody>
      <dsp:txXfrm>
        <a:off x="5296347" y="1740535"/>
        <a:ext cx="2569852" cy="1740535"/>
      </dsp:txXfrm>
    </dsp:sp>
    <dsp:sp modelId="{96D03062-44F0-4FF1-8DB0-7E3BEA4737F8}">
      <dsp:nvSpPr>
        <dsp:cNvPr id="0" name=""/>
        <dsp:cNvSpPr/>
      </dsp:nvSpPr>
      <dsp:spPr>
        <a:xfrm>
          <a:off x="5676897" y="234107"/>
          <a:ext cx="1808752" cy="184583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B89255-B09A-4E80-B2FA-E3AAD59B03E4}">
      <dsp:nvSpPr>
        <dsp:cNvPr id="0" name=""/>
        <dsp:cNvSpPr/>
      </dsp:nvSpPr>
      <dsp:spPr>
        <a:xfrm>
          <a:off x="7943295" y="0"/>
          <a:ext cx="2569852" cy="4351338"/>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altLang="zh-CN" sz="2500" kern="1200" dirty="0"/>
        </a:p>
        <a:p>
          <a:pPr marL="0" lvl="0" indent="0" algn="ctr" defTabSz="1111250">
            <a:lnSpc>
              <a:spcPct val="90000"/>
            </a:lnSpc>
            <a:spcBef>
              <a:spcPct val="0"/>
            </a:spcBef>
            <a:spcAft>
              <a:spcPct val="35000"/>
            </a:spcAft>
            <a:buNone/>
          </a:pPr>
          <a:r>
            <a:rPr lang="en-US" altLang="zh-CN" sz="2500" kern="1200" dirty="0"/>
            <a:t>Social</a:t>
          </a:r>
          <a:r>
            <a:rPr lang="zh-CN" altLang="en-US" sz="2500" kern="1200" dirty="0"/>
            <a:t> </a:t>
          </a:r>
          <a:r>
            <a:rPr lang="en-US" altLang="zh-CN" sz="2500" kern="1200" dirty="0"/>
            <a:t>media-based</a:t>
          </a:r>
          <a:r>
            <a:rPr lang="zh-CN" altLang="en-US" sz="2500" kern="1200" dirty="0"/>
            <a:t> </a:t>
          </a:r>
          <a:r>
            <a:rPr lang="en-US" altLang="zh-CN" sz="2500" kern="1200" dirty="0"/>
            <a:t>PD</a:t>
          </a:r>
          <a:endParaRPr lang="en-US" sz="2500" kern="1200" dirty="0"/>
        </a:p>
      </dsp:txBody>
      <dsp:txXfrm>
        <a:off x="7943295" y="1740535"/>
        <a:ext cx="2569852" cy="1740535"/>
      </dsp:txXfrm>
    </dsp:sp>
    <dsp:sp modelId="{32E92B92-F8CA-447D-B563-E8DBE91F410C}">
      <dsp:nvSpPr>
        <dsp:cNvPr id="0" name=""/>
        <dsp:cNvSpPr/>
      </dsp:nvSpPr>
      <dsp:spPr>
        <a:xfrm>
          <a:off x="8307551" y="176951"/>
          <a:ext cx="1869914" cy="190299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3AF15E-A89D-4B39-B74C-F86F76E12850}">
      <dsp:nvSpPr>
        <dsp:cNvPr id="0" name=""/>
        <dsp:cNvSpPr/>
      </dsp:nvSpPr>
      <dsp:spPr>
        <a:xfrm>
          <a:off x="420623" y="3481070"/>
          <a:ext cx="9674352" cy="652700"/>
        </a:xfrm>
        <a:prstGeom prst="leftRightArrow">
          <a:avLst/>
        </a:prstGeom>
        <a:solidFill>
          <a:schemeClr val="accent3">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9C02B8-1ED4-834B-A75C-C1B6691CBB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785AC-D94E-9849-82D9-7EAFE0D82D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1B70EF-662D-024E-BDF3-A81F70073979}" type="datetimeFigureOut">
              <a:rPr lang="en-US" smtClean="0"/>
              <a:t>11/3/2020</a:t>
            </a:fld>
            <a:endParaRPr lang="en-US"/>
          </a:p>
        </p:txBody>
      </p:sp>
      <p:sp>
        <p:nvSpPr>
          <p:cNvPr id="4" name="Footer Placeholder 3">
            <a:extLst>
              <a:ext uri="{FF2B5EF4-FFF2-40B4-BE49-F238E27FC236}">
                <a16:creationId xmlns:a16="http://schemas.microsoft.com/office/drawing/2014/main" id="{6CD05C62-712B-8C49-90FF-7683A16E80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FDDD238-17EA-4942-9ECF-343B2B707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A8A1CB-2BFE-2B48-BB47-0F407A42B5C2}" type="slidenum">
              <a:rPr lang="en-US" smtClean="0"/>
              <a:t>‹#›</a:t>
            </a:fld>
            <a:endParaRPr lang="en-US"/>
          </a:p>
        </p:txBody>
      </p:sp>
    </p:spTree>
    <p:extLst>
      <p:ext uri="{BB962C8B-B14F-4D97-AF65-F5344CB8AC3E}">
        <p14:creationId xmlns:p14="http://schemas.microsoft.com/office/powerpoint/2010/main" val="3009105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26829-31F6-AD43-9A00-E8E86DE6494A}"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3BF5-BB56-1E4B-B3DB-60EB7FFFCE3D}" type="slidenum">
              <a:rPr lang="en-US" smtClean="0"/>
              <a:t>‹#›</a:t>
            </a:fld>
            <a:endParaRPr lang="en-US"/>
          </a:p>
        </p:txBody>
      </p:sp>
    </p:spTree>
    <p:extLst>
      <p:ext uri="{BB962C8B-B14F-4D97-AF65-F5344CB8AC3E}">
        <p14:creationId xmlns:p14="http://schemas.microsoft.com/office/powerpoint/2010/main" val="164818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1</a:t>
            </a:fld>
            <a:endParaRPr lang="en-US"/>
          </a:p>
        </p:txBody>
      </p:sp>
    </p:spTree>
    <p:extLst>
      <p:ext uri="{BB962C8B-B14F-4D97-AF65-F5344CB8AC3E}">
        <p14:creationId xmlns:p14="http://schemas.microsoft.com/office/powerpoint/2010/main" val="3060810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247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98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34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46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115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93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275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8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389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3</a:t>
            </a:fld>
            <a:endParaRPr lang="en-US"/>
          </a:p>
        </p:txBody>
      </p:sp>
    </p:spTree>
    <p:extLst>
      <p:ext uri="{BB962C8B-B14F-4D97-AF65-F5344CB8AC3E}">
        <p14:creationId xmlns:p14="http://schemas.microsoft.com/office/powerpoint/2010/main" val="2748342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753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979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176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044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67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344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481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714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822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89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4</a:t>
            </a:fld>
            <a:endParaRPr lang="en-US"/>
          </a:p>
        </p:txBody>
      </p:sp>
    </p:spTree>
    <p:extLst>
      <p:ext uri="{BB962C8B-B14F-4D97-AF65-F5344CB8AC3E}">
        <p14:creationId xmlns:p14="http://schemas.microsoft.com/office/powerpoint/2010/main" val="2802683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73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019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46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6AD6A-D62D-422A-9556-889F42F4D4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518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6A616-60D8-4517-937A-0B0183B36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979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6A616-60D8-4517-937A-0B0183B36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39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953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679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95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02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5</a:t>
            </a:fld>
            <a:endParaRPr lang="en-US"/>
          </a:p>
        </p:txBody>
      </p:sp>
    </p:spTree>
    <p:extLst>
      <p:ext uri="{BB962C8B-B14F-4D97-AF65-F5344CB8AC3E}">
        <p14:creationId xmlns:p14="http://schemas.microsoft.com/office/powerpoint/2010/main" val="259226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3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38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524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434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173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20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093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425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31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40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6</a:t>
            </a:fld>
            <a:endParaRPr lang="en-US"/>
          </a:p>
        </p:txBody>
      </p:sp>
    </p:spTree>
    <p:extLst>
      <p:ext uri="{BB962C8B-B14F-4D97-AF65-F5344CB8AC3E}">
        <p14:creationId xmlns:p14="http://schemas.microsoft.com/office/powerpoint/2010/main" val="143856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3AAD535-1D55-6A4F-B612-6ABAFEC3FB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937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101</a:t>
            </a:fld>
            <a:endParaRPr lang="en-US"/>
          </a:p>
        </p:txBody>
      </p:sp>
    </p:spTree>
    <p:extLst>
      <p:ext uri="{BB962C8B-B14F-4D97-AF65-F5344CB8AC3E}">
        <p14:creationId xmlns:p14="http://schemas.microsoft.com/office/powerpoint/2010/main" val="582400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102</a:t>
            </a:fld>
            <a:endParaRPr lang="en-US"/>
          </a:p>
        </p:txBody>
      </p:sp>
    </p:spTree>
    <p:extLst>
      <p:ext uri="{BB962C8B-B14F-4D97-AF65-F5344CB8AC3E}">
        <p14:creationId xmlns:p14="http://schemas.microsoft.com/office/powerpoint/2010/main" val="120769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10</a:t>
            </a:fld>
            <a:endParaRPr lang="en-US"/>
          </a:p>
        </p:txBody>
      </p:sp>
    </p:spTree>
    <p:extLst>
      <p:ext uri="{BB962C8B-B14F-4D97-AF65-F5344CB8AC3E}">
        <p14:creationId xmlns:p14="http://schemas.microsoft.com/office/powerpoint/2010/main" val="40295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13BF5-BB56-1E4B-B3DB-60EB7FFFCE3D}" type="slidenum">
              <a:rPr lang="en-US" smtClean="0"/>
              <a:t>15</a:t>
            </a:fld>
            <a:endParaRPr lang="en-US"/>
          </a:p>
        </p:txBody>
      </p:sp>
    </p:spTree>
    <p:extLst>
      <p:ext uri="{BB962C8B-B14F-4D97-AF65-F5344CB8AC3E}">
        <p14:creationId xmlns:p14="http://schemas.microsoft.com/office/powerpoint/2010/main" val="323503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42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AD1C1-76C2-1245-8128-9693945C31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66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7B74-BA13-2D40-83EF-588624DAB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BF8E52-AF4F-904B-A037-2A3AA6AFB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E1D80E-A062-FF4B-8632-DF3ED50E9D6B}"/>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5" name="Footer Placeholder 4">
            <a:extLst>
              <a:ext uri="{FF2B5EF4-FFF2-40B4-BE49-F238E27FC236}">
                <a16:creationId xmlns:a16="http://schemas.microsoft.com/office/drawing/2014/main" id="{945DF85D-726D-0E46-8F1C-AB603C675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44139-BBF3-CA4F-90FC-8F9D872DAAD2}"/>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190251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8423-F642-2745-9A36-25D5DAD871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68C9-110A-F84C-AC59-D9EB3FE7CE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BAEC9-7644-7343-ADEF-B4AB65A5A3C8}"/>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5" name="Footer Placeholder 4">
            <a:extLst>
              <a:ext uri="{FF2B5EF4-FFF2-40B4-BE49-F238E27FC236}">
                <a16:creationId xmlns:a16="http://schemas.microsoft.com/office/drawing/2014/main" id="{27DD2742-4748-A145-BDC2-373827D80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8125E-032F-3443-96E3-CF9975550046}"/>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231545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634B1-8F10-BE42-BA29-50B7564641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DE99A-C783-6549-8C4C-A811036AF8C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21F4E-63E1-3142-BD25-A3B2DD33961D}"/>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5" name="Footer Placeholder 4">
            <a:extLst>
              <a:ext uri="{FF2B5EF4-FFF2-40B4-BE49-F238E27FC236}">
                <a16:creationId xmlns:a16="http://schemas.microsoft.com/office/drawing/2014/main" id="{66CCF1B8-7CE4-5145-A7BC-04EBE79E3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48E9E-ECE0-D04E-AF39-9DE0F4743797}"/>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3211867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00DF1-E2A1-46F4-A575-1038F62BFAF1}"/>
              </a:ext>
            </a:extLst>
          </p:cNvPr>
          <p:cNvSpPr/>
          <p:nvPr userDrawn="1"/>
        </p:nvSpPr>
        <p:spPr>
          <a:xfrm>
            <a:off x="0" y="0"/>
            <a:ext cx="12192000" cy="3509963"/>
          </a:xfrm>
          <a:prstGeom prst="rect">
            <a:avLst/>
          </a:prstGeom>
          <a:solidFill>
            <a:srgbClr val="0E5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09762-B064-44D5-9C1A-6338297961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AF9988-3457-41E5-BFFC-93C9EE591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FDBF9E-9C13-419E-96D3-4DC5DCF8F584}"/>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5" name="Footer Placeholder 4">
            <a:extLst>
              <a:ext uri="{FF2B5EF4-FFF2-40B4-BE49-F238E27FC236}">
                <a16:creationId xmlns:a16="http://schemas.microsoft.com/office/drawing/2014/main" id="{38FD72B0-466E-4F63-837A-3D205A94B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872F1-4A49-4569-9E92-1020CB552CC2}"/>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11" name="Picture 10" descr="A picture containing device&#10;&#10;Description automatically generated">
            <a:extLst>
              <a:ext uri="{FF2B5EF4-FFF2-40B4-BE49-F238E27FC236}">
                <a16:creationId xmlns:a16="http://schemas.microsoft.com/office/drawing/2014/main" id="{5D78B42D-29F5-4009-8BD4-9D2B7E253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4899024"/>
            <a:ext cx="1301329" cy="1325564"/>
          </a:xfrm>
          <a:prstGeom prst="rect">
            <a:avLst/>
          </a:prstGeom>
        </p:spPr>
      </p:pic>
    </p:spTree>
    <p:extLst>
      <p:ext uri="{BB962C8B-B14F-4D97-AF65-F5344CB8AC3E}">
        <p14:creationId xmlns:p14="http://schemas.microsoft.com/office/powerpoint/2010/main" val="2793130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576348-AC62-44F6-8276-B203C36FBD0F}"/>
              </a:ext>
            </a:extLst>
          </p:cNvPr>
          <p:cNvSpPr/>
          <p:nvPr userDrawn="1"/>
        </p:nvSpPr>
        <p:spPr>
          <a:xfrm>
            <a:off x="1" y="0"/>
            <a:ext cx="12192000" cy="16906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AB747-A77E-40E3-8489-113843E68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56B4B-C9AB-491F-80F2-6F05D21B60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A9238-1627-4AF0-83AF-5DF7FA6941E7}"/>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5" name="Footer Placeholder 4">
            <a:extLst>
              <a:ext uri="{FF2B5EF4-FFF2-40B4-BE49-F238E27FC236}">
                <a16:creationId xmlns:a16="http://schemas.microsoft.com/office/drawing/2014/main" id="{53657CD8-A55A-41BC-BCB2-206E0D47A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AA73F-B91F-46A1-9215-4FE928CCE1FA}"/>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10" name="Picture 9" descr="A picture containing device&#10;&#10;Description automatically generated">
            <a:extLst>
              <a:ext uri="{FF2B5EF4-FFF2-40B4-BE49-F238E27FC236}">
                <a16:creationId xmlns:a16="http://schemas.microsoft.com/office/drawing/2014/main" id="{7BD80147-DDB2-45DD-9935-138271897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2471" y="241299"/>
            <a:ext cx="1301329" cy="1325564"/>
          </a:xfrm>
          <a:prstGeom prst="rect">
            <a:avLst/>
          </a:prstGeom>
        </p:spPr>
      </p:pic>
    </p:spTree>
    <p:extLst>
      <p:ext uri="{BB962C8B-B14F-4D97-AF65-F5344CB8AC3E}">
        <p14:creationId xmlns:p14="http://schemas.microsoft.com/office/powerpoint/2010/main" val="422993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877217-8D9B-4C1B-83C2-F4BA59EAC556}"/>
              </a:ext>
            </a:extLst>
          </p:cNvPr>
          <p:cNvSpPr/>
          <p:nvPr userDrawn="1"/>
        </p:nvSpPr>
        <p:spPr>
          <a:xfrm>
            <a:off x="0" y="0"/>
            <a:ext cx="12192000" cy="4589463"/>
          </a:xfrm>
          <a:prstGeom prst="rect">
            <a:avLst/>
          </a:prstGeom>
          <a:solidFill>
            <a:srgbClr val="0E5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B042D-D4CD-48FD-B15B-5F8499DBE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485900-DEE2-41BD-9290-153E911FA12A}"/>
              </a:ext>
            </a:extLst>
          </p:cNvPr>
          <p:cNvSpPr>
            <a:spLocks noGrp="1"/>
          </p:cNvSpPr>
          <p:nvPr>
            <p:ph type="body" idx="1"/>
          </p:nvPr>
        </p:nvSpPr>
        <p:spPr>
          <a:xfrm>
            <a:off x="831850" y="4589463"/>
            <a:ext cx="10515600" cy="1500187"/>
          </a:xfrm>
        </p:spPr>
        <p:txBody>
          <a:bodyPr/>
          <a:lstStyle>
            <a:lvl1pPr marL="0" indent="0">
              <a:buNone/>
              <a:defRPr sz="2400">
                <a:solidFill>
                  <a:schemeClr val="accent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98E631B-A980-4A21-89EB-A2BF6B735474}"/>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5" name="Footer Placeholder 4">
            <a:extLst>
              <a:ext uri="{FF2B5EF4-FFF2-40B4-BE49-F238E27FC236}">
                <a16:creationId xmlns:a16="http://schemas.microsoft.com/office/drawing/2014/main" id="{49D691C0-DD22-4FB4-A2D3-19F7B8A6A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AFFF0-A311-47A1-83CA-1A0657463B17}"/>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10" name="Picture 9" descr="A picture containing device&#10;&#10;Description automatically generated">
            <a:extLst>
              <a:ext uri="{FF2B5EF4-FFF2-40B4-BE49-F238E27FC236}">
                <a16:creationId xmlns:a16="http://schemas.microsoft.com/office/drawing/2014/main" id="{B6954673-EE46-4CF4-8B87-9E64FC59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411" y="180765"/>
            <a:ext cx="1301329" cy="1325564"/>
          </a:xfrm>
          <a:prstGeom prst="rect">
            <a:avLst/>
          </a:prstGeom>
        </p:spPr>
      </p:pic>
    </p:spTree>
    <p:extLst>
      <p:ext uri="{BB962C8B-B14F-4D97-AF65-F5344CB8AC3E}">
        <p14:creationId xmlns:p14="http://schemas.microsoft.com/office/powerpoint/2010/main" val="1632219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E941BA-C048-43F9-995F-17CFD08145E3}"/>
              </a:ext>
            </a:extLst>
          </p:cNvPr>
          <p:cNvSpPr/>
          <p:nvPr userDrawn="1"/>
        </p:nvSpPr>
        <p:spPr>
          <a:xfrm>
            <a:off x="1" y="0"/>
            <a:ext cx="12192000" cy="16906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ED7F2-AB07-422A-8BE2-BACF38BC0E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AD979-67F0-45C3-85F3-66DB93656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080702-9076-4381-8C36-4DC85616B6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F7018-C388-4C7E-B2AF-2F7CF135A812}"/>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6" name="Footer Placeholder 5">
            <a:extLst>
              <a:ext uri="{FF2B5EF4-FFF2-40B4-BE49-F238E27FC236}">
                <a16:creationId xmlns:a16="http://schemas.microsoft.com/office/drawing/2014/main" id="{851668A0-AABD-4F34-B5CC-DBA2B304D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F48E9-1184-43AB-8766-C865923879E8}"/>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11" name="Picture 10" descr="A picture containing device&#10;&#10;Description automatically generated">
            <a:extLst>
              <a:ext uri="{FF2B5EF4-FFF2-40B4-BE49-F238E27FC236}">
                <a16:creationId xmlns:a16="http://schemas.microsoft.com/office/drawing/2014/main" id="{1E0DA613-CE8E-46A0-BBE7-FA4DA47306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2471" y="241299"/>
            <a:ext cx="1301329" cy="1325564"/>
          </a:xfrm>
          <a:prstGeom prst="rect">
            <a:avLst/>
          </a:prstGeom>
        </p:spPr>
      </p:pic>
    </p:spTree>
    <p:extLst>
      <p:ext uri="{BB962C8B-B14F-4D97-AF65-F5344CB8AC3E}">
        <p14:creationId xmlns:p14="http://schemas.microsoft.com/office/powerpoint/2010/main" val="4102679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C6A9F3-D951-4922-B39B-2394B74ADAE0}"/>
              </a:ext>
            </a:extLst>
          </p:cNvPr>
          <p:cNvSpPr/>
          <p:nvPr userDrawn="1"/>
        </p:nvSpPr>
        <p:spPr>
          <a:xfrm>
            <a:off x="1" y="0"/>
            <a:ext cx="12192000" cy="16906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D070C-770F-4CE0-AEBB-4BD05B4678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C830E6-4A2D-4184-AEC4-C01014F39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AC6C17-FA3C-4FB0-80CD-C55E32CFD8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9047C7-1130-4D0A-ADE0-F85D9B6E11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F9F02-CDD2-4375-8A9C-6C3E8E83C0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6E9323-663A-49A1-8E1A-CE9BFD80D8E6}"/>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8" name="Footer Placeholder 7">
            <a:extLst>
              <a:ext uri="{FF2B5EF4-FFF2-40B4-BE49-F238E27FC236}">
                <a16:creationId xmlns:a16="http://schemas.microsoft.com/office/drawing/2014/main" id="{68209F28-CD0C-4BCA-A5AE-57A49074B3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16A7FF-C0F5-4F02-995E-07BDDAA2699D}"/>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13" name="Picture 12" descr="A picture containing device&#10;&#10;Description automatically generated">
            <a:extLst>
              <a:ext uri="{FF2B5EF4-FFF2-40B4-BE49-F238E27FC236}">
                <a16:creationId xmlns:a16="http://schemas.microsoft.com/office/drawing/2014/main" id="{3A61F6D8-1953-4840-8E7F-E3DA1BC534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2471" y="241299"/>
            <a:ext cx="1301329" cy="1325564"/>
          </a:xfrm>
          <a:prstGeom prst="rect">
            <a:avLst/>
          </a:prstGeom>
        </p:spPr>
      </p:pic>
    </p:spTree>
    <p:extLst>
      <p:ext uri="{BB962C8B-B14F-4D97-AF65-F5344CB8AC3E}">
        <p14:creationId xmlns:p14="http://schemas.microsoft.com/office/powerpoint/2010/main" val="581124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B2B787-C2A7-477F-AFEA-0CEF13B47EEB}"/>
              </a:ext>
            </a:extLst>
          </p:cNvPr>
          <p:cNvSpPr/>
          <p:nvPr userDrawn="1"/>
        </p:nvSpPr>
        <p:spPr>
          <a:xfrm>
            <a:off x="1" y="0"/>
            <a:ext cx="12192000" cy="16906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F282A-CC27-4419-A68D-859631632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887B5-851F-4141-B8C4-8D1F6D5D1DAE}"/>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a:t>
            </a:r>
            <a:endParaRPr lang="en-US" dirty="0"/>
          </a:p>
        </p:txBody>
      </p:sp>
      <p:sp>
        <p:nvSpPr>
          <p:cNvPr id="4" name="Footer Placeholder 3">
            <a:extLst>
              <a:ext uri="{FF2B5EF4-FFF2-40B4-BE49-F238E27FC236}">
                <a16:creationId xmlns:a16="http://schemas.microsoft.com/office/drawing/2014/main" id="{33C5AE7A-F834-4EB5-9217-FA91C37E4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9D4F1E-E8F3-487C-8200-33352B2BDFF0}"/>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9" name="Picture 8" descr="A picture containing device&#10;&#10;Description automatically generated">
            <a:extLst>
              <a:ext uri="{FF2B5EF4-FFF2-40B4-BE49-F238E27FC236}">
                <a16:creationId xmlns:a16="http://schemas.microsoft.com/office/drawing/2014/main" id="{847C19BA-12D1-4A28-BFAB-215E795C8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2471" y="241299"/>
            <a:ext cx="1301329" cy="1325564"/>
          </a:xfrm>
          <a:prstGeom prst="rect">
            <a:avLst/>
          </a:prstGeom>
        </p:spPr>
      </p:pic>
    </p:spTree>
    <p:extLst>
      <p:ext uri="{BB962C8B-B14F-4D97-AF65-F5344CB8AC3E}">
        <p14:creationId xmlns:p14="http://schemas.microsoft.com/office/powerpoint/2010/main" val="295991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BE14F4-E8D4-44A3-8B1D-3F3FF4B0C1AE}"/>
              </a:ext>
            </a:extLst>
          </p:cNvPr>
          <p:cNvSpPr/>
          <p:nvPr userDrawn="1"/>
        </p:nvSpPr>
        <p:spPr>
          <a:xfrm>
            <a:off x="1" y="0"/>
            <a:ext cx="12192000" cy="16906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BE06098F-62EB-4FBD-841B-D8DB73A17C2C}"/>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3" name="Footer Placeholder 2">
            <a:extLst>
              <a:ext uri="{FF2B5EF4-FFF2-40B4-BE49-F238E27FC236}">
                <a16:creationId xmlns:a16="http://schemas.microsoft.com/office/drawing/2014/main" id="{865972A0-4B38-4064-9BEC-0929AB6B2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F29C7F-B4BD-4B24-93F0-E5913587A38D}"/>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8" name="Picture 7" descr="A picture containing device&#10;&#10;Description automatically generated">
            <a:extLst>
              <a:ext uri="{FF2B5EF4-FFF2-40B4-BE49-F238E27FC236}">
                <a16:creationId xmlns:a16="http://schemas.microsoft.com/office/drawing/2014/main" id="{055865FE-949B-4F03-8D3F-0D7D91D488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2471" y="241299"/>
            <a:ext cx="1301329" cy="1325564"/>
          </a:xfrm>
          <a:prstGeom prst="rect">
            <a:avLst/>
          </a:prstGeom>
        </p:spPr>
      </p:pic>
    </p:spTree>
    <p:extLst>
      <p:ext uri="{BB962C8B-B14F-4D97-AF65-F5344CB8AC3E}">
        <p14:creationId xmlns:p14="http://schemas.microsoft.com/office/powerpoint/2010/main" val="1347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114956-D048-4176-B609-22DD638643B2}"/>
              </a:ext>
            </a:extLst>
          </p:cNvPr>
          <p:cNvSpPr/>
          <p:nvPr userDrawn="1"/>
        </p:nvSpPr>
        <p:spPr>
          <a:xfrm>
            <a:off x="0" y="0"/>
            <a:ext cx="5183187"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07BFD-A99A-4C99-A9DA-CB4E976D80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13CE34-C99F-46C4-9134-547B0318E8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53DFBD-30FE-43F7-A278-14A6869BA87E}"/>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79A5B65-56C3-4686-8D29-B660D405ED7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b="1" dirty="0"/>
              <a:t>#AECT20</a:t>
            </a:r>
          </a:p>
          <a:p>
            <a:r>
              <a:rPr lang="en-US" b="1" dirty="0"/>
              <a:t>Virtual Convention</a:t>
            </a:r>
            <a:r>
              <a:rPr lang="en-US" dirty="0"/>
              <a:t>, </a:t>
            </a:r>
            <a:r>
              <a:rPr lang="en-US" b="1" dirty="0"/>
              <a:t>Nov. 2-7 </a:t>
            </a:r>
          </a:p>
        </p:txBody>
      </p:sp>
      <p:sp>
        <p:nvSpPr>
          <p:cNvPr id="6" name="Footer Placeholder 5">
            <a:extLst>
              <a:ext uri="{FF2B5EF4-FFF2-40B4-BE49-F238E27FC236}">
                <a16:creationId xmlns:a16="http://schemas.microsoft.com/office/drawing/2014/main" id="{6D68E1E5-F3D8-4725-BF9A-212A092E2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EDDB-8027-4190-8EE2-5787529E7D51}"/>
              </a:ext>
            </a:extLst>
          </p:cNvPr>
          <p:cNvSpPr>
            <a:spLocks noGrp="1"/>
          </p:cNvSpPr>
          <p:nvPr>
            <p:ph type="sldNum" sz="quarter" idx="12"/>
          </p:nvPr>
        </p:nvSpPr>
        <p:spPr/>
        <p:txBody>
          <a:bodyPr/>
          <a:lstStyle/>
          <a:p>
            <a:fld id="{E985B1F2-C4F5-4F10-A7B0-CD082B9BDBFE}" type="slidenum">
              <a:rPr lang="en-US" smtClean="0"/>
              <a:t>‹#›</a:t>
            </a:fld>
            <a:endParaRPr lang="en-US"/>
          </a:p>
        </p:txBody>
      </p:sp>
    </p:spTree>
    <p:extLst>
      <p:ext uri="{BB962C8B-B14F-4D97-AF65-F5344CB8AC3E}">
        <p14:creationId xmlns:p14="http://schemas.microsoft.com/office/powerpoint/2010/main" val="1597887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70C9-3AC4-AC43-AD69-BA261025E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2BD3E-133E-8348-A04A-A3FA935754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E7D01-5D9B-F24C-98E1-54A6394D7691}"/>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5" name="Footer Placeholder 4">
            <a:extLst>
              <a:ext uri="{FF2B5EF4-FFF2-40B4-BE49-F238E27FC236}">
                <a16:creationId xmlns:a16="http://schemas.microsoft.com/office/drawing/2014/main" id="{D0D31149-443D-7B4D-895A-723F838E6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C7FF5-C5CD-BA4F-A488-32C0662ED574}"/>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214832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17E266-AF1F-45BC-BA0E-FB269A604E98}"/>
              </a:ext>
            </a:extLst>
          </p:cNvPr>
          <p:cNvSpPr/>
          <p:nvPr userDrawn="1"/>
        </p:nvSpPr>
        <p:spPr>
          <a:xfrm>
            <a:off x="0" y="0"/>
            <a:ext cx="5183187"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1FEEE-95CF-4A9F-B970-BB59E7BA9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92D435-30E2-41BC-9279-DC34D5012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299DE0-0F30-4F54-A7AF-9D1BB0456961}"/>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70B844-B61D-40BE-898A-2C83708D8BF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b="1" dirty="0"/>
              <a:t>#AECT20</a:t>
            </a:r>
          </a:p>
          <a:p>
            <a:r>
              <a:rPr lang="en-US" b="1" dirty="0"/>
              <a:t>Virtual Convention</a:t>
            </a:r>
            <a:r>
              <a:rPr lang="en-US" dirty="0"/>
              <a:t>, </a:t>
            </a:r>
            <a:r>
              <a:rPr lang="en-US" b="1" dirty="0"/>
              <a:t>Nov. 2-7 </a:t>
            </a:r>
          </a:p>
        </p:txBody>
      </p:sp>
      <p:sp>
        <p:nvSpPr>
          <p:cNvPr id="6" name="Footer Placeholder 5">
            <a:extLst>
              <a:ext uri="{FF2B5EF4-FFF2-40B4-BE49-F238E27FC236}">
                <a16:creationId xmlns:a16="http://schemas.microsoft.com/office/drawing/2014/main" id="{EE05F759-8E20-4200-A536-C7AFE9948E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C9459-E9B1-4094-B00E-6A63991D8CE1}"/>
              </a:ext>
            </a:extLst>
          </p:cNvPr>
          <p:cNvSpPr>
            <a:spLocks noGrp="1"/>
          </p:cNvSpPr>
          <p:nvPr>
            <p:ph type="sldNum" sz="quarter" idx="12"/>
          </p:nvPr>
        </p:nvSpPr>
        <p:spPr/>
        <p:txBody>
          <a:bodyPr/>
          <a:lstStyle/>
          <a:p>
            <a:fld id="{E985B1F2-C4F5-4F10-A7B0-CD082B9BDBFE}" type="slidenum">
              <a:rPr lang="en-US" smtClean="0"/>
              <a:t>‹#›</a:t>
            </a:fld>
            <a:endParaRPr lang="en-US"/>
          </a:p>
        </p:txBody>
      </p:sp>
    </p:spTree>
    <p:extLst>
      <p:ext uri="{BB962C8B-B14F-4D97-AF65-F5344CB8AC3E}">
        <p14:creationId xmlns:p14="http://schemas.microsoft.com/office/powerpoint/2010/main" val="1281586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D62622-EA6F-4F4E-8BA1-1B86B05A69E9}"/>
              </a:ext>
            </a:extLst>
          </p:cNvPr>
          <p:cNvSpPr/>
          <p:nvPr userDrawn="1"/>
        </p:nvSpPr>
        <p:spPr>
          <a:xfrm>
            <a:off x="1" y="0"/>
            <a:ext cx="12192000" cy="16906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AAF77-2DE6-4E81-9D6B-4752F2F5C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376B20-0C9C-4C97-A23E-E1190254D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333E8-086A-4707-A709-DD13B936D831}"/>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5" name="Footer Placeholder 4">
            <a:extLst>
              <a:ext uri="{FF2B5EF4-FFF2-40B4-BE49-F238E27FC236}">
                <a16:creationId xmlns:a16="http://schemas.microsoft.com/office/drawing/2014/main" id="{EB694553-5330-4006-AE05-7CFC69957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B442E-7173-4D99-AA74-3DE2F7AD3E33}"/>
              </a:ext>
            </a:extLst>
          </p:cNvPr>
          <p:cNvSpPr>
            <a:spLocks noGrp="1"/>
          </p:cNvSpPr>
          <p:nvPr>
            <p:ph type="sldNum" sz="quarter" idx="12"/>
          </p:nvPr>
        </p:nvSpPr>
        <p:spPr/>
        <p:txBody>
          <a:bodyPr/>
          <a:lstStyle/>
          <a:p>
            <a:fld id="{E985B1F2-C4F5-4F10-A7B0-CD082B9BDBFE}" type="slidenum">
              <a:rPr lang="en-US" smtClean="0"/>
              <a:t>‹#›</a:t>
            </a:fld>
            <a:endParaRPr lang="en-US"/>
          </a:p>
        </p:txBody>
      </p:sp>
      <p:pic>
        <p:nvPicPr>
          <p:cNvPr id="10" name="Picture 9" descr="A picture containing device&#10;&#10;Description automatically generated">
            <a:extLst>
              <a:ext uri="{FF2B5EF4-FFF2-40B4-BE49-F238E27FC236}">
                <a16:creationId xmlns:a16="http://schemas.microsoft.com/office/drawing/2014/main" id="{1784808B-AD79-49EC-A4B9-6C4C960C63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2471" y="241299"/>
            <a:ext cx="1301329" cy="1325564"/>
          </a:xfrm>
          <a:prstGeom prst="rect">
            <a:avLst/>
          </a:prstGeom>
        </p:spPr>
      </p:pic>
    </p:spTree>
    <p:extLst>
      <p:ext uri="{BB962C8B-B14F-4D97-AF65-F5344CB8AC3E}">
        <p14:creationId xmlns:p14="http://schemas.microsoft.com/office/powerpoint/2010/main" val="3846254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C4379A-192E-4032-9E2C-D9C3E32E2615}"/>
              </a:ext>
            </a:extLst>
          </p:cNvPr>
          <p:cNvSpPr/>
          <p:nvPr userDrawn="1"/>
        </p:nvSpPr>
        <p:spPr>
          <a:xfrm>
            <a:off x="8724900" y="-14288"/>
            <a:ext cx="3467100" cy="687228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464BF44F-8A29-4DAB-846D-D9E9E24E2F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F1CB2B-3832-4B51-AC5C-3C13F87CDC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C5A3F-5746-4F91-B5B6-4E559D1C5349}"/>
              </a:ext>
            </a:extLst>
          </p:cNvPr>
          <p:cNvSpPr>
            <a:spLocks noGrp="1"/>
          </p:cNvSpPr>
          <p:nvPr>
            <p:ph type="dt" sz="half" idx="10"/>
          </p:nvPr>
        </p:nvSpPr>
        <p:spPr>
          <a:xfrm>
            <a:off x="838200" y="6356350"/>
            <a:ext cx="2743200" cy="365125"/>
          </a:xfrm>
          <a:prstGeom prst="rect">
            <a:avLst/>
          </a:prstGeom>
        </p:spPr>
        <p:txBody>
          <a:bodyPr/>
          <a:lstStyle/>
          <a:p>
            <a:r>
              <a:rPr lang="en-US" b="1" dirty="0"/>
              <a:t>#AECT20</a:t>
            </a:r>
          </a:p>
          <a:p>
            <a:r>
              <a:rPr lang="en-US" b="1" dirty="0"/>
              <a:t>Virtual Convention</a:t>
            </a:r>
            <a:r>
              <a:rPr lang="en-US" dirty="0"/>
              <a:t>, </a:t>
            </a:r>
            <a:r>
              <a:rPr lang="en-US" b="1" dirty="0"/>
              <a:t>Nov. 2-7 </a:t>
            </a:r>
          </a:p>
        </p:txBody>
      </p:sp>
      <p:sp>
        <p:nvSpPr>
          <p:cNvPr id="5" name="Footer Placeholder 4">
            <a:extLst>
              <a:ext uri="{FF2B5EF4-FFF2-40B4-BE49-F238E27FC236}">
                <a16:creationId xmlns:a16="http://schemas.microsoft.com/office/drawing/2014/main" id="{41D6A38F-2EF9-48FB-B980-950C7DFD1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B487E-AD43-42C5-96B3-312829219F44}"/>
              </a:ext>
            </a:extLst>
          </p:cNvPr>
          <p:cNvSpPr>
            <a:spLocks noGrp="1"/>
          </p:cNvSpPr>
          <p:nvPr>
            <p:ph type="sldNum" sz="quarter" idx="12"/>
          </p:nvPr>
        </p:nvSpPr>
        <p:spPr/>
        <p:txBody>
          <a:bodyPr/>
          <a:lstStyle/>
          <a:p>
            <a:fld id="{E985B1F2-C4F5-4F10-A7B0-CD082B9BDBFE}" type="slidenum">
              <a:rPr lang="en-US" smtClean="0"/>
              <a:t>‹#›</a:t>
            </a:fld>
            <a:endParaRPr lang="en-US"/>
          </a:p>
        </p:txBody>
      </p:sp>
    </p:spTree>
    <p:extLst>
      <p:ext uri="{BB962C8B-B14F-4D97-AF65-F5344CB8AC3E}">
        <p14:creationId xmlns:p14="http://schemas.microsoft.com/office/powerpoint/2010/main" val="1372481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47C4C6-F743-4638-89B5-60146629A59E}"/>
              </a:ext>
            </a:extLst>
          </p:cNvPr>
          <p:cNvGrpSpPr/>
          <p:nvPr userDrawn="1"/>
        </p:nvGrpSpPr>
        <p:grpSpPr>
          <a:xfrm flipH="1">
            <a:off x="2657472" y="1971671"/>
            <a:ext cx="1343029" cy="1343029"/>
            <a:chOff x="2190747" y="1657346"/>
            <a:chExt cx="1343029" cy="1343029"/>
          </a:xfrm>
        </p:grpSpPr>
        <p:sp>
          <p:nvSpPr>
            <p:cNvPr id="2" name="Arc 1">
              <a:extLst>
                <a:ext uri="{FF2B5EF4-FFF2-40B4-BE49-F238E27FC236}">
                  <a16:creationId xmlns:a16="http://schemas.microsoft.com/office/drawing/2014/main" id="{B7C2B258-141E-4BC9-85CA-9FDBB30C46BF}"/>
                </a:ext>
              </a:extLst>
            </p:cNvPr>
            <p:cNvSpPr/>
            <p:nvPr userDrawn="1"/>
          </p:nvSpPr>
          <p:spPr>
            <a:xfrm>
              <a:off x="2705100" y="2190749"/>
              <a:ext cx="504825" cy="504825"/>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 name="Arc 3">
              <a:extLst>
                <a:ext uri="{FF2B5EF4-FFF2-40B4-BE49-F238E27FC236}">
                  <a16:creationId xmlns:a16="http://schemas.microsoft.com/office/drawing/2014/main" id="{10A7735F-90FC-4DD6-9A30-EA9FF118174A}"/>
                </a:ext>
              </a:extLst>
            </p:cNvPr>
            <p:cNvSpPr/>
            <p:nvPr userDrawn="1"/>
          </p:nvSpPr>
          <p:spPr>
            <a:xfrm>
              <a:off x="2481261" y="1947860"/>
              <a:ext cx="895351" cy="895351"/>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 name="Arc 4">
              <a:extLst>
                <a:ext uri="{FF2B5EF4-FFF2-40B4-BE49-F238E27FC236}">
                  <a16:creationId xmlns:a16="http://schemas.microsoft.com/office/drawing/2014/main" id="{3B29125C-EA5F-47C9-9310-E31997A572C3}"/>
                </a:ext>
              </a:extLst>
            </p:cNvPr>
            <p:cNvSpPr/>
            <p:nvPr userDrawn="1"/>
          </p:nvSpPr>
          <p:spPr>
            <a:xfrm>
              <a:off x="2190747" y="1657346"/>
              <a:ext cx="1343029" cy="1343029"/>
            </a:xfrm>
            <a:prstGeom prst="arc">
              <a:avLst>
                <a:gd name="adj1" fmla="val 9366810"/>
                <a:gd name="adj2" fmla="val 1784445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Tree>
    <p:extLst>
      <p:ext uri="{BB962C8B-B14F-4D97-AF65-F5344CB8AC3E}">
        <p14:creationId xmlns:p14="http://schemas.microsoft.com/office/powerpoint/2010/main" val="367849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923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97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99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89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071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F074AD-5A0D-40B4-813D-34862D7DF200}"/>
              </a:ext>
            </a:extLst>
          </p:cNvPr>
          <p:cNvSpPr/>
          <p:nvPr userDrawn="1"/>
        </p:nvSpPr>
        <p:spPr>
          <a:xfrm>
            <a:off x="0" y="-1"/>
            <a:ext cx="121920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136F6D66-F2F9-4BF4-99F9-B1BA1142497F}"/>
              </a:ext>
            </a:extLst>
          </p:cNvPr>
          <p:cNvSpPr/>
          <p:nvPr userDrawn="1"/>
        </p:nvSpPr>
        <p:spPr>
          <a:xfrm>
            <a:off x="0" y="6792686"/>
            <a:ext cx="12192000" cy="65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34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DAFB-2F98-F44D-8A65-E5935D994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1416AA-2225-3843-9815-8838FEAF4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AFB890-47FB-C44B-8AFA-594283BCE4D6}"/>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5" name="Footer Placeholder 4">
            <a:extLst>
              <a:ext uri="{FF2B5EF4-FFF2-40B4-BE49-F238E27FC236}">
                <a16:creationId xmlns:a16="http://schemas.microsoft.com/office/drawing/2014/main" id="{AB31F256-5A95-EB48-8B52-BF26A6622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A2E10-2F1C-8346-B239-D18429F313E4}"/>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3164195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AB49C-82D6-462D-8630-09F94CD9C293}"/>
              </a:ext>
            </a:extLst>
          </p:cNvPr>
          <p:cNvSpPr/>
          <p:nvPr userDrawn="1"/>
        </p:nvSpPr>
        <p:spPr>
          <a:xfrm>
            <a:off x="0" y="-1"/>
            <a:ext cx="12192000" cy="653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8D265AB-C1BD-4CEB-AE14-D0E6C976BF8A}"/>
              </a:ext>
            </a:extLst>
          </p:cNvPr>
          <p:cNvSpPr/>
          <p:nvPr userDrawn="1"/>
        </p:nvSpPr>
        <p:spPr>
          <a:xfrm>
            <a:off x="722811" y="291737"/>
            <a:ext cx="10519955" cy="7720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373C4845-8216-4B2A-A66E-536E74678B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6" name="Rectangle 5">
            <a:extLst>
              <a:ext uri="{FF2B5EF4-FFF2-40B4-BE49-F238E27FC236}">
                <a16:creationId xmlns:a16="http://schemas.microsoft.com/office/drawing/2014/main" id="{CFF96AC6-9B82-47F8-82E6-EA6FB9EA9653}"/>
              </a:ext>
            </a:extLst>
          </p:cNvPr>
          <p:cNvSpPr/>
          <p:nvPr userDrawn="1"/>
        </p:nvSpPr>
        <p:spPr>
          <a:xfrm>
            <a:off x="0" y="6792686"/>
            <a:ext cx="12192000" cy="65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031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70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07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44">
            <a:extLst>
              <a:ext uri="{FF2B5EF4-FFF2-40B4-BE49-F238E27FC236}">
                <a16:creationId xmlns:a16="http://schemas.microsoft.com/office/drawing/2014/main" id="{C07FBD2D-6A89-414D-85F9-7BB69D5020BD}"/>
              </a:ext>
            </a:extLst>
          </p:cNvPr>
          <p:cNvSpPr>
            <a:spLocks noChangeAspect="1"/>
          </p:cNvSpPr>
          <p:nvPr/>
        </p:nvSpPr>
        <p:spPr>
          <a:xfrm>
            <a:off x="8608025" y="1457403"/>
            <a:ext cx="2915574"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7" name="Freeform 44">
            <a:extLst>
              <a:ext uri="{FF2B5EF4-FFF2-40B4-BE49-F238E27FC236}">
                <a16:creationId xmlns:a16="http://schemas.microsoft.com/office/drawing/2014/main" id="{B11ECC53-3D93-4507-89DA-7C96C5F98371}"/>
              </a:ext>
            </a:extLst>
          </p:cNvPr>
          <p:cNvSpPr>
            <a:spLocks noChangeAspect="1"/>
          </p:cNvSpPr>
          <p:nvPr userDrawn="1"/>
        </p:nvSpPr>
        <p:spPr>
          <a:xfrm flipH="1">
            <a:off x="681574" y="2390853"/>
            <a:ext cx="2915574"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6" name="그림 개체 틀 2">
            <a:extLst>
              <a:ext uri="{FF2B5EF4-FFF2-40B4-BE49-F238E27FC236}">
                <a16:creationId xmlns:a16="http://schemas.microsoft.com/office/drawing/2014/main" id="{5B2F270D-6127-4230-AAA0-00D1740544F6}"/>
              </a:ext>
            </a:extLst>
          </p:cNvPr>
          <p:cNvSpPr>
            <a:spLocks noGrp="1"/>
          </p:cNvSpPr>
          <p:nvPr>
            <p:ph type="pic" sz="quarter" idx="59" hasCustomPrompt="1"/>
          </p:nvPr>
        </p:nvSpPr>
        <p:spPr>
          <a:xfrm>
            <a:off x="1811890" y="252965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8" name="그림 개체 틀 2">
            <a:extLst>
              <a:ext uri="{FF2B5EF4-FFF2-40B4-BE49-F238E27FC236}">
                <a16:creationId xmlns:a16="http://schemas.microsoft.com/office/drawing/2014/main" id="{1FCAD4D1-1D22-4C76-A670-F8AC37A106D2}"/>
              </a:ext>
            </a:extLst>
          </p:cNvPr>
          <p:cNvSpPr>
            <a:spLocks noGrp="1"/>
          </p:cNvSpPr>
          <p:nvPr>
            <p:ph type="pic" sz="quarter" idx="60" hasCustomPrompt="1"/>
          </p:nvPr>
        </p:nvSpPr>
        <p:spPr>
          <a:xfrm>
            <a:off x="9117565" y="159620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9" name="Freeform 44">
            <a:extLst>
              <a:ext uri="{FF2B5EF4-FFF2-40B4-BE49-F238E27FC236}">
                <a16:creationId xmlns:a16="http://schemas.microsoft.com/office/drawing/2014/main" id="{C3AF9648-F60B-452B-86AC-AB13E224D3FD}"/>
              </a:ext>
            </a:extLst>
          </p:cNvPr>
          <p:cNvSpPr>
            <a:spLocks noChangeAspect="1"/>
          </p:cNvSpPr>
          <p:nvPr userDrawn="1"/>
        </p:nvSpPr>
        <p:spPr>
          <a:xfrm>
            <a:off x="4705886" y="4314903"/>
            <a:ext cx="2915574" cy="1570864"/>
          </a:xfrm>
          <a:custGeom>
            <a:avLst/>
            <a:gdLst>
              <a:gd name="connsiteX0" fmla="*/ 759126 w 2031627"/>
              <a:gd name="connsiteY0" fmla="*/ 175 h 1094607"/>
              <a:gd name="connsiteX1" fmla="*/ 1202563 w 2031627"/>
              <a:gd name="connsiteY1" fmla="*/ 233386 h 1094607"/>
              <a:gd name="connsiteX2" fmla="*/ 1517075 w 2031627"/>
              <a:gd name="connsiteY2" fmla="*/ 223857 h 1094607"/>
              <a:gd name="connsiteX3" fmla="*/ 1636027 w 2031627"/>
              <a:gd name="connsiteY3" fmla="*/ 467173 h 1094607"/>
              <a:gd name="connsiteX4" fmla="*/ 1993043 w 2031627"/>
              <a:gd name="connsiteY4" fmla="*/ 605752 h 1094607"/>
              <a:gd name="connsiteX5" fmla="*/ 1981034 w 2031627"/>
              <a:gd name="connsiteY5" fmla="*/ 927342 h 1094607"/>
              <a:gd name="connsiteX6" fmla="*/ 1635570 w 2031627"/>
              <a:gd name="connsiteY6" fmla="*/ 1094607 h 1094607"/>
              <a:gd name="connsiteX7" fmla="*/ 417697 w 2031627"/>
              <a:gd name="connsiteY7" fmla="*/ 1091009 h 1094607"/>
              <a:gd name="connsiteX8" fmla="*/ 4450 w 2031627"/>
              <a:gd name="connsiteY8" fmla="*/ 817631 h 1094607"/>
              <a:gd name="connsiteX9" fmla="*/ 298401 w 2031627"/>
              <a:gd name="connsiteY9" fmla="*/ 448930 h 1094607"/>
              <a:gd name="connsiteX10" fmla="*/ 704111 w 2031627"/>
              <a:gd name="connsiteY10" fmla="*/ 3572 h 1094607"/>
              <a:gd name="connsiteX11" fmla="*/ 759126 w 2031627"/>
              <a:gd name="connsiteY11" fmla="*/ 175 h 109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1627" h="1094607">
                <a:moveTo>
                  <a:pt x="759126" y="175"/>
                </a:moveTo>
                <a:cubicBezTo>
                  <a:pt x="1025636" y="-5883"/>
                  <a:pt x="1164300" y="146830"/>
                  <a:pt x="1202563" y="233386"/>
                </a:cubicBezTo>
                <a:cubicBezTo>
                  <a:pt x="1282888" y="192395"/>
                  <a:pt x="1410516" y="166317"/>
                  <a:pt x="1517075" y="223857"/>
                </a:cubicBezTo>
                <a:cubicBezTo>
                  <a:pt x="1603843" y="265350"/>
                  <a:pt x="1655398" y="364274"/>
                  <a:pt x="1636027" y="467173"/>
                </a:cubicBezTo>
                <a:cubicBezTo>
                  <a:pt x="1818665" y="436910"/>
                  <a:pt x="1962089" y="552744"/>
                  <a:pt x="1993043" y="605752"/>
                </a:cubicBezTo>
                <a:cubicBezTo>
                  <a:pt x="2033585" y="679331"/>
                  <a:pt x="2059020" y="824827"/>
                  <a:pt x="1981034" y="927342"/>
                </a:cubicBezTo>
                <a:cubicBezTo>
                  <a:pt x="1895034" y="1028063"/>
                  <a:pt x="1787166" y="1085614"/>
                  <a:pt x="1635570" y="1094607"/>
                </a:cubicBezTo>
                <a:lnTo>
                  <a:pt x="417697" y="1091009"/>
                </a:lnTo>
                <a:cubicBezTo>
                  <a:pt x="190851" y="1097978"/>
                  <a:pt x="45994" y="1027462"/>
                  <a:pt x="4450" y="817631"/>
                </a:cubicBezTo>
                <a:cubicBezTo>
                  <a:pt x="-12314" y="719312"/>
                  <a:pt x="4831" y="512100"/>
                  <a:pt x="298401" y="448930"/>
                </a:cubicBezTo>
                <a:cubicBezTo>
                  <a:pt x="297213" y="309047"/>
                  <a:pt x="387539" y="53920"/>
                  <a:pt x="704111" y="3572"/>
                </a:cubicBezTo>
                <a:cubicBezTo>
                  <a:pt x="723022" y="1690"/>
                  <a:pt x="741358" y="579"/>
                  <a:pt x="759126" y="175"/>
                </a:cubicBezTo>
                <a:close/>
              </a:path>
            </a:pathLst>
          </a:custGeom>
          <a:solidFill>
            <a:schemeClr val="bg1"/>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sp>
        <p:nvSpPr>
          <p:cNvPr id="10" name="그림 개체 틀 2">
            <a:extLst>
              <a:ext uri="{FF2B5EF4-FFF2-40B4-BE49-F238E27FC236}">
                <a16:creationId xmlns:a16="http://schemas.microsoft.com/office/drawing/2014/main" id="{ADE84C9C-AE4C-4919-85E3-27955132D9EC}"/>
              </a:ext>
            </a:extLst>
          </p:cNvPr>
          <p:cNvSpPr>
            <a:spLocks noGrp="1"/>
          </p:cNvSpPr>
          <p:nvPr>
            <p:ph type="pic" sz="quarter" idx="61" hasCustomPrompt="1"/>
          </p:nvPr>
        </p:nvSpPr>
        <p:spPr>
          <a:xfrm>
            <a:off x="5202790" y="4453705"/>
            <a:ext cx="1293260" cy="1293260"/>
          </a:xfrm>
          <a:prstGeom prst="ellipse">
            <a:avLst/>
          </a:prstGeom>
          <a:solidFill>
            <a:schemeClr val="bg1">
              <a:lumMod val="8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421253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AB178950-6460-489A-86E8-DA7944855983}"/>
              </a:ext>
            </a:extLst>
          </p:cNvPr>
          <p:cNvSpPr>
            <a:spLocks noGrp="1"/>
          </p:cNvSpPr>
          <p:nvPr>
            <p:ph type="pic" sz="quarter" idx="46" hasCustomPrompt="1"/>
          </p:nvPr>
        </p:nvSpPr>
        <p:spPr>
          <a:xfrm>
            <a:off x="1875633" y="1819076"/>
            <a:ext cx="9593277" cy="2645996"/>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200" dirty="0">
                <a:solidFill>
                  <a:schemeClr val="tx1">
                    <a:lumMod val="75000"/>
                    <a:lumOff val="25000"/>
                  </a:schemeClr>
                </a:solidFill>
              </a:defRPr>
            </a:lvl1pPr>
          </a:lstStyle>
          <a:p>
            <a:pPr marL="0" marR="0" lvl="0" indent="0" algn="ctr"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And Send To Back</a:t>
            </a:r>
            <a:endParaRPr lang="ko-KR" altLang="en-US" dirty="0"/>
          </a:p>
        </p:txBody>
      </p:sp>
      <p:sp>
        <p:nvSpPr>
          <p:cNvPr id="3" name="Rectangle 2">
            <a:extLst>
              <a:ext uri="{FF2B5EF4-FFF2-40B4-BE49-F238E27FC236}">
                <a16:creationId xmlns:a16="http://schemas.microsoft.com/office/drawing/2014/main" id="{D50AE06E-08A3-48B7-8322-CE3798623A8B}"/>
              </a:ext>
            </a:extLst>
          </p:cNvPr>
          <p:cNvSpPr/>
          <p:nvPr userDrawn="1"/>
        </p:nvSpPr>
        <p:spPr>
          <a:xfrm>
            <a:off x="-1" y="1819076"/>
            <a:ext cx="1875635" cy="23899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그림 개체 틀 2">
            <a:extLst>
              <a:ext uri="{FF2B5EF4-FFF2-40B4-BE49-F238E27FC236}">
                <a16:creationId xmlns:a16="http://schemas.microsoft.com/office/drawing/2014/main" id="{A708D5EC-6A83-4792-81FB-2ECCB0ABE2A2}"/>
              </a:ext>
            </a:extLst>
          </p:cNvPr>
          <p:cNvSpPr>
            <a:spLocks noGrp="1"/>
          </p:cNvSpPr>
          <p:nvPr>
            <p:ph type="pic" sz="quarter" idx="58" hasCustomPrompt="1"/>
          </p:nvPr>
        </p:nvSpPr>
        <p:spPr>
          <a:xfrm>
            <a:off x="9615413" y="4396978"/>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DD53BE75-DFE8-4D1E-89D4-0824C71EED78}"/>
              </a:ext>
            </a:extLst>
          </p:cNvPr>
          <p:cNvSpPr>
            <a:spLocks noGrp="1"/>
          </p:cNvSpPr>
          <p:nvPr>
            <p:ph type="pic" sz="quarter" idx="59" hasCustomPrompt="1"/>
          </p:nvPr>
        </p:nvSpPr>
        <p:spPr>
          <a:xfrm>
            <a:off x="7570712" y="4396978"/>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93642239-33D4-4D2F-AC90-7781FC846D6F}"/>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18447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723FA40-FCE6-4B16-AF36-281B510020EB}"/>
              </a:ext>
            </a:extLst>
          </p:cNvPr>
          <p:cNvSpPr>
            <a:spLocks noGrp="1"/>
          </p:cNvSpPr>
          <p:nvPr>
            <p:ph type="pic" sz="quarter" idx="42" hasCustomPrompt="1"/>
          </p:nvPr>
        </p:nvSpPr>
        <p:spPr>
          <a:xfrm>
            <a:off x="733463" y="1792600"/>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3" name="Picture Placeholder 2">
            <a:extLst>
              <a:ext uri="{FF2B5EF4-FFF2-40B4-BE49-F238E27FC236}">
                <a16:creationId xmlns:a16="http://schemas.microsoft.com/office/drawing/2014/main" id="{A198B135-3ED1-42E9-A42D-5B4F7F10C237}"/>
              </a:ext>
            </a:extLst>
          </p:cNvPr>
          <p:cNvSpPr>
            <a:spLocks noGrp="1"/>
          </p:cNvSpPr>
          <p:nvPr>
            <p:ph type="pic" sz="quarter" idx="54" hasCustomPrompt="1"/>
          </p:nvPr>
        </p:nvSpPr>
        <p:spPr>
          <a:xfrm>
            <a:off x="733463" y="2878386"/>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4" name="Picture Placeholder 2">
            <a:extLst>
              <a:ext uri="{FF2B5EF4-FFF2-40B4-BE49-F238E27FC236}">
                <a16:creationId xmlns:a16="http://schemas.microsoft.com/office/drawing/2014/main" id="{B0371065-5281-4086-9A62-2FB24E56E50B}"/>
              </a:ext>
            </a:extLst>
          </p:cNvPr>
          <p:cNvSpPr>
            <a:spLocks noGrp="1"/>
          </p:cNvSpPr>
          <p:nvPr>
            <p:ph type="pic" sz="quarter" idx="57" hasCustomPrompt="1"/>
          </p:nvPr>
        </p:nvSpPr>
        <p:spPr>
          <a:xfrm>
            <a:off x="733463" y="3964172"/>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5" name="Picture Placeholder 2">
            <a:extLst>
              <a:ext uri="{FF2B5EF4-FFF2-40B4-BE49-F238E27FC236}">
                <a16:creationId xmlns:a16="http://schemas.microsoft.com/office/drawing/2014/main" id="{1805CC9B-AA32-4069-B262-3DA21DB7FF55}"/>
              </a:ext>
            </a:extLst>
          </p:cNvPr>
          <p:cNvSpPr>
            <a:spLocks noGrp="1"/>
          </p:cNvSpPr>
          <p:nvPr>
            <p:ph type="pic" sz="quarter" idx="60" hasCustomPrompt="1"/>
          </p:nvPr>
        </p:nvSpPr>
        <p:spPr>
          <a:xfrm>
            <a:off x="733463" y="5049957"/>
            <a:ext cx="1800000" cy="1008000"/>
          </a:xfrm>
          <a:prstGeom prst="roundRect">
            <a:avLst>
              <a:gd name="adj" fmla="val 7223"/>
            </a:avLst>
          </a:prstGeom>
          <a:solidFill>
            <a:schemeClr val="bg1">
              <a:lumMod val="95000"/>
            </a:schemeClr>
          </a:solidFill>
        </p:spPr>
        <p:txBody>
          <a:bodyPr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200"/>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EAF47A72-6930-4058-A5F2-8E8A5F1A5B43}"/>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21875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14C0E-C202-46C1-9852-BA3E45CA02B3}"/>
              </a:ext>
            </a:extLst>
          </p:cNvPr>
          <p:cNvSpPr/>
          <p:nvPr userDrawn="1"/>
        </p:nvSpPr>
        <p:spPr>
          <a:xfrm>
            <a:off x="9315811" y="3209360"/>
            <a:ext cx="2160000" cy="144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3" name="Picture Placeholder 2">
            <a:extLst>
              <a:ext uri="{FF2B5EF4-FFF2-40B4-BE49-F238E27FC236}">
                <a16:creationId xmlns:a16="http://schemas.microsoft.com/office/drawing/2014/main" id="{FF202D61-F30B-4228-A377-5750CAA2B9B7}"/>
              </a:ext>
            </a:extLst>
          </p:cNvPr>
          <p:cNvSpPr>
            <a:spLocks noGrp="1"/>
          </p:cNvSpPr>
          <p:nvPr>
            <p:ph type="pic" idx="15" hasCustomPrompt="1"/>
          </p:nvPr>
        </p:nvSpPr>
        <p:spPr>
          <a:xfrm>
            <a:off x="9315811" y="1773034"/>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Rectangle 3">
            <a:extLst>
              <a:ext uri="{FF2B5EF4-FFF2-40B4-BE49-F238E27FC236}">
                <a16:creationId xmlns:a16="http://schemas.microsoft.com/office/drawing/2014/main" id="{8C423E02-128E-42A1-8953-2DE50A51FCF9}"/>
              </a:ext>
            </a:extLst>
          </p:cNvPr>
          <p:cNvSpPr/>
          <p:nvPr userDrawn="1"/>
        </p:nvSpPr>
        <p:spPr>
          <a:xfrm>
            <a:off x="7155811" y="4645814"/>
            <a:ext cx="2160000" cy="144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5" name="Picture Placeholder 2">
            <a:extLst>
              <a:ext uri="{FF2B5EF4-FFF2-40B4-BE49-F238E27FC236}">
                <a16:creationId xmlns:a16="http://schemas.microsoft.com/office/drawing/2014/main" id="{06F87C8A-190B-4FCA-A7E1-913DC2A32AA2}"/>
              </a:ext>
            </a:extLst>
          </p:cNvPr>
          <p:cNvSpPr>
            <a:spLocks noGrp="1"/>
          </p:cNvSpPr>
          <p:nvPr>
            <p:ph type="pic" idx="16" hasCustomPrompt="1"/>
          </p:nvPr>
        </p:nvSpPr>
        <p:spPr>
          <a:xfrm>
            <a:off x="9315811" y="4645814"/>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6" name="Picture Placeholder 2">
            <a:extLst>
              <a:ext uri="{FF2B5EF4-FFF2-40B4-BE49-F238E27FC236}">
                <a16:creationId xmlns:a16="http://schemas.microsoft.com/office/drawing/2014/main" id="{AA0A630E-93DB-487F-929A-17764764CDB1}"/>
              </a:ext>
            </a:extLst>
          </p:cNvPr>
          <p:cNvSpPr>
            <a:spLocks noGrp="1"/>
          </p:cNvSpPr>
          <p:nvPr>
            <p:ph type="pic" idx="17" hasCustomPrompt="1"/>
          </p:nvPr>
        </p:nvSpPr>
        <p:spPr>
          <a:xfrm>
            <a:off x="7155596" y="3209360"/>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7" name="Rectangle 6">
            <a:extLst>
              <a:ext uri="{FF2B5EF4-FFF2-40B4-BE49-F238E27FC236}">
                <a16:creationId xmlns:a16="http://schemas.microsoft.com/office/drawing/2014/main" id="{6711B731-17ED-4D6F-800A-73D3A14C3992}"/>
              </a:ext>
            </a:extLst>
          </p:cNvPr>
          <p:cNvSpPr/>
          <p:nvPr userDrawn="1"/>
        </p:nvSpPr>
        <p:spPr>
          <a:xfrm>
            <a:off x="7155811" y="1773034"/>
            <a:ext cx="216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8" name="Rectangle 7">
            <a:extLst>
              <a:ext uri="{FF2B5EF4-FFF2-40B4-BE49-F238E27FC236}">
                <a16:creationId xmlns:a16="http://schemas.microsoft.com/office/drawing/2014/main" id="{B6746A58-880F-470E-AAFB-4D7CB30D2CF6}"/>
              </a:ext>
            </a:extLst>
          </p:cNvPr>
          <p:cNvSpPr/>
          <p:nvPr userDrawn="1"/>
        </p:nvSpPr>
        <p:spPr>
          <a:xfrm>
            <a:off x="4995381" y="3209360"/>
            <a:ext cx="2160000" cy="14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9" name="Picture Placeholder 2">
            <a:extLst>
              <a:ext uri="{FF2B5EF4-FFF2-40B4-BE49-F238E27FC236}">
                <a16:creationId xmlns:a16="http://schemas.microsoft.com/office/drawing/2014/main" id="{FBD37972-1F7F-4C9E-A6D4-C90E3B8369F0}"/>
              </a:ext>
            </a:extLst>
          </p:cNvPr>
          <p:cNvSpPr>
            <a:spLocks noGrp="1"/>
          </p:cNvSpPr>
          <p:nvPr>
            <p:ph type="pic" idx="18" hasCustomPrompt="1"/>
          </p:nvPr>
        </p:nvSpPr>
        <p:spPr>
          <a:xfrm>
            <a:off x="4994903" y="4645814"/>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0" name="Picture Placeholder 2">
            <a:extLst>
              <a:ext uri="{FF2B5EF4-FFF2-40B4-BE49-F238E27FC236}">
                <a16:creationId xmlns:a16="http://schemas.microsoft.com/office/drawing/2014/main" id="{8E23BEDE-B250-40DE-8D39-C0803D8CC43A}"/>
              </a:ext>
            </a:extLst>
          </p:cNvPr>
          <p:cNvSpPr>
            <a:spLocks noGrp="1"/>
          </p:cNvSpPr>
          <p:nvPr>
            <p:ph type="pic" idx="20" hasCustomPrompt="1"/>
          </p:nvPr>
        </p:nvSpPr>
        <p:spPr>
          <a:xfrm>
            <a:off x="2835166" y="3209360"/>
            <a:ext cx="2160000" cy="1440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Rectangle 10">
            <a:extLst>
              <a:ext uri="{FF2B5EF4-FFF2-40B4-BE49-F238E27FC236}">
                <a16:creationId xmlns:a16="http://schemas.microsoft.com/office/drawing/2014/main" id="{4D3AFCEB-A5C6-4DD3-BD22-AE741EDA18AE}"/>
              </a:ext>
            </a:extLst>
          </p:cNvPr>
          <p:cNvSpPr/>
          <p:nvPr userDrawn="1"/>
        </p:nvSpPr>
        <p:spPr>
          <a:xfrm>
            <a:off x="674951" y="3209360"/>
            <a:ext cx="2160000" cy="14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dirty="0">
              <a:solidFill>
                <a:schemeClr val="tx1">
                  <a:lumMod val="75000"/>
                  <a:lumOff val="25000"/>
                </a:schemeClr>
              </a:solidFill>
              <a:latin typeface="+mn-lt"/>
            </a:endParaRPr>
          </a:p>
        </p:txBody>
      </p:sp>
      <p:sp>
        <p:nvSpPr>
          <p:cNvPr id="22" name="Text Placeholder 9">
            <a:extLst>
              <a:ext uri="{FF2B5EF4-FFF2-40B4-BE49-F238E27FC236}">
                <a16:creationId xmlns:a16="http://schemas.microsoft.com/office/drawing/2014/main" id="{B5DC6E82-1C6B-48EE-8DA8-170A8B24277E}"/>
              </a:ext>
            </a:extLst>
          </p:cNvPr>
          <p:cNvSpPr>
            <a:spLocks noGrp="1"/>
          </p:cNvSpPr>
          <p:nvPr>
            <p:ph type="body" sz="quarter" idx="21"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9686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48D85DA-55FA-483F-AB10-C7570C4473F6}"/>
              </a:ext>
            </a:extLst>
          </p:cNvPr>
          <p:cNvSpPr>
            <a:spLocks noGrp="1"/>
          </p:cNvSpPr>
          <p:nvPr>
            <p:ph type="pic" sz="quarter" idx="10" hasCustomPrompt="1"/>
          </p:nvPr>
        </p:nvSpPr>
        <p:spPr>
          <a:xfrm>
            <a:off x="6575840" y="1478364"/>
            <a:ext cx="205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3" name="Picture Placeholder 4">
            <a:extLst>
              <a:ext uri="{FF2B5EF4-FFF2-40B4-BE49-F238E27FC236}">
                <a16:creationId xmlns:a16="http://schemas.microsoft.com/office/drawing/2014/main" id="{1F59985C-8D83-4C2F-A77E-740987746035}"/>
              </a:ext>
            </a:extLst>
          </p:cNvPr>
          <p:cNvSpPr>
            <a:spLocks noGrp="1"/>
          </p:cNvSpPr>
          <p:nvPr>
            <p:ph type="pic" sz="quarter" idx="11" hasCustomPrompt="1"/>
          </p:nvPr>
        </p:nvSpPr>
        <p:spPr>
          <a:xfrm>
            <a:off x="6575840" y="3120588"/>
            <a:ext cx="205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4" name="Picture Placeholder 4">
            <a:extLst>
              <a:ext uri="{FF2B5EF4-FFF2-40B4-BE49-F238E27FC236}">
                <a16:creationId xmlns:a16="http://schemas.microsoft.com/office/drawing/2014/main" id="{9FFF4ED5-B4BB-4511-BAAB-643117CC5396}"/>
              </a:ext>
            </a:extLst>
          </p:cNvPr>
          <p:cNvSpPr>
            <a:spLocks noGrp="1"/>
          </p:cNvSpPr>
          <p:nvPr>
            <p:ph type="pic" sz="quarter" idx="12" hasCustomPrompt="1"/>
          </p:nvPr>
        </p:nvSpPr>
        <p:spPr>
          <a:xfrm>
            <a:off x="6575840" y="4762777"/>
            <a:ext cx="205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5" name="Picture Placeholder 4">
            <a:extLst>
              <a:ext uri="{FF2B5EF4-FFF2-40B4-BE49-F238E27FC236}">
                <a16:creationId xmlns:a16="http://schemas.microsoft.com/office/drawing/2014/main" id="{91EFECA9-E86B-4786-893E-598AACF581C1}"/>
              </a:ext>
            </a:extLst>
          </p:cNvPr>
          <p:cNvSpPr>
            <a:spLocks noGrp="1"/>
          </p:cNvSpPr>
          <p:nvPr>
            <p:ph type="pic" sz="quarter" idx="13" hasCustomPrompt="1"/>
          </p:nvPr>
        </p:nvSpPr>
        <p:spPr>
          <a:xfrm>
            <a:off x="8716377" y="3120588"/>
            <a:ext cx="169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6" name="Picture Placeholder 4">
            <a:extLst>
              <a:ext uri="{FF2B5EF4-FFF2-40B4-BE49-F238E27FC236}">
                <a16:creationId xmlns:a16="http://schemas.microsoft.com/office/drawing/2014/main" id="{34EDB837-B580-4594-B731-E5003B304188}"/>
              </a:ext>
            </a:extLst>
          </p:cNvPr>
          <p:cNvSpPr>
            <a:spLocks noGrp="1"/>
          </p:cNvSpPr>
          <p:nvPr>
            <p:ph type="pic" sz="quarter" idx="14" hasCustomPrompt="1"/>
          </p:nvPr>
        </p:nvSpPr>
        <p:spPr>
          <a:xfrm>
            <a:off x="10500000" y="3120588"/>
            <a:ext cx="1692000" cy="1440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7" name="Picture Placeholder 4">
            <a:extLst>
              <a:ext uri="{FF2B5EF4-FFF2-40B4-BE49-F238E27FC236}">
                <a16:creationId xmlns:a16="http://schemas.microsoft.com/office/drawing/2014/main" id="{7357A188-0C12-42C9-978C-C9C96AE2112E}"/>
              </a:ext>
            </a:extLst>
          </p:cNvPr>
          <p:cNvSpPr>
            <a:spLocks noGrp="1"/>
          </p:cNvSpPr>
          <p:nvPr>
            <p:ph type="pic" sz="quarter" idx="15" hasCustomPrompt="1"/>
          </p:nvPr>
        </p:nvSpPr>
        <p:spPr>
          <a:xfrm>
            <a:off x="4429129" y="1766364"/>
            <a:ext cx="2052000" cy="1152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a:t>
            </a:r>
            <a:endParaRPr lang="ko-KR" altLang="en-US" dirty="0"/>
          </a:p>
          <a:p>
            <a:endParaRPr lang="ko-KR" altLang="en-US" dirty="0"/>
          </a:p>
        </p:txBody>
      </p:sp>
      <p:sp>
        <p:nvSpPr>
          <p:cNvPr id="8" name="Rectangle 7">
            <a:extLst>
              <a:ext uri="{FF2B5EF4-FFF2-40B4-BE49-F238E27FC236}">
                <a16:creationId xmlns:a16="http://schemas.microsoft.com/office/drawing/2014/main" id="{91CDAEB8-C380-4585-AF5E-9239B85467FF}"/>
              </a:ext>
            </a:extLst>
          </p:cNvPr>
          <p:cNvSpPr/>
          <p:nvPr userDrawn="1"/>
        </p:nvSpPr>
        <p:spPr>
          <a:xfrm>
            <a:off x="0" y="3120588"/>
            <a:ext cx="6481129" cy="1550690"/>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Rectangle 8">
            <a:extLst>
              <a:ext uri="{FF2B5EF4-FFF2-40B4-BE49-F238E27FC236}">
                <a16:creationId xmlns:a16="http://schemas.microsoft.com/office/drawing/2014/main" id="{E3F0EDCD-8042-4D71-BF31-EA988202BFCC}"/>
              </a:ext>
            </a:extLst>
          </p:cNvPr>
          <p:cNvSpPr/>
          <p:nvPr userDrawn="1"/>
        </p:nvSpPr>
        <p:spPr>
          <a:xfrm>
            <a:off x="4429129" y="2912764"/>
            <a:ext cx="2052000" cy="10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0" name="Rectangle 9">
            <a:extLst>
              <a:ext uri="{FF2B5EF4-FFF2-40B4-BE49-F238E27FC236}">
                <a16:creationId xmlns:a16="http://schemas.microsoft.com/office/drawing/2014/main" id="{A4F4A05E-6641-4664-BFC0-C9825CBA2DD2}"/>
              </a:ext>
            </a:extLst>
          </p:cNvPr>
          <p:cNvSpPr/>
          <p:nvPr userDrawn="1"/>
        </p:nvSpPr>
        <p:spPr>
          <a:xfrm>
            <a:off x="6575840" y="2912764"/>
            <a:ext cx="2052000" cy="10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1" name="Rectangle 10">
            <a:extLst>
              <a:ext uri="{FF2B5EF4-FFF2-40B4-BE49-F238E27FC236}">
                <a16:creationId xmlns:a16="http://schemas.microsoft.com/office/drawing/2014/main" id="{54DE6A5E-4942-4403-9E96-15A90E9769CC}"/>
              </a:ext>
            </a:extLst>
          </p:cNvPr>
          <p:cNvSpPr/>
          <p:nvPr userDrawn="1"/>
        </p:nvSpPr>
        <p:spPr>
          <a:xfrm>
            <a:off x="6575840" y="4563278"/>
            <a:ext cx="2052000" cy="108000"/>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2" name="Rectangle 11">
            <a:extLst>
              <a:ext uri="{FF2B5EF4-FFF2-40B4-BE49-F238E27FC236}">
                <a16:creationId xmlns:a16="http://schemas.microsoft.com/office/drawing/2014/main" id="{781AA1FC-A026-419C-BCC1-A178BDFD1AED}"/>
              </a:ext>
            </a:extLst>
          </p:cNvPr>
          <p:cNvSpPr/>
          <p:nvPr userDrawn="1"/>
        </p:nvSpPr>
        <p:spPr>
          <a:xfrm>
            <a:off x="6575840" y="6202777"/>
            <a:ext cx="2052000" cy="10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3" name="Rectangle 12">
            <a:extLst>
              <a:ext uri="{FF2B5EF4-FFF2-40B4-BE49-F238E27FC236}">
                <a16:creationId xmlns:a16="http://schemas.microsoft.com/office/drawing/2014/main" id="{0EA4A0FF-3048-41CF-8C3B-89DDC877F673}"/>
              </a:ext>
            </a:extLst>
          </p:cNvPr>
          <p:cNvSpPr/>
          <p:nvPr userDrawn="1"/>
        </p:nvSpPr>
        <p:spPr>
          <a:xfrm>
            <a:off x="8717920" y="4563278"/>
            <a:ext cx="1692000" cy="108000"/>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4" name="Rectangle 13">
            <a:extLst>
              <a:ext uri="{FF2B5EF4-FFF2-40B4-BE49-F238E27FC236}">
                <a16:creationId xmlns:a16="http://schemas.microsoft.com/office/drawing/2014/main" id="{9AA162D9-B8DB-43D5-9501-BB93810F4E35}"/>
              </a:ext>
            </a:extLst>
          </p:cNvPr>
          <p:cNvSpPr/>
          <p:nvPr userDrawn="1"/>
        </p:nvSpPr>
        <p:spPr>
          <a:xfrm>
            <a:off x="10500000" y="4563278"/>
            <a:ext cx="1692000" cy="108000"/>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
        <p:nvSpPr>
          <p:cNvPr id="15" name="Text Placeholder 9">
            <a:extLst>
              <a:ext uri="{FF2B5EF4-FFF2-40B4-BE49-F238E27FC236}">
                <a16:creationId xmlns:a16="http://schemas.microsoft.com/office/drawing/2014/main" id="{9EB979E4-AE0D-438C-A9FB-60544B69CD28}"/>
              </a:ext>
            </a:extLst>
          </p:cNvPr>
          <p:cNvSpPr>
            <a:spLocks noGrp="1"/>
          </p:cNvSpPr>
          <p:nvPr>
            <p:ph type="body" sz="quarter" idx="16"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9703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069D14A-5371-4906-93E3-B1811A107B41}"/>
              </a:ext>
            </a:extLst>
          </p:cNvPr>
          <p:cNvSpPr>
            <a:spLocks noGrp="1"/>
          </p:cNvSpPr>
          <p:nvPr>
            <p:ph type="pic" sz="quarter" idx="10" hasCustomPrompt="1"/>
          </p:nvPr>
        </p:nvSpPr>
        <p:spPr>
          <a:xfrm>
            <a:off x="0" y="1"/>
            <a:ext cx="12192000" cy="6561423"/>
          </a:xfrm>
          <a:custGeom>
            <a:avLst/>
            <a:gdLst>
              <a:gd name="connsiteX0" fmla="*/ 0 w 12192000"/>
              <a:gd name="connsiteY0" fmla="*/ 0 h 6561423"/>
              <a:gd name="connsiteX1" fmla="*/ 12192000 w 12192000"/>
              <a:gd name="connsiteY1" fmla="*/ 0 h 6561423"/>
              <a:gd name="connsiteX2" fmla="*/ 12192000 w 12192000"/>
              <a:gd name="connsiteY2" fmla="*/ 2455328 h 6561423"/>
              <a:gd name="connsiteX3" fmla="*/ 9675392 w 12192000"/>
              <a:gd name="connsiteY3" fmla="*/ 3302886 h 6561423"/>
              <a:gd name="connsiteX4" fmla="*/ 10157317 w 12192000"/>
              <a:gd name="connsiteY4" fmla="*/ 4390513 h 6561423"/>
              <a:gd name="connsiteX5" fmla="*/ 8230254 w 12192000"/>
              <a:gd name="connsiteY5" fmla="*/ 3789588 h 6561423"/>
              <a:gd name="connsiteX6" fmla="*/ 0 w 12192000"/>
              <a:gd name="connsiteY6" fmla="*/ 6561423 h 656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561423">
                <a:moveTo>
                  <a:pt x="0" y="0"/>
                </a:moveTo>
                <a:lnTo>
                  <a:pt x="12192000" y="0"/>
                </a:lnTo>
                <a:lnTo>
                  <a:pt x="12192000" y="2455328"/>
                </a:lnTo>
                <a:lnTo>
                  <a:pt x="9675392" y="3302886"/>
                </a:lnTo>
                <a:lnTo>
                  <a:pt x="10157317" y="4390513"/>
                </a:lnTo>
                <a:lnTo>
                  <a:pt x="8230254" y="3789588"/>
                </a:lnTo>
                <a:lnTo>
                  <a:pt x="0" y="6561423"/>
                </a:lnTo>
                <a:close/>
              </a:path>
            </a:pathLst>
          </a:custGeom>
          <a:solidFill>
            <a:schemeClr val="bg1">
              <a:lumMod val="95000"/>
            </a:schemeClr>
          </a:solidFill>
        </p:spPr>
        <p:txBody>
          <a:bodyPr wrap="square"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defRPr>
            </a:lvl1pPr>
          </a:lstStyle>
          <a:p>
            <a:r>
              <a:rPr lang="en-US" altLang="ko-KR" dirty="0"/>
              <a:t>Your Picture Here And Send To Back</a:t>
            </a:r>
            <a:endParaRPr lang="ko-KR" altLang="en-US" dirty="0"/>
          </a:p>
          <a:p>
            <a:endParaRPr lang="ko-KR" altLang="en-US" dirty="0"/>
          </a:p>
        </p:txBody>
      </p:sp>
    </p:spTree>
    <p:extLst>
      <p:ext uri="{BB962C8B-B14F-4D97-AF65-F5344CB8AC3E}">
        <p14:creationId xmlns:p14="http://schemas.microsoft.com/office/powerpoint/2010/main" val="1556049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69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F1F2-601C-D74B-AA94-D45AF6028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8D7EA6-A0F0-3A45-9A46-50D85A2661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BCF49F-53EF-724E-A859-86C18CE39C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50F293-80D8-3E48-A00F-E95CF648EF46}"/>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6" name="Footer Placeholder 5">
            <a:extLst>
              <a:ext uri="{FF2B5EF4-FFF2-40B4-BE49-F238E27FC236}">
                <a16:creationId xmlns:a16="http://schemas.microsoft.com/office/drawing/2014/main" id="{C33BF90D-6A41-F64D-AF8C-17754E21D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B3D98-5D63-9A48-A5C6-7B31A9001E33}"/>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3741503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12632" y="1140000"/>
            <a:ext cx="6994357" cy="3255264"/>
          </a:xfrm>
        </p:spPr>
        <p:txBody>
          <a:bodyPr anchor="b">
            <a:normAutofit/>
          </a:bodyPr>
          <a:lstStyle>
            <a:lvl1pPr algn="l">
              <a:defRPr sz="4400" b="1" i="0" spc="-100" baseline="0">
                <a:solidFill>
                  <a:schemeClr val="tx1">
                    <a:lumMod val="50000"/>
                    <a:lumOff val="50000"/>
                  </a:schemeClr>
                </a:solidFill>
                <a:latin typeface="+mj-lt"/>
                <a:cs typeface="Aharoni" panose="02010803020104030203" pitchFamily="2" charset="-79"/>
              </a:defRPr>
            </a:lvl1pPr>
          </a:lstStyle>
          <a:p>
            <a:r>
              <a:rPr lang="en-US" dirty="0"/>
              <a:t>Click to edit Master title style</a:t>
            </a:r>
          </a:p>
        </p:txBody>
      </p:sp>
      <p:sp>
        <p:nvSpPr>
          <p:cNvPr id="3" name="Subtitle 2"/>
          <p:cNvSpPr>
            <a:spLocks noGrp="1"/>
          </p:cNvSpPr>
          <p:nvPr>
            <p:ph type="subTitle" idx="1"/>
          </p:nvPr>
        </p:nvSpPr>
        <p:spPr>
          <a:xfrm>
            <a:off x="4812632" y="4511797"/>
            <a:ext cx="6994357" cy="1480505"/>
          </a:xfrm>
        </p:spPr>
        <p:txBody>
          <a:bodyPr anchor="t">
            <a:normAutofit/>
          </a:bodyPr>
          <a:lstStyle>
            <a:lvl1pPr marL="0" indent="0" algn="l">
              <a:buNone/>
              <a:defRPr sz="2000" b="0" i="0" cap="none" spc="0" baseline="0">
                <a:solidFill>
                  <a:schemeClr val="accent3"/>
                </a:solidFill>
                <a:latin typeface="Gill Sans MT" panose="020B0502020104020203" pitchFamily="34" charset="77"/>
                <a:cs typeface="Futura Condensed Medium" panose="020B0602020204020303" pitchFamily="34" charset="-79"/>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7" name="Picture 16" descr="A picture containing food&#10;&#10;Description automatically generated">
            <a:extLst>
              <a:ext uri="{FF2B5EF4-FFF2-40B4-BE49-F238E27FC236}">
                <a16:creationId xmlns:a16="http://schemas.microsoft.com/office/drawing/2014/main" id="{58EBE3CD-004E-794E-9E87-6CA8363D7B67}"/>
              </a:ext>
            </a:extLst>
          </p:cNvPr>
          <p:cNvPicPr>
            <a:picLocks noChangeAspect="1"/>
          </p:cNvPicPr>
          <p:nvPr userDrawn="1"/>
        </p:nvPicPr>
        <p:blipFill rotWithShape="1">
          <a:blip r:embed="rId2" cstate="screen">
            <a:clrChange>
              <a:clrFrom>
                <a:srgbClr val="FFFFFF"/>
              </a:clrFrom>
              <a:clrTo>
                <a:srgbClr val="FFFFFF">
                  <a:alpha val="0"/>
                </a:srgbClr>
              </a:clrTo>
            </a:clrChange>
            <a:alphaModFix amt="91000"/>
            <a:extLst>
              <a:ext uri="{28A0092B-C50C-407E-A947-70E740481C1C}">
                <a14:useLocalDpi xmlns:a14="http://schemas.microsoft.com/office/drawing/2010/main"/>
              </a:ext>
            </a:extLst>
          </a:blip>
          <a:srcRect/>
          <a:stretch/>
        </p:blipFill>
        <p:spPr>
          <a:xfrm>
            <a:off x="-145719" y="-130504"/>
            <a:ext cx="5604840" cy="1036320"/>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D176AFAC-0A3E-5143-8285-61E23C081D69}"/>
              </a:ext>
            </a:extLst>
          </p:cNvPr>
          <p:cNvPicPr>
            <a:picLocks noChangeAspect="1"/>
          </p:cNvPicPr>
          <p:nvPr userDrawn="1"/>
        </p:nvPicPr>
        <p:blipFill rotWithShape="1">
          <a:blip r:embed="rId3" cstate="screen">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35877" y="538143"/>
            <a:ext cx="3247378" cy="1127978"/>
          </a:xfrm>
          <a:prstGeom prst="rect">
            <a:avLst/>
          </a:prstGeom>
        </p:spPr>
      </p:pic>
      <p:pic>
        <p:nvPicPr>
          <p:cNvPr id="5" name="Picture 4" descr="Background pattern&#10;&#10;Description automatically generated">
            <a:extLst>
              <a:ext uri="{FF2B5EF4-FFF2-40B4-BE49-F238E27FC236}">
                <a16:creationId xmlns:a16="http://schemas.microsoft.com/office/drawing/2014/main" id="{890D821C-42A2-2843-9311-F5CF9BDCEB94}"/>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0618" y="1172697"/>
            <a:ext cx="4460816" cy="4512605"/>
          </a:xfrm>
          <a:prstGeom prst="ellipse">
            <a:avLst/>
          </a:prstGeom>
        </p:spPr>
      </p:pic>
      <p:pic>
        <p:nvPicPr>
          <p:cNvPr id="10" name="Picture 9" descr="A close up of a sign&#10;&#10;Description automatically generated">
            <a:extLst>
              <a:ext uri="{FF2B5EF4-FFF2-40B4-BE49-F238E27FC236}">
                <a16:creationId xmlns:a16="http://schemas.microsoft.com/office/drawing/2014/main" id="{BE4F9199-FF4F-5848-BB17-8DFCB87EA5DB}"/>
              </a:ext>
            </a:extLst>
          </p:cNvPr>
          <p:cNvPicPr>
            <a:picLocks noChangeAspect="1"/>
          </p:cNvPicPr>
          <p:nvPr userDrawn="1"/>
        </p:nvPicPr>
        <p:blipFill>
          <a:blip r:embed="rId5" cstate="screen">
            <a:clrChange>
              <a:clrFrom>
                <a:srgbClr val="FEFCFB"/>
              </a:clrFrom>
              <a:clrTo>
                <a:srgbClr val="FEFCFB">
                  <a:alpha val="0"/>
                </a:srgbClr>
              </a:clrTo>
            </a:clrChange>
            <a:extLst>
              <a:ext uri="{28A0092B-C50C-407E-A947-70E740481C1C}">
                <a14:useLocalDpi xmlns:a14="http://schemas.microsoft.com/office/drawing/2010/main"/>
              </a:ext>
            </a:extLst>
          </a:blip>
          <a:stretch>
            <a:fillRect/>
          </a:stretch>
        </p:blipFill>
        <p:spPr>
          <a:xfrm>
            <a:off x="8117305" y="5928658"/>
            <a:ext cx="3962596" cy="866580"/>
          </a:xfrm>
          <a:prstGeom prst="rect">
            <a:avLst/>
          </a:prstGeom>
          <a:effectLst>
            <a:outerShdw blurRad="88900" dist="38100" dir="5400000" algn="ctr" rotWithShape="0">
              <a:schemeClr val="bg1"/>
            </a:outerShdw>
          </a:effectLst>
        </p:spPr>
      </p:pic>
    </p:spTree>
    <p:extLst>
      <p:ext uri="{BB962C8B-B14F-4D97-AF65-F5344CB8AC3E}">
        <p14:creationId xmlns:p14="http://schemas.microsoft.com/office/powerpoint/2010/main" val="1802796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14862" y="1298448"/>
            <a:ext cx="8568249" cy="3255264"/>
          </a:xfrm>
        </p:spPr>
        <p:txBody>
          <a:bodyPr anchor="b">
            <a:normAutofit/>
          </a:bodyPr>
          <a:lstStyle>
            <a:lvl1pPr>
              <a:defRPr sz="4400" b="1"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14862" y="4672584"/>
            <a:ext cx="8586538" cy="914400"/>
          </a:xfrm>
        </p:spPr>
        <p:txBody>
          <a:bodyPr anchor="t">
            <a:normAutofit/>
          </a:bodyPr>
          <a:lstStyle>
            <a:lvl1pPr marL="0" indent="0">
              <a:buNone/>
              <a:defRPr sz="2200" cap="none" spc="0" baseline="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6">
            <a:extLst>
              <a:ext uri="{FF2B5EF4-FFF2-40B4-BE49-F238E27FC236}">
                <a16:creationId xmlns:a16="http://schemas.microsoft.com/office/drawing/2014/main" id="{CE122C89-3DB9-D84D-91F9-8803CCC870AA}"/>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8" name="Slide Number Placeholder 7">
            <a:extLst>
              <a:ext uri="{FF2B5EF4-FFF2-40B4-BE49-F238E27FC236}">
                <a16:creationId xmlns:a16="http://schemas.microsoft.com/office/drawing/2014/main" id="{44ADAAFA-592E-964A-B4A6-1C014D961407}"/>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pic>
        <p:nvPicPr>
          <p:cNvPr id="9" name="Picture 8" descr="Background pattern&#10;&#10;Description automatically generated">
            <a:extLst>
              <a:ext uri="{FF2B5EF4-FFF2-40B4-BE49-F238E27FC236}">
                <a16:creationId xmlns:a16="http://schemas.microsoft.com/office/drawing/2014/main" id="{D6372C7A-310C-4E4C-9677-A6B8C379047E}"/>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3722" y="2391417"/>
            <a:ext cx="2230408" cy="2256302"/>
          </a:xfrm>
          <a:prstGeom prst="ellipse">
            <a:avLst/>
          </a:prstGeom>
        </p:spPr>
      </p:pic>
    </p:spTree>
    <p:extLst>
      <p:ext uri="{BB962C8B-B14F-4D97-AF65-F5344CB8AC3E}">
        <p14:creationId xmlns:p14="http://schemas.microsoft.com/office/powerpoint/2010/main" val="454087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6">
            <a:extLst>
              <a:ext uri="{FF2B5EF4-FFF2-40B4-BE49-F238E27FC236}">
                <a16:creationId xmlns:a16="http://schemas.microsoft.com/office/drawing/2014/main" id="{DAAB2F34-29B8-C747-86C5-FACA815F7834}"/>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7" name="Slide Number Placeholder 7">
            <a:extLst>
              <a:ext uri="{FF2B5EF4-FFF2-40B4-BE49-F238E27FC236}">
                <a16:creationId xmlns:a16="http://schemas.microsoft.com/office/drawing/2014/main" id="{9F500959-2683-A448-8E55-DE3A9132A976}"/>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09680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D168-15E7-7543-B8EB-E47EE533822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CEB17A4-1368-CF49-AF4A-A26EC2E3E88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7BD1A89-7C85-C248-8290-2FEA00F2D91E}"/>
              </a:ext>
            </a:extLst>
          </p:cNvPr>
          <p:cNvSpPr>
            <a:spLocks noGrp="1"/>
          </p:cNvSpPr>
          <p:nvPr>
            <p:ph type="sldNum" sz="quarter" idx="11"/>
          </p:nvPr>
        </p:nvSpPr>
        <p:spPr/>
        <p:txBody>
          <a:bodyPr/>
          <a:lstStyle/>
          <a:p>
            <a:fld id="{4FAB73BC-B049-4115-A692-8D63A059BFB8}" type="slidenum">
              <a:rPr lang="en-US" smtClean="0"/>
              <a:pPr/>
              <a:t>‹#›</a:t>
            </a:fld>
            <a:endParaRPr lang="en-US" dirty="0"/>
          </a:p>
        </p:txBody>
      </p:sp>
      <p:sp>
        <p:nvSpPr>
          <p:cNvPr id="6" name="Content Placeholder 5">
            <a:extLst>
              <a:ext uri="{FF2B5EF4-FFF2-40B4-BE49-F238E27FC236}">
                <a16:creationId xmlns:a16="http://schemas.microsoft.com/office/drawing/2014/main" id="{4FDB9CA3-D167-1549-B110-8F06BA239784}"/>
              </a:ext>
            </a:extLst>
          </p:cNvPr>
          <p:cNvSpPr>
            <a:spLocks noGrp="1"/>
          </p:cNvSpPr>
          <p:nvPr>
            <p:ph sz="quarter" idx="12"/>
          </p:nvPr>
        </p:nvSpPr>
        <p:spPr>
          <a:xfrm>
            <a:off x="373063" y="1106906"/>
            <a:ext cx="11250612" cy="4973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Background pattern&#10;&#10;Description automatically generated">
            <a:extLst>
              <a:ext uri="{FF2B5EF4-FFF2-40B4-BE49-F238E27FC236}">
                <a16:creationId xmlns:a16="http://schemas.microsoft.com/office/drawing/2014/main" id="{D6F1865A-A357-E241-8E61-9EFABE49A4BD}"/>
              </a:ext>
            </a:extLst>
          </p:cNvPr>
          <p:cNvPicPr>
            <a:picLocks noChangeAspect="1"/>
          </p:cNvPicPr>
          <p:nvPr userDrawn="1"/>
        </p:nvPicPr>
        <p:blipFill rotWithShape="1">
          <a:blip r:embed="rId2" cstate="screen">
            <a:clrChange>
              <a:clrFrom>
                <a:srgbClr val="FFFFFF"/>
              </a:clrFrom>
              <a:clrTo>
                <a:srgbClr val="FFFFFF">
                  <a:alpha val="0"/>
                </a:srgbClr>
              </a:clrTo>
            </a:clrChange>
            <a:alphaModFix amt="15000"/>
            <a:extLst>
              <a:ext uri="{28A0092B-C50C-407E-A947-70E740481C1C}">
                <a14:useLocalDpi xmlns:a14="http://schemas.microsoft.com/office/drawing/2010/main"/>
              </a:ext>
            </a:extLst>
          </a:blip>
          <a:srcRect/>
          <a:stretch/>
        </p:blipFill>
        <p:spPr>
          <a:xfrm rot="19663675">
            <a:off x="7576274" y="2398970"/>
            <a:ext cx="5942153" cy="6011140"/>
          </a:xfrm>
          <a:prstGeom prst="ellipse">
            <a:avLst/>
          </a:prstGeom>
        </p:spPr>
      </p:pic>
    </p:spTree>
    <p:extLst>
      <p:ext uri="{BB962C8B-B14F-4D97-AF65-F5344CB8AC3E}">
        <p14:creationId xmlns:p14="http://schemas.microsoft.com/office/powerpoint/2010/main" val="124782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29495" y="1052195"/>
            <a:ext cx="5562121" cy="5120640"/>
          </a:xfrm>
        </p:spPr>
        <p:txBody>
          <a:bodyPr>
            <a:normAutofit/>
          </a:bodyPr>
          <a:lstStyle>
            <a:lvl1pPr>
              <a:defRPr sz="3600"/>
            </a:lvl1pPr>
            <a:lvl2pPr>
              <a:defRPr sz="3200"/>
            </a:lvl2pPr>
            <a:lvl3pPr>
              <a:defRPr sz="2800"/>
            </a:lvl3pPr>
            <a:lvl4pPr>
              <a:defRPr sz="2400"/>
            </a:lvl4pPr>
            <a:lvl5pPr>
              <a:defRPr sz="2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0384" y="1052195"/>
            <a:ext cx="5423769" cy="5120640"/>
          </a:xfrm>
        </p:spPr>
        <p:txBody>
          <a:bodyPr>
            <a:normAutofit/>
          </a:bodyPr>
          <a:lstStyle>
            <a:lvl1pPr>
              <a:defRPr sz="3600"/>
            </a:lvl1pPr>
            <a:lvl2pPr>
              <a:defRPr sz="3200"/>
            </a:lvl2pPr>
            <a:lvl3pPr>
              <a:defRPr sz="2800"/>
            </a:lvl3pPr>
            <a:lvl4pPr>
              <a:defRPr sz="2400"/>
            </a:lvl4pPr>
            <a:lvl5pPr>
              <a:defRPr sz="2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a:extLst>
              <a:ext uri="{FF2B5EF4-FFF2-40B4-BE49-F238E27FC236}">
                <a16:creationId xmlns:a16="http://schemas.microsoft.com/office/drawing/2014/main" id="{0C23D2CC-C6F2-0C40-A99F-0A0C561EC390}"/>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6" name="Slide Number Placeholder 7">
            <a:extLst>
              <a:ext uri="{FF2B5EF4-FFF2-40B4-BE49-F238E27FC236}">
                <a16:creationId xmlns:a16="http://schemas.microsoft.com/office/drawing/2014/main" id="{878BDBBE-A286-F140-B329-F90116C7757D}"/>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44503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94547" y="1023586"/>
            <a:ext cx="5484335" cy="807720"/>
          </a:xfrm>
          <a:solidFill>
            <a:schemeClr val="accent2"/>
          </a:solidFill>
          <a:ln>
            <a:noFill/>
          </a:ln>
        </p:spPr>
        <p:txBody>
          <a:bodyPr anchor="b">
            <a:noAutofit/>
          </a:bodyPr>
          <a:lstStyle>
            <a:lvl1pPr marL="0" indent="0">
              <a:spcBef>
                <a:spcPts val="0"/>
              </a:spcBef>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4548" y="1930936"/>
            <a:ext cx="5484334" cy="402336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13118" y="1023586"/>
            <a:ext cx="5311035" cy="813171"/>
          </a:xfrm>
          <a:solidFill>
            <a:schemeClr val="accent2"/>
          </a:solidFill>
          <a:ln>
            <a:noFill/>
          </a:ln>
        </p:spPr>
        <p:txBody>
          <a:bodyPr anchor="b">
            <a:noAutofit/>
          </a:bodyPr>
          <a:lstStyle>
            <a:lvl1pPr marL="0" indent="0">
              <a:spcBef>
                <a:spcPts val="0"/>
              </a:spcBef>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13118" y="1930936"/>
            <a:ext cx="5311035" cy="402336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a:extLst>
              <a:ext uri="{FF2B5EF4-FFF2-40B4-BE49-F238E27FC236}">
                <a16:creationId xmlns:a16="http://schemas.microsoft.com/office/drawing/2014/main" id="{F32DB0E5-907C-1842-B520-EAF27FED08E2}"/>
              </a:ext>
            </a:extLst>
          </p:cNvPr>
          <p:cNvSpPr>
            <a:spLocks noGrp="1"/>
          </p:cNvSpPr>
          <p:nvPr>
            <p:ph type="ftr" sz="quarter" idx="10"/>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9" name="Slide Number Placeholder 7">
            <a:extLst>
              <a:ext uri="{FF2B5EF4-FFF2-40B4-BE49-F238E27FC236}">
                <a16:creationId xmlns:a16="http://schemas.microsoft.com/office/drawing/2014/main" id="{6F4A3FFB-BD68-7A40-9F09-E09CABE9C581}"/>
              </a:ext>
            </a:extLst>
          </p:cNvPr>
          <p:cNvSpPr>
            <a:spLocks noGrp="1"/>
          </p:cNvSpPr>
          <p:nvPr>
            <p:ph type="sldNum" sz="quarter" idx="11"/>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62741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1"/>
          </p:nvPr>
        </p:nvSpPr>
        <p:spPr>
          <a:xfrm>
            <a:off x="1644649" y="6372058"/>
            <a:ext cx="8144244" cy="365125"/>
          </a:xfrm>
          <a:prstGeom prst="rect">
            <a:avLst/>
          </a:prstGeom>
        </p:spPr>
        <p:txBody>
          <a:bodyPr/>
          <a:lstStyle>
            <a:lvl1pPr algn="ctr">
              <a:defRPr/>
            </a:lvl1pPr>
          </a:lstStyle>
          <a:p>
            <a:pPr algn="ctr"/>
            <a:endParaRPr lang="en-US" dirty="0"/>
          </a:p>
        </p:txBody>
      </p:sp>
      <p:sp>
        <p:nvSpPr>
          <p:cNvPr id="8" name="Slide Number Placeholder 7"/>
          <p:cNvSpPr>
            <a:spLocks noGrp="1"/>
          </p:cNvSpPr>
          <p:nvPr>
            <p:ph type="sldNum" sz="quarter" idx="12"/>
          </p:nvPr>
        </p:nvSpPr>
        <p:spPr>
          <a:xfrm>
            <a:off x="113722" y="6369017"/>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42246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9120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868680"/>
            <a:ext cx="3459320" cy="2651760"/>
          </a:xfrm>
        </p:spPr>
        <p:txBody>
          <a:bodyPr anchor="b">
            <a:normAutofit/>
          </a:bodyPr>
          <a:lstStyle>
            <a:lvl1pPr>
              <a:defRPr sz="3200" b="1" baseline="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4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1" y="3520440"/>
            <a:ext cx="3459319" cy="246888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Footer Placeholder 6">
            <a:extLst>
              <a:ext uri="{FF2B5EF4-FFF2-40B4-BE49-F238E27FC236}">
                <a16:creationId xmlns:a16="http://schemas.microsoft.com/office/drawing/2014/main" id="{EE642160-DB8B-6845-819D-3DE20C640E7E}"/>
              </a:ext>
            </a:extLst>
          </p:cNvPr>
          <p:cNvSpPr>
            <a:spLocks noGrp="1"/>
          </p:cNvSpPr>
          <p:nvPr>
            <p:ph type="ftr" sz="quarter" idx="11"/>
          </p:nvPr>
        </p:nvSpPr>
        <p:spPr>
          <a:xfrm>
            <a:off x="1644649" y="6372058"/>
            <a:ext cx="8144244" cy="365125"/>
          </a:xfrm>
          <a:prstGeom prst="rect">
            <a:avLst/>
          </a:prstGeom>
        </p:spPr>
        <p:txBody>
          <a:bodyPr/>
          <a:lstStyle>
            <a:lvl1pPr algn="ctr">
              <a:defRPr/>
            </a:lvl1pPr>
          </a:lstStyle>
          <a:p>
            <a:pPr algn="ctr"/>
            <a:endParaRPr lang="en-US" dirty="0"/>
          </a:p>
        </p:txBody>
      </p:sp>
      <p:sp>
        <p:nvSpPr>
          <p:cNvPr id="13" name="Slide Number Placeholder 7">
            <a:extLst>
              <a:ext uri="{FF2B5EF4-FFF2-40B4-BE49-F238E27FC236}">
                <a16:creationId xmlns:a16="http://schemas.microsoft.com/office/drawing/2014/main" id="{00F6DD13-5313-EE40-A79C-93D0BD725FF6}"/>
              </a:ext>
            </a:extLst>
          </p:cNvPr>
          <p:cNvSpPr>
            <a:spLocks noGrp="1"/>
          </p:cNvSpPr>
          <p:nvPr>
            <p:ph type="sldNum" sz="quarter" idx="12"/>
          </p:nvPr>
        </p:nvSpPr>
        <p:spPr>
          <a:xfrm>
            <a:off x="113722" y="6369017"/>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93757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767419"/>
            <a:ext cx="3170562" cy="2753021"/>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1" y="3520439"/>
            <a:ext cx="3170561" cy="257014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262465" y="6356350"/>
            <a:ext cx="2743200" cy="365125"/>
          </a:xfrm>
          <a:prstGeom prst="rect">
            <a:avLst/>
          </a:prstGeom>
        </p:spPr>
        <p:txBody>
          <a:bodyPr/>
          <a:lstStyle/>
          <a:p>
            <a:fld id="{5586B75A-687E-405C-8A0B-8D00578BA2C3}" type="datetimeFigureOut">
              <a:rPr lang="en-US" dirty="0"/>
              <a:pPr/>
              <a:t>11/3/2020</a:t>
            </a:fld>
            <a:endParaRPr lang="en-US" dirty="0"/>
          </a:p>
        </p:txBody>
      </p:sp>
      <p:sp>
        <p:nvSpPr>
          <p:cNvPr id="9" name="Footer Placeholder 8"/>
          <p:cNvSpPr>
            <a:spLocks noGrp="1"/>
          </p:cNvSpPr>
          <p:nvPr>
            <p:ph type="ftr" sz="quarter" idx="11"/>
          </p:nvPr>
        </p:nvSpPr>
        <p:spPr>
          <a:xfrm>
            <a:off x="3499101" y="6356350"/>
            <a:ext cx="5911517" cy="365125"/>
          </a:xfrm>
          <a:prstGeom prst="rect">
            <a:avLst/>
          </a:prstGeom>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33693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1EDA-E028-3E45-B9A2-680EACC1F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BD3357-34A3-C447-94F7-D55A7B90F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650ABF-F952-404A-BA11-B07F223DAC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3BA645-58DA-2D47-94CD-B8875BB4DB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A2F186-D887-104D-9C3B-9440FF57E0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CE042-3BED-954B-A780-64101DCC4BD0}"/>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8" name="Footer Placeholder 7">
            <a:extLst>
              <a:ext uri="{FF2B5EF4-FFF2-40B4-BE49-F238E27FC236}">
                <a16:creationId xmlns:a16="http://schemas.microsoft.com/office/drawing/2014/main" id="{E8C98B63-68A5-6A45-98E8-C20C02C78D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5A6F54-A356-784E-AC11-C31C6AAB56AA}"/>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3346033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170B-2E0C-422D-93CA-8CB9C1F111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F58312-A720-42A8-B0D3-9901CF33B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26E2AA-AE28-44C8-A4DA-C1516DC683A0}"/>
              </a:ext>
            </a:extLst>
          </p:cNvPr>
          <p:cNvSpPr>
            <a:spLocks noGrp="1"/>
          </p:cNvSpPr>
          <p:nvPr>
            <p:ph type="dt" sz="half" idx="10"/>
          </p:nvPr>
        </p:nvSpPr>
        <p:spPr/>
        <p:txBody>
          <a:bodyPr/>
          <a:lstStyle/>
          <a:p>
            <a:fld id="{1C2C5241-4A1A-4EEF-A5EC-8D05F5638D5B}" type="datetime1">
              <a:rPr lang="en-US" smtClean="0"/>
              <a:t>11/3/2020</a:t>
            </a:fld>
            <a:endParaRPr lang="en-US"/>
          </a:p>
        </p:txBody>
      </p:sp>
      <p:sp>
        <p:nvSpPr>
          <p:cNvPr id="5" name="Footer Placeholder 4">
            <a:extLst>
              <a:ext uri="{FF2B5EF4-FFF2-40B4-BE49-F238E27FC236}">
                <a16:creationId xmlns:a16="http://schemas.microsoft.com/office/drawing/2014/main" id="{8491FEFF-A022-4AFF-BD4C-B19A5D69A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242DD-BCC2-46EC-B065-C6E8B9C44378}"/>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984670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F759-78D3-4D29-814E-C1F96A69A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D6801-B750-4417-8E98-762EF95D78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935F5-9CB7-4330-A9ED-F8CA85C1CC40}"/>
              </a:ext>
            </a:extLst>
          </p:cNvPr>
          <p:cNvSpPr>
            <a:spLocks noGrp="1"/>
          </p:cNvSpPr>
          <p:nvPr>
            <p:ph type="dt" sz="half" idx="10"/>
          </p:nvPr>
        </p:nvSpPr>
        <p:spPr/>
        <p:txBody>
          <a:bodyPr/>
          <a:lstStyle/>
          <a:p>
            <a:fld id="{257DF117-4467-4B98-B230-E08CF1E29713}" type="datetime1">
              <a:rPr lang="en-US" smtClean="0"/>
              <a:t>11/3/2020</a:t>
            </a:fld>
            <a:endParaRPr lang="en-US"/>
          </a:p>
        </p:txBody>
      </p:sp>
      <p:sp>
        <p:nvSpPr>
          <p:cNvPr id="5" name="Footer Placeholder 4">
            <a:extLst>
              <a:ext uri="{FF2B5EF4-FFF2-40B4-BE49-F238E27FC236}">
                <a16:creationId xmlns:a16="http://schemas.microsoft.com/office/drawing/2014/main" id="{4118179A-870C-4210-AFA3-15538ADAF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E160A-AF3A-432D-B2CB-DEED79EC9C37}"/>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453869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2784-B74B-40B1-896D-90B4AFF34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F33B71-A7E0-4A88-99D3-74C7CE508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544BD-64F5-4302-A2D1-C925D3C07B4C}"/>
              </a:ext>
            </a:extLst>
          </p:cNvPr>
          <p:cNvSpPr>
            <a:spLocks noGrp="1"/>
          </p:cNvSpPr>
          <p:nvPr>
            <p:ph type="dt" sz="half" idx="10"/>
          </p:nvPr>
        </p:nvSpPr>
        <p:spPr/>
        <p:txBody>
          <a:bodyPr/>
          <a:lstStyle/>
          <a:p>
            <a:fld id="{DFEE86F6-70F1-47BF-B4FB-6862449CBFC5}" type="datetime1">
              <a:rPr lang="en-US" smtClean="0"/>
              <a:t>11/3/2020</a:t>
            </a:fld>
            <a:endParaRPr lang="en-US"/>
          </a:p>
        </p:txBody>
      </p:sp>
      <p:sp>
        <p:nvSpPr>
          <p:cNvPr id="5" name="Footer Placeholder 4">
            <a:extLst>
              <a:ext uri="{FF2B5EF4-FFF2-40B4-BE49-F238E27FC236}">
                <a16:creationId xmlns:a16="http://schemas.microsoft.com/office/drawing/2014/main" id="{E41EA952-BC72-482C-A63F-F8F786E3B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49AAA-B617-46BB-AC42-31C37D2C1959}"/>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908090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F0ABE-70A2-4B4E-A9E1-F58089D6C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5A164-19BE-46F9-B670-5F960C1D0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6744F-E978-41C8-8B13-E97FC3F387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B14DA-12D9-4F94-8DDD-4293C63C8CD1}"/>
              </a:ext>
            </a:extLst>
          </p:cNvPr>
          <p:cNvSpPr>
            <a:spLocks noGrp="1"/>
          </p:cNvSpPr>
          <p:nvPr>
            <p:ph type="dt" sz="half" idx="10"/>
          </p:nvPr>
        </p:nvSpPr>
        <p:spPr/>
        <p:txBody>
          <a:bodyPr/>
          <a:lstStyle/>
          <a:p>
            <a:fld id="{77EAB271-3F24-49A8-80E9-3C3F70B28659}" type="datetime1">
              <a:rPr lang="en-US" smtClean="0"/>
              <a:t>11/3/2020</a:t>
            </a:fld>
            <a:endParaRPr lang="en-US"/>
          </a:p>
        </p:txBody>
      </p:sp>
      <p:sp>
        <p:nvSpPr>
          <p:cNvPr id="6" name="Footer Placeholder 5">
            <a:extLst>
              <a:ext uri="{FF2B5EF4-FFF2-40B4-BE49-F238E27FC236}">
                <a16:creationId xmlns:a16="http://schemas.microsoft.com/office/drawing/2014/main" id="{3DFA2FEE-2D8F-44B1-82B6-63A9D04D8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7352B-B7E6-4385-B8FD-43B8AB3CECE3}"/>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652803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6CDB-A8EF-4EC5-B900-099BE9D49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0254E-AC0A-4291-B2BA-36860C2B01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708975-5760-433A-8FE9-709EB6055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224801-F177-4449-B600-DDCF3F04F6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171BDF-1200-476A-AF78-099E9E462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6D1F6A-C6C5-4989-BC31-8FCA254E2D02}"/>
              </a:ext>
            </a:extLst>
          </p:cNvPr>
          <p:cNvSpPr>
            <a:spLocks noGrp="1"/>
          </p:cNvSpPr>
          <p:nvPr>
            <p:ph type="dt" sz="half" idx="10"/>
          </p:nvPr>
        </p:nvSpPr>
        <p:spPr/>
        <p:txBody>
          <a:bodyPr/>
          <a:lstStyle/>
          <a:p>
            <a:fld id="{8CBF2C61-603D-4D38-AD68-405F302325AB}" type="datetime1">
              <a:rPr lang="en-US" smtClean="0"/>
              <a:t>11/3/2020</a:t>
            </a:fld>
            <a:endParaRPr lang="en-US"/>
          </a:p>
        </p:txBody>
      </p:sp>
      <p:sp>
        <p:nvSpPr>
          <p:cNvPr id="8" name="Footer Placeholder 7">
            <a:extLst>
              <a:ext uri="{FF2B5EF4-FFF2-40B4-BE49-F238E27FC236}">
                <a16:creationId xmlns:a16="http://schemas.microsoft.com/office/drawing/2014/main" id="{CC089882-543E-4D4E-A306-03DBDD1548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A69DC-A6A3-40DD-A812-BF4B09DCA7F8}"/>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1837200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B61A-8C9D-428C-B71A-B7A190BF56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88214-7BD8-4732-B70D-BA0827AF3DB7}"/>
              </a:ext>
            </a:extLst>
          </p:cNvPr>
          <p:cNvSpPr>
            <a:spLocks noGrp="1"/>
          </p:cNvSpPr>
          <p:nvPr>
            <p:ph type="dt" sz="half" idx="10"/>
          </p:nvPr>
        </p:nvSpPr>
        <p:spPr/>
        <p:txBody>
          <a:bodyPr/>
          <a:lstStyle/>
          <a:p>
            <a:fld id="{92194698-6356-4B27-B030-5139C13CE550}" type="datetime1">
              <a:rPr lang="en-US" smtClean="0"/>
              <a:t>11/3/2020</a:t>
            </a:fld>
            <a:endParaRPr lang="en-US"/>
          </a:p>
        </p:txBody>
      </p:sp>
      <p:sp>
        <p:nvSpPr>
          <p:cNvPr id="4" name="Footer Placeholder 3">
            <a:extLst>
              <a:ext uri="{FF2B5EF4-FFF2-40B4-BE49-F238E27FC236}">
                <a16:creationId xmlns:a16="http://schemas.microsoft.com/office/drawing/2014/main" id="{5868A13C-5D0C-4042-B516-3EEFE0DAFB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1B2DA-1A0F-4F40-B057-52A33E93248F}"/>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326002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DBE26-395E-425D-9AF4-84F8CE692EE6}"/>
              </a:ext>
            </a:extLst>
          </p:cNvPr>
          <p:cNvSpPr>
            <a:spLocks noGrp="1"/>
          </p:cNvSpPr>
          <p:nvPr>
            <p:ph type="dt" sz="half" idx="10"/>
          </p:nvPr>
        </p:nvSpPr>
        <p:spPr/>
        <p:txBody>
          <a:bodyPr/>
          <a:lstStyle/>
          <a:p>
            <a:fld id="{9D74B0EE-218B-43E6-B619-B41C1BC5387F}" type="datetime1">
              <a:rPr lang="en-US" smtClean="0"/>
              <a:t>11/3/2020</a:t>
            </a:fld>
            <a:endParaRPr lang="en-US"/>
          </a:p>
        </p:txBody>
      </p:sp>
      <p:sp>
        <p:nvSpPr>
          <p:cNvPr id="3" name="Footer Placeholder 2">
            <a:extLst>
              <a:ext uri="{FF2B5EF4-FFF2-40B4-BE49-F238E27FC236}">
                <a16:creationId xmlns:a16="http://schemas.microsoft.com/office/drawing/2014/main" id="{DBBB970B-0BFA-4C30-93F8-89CD91112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1388D6-83B8-456D-BE6A-AD1CBF59809D}"/>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223185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CBA7E-732F-43CB-A3FB-4A8D45A6A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BC2AF-6246-4679-A866-98B1C8C86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031413-D21E-45F9-8CD7-B90C5E1C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370682-33BE-49CD-9712-8C8922D7A93C}"/>
              </a:ext>
            </a:extLst>
          </p:cNvPr>
          <p:cNvSpPr>
            <a:spLocks noGrp="1"/>
          </p:cNvSpPr>
          <p:nvPr>
            <p:ph type="dt" sz="half" idx="10"/>
          </p:nvPr>
        </p:nvSpPr>
        <p:spPr/>
        <p:txBody>
          <a:bodyPr/>
          <a:lstStyle/>
          <a:p>
            <a:fld id="{7B5B20F7-5E65-4214-912C-67C4D37E26AD}" type="datetime1">
              <a:rPr lang="en-US" smtClean="0"/>
              <a:t>11/3/2020</a:t>
            </a:fld>
            <a:endParaRPr lang="en-US"/>
          </a:p>
        </p:txBody>
      </p:sp>
      <p:sp>
        <p:nvSpPr>
          <p:cNvPr id="6" name="Footer Placeholder 5">
            <a:extLst>
              <a:ext uri="{FF2B5EF4-FFF2-40B4-BE49-F238E27FC236}">
                <a16:creationId xmlns:a16="http://schemas.microsoft.com/office/drawing/2014/main" id="{36D50FA1-892D-4A01-92C5-1B2A58869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AAA45-2C18-4DFB-A349-854ECE4F912C}"/>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249467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F629-5EFA-4A83-86C1-B519527CC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473B48-03C5-41BB-9D49-24ACE475E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2A1D5-EFF0-42FB-A554-6D4930A5C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159B5-F1B4-4614-93D4-343F922ACDFB}"/>
              </a:ext>
            </a:extLst>
          </p:cNvPr>
          <p:cNvSpPr>
            <a:spLocks noGrp="1"/>
          </p:cNvSpPr>
          <p:nvPr>
            <p:ph type="dt" sz="half" idx="10"/>
          </p:nvPr>
        </p:nvSpPr>
        <p:spPr/>
        <p:txBody>
          <a:bodyPr/>
          <a:lstStyle/>
          <a:p>
            <a:fld id="{E2688E74-8D9D-4317-99FC-84BDFD2EBB29}" type="datetime1">
              <a:rPr lang="en-US" smtClean="0"/>
              <a:t>11/3/2020</a:t>
            </a:fld>
            <a:endParaRPr lang="en-US"/>
          </a:p>
        </p:txBody>
      </p:sp>
      <p:sp>
        <p:nvSpPr>
          <p:cNvPr id="6" name="Footer Placeholder 5">
            <a:extLst>
              <a:ext uri="{FF2B5EF4-FFF2-40B4-BE49-F238E27FC236}">
                <a16:creationId xmlns:a16="http://schemas.microsoft.com/office/drawing/2014/main" id="{C5A15CA6-B6BF-44B1-B286-7BE634165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832BB-2181-4865-BA3A-5F591F697729}"/>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2302264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91E7-6DA6-4A1B-A8CE-1DC769A55B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9DE98-C2D3-4281-A36C-B1CD4BEA3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9A359-DE1C-42DC-8073-777F474CD895}"/>
              </a:ext>
            </a:extLst>
          </p:cNvPr>
          <p:cNvSpPr>
            <a:spLocks noGrp="1"/>
          </p:cNvSpPr>
          <p:nvPr>
            <p:ph type="dt" sz="half" idx="10"/>
          </p:nvPr>
        </p:nvSpPr>
        <p:spPr/>
        <p:txBody>
          <a:bodyPr/>
          <a:lstStyle/>
          <a:p>
            <a:fld id="{5C542774-6BE3-482D-BEF5-E7826F2BEAC6}" type="datetime1">
              <a:rPr lang="en-US" smtClean="0"/>
              <a:t>11/3/2020</a:t>
            </a:fld>
            <a:endParaRPr lang="en-US"/>
          </a:p>
        </p:txBody>
      </p:sp>
      <p:sp>
        <p:nvSpPr>
          <p:cNvPr id="5" name="Footer Placeholder 4">
            <a:extLst>
              <a:ext uri="{FF2B5EF4-FFF2-40B4-BE49-F238E27FC236}">
                <a16:creationId xmlns:a16="http://schemas.microsoft.com/office/drawing/2014/main" id="{C1F91DB2-A34D-4315-9F9C-64C96CB8C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00201-9586-430D-AADF-C0F1399423C8}"/>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35768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F48F-71A8-D047-BA76-20CD1B8DC2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76FD5E-B1F5-3248-AE7A-9D8F7E0FF16E}"/>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4" name="Footer Placeholder 3">
            <a:extLst>
              <a:ext uri="{FF2B5EF4-FFF2-40B4-BE49-F238E27FC236}">
                <a16:creationId xmlns:a16="http://schemas.microsoft.com/office/drawing/2014/main" id="{96E2ABA9-232D-E244-9B60-4DBD46A627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CEA550-1F5A-5646-9619-63936B51E858}"/>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3762817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914AB9-3243-4452-AD41-3D47D2B392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01F46A-D5B2-43F6-A41A-168672DDFE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57D1E-F19B-4BCD-86A6-73D8D0D35E7A}"/>
              </a:ext>
            </a:extLst>
          </p:cNvPr>
          <p:cNvSpPr>
            <a:spLocks noGrp="1"/>
          </p:cNvSpPr>
          <p:nvPr>
            <p:ph type="dt" sz="half" idx="10"/>
          </p:nvPr>
        </p:nvSpPr>
        <p:spPr/>
        <p:txBody>
          <a:bodyPr/>
          <a:lstStyle/>
          <a:p>
            <a:fld id="{9CF7A38B-0E75-49D2-B541-54282B9C1156}" type="datetime1">
              <a:rPr lang="en-US" smtClean="0"/>
              <a:t>11/3/2020</a:t>
            </a:fld>
            <a:endParaRPr lang="en-US"/>
          </a:p>
        </p:txBody>
      </p:sp>
      <p:sp>
        <p:nvSpPr>
          <p:cNvPr id="5" name="Footer Placeholder 4">
            <a:extLst>
              <a:ext uri="{FF2B5EF4-FFF2-40B4-BE49-F238E27FC236}">
                <a16:creationId xmlns:a16="http://schemas.microsoft.com/office/drawing/2014/main" id="{DF5D9A81-9223-411C-BC72-260AD125A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B3FB0-A7D7-48CF-9653-925D23FAD1F8}"/>
              </a:ext>
            </a:extLst>
          </p:cNvPr>
          <p:cNvSpPr>
            <a:spLocks noGrp="1"/>
          </p:cNvSpPr>
          <p:nvPr>
            <p:ph type="sldNum" sz="quarter" idx="12"/>
          </p:nvPr>
        </p:nvSpPr>
        <p:spPr/>
        <p:txBody>
          <a:bodyPr/>
          <a:lstStyle/>
          <a:p>
            <a:fld id="{EB07710B-9E13-4BB5-9841-0B832EB8AF2A}" type="slidenum">
              <a:rPr lang="en-US" smtClean="0"/>
              <a:t>‹#›</a:t>
            </a:fld>
            <a:endParaRPr lang="en-US"/>
          </a:p>
        </p:txBody>
      </p:sp>
    </p:spTree>
    <p:extLst>
      <p:ext uri="{BB962C8B-B14F-4D97-AF65-F5344CB8AC3E}">
        <p14:creationId xmlns:p14="http://schemas.microsoft.com/office/powerpoint/2010/main" val="1170142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A54-FB90-42B3-8577-CFD8EAF14D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0CFD8-295A-434C-A936-A04C04DF8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7AFB5-3B94-4231-88A5-A6259A650A2E}"/>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5" name="Footer Placeholder 4">
            <a:extLst>
              <a:ext uri="{FF2B5EF4-FFF2-40B4-BE49-F238E27FC236}">
                <a16:creationId xmlns:a16="http://schemas.microsoft.com/office/drawing/2014/main" id="{42D74898-C7E6-416C-A7B9-96EC3F648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8A4BE-0E8D-47E9-9B13-E8F527161F7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292520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6E6-8F75-4D7E-8E91-B494481D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4F36B-8D3E-4D32-A50F-4509798DE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33215-75BD-4EB6-B3ED-D38F3F5544B1}"/>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5" name="Footer Placeholder 4">
            <a:extLst>
              <a:ext uri="{FF2B5EF4-FFF2-40B4-BE49-F238E27FC236}">
                <a16:creationId xmlns:a16="http://schemas.microsoft.com/office/drawing/2014/main" id="{2C49AD8C-0A68-4498-AF2D-29A5E02B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5002-AFD8-4F07-BB0B-FC42AEC9D0C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958269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89B3-8194-4443-B7B6-39AB8121D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7316EA-F4C2-46C6-A5FB-08C8501A7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7FDF3-FBCC-4B15-A72D-766395672FB5}"/>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5" name="Footer Placeholder 4">
            <a:extLst>
              <a:ext uri="{FF2B5EF4-FFF2-40B4-BE49-F238E27FC236}">
                <a16:creationId xmlns:a16="http://schemas.microsoft.com/office/drawing/2014/main" id="{6697103A-0B72-4BC9-9C96-637DB9924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C5609-1513-4BCF-B22C-1CD04684545F}"/>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6310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B5A-A527-4D0B-A155-85D785525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FDD2A-BAE3-45EC-BB88-7EC7FFEBC5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4C5E4-C4D1-4D5A-8C2A-111A0D5BE6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7A245-1203-4024-A8C5-4F3AB8DF7850}"/>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6" name="Footer Placeholder 5">
            <a:extLst>
              <a:ext uri="{FF2B5EF4-FFF2-40B4-BE49-F238E27FC236}">
                <a16:creationId xmlns:a16="http://schemas.microsoft.com/office/drawing/2014/main" id="{0675472B-2CE0-4312-A0FA-001FD858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E7B49-1A66-42DF-8C39-7D1F6651682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1584476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EA6-5952-4928-970A-1E31B130C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7B4-4108-4A61-9902-91CB58151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48B572-F1FF-40CF-A900-B2566D56D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BE40-9E1F-44E8-B109-5359D07D8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E58EE-2DBC-4A5F-9AFD-544C10B24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A2EDB-ECD0-486D-B204-99DE1AD69BC4}"/>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8" name="Footer Placeholder 7">
            <a:extLst>
              <a:ext uri="{FF2B5EF4-FFF2-40B4-BE49-F238E27FC236}">
                <a16:creationId xmlns:a16="http://schemas.microsoft.com/office/drawing/2014/main" id="{B1DE94EB-67AB-42EF-BAB3-B234CD781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3F748-901E-47EA-AA1F-C3D027C711E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291132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688-7877-48DD-8C7F-FA87E6715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40047-B61D-44B9-9670-3F1AD025A936}"/>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4" name="Footer Placeholder 3">
            <a:extLst>
              <a:ext uri="{FF2B5EF4-FFF2-40B4-BE49-F238E27FC236}">
                <a16:creationId xmlns:a16="http://schemas.microsoft.com/office/drawing/2014/main" id="{DACF048B-4CC9-41B2-A9B7-F736411A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3E148-6C2C-4950-ACAF-753D6863258B}"/>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721105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B0E20-CD6B-47AC-BC5F-763E46088D33}"/>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3" name="Footer Placeholder 2">
            <a:extLst>
              <a:ext uri="{FF2B5EF4-FFF2-40B4-BE49-F238E27FC236}">
                <a16:creationId xmlns:a16="http://schemas.microsoft.com/office/drawing/2014/main" id="{8E64CAFF-D3A5-4BE1-9B3E-B5FB4F1E3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C13D-B97F-4330-AF0F-A0A761FA7B93}"/>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519589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2F09-5B43-410A-B1C5-B6D1F455F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123D6-764C-4E9B-B678-F63FE2AF0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BCAFE-EA0F-465D-ADAB-6A5B00CC9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547C2-768A-48F0-8BE9-44FFA52B6A03}"/>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6" name="Footer Placeholder 5">
            <a:extLst>
              <a:ext uri="{FF2B5EF4-FFF2-40B4-BE49-F238E27FC236}">
                <a16:creationId xmlns:a16="http://schemas.microsoft.com/office/drawing/2014/main" id="{F0389FE3-345D-4E3B-B9E7-25F4AAE3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25C3E-2804-4186-82C5-BCEEC64E1C8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56179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C353-79B0-4E85-BE72-E07F4240B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FE4D03-58D9-46CE-B06A-56919526A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58039-FF1D-4EDC-84FC-5CC05C0A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90ED9-8E37-442D-B656-892E451DFC05}"/>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6" name="Footer Placeholder 5">
            <a:extLst>
              <a:ext uri="{FF2B5EF4-FFF2-40B4-BE49-F238E27FC236}">
                <a16:creationId xmlns:a16="http://schemas.microsoft.com/office/drawing/2014/main" id="{400A1D01-C7CB-44F3-BBAA-24232DB65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D13A7-DEA7-4E9D-814B-B88FDD5DE2AC}"/>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77363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CCA2E-B401-7C43-AB36-85DBE982060D}"/>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3" name="Footer Placeholder 2">
            <a:extLst>
              <a:ext uri="{FF2B5EF4-FFF2-40B4-BE49-F238E27FC236}">
                <a16:creationId xmlns:a16="http://schemas.microsoft.com/office/drawing/2014/main" id="{402BC995-F03F-2940-9CCA-1A9DCCB9DD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7CE2C4-0728-064E-A6FD-5809C70C2327}"/>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2386059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CE35-A760-4CAD-AEDB-A6FF4A1E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E66C8-6E3C-42F5-8E07-DF3643FC9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076AB-61A2-45B5-B0BB-57883B04C486}"/>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5" name="Footer Placeholder 4">
            <a:extLst>
              <a:ext uri="{FF2B5EF4-FFF2-40B4-BE49-F238E27FC236}">
                <a16:creationId xmlns:a16="http://schemas.microsoft.com/office/drawing/2014/main" id="{A952B3AC-C04B-4698-8D46-34B96088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DCEB-75D3-48E2-9B29-07B4D17CAFAA}"/>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646748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97E8B-B277-491D-ABFE-2ADEBD6F22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976DA-5310-4262-9110-C9913738C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EBC9F-6F5B-4345-AC6F-44781668A600}"/>
              </a:ext>
            </a:extLst>
          </p:cNvPr>
          <p:cNvSpPr>
            <a:spLocks noGrp="1"/>
          </p:cNvSpPr>
          <p:nvPr>
            <p:ph type="dt" sz="half" idx="10"/>
          </p:nvPr>
        </p:nvSpPr>
        <p:spPr/>
        <p:txBody>
          <a:bodyPr/>
          <a:lstStyle/>
          <a:p>
            <a:fld id="{5E0908D4-0448-429E-A7F4-D5589EE6F3B0}" type="datetimeFigureOut">
              <a:rPr lang="en-US" smtClean="0"/>
              <a:t>11/3/2020</a:t>
            </a:fld>
            <a:endParaRPr lang="en-US"/>
          </a:p>
        </p:txBody>
      </p:sp>
      <p:sp>
        <p:nvSpPr>
          <p:cNvPr id="5" name="Footer Placeholder 4">
            <a:extLst>
              <a:ext uri="{FF2B5EF4-FFF2-40B4-BE49-F238E27FC236}">
                <a16:creationId xmlns:a16="http://schemas.microsoft.com/office/drawing/2014/main" id="{0EF01A8E-4FFA-438B-B746-2ADAACC0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CDAC4-F5C8-4E70-B5A7-AD908884503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96617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1864-E571-B74F-8DC1-445133A11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90B1D6-7821-704B-BCE5-95E7BA0AD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FA409B-36F5-6045-97DB-D15E72232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4D2445-B1D7-404F-9EFD-0778CCDA94B9}"/>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6" name="Footer Placeholder 5">
            <a:extLst>
              <a:ext uri="{FF2B5EF4-FFF2-40B4-BE49-F238E27FC236}">
                <a16:creationId xmlns:a16="http://schemas.microsoft.com/office/drawing/2014/main" id="{FD25EBCD-0B6A-FE43-B060-9C0A3EE39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AE441-7495-084F-A298-824C317DD2F0}"/>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1123191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EF9F-487F-4F4B-84C7-D5C5941BF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2A1C00-F663-1C46-ABB0-31357BF078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DCEB47-5BB0-2548-AA87-BA9CF8C43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A60EDF-3D5A-4F4C-AAEC-3ED870A602F9}"/>
              </a:ext>
            </a:extLst>
          </p:cNvPr>
          <p:cNvSpPr>
            <a:spLocks noGrp="1"/>
          </p:cNvSpPr>
          <p:nvPr>
            <p:ph type="dt" sz="half" idx="10"/>
          </p:nvPr>
        </p:nvSpPr>
        <p:spPr/>
        <p:txBody>
          <a:bodyPr/>
          <a:lstStyle/>
          <a:p>
            <a:fld id="{B31D2778-B4B9-7C42-A4A0-278578902A26}" type="datetimeFigureOut">
              <a:rPr lang="en-US" smtClean="0"/>
              <a:t>11/3/2020</a:t>
            </a:fld>
            <a:endParaRPr lang="en-US"/>
          </a:p>
        </p:txBody>
      </p:sp>
      <p:sp>
        <p:nvSpPr>
          <p:cNvPr id="6" name="Footer Placeholder 5">
            <a:extLst>
              <a:ext uri="{FF2B5EF4-FFF2-40B4-BE49-F238E27FC236}">
                <a16:creationId xmlns:a16="http://schemas.microsoft.com/office/drawing/2014/main" id="{EB1D284E-AF9D-2F42-8D97-AE297EFA0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4CF1D-F7CB-5446-93CF-BFA823885F37}"/>
              </a:ext>
            </a:extLst>
          </p:cNvPr>
          <p:cNvSpPr>
            <a:spLocks noGrp="1"/>
          </p:cNvSpPr>
          <p:nvPr>
            <p:ph type="sldNum" sz="quarter" idx="12"/>
          </p:nvPr>
        </p:nvSpPr>
        <p:spPr/>
        <p:txBody>
          <a:bodyPr/>
          <a:lstStyle/>
          <a:p>
            <a:fld id="{E65F4802-A9C8-DC46-AE34-5F652C6587AD}" type="slidenum">
              <a:rPr lang="en-US" smtClean="0"/>
              <a:t>‹#›</a:t>
            </a:fld>
            <a:endParaRPr lang="en-US"/>
          </a:p>
        </p:txBody>
      </p:sp>
    </p:spTree>
    <p:extLst>
      <p:ext uri="{BB962C8B-B14F-4D97-AF65-F5344CB8AC3E}">
        <p14:creationId xmlns:p14="http://schemas.microsoft.com/office/powerpoint/2010/main" val="330571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9.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8.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C135B-FF44-1E4A-9BBF-943B8E0502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67A5FC-AECB-7748-BF2D-784CB88AC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CEEBA-B88B-7F4F-B9C0-164693DA0B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D2778-B4B9-7C42-A4A0-278578902A26}" type="datetimeFigureOut">
              <a:rPr lang="en-US" smtClean="0"/>
              <a:t>11/3/2020</a:t>
            </a:fld>
            <a:endParaRPr lang="en-US"/>
          </a:p>
        </p:txBody>
      </p:sp>
      <p:sp>
        <p:nvSpPr>
          <p:cNvPr id="5" name="Footer Placeholder 4">
            <a:extLst>
              <a:ext uri="{FF2B5EF4-FFF2-40B4-BE49-F238E27FC236}">
                <a16:creationId xmlns:a16="http://schemas.microsoft.com/office/drawing/2014/main" id="{AA5B76E3-FE43-9F41-8124-CF6B034F59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56DD04-7908-EA4E-AEC6-E9D42A7E3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F4802-A9C8-DC46-AE34-5F652C6587AD}" type="slidenum">
              <a:rPr lang="en-US" smtClean="0"/>
              <a:t>‹#›</a:t>
            </a:fld>
            <a:endParaRPr lang="en-US"/>
          </a:p>
        </p:txBody>
      </p:sp>
    </p:spTree>
    <p:extLst>
      <p:ext uri="{BB962C8B-B14F-4D97-AF65-F5344CB8AC3E}">
        <p14:creationId xmlns:p14="http://schemas.microsoft.com/office/powerpoint/2010/main" val="3057880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chemeClr val="accent4">
                <a:lumMod val="60000"/>
                <a:lumOff val="40000"/>
              </a:schemeClr>
            </a:gs>
            <a:gs pos="0">
              <a:schemeClr val="accent5">
                <a:lumMod val="43000"/>
                <a:lumOff val="57000"/>
              </a:schemeClr>
            </a:gs>
            <a:gs pos="41000">
              <a:schemeClr val="accent3">
                <a:lumMod val="40000"/>
                <a:lumOff val="60000"/>
              </a:schemeClr>
            </a:gs>
            <a:gs pos="100000">
              <a:schemeClr val="accent3">
                <a:lumMod val="60000"/>
                <a:lumOff val="40000"/>
              </a:schemeClr>
            </a:gs>
          </a:gsLst>
          <a:lin ang="108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5E1DA0-D81D-475F-89B6-49F21077E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18CC75-3A94-4781-B0B4-59F33FC96A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E28275-5C06-46DB-A5BF-88FCA9D99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2">
                    <a:lumMod val="50000"/>
                  </a:schemeClr>
                </a:solidFill>
              </a:defRPr>
            </a:lvl1pPr>
          </a:lstStyle>
          <a:p>
            <a:r>
              <a:rPr lang="en-US" b="1" dirty="0"/>
              <a:t>#AECT20</a:t>
            </a:r>
          </a:p>
          <a:p>
            <a:r>
              <a:rPr lang="en-US" b="1" dirty="0"/>
              <a:t>Virtual Convention</a:t>
            </a:r>
            <a:r>
              <a:rPr lang="en-US" dirty="0"/>
              <a:t>, </a:t>
            </a:r>
            <a:r>
              <a:rPr lang="en-US" b="1" dirty="0"/>
              <a:t>Nov. 2-7 </a:t>
            </a:r>
          </a:p>
        </p:txBody>
      </p:sp>
      <p:sp>
        <p:nvSpPr>
          <p:cNvPr id="5" name="Footer Placeholder 4">
            <a:extLst>
              <a:ext uri="{FF2B5EF4-FFF2-40B4-BE49-F238E27FC236}">
                <a16:creationId xmlns:a16="http://schemas.microsoft.com/office/drawing/2014/main" id="{C33800A2-9396-498C-B025-FE546E898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A5BD502-9B13-4FAB-94D3-EB75A6255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5B1F2-C4F5-4F10-A7B0-CD082B9BDBFE}" type="slidenum">
              <a:rPr lang="en-US" smtClean="0"/>
              <a:t>‹#›</a:t>
            </a:fld>
            <a:endParaRPr lang="en-US"/>
          </a:p>
        </p:txBody>
      </p:sp>
    </p:spTree>
    <p:extLst>
      <p:ext uri="{BB962C8B-B14F-4D97-AF65-F5344CB8AC3E}">
        <p14:creationId xmlns:p14="http://schemas.microsoft.com/office/powerpoint/2010/main" val="1801898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000" kern="1200">
          <a:solidFill>
            <a:schemeClr val="bg1"/>
          </a:solidFill>
          <a:latin typeface="Great Vibes" panose="02000507080000020002"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3300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sign&#10;&#10;Description automatically generated">
            <a:extLst>
              <a:ext uri="{FF2B5EF4-FFF2-40B4-BE49-F238E27FC236}">
                <a16:creationId xmlns:a16="http://schemas.microsoft.com/office/drawing/2014/main" id="{7008447D-F4B4-754D-A305-099FA11E8BEB}"/>
              </a:ext>
            </a:extLst>
          </p:cNvPr>
          <p:cNvPicPr>
            <a:picLocks noChangeAspect="1"/>
          </p:cNvPicPr>
          <p:nvPr userDrawn="1"/>
        </p:nvPicPr>
        <p:blipFill rotWithShape="1">
          <a:blip r:embed="rId12" cstate="screen">
            <a:clrChange>
              <a:clrFrom>
                <a:srgbClr val="FEFCFB"/>
              </a:clrFrom>
              <a:clrTo>
                <a:srgbClr val="FEFCFB">
                  <a:alpha val="0"/>
                </a:srgbClr>
              </a:clrTo>
            </a:clrChange>
            <a:extLst>
              <a:ext uri="{28A0092B-C50C-407E-A947-70E740481C1C}">
                <a14:useLocalDpi xmlns:a14="http://schemas.microsoft.com/office/drawing/2010/main"/>
              </a:ext>
            </a:extLst>
          </a:blip>
          <a:srcRect/>
          <a:stretch/>
        </p:blipFill>
        <p:spPr>
          <a:xfrm>
            <a:off x="10143562" y="6369017"/>
            <a:ext cx="2000312" cy="465557"/>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4303146A-7BC1-0149-8F41-1BEBCF4B1B6F}"/>
              </a:ext>
            </a:extLst>
          </p:cNvPr>
          <p:cNvPicPr>
            <a:picLocks noChangeAspect="1"/>
          </p:cNvPicPr>
          <p:nvPr userDrawn="1"/>
        </p:nvPicPr>
        <p:blipFill rotWithShape="1">
          <a:blip r:embed="rId13" cstate="screen">
            <a:clrChange>
              <a:clrFrom>
                <a:srgbClr val="FFFFFF"/>
              </a:clrFrom>
              <a:clrTo>
                <a:srgbClr val="FFFFFF">
                  <a:alpha val="0"/>
                </a:srgbClr>
              </a:clrTo>
            </a:clrChange>
            <a:alphaModFix amt="25000"/>
            <a:extLst>
              <a:ext uri="{28A0092B-C50C-407E-A947-70E740481C1C}">
                <a14:useLocalDpi xmlns:a14="http://schemas.microsoft.com/office/drawing/2010/main"/>
              </a:ext>
            </a:extLst>
          </a:blip>
          <a:srcRect/>
          <a:stretch/>
        </p:blipFill>
        <p:spPr>
          <a:xfrm>
            <a:off x="-145719" y="-130504"/>
            <a:ext cx="5604840" cy="1036320"/>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5F95F286-27C3-154D-9E09-D0E38968592F}"/>
              </a:ext>
            </a:extLst>
          </p:cNvPr>
          <p:cNvPicPr>
            <a:picLocks noChangeAspect="1"/>
          </p:cNvPicPr>
          <p:nvPr userDrawn="1"/>
        </p:nvPicPr>
        <p:blipFill rotWithShape="1">
          <a:blip r:embed="rId14" cstate="screen">
            <a:clrChange>
              <a:clrFrom>
                <a:srgbClr val="FFFFFF"/>
              </a:clrFrom>
              <a:clrTo>
                <a:srgbClr val="FFFFFF">
                  <a:alpha val="0"/>
                </a:srgbClr>
              </a:clrTo>
            </a:clrChange>
            <a:duotone>
              <a:prstClr val="black"/>
              <a:schemeClr val="accent1">
                <a:tint val="45000"/>
                <a:satMod val="400000"/>
              </a:schemeClr>
            </a:duotone>
            <a:alphaModFix amt="25000"/>
            <a:extLst>
              <a:ext uri="{28A0092B-C50C-407E-A947-70E740481C1C}">
                <a14:useLocalDpi xmlns:a14="http://schemas.microsoft.com/office/drawing/2010/main"/>
              </a:ext>
            </a:extLst>
          </a:blip>
          <a:srcRect/>
          <a:stretch/>
        </p:blipFill>
        <p:spPr>
          <a:xfrm>
            <a:off x="-235877" y="538143"/>
            <a:ext cx="3247378" cy="1127978"/>
          </a:xfrm>
          <a:prstGeom prst="rect">
            <a:avLst/>
          </a:prstGeom>
        </p:spPr>
      </p:pic>
      <p:sp>
        <p:nvSpPr>
          <p:cNvPr id="3" name="Text Placeholder 2"/>
          <p:cNvSpPr>
            <a:spLocks noGrp="1"/>
          </p:cNvSpPr>
          <p:nvPr>
            <p:ph type="body" idx="1"/>
          </p:nvPr>
        </p:nvSpPr>
        <p:spPr>
          <a:xfrm>
            <a:off x="408739" y="1069318"/>
            <a:ext cx="11215414" cy="5120640"/>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2435" y="374641"/>
            <a:ext cx="11251718" cy="542284"/>
          </a:xfrm>
          <a:prstGeom prst="rect">
            <a:avLst/>
          </a:prstGeom>
        </p:spPr>
        <p:txBody>
          <a:bodyPr vert="horz" lIns="91440" tIns="45720" rIns="91440" bIns="45720" rtlCol="0" anchor="b">
            <a:noAutofit/>
          </a:bodyPr>
          <a:lstStyle/>
          <a:p>
            <a:r>
              <a:rPr lang="en-US" dirty="0"/>
              <a:t>Click to edit Master title style</a:t>
            </a:r>
          </a:p>
        </p:txBody>
      </p:sp>
      <p:sp>
        <p:nvSpPr>
          <p:cNvPr id="13" name="Footer Placeholder 6">
            <a:extLst>
              <a:ext uri="{FF2B5EF4-FFF2-40B4-BE49-F238E27FC236}">
                <a16:creationId xmlns:a16="http://schemas.microsoft.com/office/drawing/2014/main" id="{9E0E832D-88D1-024E-913B-37680CB41470}"/>
              </a:ext>
            </a:extLst>
          </p:cNvPr>
          <p:cNvSpPr>
            <a:spLocks noGrp="1"/>
          </p:cNvSpPr>
          <p:nvPr>
            <p:ph type="ftr" sz="quarter" idx="3"/>
          </p:nvPr>
        </p:nvSpPr>
        <p:spPr>
          <a:xfrm>
            <a:off x="1644649" y="6372058"/>
            <a:ext cx="8144244" cy="365125"/>
          </a:xfrm>
          <a:prstGeom prst="rect">
            <a:avLst/>
          </a:prstGeom>
        </p:spPr>
        <p:txBody>
          <a:bodyPr anchor="b"/>
          <a:lstStyle>
            <a:lvl1pPr algn="ctr">
              <a:defRPr sz="1600">
                <a:solidFill>
                  <a:schemeClr val="tx1">
                    <a:lumMod val="65000"/>
                    <a:lumOff val="35000"/>
                  </a:schemeClr>
                </a:solidFill>
              </a:defRPr>
            </a:lvl1pPr>
          </a:lstStyle>
          <a:p>
            <a:endParaRPr lang="en-US" dirty="0"/>
          </a:p>
        </p:txBody>
      </p:sp>
      <p:sp>
        <p:nvSpPr>
          <p:cNvPr id="14" name="Slide Number Placeholder 7">
            <a:extLst>
              <a:ext uri="{FF2B5EF4-FFF2-40B4-BE49-F238E27FC236}">
                <a16:creationId xmlns:a16="http://schemas.microsoft.com/office/drawing/2014/main" id="{BE9A1E46-D479-3D4B-B3AC-DC63DC626E0A}"/>
              </a:ext>
            </a:extLst>
          </p:cNvPr>
          <p:cNvSpPr>
            <a:spLocks noGrp="1"/>
          </p:cNvSpPr>
          <p:nvPr>
            <p:ph type="sldNum" sz="quarter" idx="4"/>
          </p:nvPr>
        </p:nvSpPr>
        <p:spPr>
          <a:xfrm>
            <a:off x="113722" y="6369017"/>
            <a:ext cx="1530927" cy="365125"/>
          </a:xfrm>
          <a:prstGeom prst="rect">
            <a:avLst/>
          </a:prstGeom>
        </p:spPr>
        <p:txBody>
          <a:bodyPr anchor="b"/>
          <a:lstStyle>
            <a:lvl1pPr>
              <a:defRPr sz="1600">
                <a:solidFill>
                  <a:schemeClr val="tx1">
                    <a:lumMod val="65000"/>
                    <a:lumOff val="3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4093774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sldNum="0" hdr="0" ftr="0" dt="0"/>
  <p:txStyles>
    <p:titleStyle>
      <a:lvl1pPr algn="l" defTabSz="914400" rtl="0" eaLnBrk="1" latinLnBrk="0" hangingPunct="1">
        <a:lnSpc>
          <a:spcPct val="90000"/>
        </a:lnSpc>
        <a:spcBef>
          <a:spcPct val="0"/>
        </a:spcBef>
        <a:buNone/>
        <a:defRPr sz="4000" b="1" i="0" kern="1200" spc="-60" baseline="0">
          <a:solidFill>
            <a:schemeClr val="accent1"/>
          </a:solidFill>
          <a:latin typeface="Gill Sans MT" panose="020B0502020104020203" pitchFamily="34" charset="77"/>
          <a:ea typeface="+mj-ea"/>
          <a:cs typeface="+mj-cs"/>
        </a:defRPr>
      </a:lvl1pPr>
    </p:titleStyle>
    <p:bodyStyle>
      <a:lvl1pPr marL="466725" indent="-466725" algn="l" defTabSz="914400" rtl="0" eaLnBrk="1" latinLnBrk="0" hangingPunct="1">
        <a:lnSpc>
          <a:spcPct val="90000"/>
        </a:lnSpc>
        <a:spcBef>
          <a:spcPts val="1200"/>
        </a:spcBef>
        <a:buClr>
          <a:schemeClr val="accent1"/>
        </a:buClr>
        <a:buFont typeface="Wingdings 2" pitchFamily="18" charset="2"/>
        <a:buChar char=""/>
        <a:tabLst/>
        <a:defRPr sz="3200" b="0" i="0" kern="1200">
          <a:solidFill>
            <a:schemeClr val="tx1">
              <a:lumMod val="65000"/>
              <a:lumOff val="35000"/>
            </a:schemeClr>
          </a:solidFill>
          <a:latin typeface="+mj-lt"/>
          <a:ea typeface="+mn-ea"/>
          <a:cs typeface="Futura Condensed Medium" panose="020B0602020204020303" pitchFamily="34" charset="-79"/>
        </a:defRPr>
      </a:lvl1pPr>
      <a:lvl2pPr marL="685800" indent="-182880" algn="l" defTabSz="914400" rtl="0" eaLnBrk="1" latinLnBrk="0" hangingPunct="1">
        <a:lnSpc>
          <a:spcPct val="90000"/>
        </a:lnSpc>
        <a:spcBef>
          <a:spcPts val="250"/>
        </a:spcBef>
        <a:spcAft>
          <a:spcPts val="250"/>
        </a:spcAft>
        <a:buClr>
          <a:schemeClr val="accent2"/>
        </a:buClr>
        <a:buFont typeface="Wingdings 2" pitchFamily="18" charset="2"/>
        <a:buChar char=""/>
        <a:defRPr sz="2800" b="0" i="0" kern="1200">
          <a:solidFill>
            <a:schemeClr val="accent2"/>
          </a:solidFill>
          <a:latin typeface="+mj-lt"/>
          <a:ea typeface="+mn-ea"/>
          <a:cs typeface="Futura Condensed Medium" panose="020B0602020204020303" pitchFamily="34" charset="-79"/>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400" b="0" i="0" kern="1200">
          <a:solidFill>
            <a:schemeClr val="tx1">
              <a:lumMod val="65000"/>
              <a:lumOff val="35000"/>
            </a:schemeClr>
          </a:solidFill>
          <a:latin typeface="+mj-lt"/>
          <a:ea typeface="+mn-ea"/>
          <a:cs typeface="Futura Condensed Medium" panose="020B0602020204020303" pitchFamily="34" charset="-79"/>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b="0" i="0" kern="1200">
          <a:solidFill>
            <a:schemeClr val="tx1">
              <a:lumMod val="65000"/>
              <a:lumOff val="35000"/>
            </a:schemeClr>
          </a:solidFill>
          <a:latin typeface="+mj-lt"/>
          <a:ea typeface="+mn-ea"/>
          <a:cs typeface="Futura Condensed Medium" panose="020B0602020204020303" pitchFamily="34" charset="-79"/>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EA611-E715-42B5-BC12-2387FEC48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C55311-5A41-48D8-B55B-826059328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E050F-4A0D-49CA-A067-494FD1AF7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792D8-E1B0-4107-B251-03CEADE6C002}" type="datetime1">
              <a:rPr lang="en-US" smtClean="0"/>
              <a:t>11/3/2020</a:t>
            </a:fld>
            <a:endParaRPr lang="en-US"/>
          </a:p>
        </p:txBody>
      </p:sp>
      <p:sp>
        <p:nvSpPr>
          <p:cNvPr id="5" name="Footer Placeholder 4">
            <a:extLst>
              <a:ext uri="{FF2B5EF4-FFF2-40B4-BE49-F238E27FC236}">
                <a16:creationId xmlns:a16="http://schemas.microsoft.com/office/drawing/2014/main" id="{51BBFE4A-B399-44CB-96D8-554E40DF1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A01DAB-1738-49C3-9E92-3EF390F68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7710B-9E13-4BB5-9841-0B832EB8AF2A}" type="slidenum">
              <a:rPr lang="en-US" smtClean="0"/>
              <a:t>‹#›</a:t>
            </a:fld>
            <a:endParaRPr lang="en-US"/>
          </a:p>
        </p:txBody>
      </p:sp>
    </p:spTree>
    <p:extLst>
      <p:ext uri="{BB962C8B-B14F-4D97-AF65-F5344CB8AC3E}">
        <p14:creationId xmlns:p14="http://schemas.microsoft.com/office/powerpoint/2010/main" val="3291895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F8F77-58E9-42F6-9445-85121E2DA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46C74-E680-4CC5-A5DF-51B4702A94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D195-473B-4C8A-B072-D28D839A29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908D4-0448-429E-A7F4-D5589EE6F3B0}" type="datetimeFigureOut">
              <a:rPr lang="en-US" smtClean="0"/>
              <a:t>11/3/2020</a:t>
            </a:fld>
            <a:endParaRPr lang="en-US"/>
          </a:p>
        </p:txBody>
      </p:sp>
      <p:sp>
        <p:nvSpPr>
          <p:cNvPr id="5" name="Footer Placeholder 4">
            <a:extLst>
              <a:ext uri="{FF2B5EF4-FFF2-40B4-BE49-F238E27FC236}">
                <a16:creationId xmlns:a16="http://schemas.microsoft.com/office/drawing/2014/main" id="{272E4502-1E6E-4643-9EC2-883352B165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8F683-E209-4B3E-B3F8-53CE49F68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C3F8A-F409-4D2C-95B6-6192D815865B}" type="slidenum">
              <a:rPr lang="en-US" smtClean="0"/>
              <a:t>‹#›</a:t>
            </a:fld>
            <a:endParaRPr lang="en-US"/>
          </a:p>
        </p:txBody>
      </p:sp>
    </p:spTree>
    <p:extLst>
      <p:ext uri="{BB962C8B-B14F-4D97-AF65-F5344CB8AC3E}">
        <p14:creationId xmlns:p14="http://schemas.microsoft.com/office/powerpoint/2010/main" val="394241575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02.xml.rels><?xml version="1.0" encoding="UTF-8" standalone="yes"?>
<Relationships xmlns="http://schemas.openxmlformats.org/package/2006/relationships"><Relationship Id="rId3" Type="http://schemas.openxmlformats.org/officeDocument/2006/relationships/hyperlink" Target="https://link.springer.com/journal/11423/volumes-and-issues/68-4" TargetMode="External"/><Relationship Id="rId2" Type="http://schemas.openxmlformats.org/officeDocument/2006/relationships/notesSlide" Target="../notesSlides/notesSlide52.xml"/><Relationship Id="rId1" Type="http://schemas.openxmlformats.org/officeDocument/2006/relationships/slideLayout" Target="../slideLayouts/slideLayout62.xml"/><Relationship Id="rId6" Type="http://schemas.openxmlformats.org/officeDocument/2006/relationships/image" Target="../media/image14.jpeg"/><Relationship Id="rId5" Type="http://schemas.openxmlformats.org/officeDocument/2006/relationships/hyperlink" Target="http://www.publicationshare.com/" TargetMode="External"/><Relationship Id="rId4" Type="http://schemas.openxmlformats.org/officeDocument/2006/relationships/hyperlink" Target="http://publicationshare.com/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hyperlink" Target="https://creativecommons.org/licenses/by-nc-sa/3.0/" TargetMode="External"/><Relationship Id="rId5" Type="http://schemas.openxmlformats.org/officeDocument/2006/relationships/hyperlink" Target="https://brewminate.com/teens-social-media-and-technology-in-2018/"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s://creativecommons.org/licenses/by-nc-sa/3.0/" TargetMode="External"/><Relationship Id="rId5" Type="http://schemas.openxmlformats.org/officeDocument/2006/relationships/hyperlink" Target="https://brewminate.com/teens-social-media-and-technology-in-2018/" TargetMode="Externa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9.tiff"/></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principalspov.blogspot.com/2014/12/the-three-questions.html" TargetMode="External"/><Relationship Id="rId2" Type="http://schemas.openxmlformats.org/officeDocument/2006/relationships/image" Target="../media/image42.jpeg"/><Relationship Id="rId1" Type="http://schemas.openxmlformats.org/officeDocument/2006/relationships/slideLayout" Target="../slideLayouts/slideLayout22.xml"/><Relationship Id="rId6" Type="http://schemas.openxmlformats.org/officeDocument/2006/relationships/hyperlink" Target="mailto:Jill.Stefaniak@uga.edu" TargetMode="External"/><Relationship Id="rId5" Type="http://schemas.openxmlformats.org/officeDocument/2006/relationships/hyperlink" Target="mailto:tluo@odu.edu" TargetMode="External"/><Relationship Id="rId4" Type="http://schemas.openxmlformats.org/officeDocument/2006/relationships/hyperlink" Target="https://t.co/bXQxni0q2Q?amp=1"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jpg"/></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56.jpg"/><Relationship Id="rId4" Type="http://schemas.openxmlformats.org/officeDocument/2006/relationships/image" Target="../media/image55.jpg"/></Relationships>
</file>

<file path=ppt/slides/_rels/slide9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9.jpg"/><Relationship Id="rId4" Type="http://schemas.openxmlformats.org/officeDocument/2006/relationships/image" Target="../media/image58.jpg"/></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89" y="481915"/>
            <a:ext cx="10841311" cy="2533135"/>
          </a:xfrm>
        </p:spPr>
        <p:txBody>
          <a:bodyPr>
            <a:noAutofit/>
          </a:bodyPr>
          <a:lstStyle/>
          <a:p>
            <a:pPr algn="ctr">
              <a:lnSpc>
                <a:spcPct val="100000"/>
              </a:lnSpc>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on Learning Environments and Technology: A Very Special Issue (of ETR&amp;D)</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Curt Bonk, Vanessa Dennen, Meina Zhu, Florence Martin, Tian Luo, Fei Gao, Byron Havard, and colleagues</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Wednesday November 4, 2020</a:t>
            </a:r>
            <a:b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E353BC8A-AB00-4CA7-AC5F-8A1229BFAB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733" t="9893" r="15420" b="10069"/>
          <a:stretch/>
        </p:blipFill>
        <p:spPr>
          <a:xfrm>
            <a:off x="2102075" y="2940111"/>
            <a:ext cx="2752079" cy="3917887"/>
          </a:xfrm>
          <a:prstGeom prst="rect">
            <a:avLst/>
          </a:prstGeom>
        </p:spPr>
      </p:pic>
      <p:pic>
        <p:nvPicPr>
          <p:cNvPr id="4" name="Picture 3" descr="A group of people sitting at a table&#10;&#10;Description automatically generated">
            <a:extLst>
              <a:ext uri="{FF2B5EF4-FFF2-40B4-BE49-F238E27FC236}">
                <a16:creationId xmlns:a16="http://schemas.microsoft.com/office/drawing/2014/main" id="{048D839B-2B44-4382-80D8-4671FAE44A46}"/>
              </a:ext>
            </a:extLst>
          </p:cNvPr>
          <p:cNvPicPr>
            <a:picLocks noChangeAspect="1"/>
          </p:cNvPicPr>
          <p:nvPr/>
        </p:nvPicPr>
        <p:blipFill>
          <a:blip r:embed="rId4"/>
          <a:stretch>
            <a:fillRect/>
          </a:stretch>
        </p:blipFill>
        <p:spPr>
          <a:xfrm>
            <a:off x="5141282" y="3002693"/>
            <a:ext cx="5140410" cy="3855308"/>
          </a:xfrm>
          <a:prstGeom prst="rect">
            <a:avLst/>
          </a:prstGeom>
        </p:spPr>
      </p:pic>
    </p:spTree>
    <p:extLst>
      <p:ext uri="{BB962C8B-B14F-4D97-AF65-F5344CB8AC3E}">
        <p14:creationId xmlns:p14="http://schemas.microsoft.com/office/powerpoint/2010/main" val="297217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1DD7-6923-234E-9D66-1B6E5FB2F6E0}"/>
              </a:ext>
            </a:extLst>
          </p:cNvPr>
          <p:cNvSpPr>
            <a:spLocks noGrp="1"/>
          </p:cNvSpPr>
          <p:nvPr>
            <p:ph type="title"/>
          </p:nvPr>
        </p:nvSpPr>
        <p:spPr/>
        <p:txBody>
          <a:bodyPr/>
          <a:lstStyle/>
          <a:p>
            <a:r>
              <a:rPr lang="en-US" dirty="0"/>
              <a:t>What Education Levels are Studied?</a:t>
            </a:r>
          </a:p>
        </p:txBody>
      </p:sp>
      <p:pic>
        <p:nvPicPr>
          <p:cNvPr id="5" name="Content Placeholder 4">
            <a:extLst>
              <a:ext uri="{FF2B5EF4-FFF2-40B4-BE49-F238E27FC236}">
                <a16:creationId xmlns:a16="http://schemas.microsoft.com/office/drawing/2014/main" id="{F4CDE82B-36F5-064B-8675-9873439B3FC4}"/>
              </a:ext>
            </a:extLst>
          </p:cNvPr>
          <p:cNvPicPr>
            <a:picLocks noGrp="1" noChangeAspect="1"/>
          </p:cNvPicPr>
          <p:nvPr>
            <p:ph idx="1"/>
          </p:nvPr>
        </p:nvPicPr>
        <p:blipFill>
          <a:blip r:embed="rId4">
            <a:duotone>
              <a:schemeClr val="accent1">
                <a:shade val="45000"/>
                <a:satMod val="135000"/>
              </a:schemeClr>
              <a:prstClr val="white"/>
            </a:duotone>
          </a:blip>
          <a:stretch>
            <a:fillRect/>
          </a:stretch>
        </p:blipFill>
        <p:spPr>
          <a:xfrm>
            <a:off x="439615" y="2241054"/>
            <a:ext cx="3263504" cy="3263504"/>
          </a:xfrm>
        </p:spPr>
      </p:pic>
      <p:pic>
        <p:nvPicPr>
          <p:cNvPr id="8" name="Picture 7">
            <a:extLst>
              <a:ext uri="{FF2B5EF4-FFF2-40B4-BE49-F238E27FC236}">
                <a16:creationId xmlns:a16="http://schemas.microsoft.com/office/drawing/2014/main" id="{CEBD4B5F-483A-1049-9868-B77F9FB17CBB}"/>
              </a:ext>
            </a:extLst>
          </p:cNvPr>
          <p:cNvPicPr>
            <a:picLocks noChangeAspect="1"/>
          </p:cNvPicPr>
          <p:nvPr/>
        </p:nvPicPr>
        <p:blipFill>
          <a:blip r:embed="rId5">
            <a:duotone>
              <a:schemeClr val="accent1">
                <a:shade val="45000"/>
                <a:satMod val="135000"/>
              </a:schemeClr>
              <a:prstClr val="white"/>
            </a:duotone>
          </a:blip>
          <a:stretch>
            <a:fillRect/>
          </a:stretch>
        </p:blipFill>
        <p:spPr>
          <a:xfrm>
            <a:off x="5201261" y="2675926"/>
            <a:ext cx="2821039" cy="2821039"/>
          </a:xfrm>
          <a:prstGeom prst="rect">
            <a:avLst/>
          </a:prstGeom>
        </p:spPr>
      </p:pic>
      <p:pic>
        <p:nvPicPr>
          <p:cNvPr id="10" name="Picture 9">
            <a:extLst>
              <a:ext uri="{FF2B5EF4-FFF2-40B4-BE49-F238E27FC236}">
                <a16:creationId xmlns:a16="http://schemas.microsoft.com/office/drawing/2014/main" id="{B8D3FAF1-79C7-1547-B2F9-C4F2C65DFFC8}"/>
              </a:ext>
            </a:extLst>
          </p:cNvPr>
          <p:cNvPicPr>
            <a:picLocks noChangeAspect="1"/>
          </p:cNvPicPr>
          <p:nvPr/>
        </p:nvPicPr>
        <p:blipFill>
          <a:blip r:embed="rId6">
            <a:duotone>
              <a:schemeClr val="accent1">
                <a:shade val="45000"/>
                <a:satMod val="135000"/>
              </a:schemeClr>
              <a:prstClr val="white"/>
            </a:duotone>
          </a:blip>
          <a:stretch>
            <a:fillRect/>
          </a:stretch>
        </p:blipFill>
        <p:spPr>
          <a:xfrm>
            <a:off x="6663790" y="2162077"/>
            <a:ext cx="3342481" cy="3342481"/>
          </a:xfrm>
          <a:prstGeom prst="rect">
            <a:avLst/>
          </a:prstGeom>
        </p:spPr>
      </p:pic>
      <p:pic>
        <p:nvPicPr>
          <p:cNvPr id="12" name="Picture 11">
            <a:extLst>
              <a:ext uri="{FF2B5EF4-FFF2-40B4-BE49-F238E27FC236}">
                <a16:creationId xmlns:a16="http://schemas.microsoft.com/office/drawing/2014/main" id="{AF66AC5E-E493-F747-BB01-2D12935D4866}"/>
              </a:ext>
            </a:extLst>
          </p:cNvPr>
          <p:cNvPicPr>
            <a:picLocks noChangeAspect="1"/>
          </p:cNvPicPr>
          <p:nvPr/>
        </p:nvPicPr>
        <p:blipFill>
          <a:blip r:embed="rId7">
            <a:duotone>
              <a:schemeClr val="accent1">
                <a:shade val="45000"/>
                <a:satMod val="135000"/>
              </a:schemeClr>
              <a:prstClr val="white"/>
            </a:duotone>
          </a:blip>
          <a:stretch>
            <a:fillRect/>
          </a:stretch>
        </p:blipFill>
        <p:spPr>
          <a:xfrm>
            <a:off x="8345785" y="1571130"/>
            <a:ext cx="3890666" cy="3890666"/>
          </a:xfrm>
          <a:prstGeom prst="rect">
            <a:avLst/>
          </a:prstGeom>
        </p:spPr>
      </p:pic>
      <p:sp>
        <p:nvSpPr>
          <p:cNvPr id="13" name="TextBox 12">
            <a:extLst>
              <a:ext uri="{FF2B5EF4-FFF2-40B4-BE49-F238E27FC236}">
                <a16:creationId xmlns:a16="http://schemas.microsoft.com/office/drawing/2014/main" id="{8195DB8E-2D66-9347-A61C-FD63EB7889C9}"/>
              </a:ext>
            </a:extLst>
          </p:cNvPr>
          <p:cNvSpPr txBox="1"/>
          <p:nvPr/>
        </p:nvSpPr>
        <p:spPr>
          <a:xfrm>
            <a:off x="6553321" y="2778522"/>
            <a:ext cx="720069" cy="461665"/>
          </a:xfrm>
          <a:prstGeom prst="rect">
            <a:avLst/>
          </a:prstGeom>
          <a:noFill/>
        </p:spPr>
        <p:txBody>
          <a:bodyPr wrap="none" rtlCol="0">
            <a:spAutoFit/>
          </a:bodyPr>
          <a:lstStyle/>
          <a:p>
            <a:r>
              <a:rPr lang="en-US" sz="2400" b="1" dirty="0">
                <a:solidFill>
                  <a:schemeClr val="bg1"/>
                </a:solidFill>
              </a:rPr>
              <a:t>28%</a:t>
            </a:r>
          </a:p>
        </p:txBody>
      </p:sp>
      <p:sp>
        <p:nvSpPr>
          <p:cNvPr id="14" name="TextBox 13">
            <a:extLst>
              <a:ext uri="{FF2B5EF4-FFF2-40B4-BE49-F238E27FC236}">
                <a16:creationId xmlns:a16="http://schemas.microsoft.com/office/drawing/2014/main" id="{D96BADCA-EAC3-D648-B890-C3924B84B604}"/>
              </a:ext>
            </a:extLst>
          </p:cNvPr>
          <p:cNvSpPr txBox="1"/>
          <p:nvPr/>
        </p:nvSpPr>
        <p:spPr>
          <a:xfrm>
            <a:off x="8496301" y="2316857"/>
            <a:ext cx="720069" cy="461665"/>
          </a:xfrm>
          <a:prstGeom prst="rect">
            <a:avLst/>
          </a:prstGeom>
          <a:noFill/>
        </p:spPr>
        <p:txBody>
          <a:bodyPr wrap="none" rtlCol="0">
            <a:spAutoFit/>
          </a:bodyPr>
          <a:lstStyle/>
          <a:p>
            <a:r>
              <a:rPr lang="en-US" sz="2400" b="1" dirty="0">
                <a:solidFill>
                  <a:schemeClr val="bg1"/>
                </a:solidFill>
              </a:rPr>
              <a:t>51%</a:t>
            </a:r>
          </a:p>
        </p:txBody>
      </p:sp>
      <p:sp>
        <p:nvSpPr>
          <p:cNvPr id="15" name="TextBox 14">
            <a:extLst>
              <a:ext uri="{FF2B5EF4-FFF2-40B4-BE49-F238E27FC236}">
                <a16:creationId xmlns:a16="http://schemas.microsoft.com/office/drawing/2014/main" id="{0A22F2D1-AF73-8548-9E2D-186AA8E5CFAC}"/>
              </a:ext>
            </a:extLst>
          </p:cNvPr>
          <p:cNvSpPr txBox="1"/>
          <p:nvPr/>
        </p:nvSpPr>
        <p:spPr>
          <a:xfrm>
            <a:off x="10468858" y="1749772"/>
            <a:ext cx="720069" cy="461665"/>
          </a:xfrm>
          <a:prstGeom prst="rect">
            <a:avLst/>
          </a:prstGeom>
          <a:noFill/>
        </p:spPr>
        <p:txBody>
          <a:bodyPr wrap="none" rtlCol="0">
            <a:spAutoFit/>
          </a:bodyPr>
          <a:lstStyle/>
          <a:p>
            <a:r>
              <a:rPr lang="en-US" sz="2400" b="1" dirty="0">
                <a:solidFill>
                  <a:schemeClr val="bg1"/>
                </a:solidFill>
              </a:rPr>
              <a:t>42%</a:t>
            </a:r>
          </a:p>
        </p:txBody>
      </p:sp>
      <p:pic>
        <p:nvPicPr>
          <p:cNvPr id="11" name="Picture 10">
            <a:extLst>
              <a:ext uri="{FF2B5EF4-FFF2-40B4-BE49-F238E27FC236}">
                <a16:creationId xmlns:a16="http://schemas.microsoft.com/office/drawing/2014/main" id="{B76134FF-9117-A545-855C-6F5CBA4CB589}"/>
              </a:ext>
            </a:extLst>
          </p:cNvPr>
          <p:cNvPicPr>
            <a:picLocks noChangeAspect="1"/>
          </p:cNvPicPr>
          <p:nvPr/>
        </p:nvPicPr>
        <p:blipFill>
          <a:blip r:embed="rId5">
            <a:duotone>
              <a:schemeClr val="accent1">
                <a:shade val="45000"/>
                <a:satMod val="135000"/>
              </a:schemeClr>
              <a:prstClr val="white"/>
            </a:duotone>
          </a:blip>
          <a:stretch>
            <a:fillRect/>
          </a:stretch>
        </p:blipFill>
        <p:spPr>
          <a:xfrm>
            <a:off x="3691472" y="3191123"/>
            <a:ext cx="2333625" cy="2333625"/>
          </a:xfrm>
          <a:prstGeom prst="rect">
            <a:avLst/>
          </a:prstGeom>
        </p:spPr>
      </p:pic>
      <p:sp>
        <p:nvSpPr>
          <p:cNvPr id="16" name="TextBox 15">
            <a:extLst>
              <a:ext uri="{FF2B5EF4-FFF2-40B4-BE49-F238E27FC236}">
                <a16:creationId xmlns:a16="http://schemas.microsoft.com/office/drawing/2014/main" id="{29070CB8-0043-F440-AB7A-4D1980B54ABE}"/>
              </a:ext>
            </a:extLst>
          </p:cNvPr>
          <p:cNvSpPr txBox="1"/>
          <p:nvPr/>
        </p:nvSpPr>
        <p:spPr>
          <a:xfrm>
            <a:off x="4730758" y="3257594"/>
            <a:ext cx="564578" cy="461665"/>
          </a:xfrm>
          <a:prstGeom prst="rect">
            <a:avLst/>
          </a:prstGeom>
          <a:noFill/>
        </p:spPr>
        <p:txBody>
          <a:bodyPr wrap="none" rtlCol="0">
            <a:spAutoFit/>
          </a:bodyPr>
          <a:lstStyle/>
          <a:p>
            <a:r>
              <a:rPr lang="en-US" sz="2400" b="1" dirty="0">
                <a:solidFill>
                  <a:schemeClr val="bg1"/>
                </a:solidFill>
              </a:rPr>
              <a:t>8%</a:t>
            </a:r>
          </a:p>
        </p:txBody>
      </p:sp>
      <p:sp>
        <p:nvSpPr>
          <p:cNvPr id="3" name="TextBox 2">
            <a:extLst>
              <a:ext uri="{FF2B5EF4-FFF2-40B4-BE49-F238E27FC236}">
                <a16:creationId xmlns:a16="http://schemas.microsoft.com/office/drawing/2014/main" id="{13440024-3C6C-6745-AABC-5F9C39793EDF}"/>
              </a:ext>
            </a:extLst>
          </p:cNvPr>
          <p:cNvSpPr txBox="1"/>
          <p:nvPr/>
        </p:nvSpPr>
        <p:spPr>
          <a:xfrm>
            <a:off x="1076960" y="6116320"/>
            <a:ext cx="7296293" cy="369332"/>
          </a:xfrm>
          <a:prstGeom prst="rect">
            <a:avLst/>
          </a:prstGeom>
          <a:noFill/>
        </p:spPr>
        <p:txBody>
          <a:bodyPr wrap="none" rtlCol="0">
            <a:spAutoFit/>
          </a:bodyPr>
          <a:lstStyle/>
          <a:p>
            <a:r>
              <a:rPr lang="en-US" dirty="0"/>
              <a:t>*adds to more than 100% because of articles spanning multiple grade levels</a:t>
            </a:r>
          </a:p>
        </p:txBody>
      </p:sp>
    </p:spTree>
    <p:custDataLst>
      <p:tags r:id="rId1"/>
    </p:custDataLst>
    <p:extLst>
      <p:ext uri="{BB962C8B-B14F-4D97-AF65-F5344CB8AC3E}">
        <p14:creationId xmlns:p14="http://schemas.microsoft.com/office/powerpoint/2010/main" val="14785234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2BA6-6A5C-4444-8202-39DD6144994A}"/>
              </a:ext>
            </a:extLst>
          </p:cNvPr>
          <p:cNvSpPr>
            <a:spLocks noGrp="1"/>
          </p:cNvSpPr>
          <p:nvPr>
            <p:ph type="title"/>
          </p:nvPr>
        </p:nvSpPr>
        <p:spPr/>
        <p:txBody>
          <a:bodyPr/>
          <a:lstStyle/>
          <a:p>
            <a:r>
              <a:rPr lang="en-US" b="1" dirty="0"/>
              <a:t>Results Continued</a:t>
            </a:r>
          </a:p>
        </p:txBody>
      </p:sp>
      <p:sp>
        <p:nvSpPr>
          <p:cNvPr id="3" name="Content Placeholder 2">
            <a:extLst>
              <a:ext uri="{FF2B5EF4-FFF2-40B4-BE49-F238E27FC236}">
                <a16:creationId xmlns:a16="http://schemas.microsoft.com/office/drawing/2014/main" id="{38F07D01-3FB9-4C8E-8B3D-54D2ED9D46AA}"/>
              </a:ext>
            </a:extLst>
          </p:cNvPr>
          <p:cNvSpPr>
            <a:spLocks noGrp="1"/>
          </p:cNvSpPr>
          <p:nvPr>
            <p:ph idx="1"/>
          </p:nvPr>
        </p:nvSpPr>
        <p:spPr/>
        <p:txBody>
          <a:bodyPr/>
          <a:lstStyle/>
          <a:p>
            <a:r>
              <a:rPr lang="en-US" dirty="0"/>
              <a:t>Research designs: two-group pretest-posttest (</a:t>
            </a:r>
            <a:r>
              <a:rPr lang="en-US" i="1" dirty="0"/>
              <a:t>g </a:t>
            </a:r>
            <a:r>
              <a:rPr lang="en-US" dirty="0"/>
              <a:t>= .9784, </a:t>
            </a:r>
            <a:r>
              <a:rPr lang="en-US" i="1" dirty="0"/>
              <a:t>SE </a:t>
            </a:r>
            <a:r>
              <a:rPr lang="en-US" dirty="0"/>
              <a:t>= .3028)</a:t>
            </a:r>
          </a:p>
          <a:p>
            <a:r>
              <a:rPr lang="en-US" dirty="0"/>
              <a:t>Wearable types: Head-mounted displays/glasses (</a:t>
            </a:r>
            <a:r>
              <a:rPr lang="en-US" i="1" dirty="0"/>
              <a:t>g </a:t>
            </a:r>
            <a:r>
              <a:rPr lang="en-US" dirty="0"/>
              <a:t>= .7928, </a:t>
            </a:r>
            <a:r>
              <a:rPr lang="en-US" i="1" dirty="0"/>
              <a:t>SE </a:t>
            </a:r>
            <a:r>
              <a:rPr lang="en-US" dirty="0"/>
              <a:t>= .2615).</a:t>
            </a:r>
          </a:p>
          <a:p>
            <a:r>
              <a:rPr lang="en-US" dirty="0"/>
              <a:t>Educational environments and learners: K-12 environments (</a:t>
            </a:r>
            <a:r>
              <a:rPr lang="en-US" i="1" dirty="0"/>
              <a:t>g</a:t>
            </a:r>
            <a:r>
              <a:rPr lang="en-US" dirty="0"/>
              <a:t> = .6967, </a:t>
            </a:r>
            <a:r>
              <a:rPr lang="en-US" i="1" dirty="0"/>
              <a:t>SE </a:t>
            </a:r>
            <a:r>
              <a:rPr lang="en-US" dirty="0"/>
              <a:t>= .2233), minors (g = .6919, </a:t>
            </a:r>
            <a:r>
              <a:rPr lang="en-US" i="1" dirty="0"/>
              <a:t>SE </a:t>
            </a:r>
            <a:r>
              <a:rPr lang="en-US" dirty="0"/>
              <a:t>= .2127)</a:t>
            </a:r>
          </a:p>
          <a:p>
            <a:r>
              <a:rPr lang="en-US" dirty="0"/>
              <a:t>Strategies: Project-based strategies (</a:t>
            </a:r>
            <a:r>
              <a:rPr lang="en-US" i="1" dirty="0"/>
              <a:t>g</a:t>
            </a:r>
            <a:r>
              <a:rPr lang="en-US" dirty="0"/>
              <a:t> = .7129, </a:t>
            </a:r>
            <a:r>
              <a:rPr lang="en-US" i="1" dirty="0"/>
              <a:t>SE </a:t>
            </a:r>
            <a:r>
              <a:rPr lang="en-US" dirty="0"/>
              <a:t>= .3622).</a:t>
            </a:r>
          </a:p>
          <a:p>
            <a:r>
              <a:rPr lang="en-US" dirty="0"/>
              <a:t>Publication bias: Funnel plot, trim and fill procedure, fail-safe N</a:t>
            </a:r>
          </a:p>
          <a:p>
            <a:endParaRPr lang="en-US" dirty="0"/>
          </a:p>
          <a:p>
            <a:endParaRPr lang="en-US" dirty="0"/>
          </a:p>
        </p:txBody>
      </p:sp>
    </p:spTree>
    <p:custDataLst>
      <p:tags r:id="rId1"/>
    </p:custDataLst>
    <p:extLst>
      <p:ext uri="{BB962C8B-B14F-4D97-AF65-F5344CB8AC3E}">
        <p14:creationId xmlns:p14="http://schemas.microsoft.com/office/powerpoint/2010/main" val="1258670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644A-DF52-435E-B97F-197B824DB43C}"/>
              </a:ext>
            </a:extLst>
          </p:cNvPr>
          <p:cNvSpPr>
            <a:spLocks noGrp="1"/>
          </p:cNvSpPr>
          <p:nvPr>
            <p:ph type="title"/>
          </p:nvPr>
        </p:nvSpPr>
        <p:spPr/>
        <p:txBody>
          <a:bodyPr/>
          <a:lstStyle/>
          <a:p>
            <a:r>
              <a:rPr lang="en-US" b="1" dirty="0"/>
              <a:t>Discussion, Implications, &amp; Limitations</a:t>
            </a:r>
          </a:p>
        </p:txBody>
      </p:sp>
      <p:sp>
        <p:nvSpPr>
          <p:cNvPr id="3" name="Content Placeholder 2">
            <a:extLst>
              <a:ext uri="{FF2B5EF4-FFF2-40B4-BE49-F238E27FC236}">
                <a16:creationId xmlns:a16="http://schemas.microsoft.com/office/drawing/2014/main" id="{D7A9738D-033C-41D8-A831-26FD8963FC31}"/>
              </a:ext>
            </a:extLst>
          </p:cNvPr>
          <p:cNvSpPr>
            <a:spLocks noGrp="1"/>
          </p:cNvSpPr>
          <p:nvPr>
            <p:ph idx="1"/>
          </p:nvPr>
        </p:nvSpPr>
        <p:spPr/>
        <p:txBody>
          <a:bodyPr/>
          <a:lstStyle/>
          <a:p>
            <a:r>
              <a:rPr lang="en-US" dirty="0"/>
              <a:t>Effect sizes and research designs</a:t>
            </a:r>
          </a:p>
          <a:p>
            <a:r>
              <a:rPr lang="en-US" dirty="0"/>
              <a:t>Wearable types </a:t>
            </a:r>
          </a:p>
          <a:p>
            <a:r>
              <a:rPr lang="en-US" dirty="0"/>
              <a:t>Educational environments and strategies</a:t>
            </a:r>
          </a:p>
          <a:p>
            <a:r>
              <a:rPr lang="en-US" dirty="0"/>
              <a:t>Research rigor and publication date range</a:t>
            </a:r>
          </a:p>
          <a:p>
            <a:r>
              <a:rPr lang="en-US" dirty="0"/>
              <a:t>Theoretical foundations for strategies</a:t>
            </a:r>
          </a:p>
        </p:txBody>
      </p:sp>
    </p:spTree>
    <p:custDataLst>
      <p:tags r:id="rId1"/>
    </p:custDataLst>
    <p:extLst>
      <p:ext uri="{BB962C8B-B14F-4D97-AF65-F5344CB8AC3E}">
        <p14:creationId xmlns:p14="http://schemas.microsoft.com/office/powerpoint/2010/main" val="2601070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179" y="413212"/>
            <a:ext cx="11005038" cy="5666311"/>
          </a:xfrm>
        </p:spPr>
        <p:txBody>
          <a:bodyPr>
            <a:noAutofit/>
          </a:bodyPr>
          <a:lstStyle/>
          <a:p>
            <a:pPr algn="ctr">
              <a:lnSpc>
                <a:spcPct val="100000"/>
              </a:lnSpc>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Thank you from:</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Curt Bonk, Vanessa Dennen, Meina Zhu, Florence Martin, Tian Luo, Fei Gao, Byron Havard, and colleagues</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de-DE" sz="2400" b="1" dirty="0">
                <a:latin typeface="Tahoma" panose="020B0604030504040204" pitchFamily="34" charset="0"/>
                <a:ea typeface="Tahoma" panose="020B0604030504040204" pitchFamily="34" charset="0"/>
                <a:cs typeface="Tahoma" panose="020B0604030504040204" pitchFamily="34" charset="0"/>
              </a:rPr>
              <a:t>	Martin, F., Dennen, V. P., &amp; Bonk, C, J. (Eds.) (2020). Special Issue: </a:t>
            </a:r>
            <a:r>
              <a:rPr lang="en-US" sz="2400" b="1" dirty="0">
                <a:latin typeface="Tahoma" panose="020B0604030504040204" pitchFamily="34" charset="0"/>
                <a:ea typeface="Tahoma" panose="020B0604030504040204" pitchFamily="34" charset="0"/>
                <a:cs typeface="Tahoma" panose="020B0604030504040204" pitchFamily="34" charset="0"/>
              </a:rPr>
              <a:t>Systematic Reviews of Research on Emerging Learning Environments and Technology. </a:t>
            </a:r>
            <a:r>
              <a:rPr lang="en-US" sz="2400" b="1" i="1" dirty="0">
                <a:latin typeface="Tahoma" panose="020B0604030504040204" pitchFamily="34" charset="0"/>
                <a:ea typeface="Tahoma" panose="020B0604030504040204" pitchFamily="34" charset="0"/>
                <a:cs typeface="Tahoma" panose="020B0604030504040204" pitchFamily="34" charset="0"/>
              </a:rPr>
              <a:t>Educational Technology Research and Development (ETR&amp;D) 68</a:t>
            </a:r>
            <a:r>
              <a:rPr lang="en-US" sz="2400" b="1" dirty="0">
                <a:latin typeface="Tahoma" panose="020B0604030504040204" pitchFamily="34" charset="0"/>
                <a:ea typeface="Tahoma" panose="020B0604030504040204" pitchFamily="34" charset="0"/>
                <a:cs typeface="Tahoma" panose="020B0604030504040204" pitchFamily="34" charset="0"/>
              </a:rPr>
              <a:t>(4). </a:t>
            </a:r>
            <a:r>
              <a:rPr lang="en-US" sz="2400" b="1" u="sng" dirty="0">
                <a:latin typeface="Tahoma" panose="020B0604030504040204" pitchFamily="34" charset="0"/>
                <a:ea typeface="Tahoma" panose="020B0604030504040204" pitchFamily="34" charset="0"/>
                <a:cs typeface="Tahoma" panose="020B0604030504040204" pitchFamily="34" charset="0"/>
                <a:hlinkClick r:id="rId3"/>
              </a:rPr>
              <a:t>https://link.springer.com/journal/11423/volumes-and-issues/68-4</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br>
              <a:rPr lang="en-US" sz="2400" b="1" dirty="0">
                <a:latin typeface="Tahoma" panose="020B0604030504040204" pitchFamily="34" charset="0"/>
                <a:ea typeface="Tahoma" panose="020B0604030504040204" pitchFamily="34" charset="0"/>
                <a:cs typeface="Tahoma" panose="020B0604030504040204" pitchFamily="34" charset="0"/>
              </a:rPr>
            </a:b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Preface, Introduction, and Closing articles are at:</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4"/>
              </a:rPr>
              <a:t>http://publicationshare.com/30</a:t>
            </a:r>
            <a:r>
              <a:rPr lang="en-US" sz="2400" b="1" dirty="0">
                <a:latin typeface="Tahoma" panose="020B0604030504040204" pitchFamily="34" charset="0"/>
                <a:ea typeface="Tahoma" panose="020B0604030504040204" pitchFamily="34" charset="0"/>
                <a:cs typeface="Tahoma" panose="020B0604030504040204" pitchFamily="34" charset="0"/>
              </a:rPr>
              <a:t> or</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5"/>
              </a:rPr>
              <a:t>http://www.publicationshare.com/</a:t>
            </a:r>
            <a:r>
              <a:rPr lang="en-US" sz="2400" b="1" dirty="0">
                <a:latin typeface="Tahoma" panose="020B0604030504040204" pitchFamily="34" charset="0"/>
                <a:ea typeface="Tahoma" panose="020B0604030504040204" pitchFamily="34" charset="0"/>
                <a:cs typeface="Tahoma" panose="020B0604030504040204" pitchFamily="34" charset="0"/>
              </a:rPr>
              <a:t> </a:t>
            </a:r>
          </a:p>
        </p:txBody>
      </p:sp>
      <p:pic>
        <p:nvPicPr>
          <p:cNvPr id="6" name="Picture 5" descr="A screenshot of a cell phone&#10;&#10;Description automatically generated">
            <a:extLst>
              <a:ext uri="{FF2B5EF4-FFF2-40B4-BE49-F238E27FC236}">
                <a16:creationId xmlns:a16="http://schemas.microsoft.com/office/drawing/2014/main" id="{E353BC8A-AB00-4CA7-AC5F-8A1229BFAB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733" t="9893" r="15420" b="10069"/>
          <a:stretch/>
        </p:blipFill>
        <p:spPr>
          <a:xfrm>
            <a:off x="10839620" y="4932738"/>
            <a:ext cx="1352380" cy="1925262"/>
          </a:xfrm>
          <a:prstGeom prst="rect">
            <a:avLst/>
          </a:prstGeom>
        </p:spPr>
      </p:pic>
    </p:spTree>
    <p:extLst>
      <p:ext uri="{BB962C8B-B14F-4D97-AF65-F5344CB8AC3E}">
        <p14:creationId xmlns:p14="http://schemas.microsoft.com/office/powerpoint/2010/main" val="20142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017A-D6F9-FD40-8B75-34AACFD9C809}"/>
              </a:ext>
            </a:extLst>
          </p:cNvPr>
          <p:cNvSpPr>
            <a:spLocks noGrp="1"/>
          </p:cNvSpPr>
          <p:nvPr>
            <p:ph type="title"/>
          </p:nvPr>
        </p:nvSpPr>
        <p:spPr/>
        <p:txBody>
          <a:bodyPr/>
          <a:lstStyle/>
          <a:p>
            <a:r>
              <a:rPr lang="en-US" dirty="0"/>
              <a:t>Topics: Education-related articles</a:t>
            </a:r>
          </a:p>
        </p:txBody>
      </p:sp>
      <p:graphicFrame>
        <p:nvGraphicFramePr>
          <p:cNvPr id="4" name="Content Placeholder 3">
            <a:extLst>
              <a:ext uri="{FF2B5EF4-FFF2-40B4-BE49-F238E27FC236}">
                <a16:creationId xmlns:a16="http://schemas.microsoft.com/office/drawing/2014/main" id="{7A9FF9A6-0792-FF41-8E98-3DAD349D9275}"/>
              </a:ext>
            </a:extLst>
          </p:cNvPr>
          <p:cNvGraphicFramePr>
            <a:graphicFrameLocks noGrp="1"/>
          </p:cNvGraphicFramePr>
          <p:nvPr>
            <p:ph idx="1"/>
            <p:extLst>
              <p:ext uri="{D42A27DB-BD31-4B8C-83A1-F6EECF244321}">
                <p14:modId xmlns:p14="http://schemas.microsoft.com/office/powerpoint/2010/main" val="1503528560"/>
              </p:ext>
            </p:extLst>
          </p:nvPr>
        </p:nvGraphicFramePr>
        <p:xfrm>
          <a:off x="1203960" y="2003899"/>
          <a:ext cx="9171623" cy="4023360"/>
        </p:xfrm>
        <a:graphic>
          <a:graphicData uri="http://schemas.openxmlformats.org/drawingml/2006/table">
            <a:tbl>
              <a:tblPr firstRow="1" firstCol="1" bandRow="1">
                <a:tableStyleId>{5C22544A-7EE6-4342-B048-85BDC9FD1C3A}</a:tableStyleId>
              </a:tblPr>
              <a:tblGrid>
                <a:gridCol w="4262120">
                  <a:extLst>
                    <a:ext uri="{9D8B030D-6E8A-4147-A177-3AD203B41FA5}">
                      <a16:colId xmlns:a16="http://schemas.microsoft.com/office/drawing/2014/main" val="1701092158"/>
                    </a:ext>
                  </a:extLst>
                </a:gridCol>
                <a:gridCol w="2418080">
                  <a:extLst>
                    <a:ext uri="{9D8B030D-6E8A-4147-A177-3AD203B41FA5}">
                      <a16:colId xmlns:a16="http://schemas.microsoft.com/office/drawing/2014/main" val="752846070"/>
                    </a:ext>
                  </a:extLst>
                </a:gridCol>
                <a:gridCol w="2491423">
                  <a:extLst>
                    <a:ext uri="{9D8B030D-6E8A-4147-A177-3AD203B41FA5}">
                      <a16:colId xmlns:a16="http://schemas.microsoft.com/office/drawing/2014/main" val="2002927943"/>
                    </a:ext>
                  </a:extLst>
                </a:gridCol>
              </a:tblGrid>
              <a:tr h="203200">
                <a:tc>
                  <a:txBody>
                    <a:bodyPr/>
                    <a:lstStyle/>
                    <a:p>
                      <a:pPr marL="0" marR="0">
                        <a:lnSpc>
                          <a:spcPct val="100000"/>
                        </a:lnSpc>
                        <a:spcBef>
                          <a:spcPts val="0"/>
                        </a:spcBef>
                        <a:spcAft>
                          <a:spcPts val="0"/>
                        </a:spcAft>
                      </a:pPr>
                      <a:r>
                        <a:rPr lang="en-US" sz="2400" dirty="0">
                          <a:effectLst/>
                        </a:rPr>
                        <a:t>Topic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Number of articles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Percent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68219532"/>
                  </a:ext>
                </a:extLst>
              </a:tr>
              <a:tr h="203200">
                <a:tc>
                  <a:txBody>
                    <a:bodyPr/>
                    <a:lstStyle/>
                    <a:p>
                      <a:pPr marL="0" marR="0">
                        <a:lnSpc>
                          <a:spcPct val="100000"/>
                        </a:lnSpc>
                        <a:spcBef>
                          <a:spcPts val="0"/>
                        </a:spcBef>
                        <a:spcAft>
                          <a:spcPts val="0"/>
                        </a:spcAft>
                      </a:pPr>
                      <a:r>
                        <a:rPr lang="en-US" sz="2400">
                          <a:effectLst/>
                        </a:rPr>
                        <a:t>Teaching and learning tool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104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46.4%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87430077"/>
                  </a:ext>
                </a:extLst>
              </a:tr>
              <a:tr h="203200">
                <a:tc>
                  <a:txBody>
                    <a:bodyPr/>
                    <a:lstStyle/>
                    <a:p>
                      <a:pPr marL="0" marR="0">
                        <a:lnSpc>
                          <a:spcPct val="100000"/>
                        </a:lnSpc>
                        <a:spcBef>
                          <a:spcPts val="0"/>
                        </a:spcBef>
                        <a:spcAft>
                          <a:spcPts val="0"/>
                        </a:spcAft>
                      </a:pPr>
                      <a:r>
                        <a:rPr lang="en-US" sz="2400">
                          <a:effectLst/>
                        </a:rPr>
                        <a:t>Adoption, use, and beliefs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40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17.9%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226989516"/>
                  </a:ext>
                </a:extLst>
              </a:tr>
              <a:tr h="203200">
                <a:tc>
                  <a:txBody>
                    <a:bodyPr/>
                    <a:lstStyle/>
                    <a:p>
                      <a:pPr marL="0" marR="0">
                        <a:lnSpc>
                          <a:spcPct val="100000"/>
                        </a:lnSpc>
                        <a:spcBef>
                          <a:spcPts val="0"/>
                        </a:spcBef>
                        <a:spcAft>
                          <a:spcPts val="0"/>
                        </a:spcAft>
                      </a:pPr>
                      <a:r>
                        <a:rPr lang="en-US" sz="2400">
                          <a:effectLst/>
                        </a:rPr>
                        <a:t>Digital literacy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19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8.5%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461824257"/>
                  </a:ext>
                </a:extLst>
              </a:tr>
              <a:tr h="203200">
                <a:tc>
                  <a:txBody>
                    <a:bodyPr/>
                    <a:lstStyle/>
                    <a:p>
                      <a:pPr marL="0" marR="0">
                        <a:lnSpc>
                          <a:spcPct val="100000"/>
                        </a:lnSpc>
                        <a:spcBef>
                          <a:spcPts val="0"/>
                        </a:spcBef>
                        <a:spcAft>
                          <a:spcPts val="0"/>
                        </a:spcAft>
                      </a:pPr>
                      <a:r>
                        <a:rPr lang="en-US" sz="2400" dirty="0">
                          <a:effectLst/>
                        </a:rPr>
                        <a:t>Effects of use and exposure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4.5%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74690681"/>
                  </a:ext>
                </a:extLst>
              </a:tr>
              <a:tr h="203200">
                <a:tc>
                  <a:txBody>
                    <a:bodyPr/>
                    <a:lstStyle/>
                    <a:p>
                      <a:pPr marL="0" marR="0">
                        <a:lnSpc>
                          <a:spcPct val="100000"/>
                        </a:lnSpc>
                        <a:spcBef>
                          <a:spcPts val="0"/>
                        </a:spcBef>
                        <a:spcAft>
                          <a:spcPts val="0"/>
                        </a:spcAft>
                      </a:pPr>
                      <a:r>
                        <a:rPr lang="en-US" sz="2400">
                          <a:effectLst/>
                        </a:rPr>
                        <a:t>Identity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3.6%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74653895"/>
                  </a:ext>
                </a:extLst>
              </a:tr>
              <a:tr h="203200">
                <a:tc>
                  <a:txBody>
                    <a:bodyPr/>
                    <a:lstStyle/>
                    <a:p>
                      <a:pPr marL="0" marR="0">
                        <a:lnSpc>
                          <a:spcPct val="100000"/>
                        </a:lnSpc>
                        <a:spcBef>
                          <a:spcPts val="0"/>
                        </a:spcBef>
                        <a:spcAft>
                          <a:spcPts val="0"/>
                        </a:spcAft>
                      </a:pPr>
                      <a:r>
                        <a:rPr lang="en-US" sz="2400">
                          <a:effectLst/>
                        </a:rPr>
                        <a:t>Student-teacher relationships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3.1%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607293404"/>
                  </a:ext>
                </a:extLst>
              </a:tr>
              <a:tr h="203200">
                <a:tc>
                  <a:txBody>
                    <a:bodyPr/>
                    <a:lstStyle/>
                    <a:p>
                      <a:pPr marL="0" marR="0">
                        <a:lnSpc>
                          <a:spcPct val="100000"/>
                        </a:lnSpc>
                        <a:spcBef>
                          <a:spcPts val="0"/>
                        </a:spcBef>
                        <a:spcAft>
                          <a:spcPts val="0"/>
                        </a:spcAft>
                      </a:pPr>
                      <a:r>
                        <a:rPr lang="en-US" sz="2400">
                          <a:effectLst/>
                        </a:rPr>
                        <a:t>Activism and social issues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2.2%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85802049"/>
                  </a:ext>
                </a:extLst>
              </a:tr>
              <a:tr h="203200">
                <a:tc>
                  <a:txBody>
                    <a:bodyPr/>
                    <a:lstStyle/>
                    <a:p>
                      <a:pPr marL="0" marR="0">
                        <a:lnSpc>
                          <a:spcPct val="100000"/>
                        </a:lnSpc>
                        <a:spcBef>
                          <a:spcPts val="0"/>
                        </a:spcBef>
                        <a:spcAft>
                          <a:spcPts val="0"/>
                        </a:spcAft>
                      </a:pPr>
                      <a:r>
                        <a:rPr lang="en-US" sz="2400">
                          <a:effectLst/>
                        </a:rPr>
                        <a:t>Other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31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13.8%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687437282"/>
                  </a:ext>
                </a:extLst>
              </a:tr>
              <a:tr h="203200">
                <a:tc>
                  <a:txBody>
                    <a:bodyPr/>
                    <a:lstStyle/>
                    <a:p>
                      <a:pPr marL="0" marR="0">
                        <a:lnSpc>
                          <a:spcPct val="100000"/>
                        </a:lnSpc>
                        <a:spcBef>
                          <a:spcPts val="0"/>
                        </a:spcBef>
                        <a:spcAft>
                          <a:spcPts val="0"/>
                        </a:spcAft>
                      </a:pPr>
                      <a:r>
                        <a:rPr lang="en-US" sz="2400">
                          <a:effectLst/>
                        </a:rPr>
                        <a:t>TOTAL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a:effectLst/>
                        </a:rPr>
                        <a:t>224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0000"/>
                        </a:lnSpc>
                        <a:spcBef>
                          <a:spcPts val="0"/>
                        </a:spcBef>
                        <a:spcAft>
                          <a:spcPts val="0"/>
                        </a:spcAft>
                      </a:pPr>
                      <a:r>
                        <a:rPr lang="en-US" sz="2400" dirty="0">
                          <a:effectLst/>
                        </a:rPr>
                        <a:t>100.0%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105932541"/>
                  </a:ext>
                </a:extLst>
              </a:tr>
            </a:tbl>
          </a:graphicData>
        </a:graphic>
      </p:graphicFrame>
    </p:spTree>
    <p:extLst>
      <p:ext uri="{BB962C8B-B14F-4D97-AF65-F5344CB8AC3E}">
        <p14:creationId xmlns:p14="http://schemas.microsoft.com/office/powerpoint/2010/main" val="1539645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FACD-E320-6E48-B091-5FBF570C7EAA}"/>
              </a:ext>
            </a:extLst>
          </p:cNvPr>
          <p:cNvSpPr>
            <a:spLocks noGrp="1"/>
          </p:cNvSpPr>
          <p:nvPr>
            <p:ph type="title"/>
          </p:nvPr>
        </p:nvSpPr>
        <p:spPr/>
        <p:txBody>
          <a:bodyPr/>
          <a:lstStyle/>
          <a:p>
            <a:r>
              <a:rPr lang="en-US" dirty="0"/>
              <a:t>Top 5 articles topics outside education</a:t>
            </a:r>
          </a:p>
        </p:txBody>
      </p:sp>
      <p:graphicFrame>
        <p:nvGraphicFramePr>
          <p:cNvPr id="4" name="Content Placeholder 3">
            <a:extLst>
              <a:ext uri="{FF2B5EF4-FFF2-40B4-BE49-F238E27FC236}">
                <a16:creationId xmlns:a16="http://schemas.microsoft.com/office/drawing/2014/main" id="{91632F79-74F9-B842-8013-7D72808C14CE}"/>
              </a:ext>
            </a:extLst>
          </p:cNvPr>
          <p:cNvGraphicFramePr>
            <a:graphicFrameLocks noGrp="1"/>
          </p:cNvGraphicFramePr>
          <p:nvPr>
            <p:ph idx="1"/>
            <p:extLst>
              <p:ext uri="{D42A27DB-BD31-4B8C-83A1-F6EECF244321}">
                <p14:modId xmlns:p14="http://schemas.microsoft.com/office/powerpoint/2010/main" val="2157309197"/>
              </p:ext>
            </p:extLst>
          </p:nvPr>
        </p:nvGraphicFramePr>
        <p:xfrm>
          <a:off x="2413000" y="2855119"/>
          <a:ext cx="6466840" cy="2251710"/>
        </p:xfrm>
        <a:graphic>
          <a:graphicData uri="http://schemas.openxmlformats.org/drawingml/2006/table">
            <a:tbl>
              <a:tblPr firstRow="1" firstCol="1" bandRow="1">
                <a:tableStyleId>{5C22544A-7EE6-4342-B048-85BDC9FD1C3A}</a:tableStyleId>
              </a:tblPr>
              <a:tblGrid>
                <a:gridCol w="5263855">
                  <a:extLst>
                    <a:ext uri="{9D8B030D-6E8A-4147-A177-3AD203B41FA5}">
                      <a16:colId xmlns:a16="http://schemas.microsoft.com/office/drawing/2014/main" val="3151427502"/>
                    </a:ext>
                  </a:extLst>
                </a:gridCol>
                <a:gridCol w="1202985">
                  <a:extLst>
                    <a:ext uri="{9D8B030D-6E8A-4147-A177-3AD203B41FA5}">
                      <a16:colId xmlns:a16="http://schemas.microsoft.com/office/drawing/2014/main" val="4132231792"/>
                    </a:ext>
                  </a:extLst>
                </a:gridCol>
              </a:tblGrid>
              <a:tr h="375285">
                <a:tc>
                  <a:txBody>
                    <a:bodyPr/>
                    <a:lstStyle/>
                    <a:p>
                      <a:pPr marL="0" marR="0">
                        <a:lnSpc>
                          <a:spcPct val="100000"/>
                        </a:lnSpc>
                        <a:spcBef>
                          <a:spcPts val="0"/>
                        </a:spcBef>
                        <a:spcAft>
                          <a:spcPts val="0"/>
                        </a:spcAft>
                      </a:pPr>
                      <a:r>
                        <a:rPr lang="en-US" sz="2400">
                          <a:effectLst/>
                        </a:rPr>
                        <a:t>Topics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0000"/>
                        </a:lnSpc>
                        <a:spcBef>
                          <a:spcPts val="0"/>
                        </a:spcBef>
                        <a:spcAft>
                          <a:spcPts val="0"/>
                        </a:spcAft>
                      </a:pPr>
                      <a:r>
                        <a:rPr lang="en-US" sz="2400">
                          <a:effectLst/>
                        </a:rPr>
                        <a:t>Articles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1740937"/>
                  </a:ext>
                </a:extLst>
              </a:tr>
              <a:tr h="375285">
                <a:tc>
                  <a:txBody>
                    <a:bodyPr/>
                    <a:lstStyle/>
                    <a:p>
                      <a:pPr marL="0" marR="0">
                        <a:lnSpc>
                          <a:spcPct val="100000"/>
                        </a:lnSpc>
                        <a:spcBef>
                          <a:spcPts val="0"/>
                        </a:spcBef>
                        <a:spcAft>
                          <a:spcPts val="0"/>
                        </a:spcAft>
                      </a:pPr>
                      <a:r>
                        <a:rPr lang="en-US" sz="2400">
                          <a:effectLst/>
                        </a:rPr>
                        <a:t>Negative behaviors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0000"/>
                        </a:lnSpc>
                        <a:spcBef>
                          <a:spcPts val="0"/>
                        </a:spcBef>
                        <a:spcAft>
                          <a:spcPts val="0"/>
                        </a:spcAft>
                      </a:pPr>
                      <a:r>
                        <a:rPr lang="en-US" sz="2400">
                          <a:effectLst/>
                        </a:rPr>
                        <a:t>88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243358"/>
                  </a:ext>
                </a:extLst>
              </a:tr>
              <a:tr h="375285">
                <a:tc>
                  <a:txBody>
                    <a:bodyPr/>
                    <a:lstStyle/>
                    <a:p>
                      <a:pPr marL="0" marR="0">
                        <a:lnSpc>
                          <a:spcPct val="100000"/>
                        </a:lnSpc>
                        <a:spcBef>
                          <a:spcPts val="0"/>
                        </a:spcBef>
                        <a:spcAft>
                          <a:spcPts val="0"/>
                        </a:spcAft>
                      </a:pPr>
                      <a:r>
                        <a:rPr lang="en-US" sz="2400" dirty="0">
                          <a:effectLst/>
                        </a:rPr>
                        <a:t>Health issues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0000"/>
                        </a:lnSpc>
                        <a:spcBef>
                          <a:spcPts val="0"/>
                        </a:spcBef>
                        <a:spcAft>
                          <a:spcPts val="0"/>
                        </a:spcAft>
                      </a:pPr>
                      <a:r>
                        <a:rPr lang="en-US" sz="2400">
                          <a:effectLst/>
                        </a:rPr>
                        <a:t>73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0661056"/>
                  </a:ext>
                </a:extLst>
              </a:tr>
              <a:tr h="375285">
                <a:tc>
                  <a:txBody>
                    <a:bodyPr/>
                    <a:lstStyle/>
                    <a:p>
                      <a:pPr marL="0" marR="0">
                        <a:lnSpc>
                          <a:spcPct val="100000"/>
                        </a:lnSpc>
                        <a:spcBef>
                          <a:spcPts val="0"/>
                        </a:spcBef>
                        <a:spcAft>
                          <a:spcPts val="0"/>
                        </a:spcAft>
                      </a:pPr>
                      <a:r>
                        <a:rPr lang="en-US" sz="2400">
                          <a:effectLst/>
                        </a:rPr>
                        <a:t>Identity development and expression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0000"/>
                        </a:lnSpc>
                        <a:spcBef>
                          <a:spcPts val="0"/>
                        </a:spcBef>
                        <a:spcAft>
                          <a:spcPts val="0"/>
                        </a:spcAft>
                      </a:pPr>
                      <a:r>
                        <a:rPr lang="en-US" sz="2400">
                          <a:effectLst/>
                        </a:rPr>
                        <a:t>28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3201926"/>
                  </a:ext>
                </a:extLst>
              </a:tr>
              <a:tr h="375285">
                <a:tc>
                  <a:txBody>
                    <a:bodyPr/>
                    <a:lstStyle/>
                    <a:p>
                      <a:pPr marL="0" marR="0">
                        <a:lnSpc>
                          <a:spcPct val="100000"/>
                        </a:lnSpc>
                        <a:spcBef>
                          <a:spcPts val="0"/>
                        </a:spcBef>
                        <a:spcAft>
                          <a:spcPts val="0"/>
                        </a:spcAft>
                      </a:pPr>
                      <a:r>
                        <a:rPr lang="en-US" sz="2400">
                          <a:effectLst/>
                        </a:rPr>
                        <a:t>Social relationships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0000"/>
                        </a:lnSpc>
                        <a:spcBef>
                          <a:spcPts val="0"/>
                        </a:spcBef>
                        <a:spcAft>
                          <a:spcPts val="0"/>
                        </a:spcAft>
                      </a:pPr>
                      <a:r>
                        <a:rPr lang="en-US" sz="2400">
                          <a:effectLst/>
                        </a:rPr>
                        <a:t>28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5120762"/>
                  </a:ext>
                </a:extLst>
              </a:tr>
              <a:tr h="375285">
                <a:tc>
                  <a:txBody>
                    <a:bodyPr/>
                    <a:lstStyle/>
                    <a:p>
                      <a:pPr marL="0" marR="0">
                        <a:lnSpc>
                          <a:spcPct val="100000"/>
                        </a:lnSpc>
                        <a:spcBef>
                          <a:spcPts val="0"/>
                        </a:spcBef>
                        <a:spcAft>
                          <a:spcPts val="0"/>
                        </a:spcAft>
                      </a:pPr>
                      <a:r>
                        <a:rPr lang="en-US" sz="2400">
                          <a:effectLst/>
                        </a:rPr>
                        <a:t>Digital citizenship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00000"/>
                        </a:lnSpc>
                        <a:spcBef>
                          <a:spcPts val="0"/>
                        </a:spcBef>
                        <a:spcAft>
                          <a:spcPts val="0"/>
                        </a:spcAft>
                      </a:pPr>
                      <a:r>
                        <a:rPr lang="en-US" sz="2400" dirty="0">
                          <a:effectLst/>
                        </a:rPr>
                        <a:t>17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74480345"/>
                  </a:ext>
                </a:extLst>
              </a:tr>
            </a:tbl>
          </a:graphicData>
        </a:graphic>
      </p:graphicFrame>
    </p:spTree>
    <p:extLst>
      <p:ext uri="{BB962C8B-B14F-4D97-AF65-F5344CB8AC3E}">
        <p14:creationId xmlns:p14="http://schemas.microsoft.com/office/powerpoint/2010/main" val="1881943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51D3AC-4BE5-4A4C-A33D-E5C8BF571A5B}"/>
              </a:ext>
            </a:extLst>
          </p:cNvPr>
          <p:cNvSpPr>
            <a:spLocks noGrp="1"/>
          </p:cNvSpPr>
          <p:nvPr>
            <p:ph type="title"/>
          </p:nvPr>
        </p:nvSpPr>
        <p:spPr>
          <a:xfrm>
            <a:off x="2311147" y="365760"/>
            <a:ext cx="7569706" cy="1288238"/>
          </a:xfrm>
        </p:spPr>
        <p:txBody>
          <a:bodyPr anchor="ctr">
            <a:normAutofit/>
          </a:bodyPr>
          <a:lstStyle/>
          <a:p>
            <a:pPr algn="ctr"/>
            <a:r>
              <a:rPr lang="en-US" dirty="0"/>
              <a:t>Big takeaways</a:t>
            </a:r>
            <a:endParaRPr lang="en-US"/>
          </a:p>
        </p:txBody>
      </p:sp>
      <p:sp>
        <p:nvSpPr>
          <p:cNvPr id="3" name="Content Placeholder 2">
            <a:extLst>
              <a:ext uri="{FF2B5EF4-FFF2-40B4-BE49-F238E27FC236}">
                <a16:creationId xmlns:a16="http://schemas.microsoft.com/office/drawing/2014/main" id="{105F3867-C8F5-8544-AE9F-15821E752AE4}"/>
              </a:ext>
            </a:extLst>
          </p:cNvPr>
          <p:cNvSpPr>
            <a:spLocks noGrp="1"/>
          </p:cNvSpPr>
          <p:nvPr>
            <p:ph idx="1"/>
          </p:nvPr>
        </p:nvSpPr>
        <p:spPr>
          <a:xfrm>
            <a:off x="2165569" y="1956816"/>
            <a:ext cx="7860863" cy="4024884"/>
          </a:xfrm>
        </p:spPr>
        <p:txBody>
          <a:bodyPr anchor="t">
            <a:normAutofit/>
          </a:bodyPr>
          <a:lstStyle/>
          <a:p>
            <a:r>
              <a:rPr lang="en-US" sz="3200" dirty="0"/>
              <a:t>Limited work done across disciplinary lines</a:t>
            </a:r>
          </a:p>
          <a:p>
            <a:r>
              <a:rPr lang="en-US" sz="3200" dirty="0"/>
              <a:t>Social media is approached as a discrete phenomenon in a single context</a:t>
            </a:r>
          </a:p>
          <a:p>
            <a:r>
              <a:rPr lang="en-US" sz="3200" dirty="0"/>
              <a:t>There are many opportunities for connecting across disciplines</a:t>
            </a:r>
          </a:p>
          <a:p>
            <a:pPr lvl="1"/>
            <a:r>
              <a:rPr lang="en-US" sz="3200" dirty="0"/>
              <a:t>EDUCATION + mental health? + info literacy? + identity?</a:t>
            </a:r>
          </a:p>
        </p:txBody>
      </p:sp>
    </p:spTree>
    <p:extLst>
      <p:ext uri="{BB962C8B-B14F-4D97-AF65-F5344CB8AC3E}">
        <p14:creationId xmlns:p14="http://schemas.microsoft.com/office/powerpoint/2010/main" val="214381295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C849E9-D024-5C41-B749-F76397FAAAD8}"/>
              </a:ext>
            </a:extLst>
          </p:cNvPr>
          <p:cNvSpPr>
            <a:spLocks noGrp="1"/>
          </p:cNvSpPr>
          <p:nvPr>
            <p:ph type="title"/>
          </p:nvPr>
        </p:nvSpPr>
        <p:spPr>
          <a:xfrm>
            <a:off x="2311147" y="365760"/>
            <a:ext cx="7569706" cy="1288238"/>
          </a:xfrm>
        </p:spPr>
        <p:txBody>
          <a:bodyPr anchor="ctr">
            <a:normAutofit/>
          </a:bodyPr>
          <a:lstStyle/>
          <a:p>
            <a:pPr algn="ctr"/>
            <a:r>
              <a:rPr lang="en-US" dirty="0"/>
              <a:t>Summary Thoughts</a:t>
            </a:r>
            <a:endParaRPr lang="en-US"/>
          </a:p>
        </p:txBody>
      </p:sp>
      <p:sp>
        <p:nvSpPr>
          <p:cNvPr id="3" name="Content Placeholder 2">
            <a:extLst>
              <a:ext uri="{FF2B5EF4-FFF2-40B4-BE49-F238E27FC236}">
                <a16:creationId xmlns:a16="http://schemas.microsoft.com/office/drawing/2014/main" id="{C0BBDAE8-EA40-824F-99E8-2F74C175EFD2}"/>
              </a:ext>
            </a:extLst>
          </p:cNvPr>
          <p:cNvSpPr>
            <a:spLocks noGrp="1"/>
          </p:cNvSpPr>
          <p:nvPr>
            <p:ph idx="1"/>
          </p:nvPr>
        </p:nvSpPr>
        <p:spPr>
          <a:xfrm>
            <a:off x="2165569" y="1956816"/>
            <a:ext cx="7860863" cy="4024884"/>
          </a:xfrm>
        </p:spPr>
        <p:txBody>
          <a:bodyPr anchor="t">
            <a:normAutofit/>
          </a:bodyPr>
          <a:lstStyle/>
          <a:p>
            <a:r>
              <a:rPr lang="en-US" sz="3200" dirty="0"/>
              <a:t>Consider the systemic nature of social media use when situating and communicating research</a:t>
            </a:r>
          </a:p>
          <a:p>
            <a:r>
              <a:rPr lang="en-US" sz="3200" dirty="0"/>
              <a:t>Conduct studies that bridge disciplines and contexts</a:t>
            </a:r>
          </a:p>
          <a:p>
            <a:endParaRPr lang="en-US" sz="3200" dirty="0"/>
          </a:p>
        </p:txBody>
      </p:sp>
    </p:spTree>
    <p:extLst>
      <p:ext uri="{BB962C8B-B14F-4D97-AF65-F5344CB8AC3E}">
        <p14:creationId xmlns:p14="http://schemas.microsoft.com/office/powerpoint/2010/main" val="132432367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ople, crowd&#10;&#10;Description automatically generated">
            <a:extLst>
              <a:ext uri="{FF2B5EF4-FFF2-40B4-BE49-F238E27FC236}">
                <a16:creationId xmlns:a16="http://schemas.microsoft.com/office/drawing/2014/main" id="{A6BAB699-BA47-404F-8242-56735FA1ADDB}"/>
              </a:ext>
            </a:extLst>
          </p:cNvPr>
          <p:cNvPicPr>
            <a:picLocks noChangeAspect="1"/>
          </p:cNvPicPr>
          <p:nvPr/>
        </p:nvPicPr>
        <p:blipFill rotWithShape="1">
          <a:blip r:embed="rId4">
            <a:alphaModFix amt="35000"/>
            <a:extLst>
              <a:ext uri="{837473B0-CC2E-450A-ABE3-18F120FF3D39}">
                <a1611:picAttrSrcUrl xmlns:a1611="http://schemas.microsoft.com/office/drawing/2016/11/main" r:id="rId5"/>
              </a:ext>
            </a:extLst>
          </a:blip>
          <a:srcRect l="577" r="10534"/>
          <a:stretch/>
        </p:blipFill>
        <p:spPr>
          <a:xfrm>
            <a:off x="20" y="1"/>
            <a:ext cx="12191980" cy="6857999"/>
          </a:xfrm>
          <a:prstGeom prst="rect">
            <a:avLst/>
          </a:prstGeom>
        </p:spPr>
      </p:pic>
      <p:sp>
        <p:nvSpPr>
          <p:cNvPr id="2" name="Title 1">
            <a:extLst>
              <a:ext uri="{FF2B5EF4-FFF2-40B4-BE49-F238E27FC236}">
                <a16:creationId xmlns:a16="http://schemas.microsoft.com/office/drawing/2014/main" id="{A9C4EFB0-0381-FE47-A88B-B314944EB929}"/>
              </a:ext>
            </a:extLst>
          </p:cNvPr>
          <p:cNvSpPr>
            <a:spLocks noGrp="1"/>
          </p:cNvSpPr>
          <p:nvPr>
            <p:ph type="ctrTitle"/>
          </p:nvPr>
        </p:nvSpPr>
        <p:spPr>
          <a:xfrm>
            <a:off x="838199" y="1065862"/>
            <a:ext cx="6052955" cy="4726276"/>
          </a:xfrm>
        </p:spPr>
        <p:txBody>
          <a:bodyPr vert="horz" lIns="91440" tIns="45720" rIns="91440" bIns="45720" rtlCol="0" anchor="ctr">
            <a:normAutofit/>
          </a:bodyPr>
          <a:lstStyle/>
          <a:p>
            <a:pPr algn="r"/>
            <a:r>
              <a:rPr lang="en-US" sz="4400" b="1" dirty="0">
                <a:ln w="22225">
                  <a:noFill/>
                </a:ln>
                <a:latin typeface="+mn-lt"/>
              </a:rPr>
              <a:t>Social media, teenagers, and the school context: </a:t>
            </a:r>
            <a:br>
              <a:rPr lang="en-US" sz="4400" b="1" dirty="0">
                <a:ln w="22225">
                  <a:noFill/>
                </a:ln>
                <a:latin typeface="+mn-lt"/>
              </a:rPr>
            </a:br>
            <a:r>
              <a:rPr lang="en-US" sz="4400" b="1" dirty="0">
                <a:ln w="22225">
                  <a:noFill/>
                </a:ln>
                <a:latin typeface="+mn-lt"/>
              </a:rPr>
              <a:t>A scoping review </a:t>
            </a:r>
            <a:br>
              <a:rPr lang="en-US" sz="4400" b="1" dirty="0">
                <a:ln w="22225">
                  <a:noFill/>
                </a:ln>
                <a:latin typeface="+mn-lt"/>
              </a:rPr>
            </a:br>
            <a:r>
              <a:rPr lang="en-US" sz="4400" b="1" dirty="0">
                <a:ln w="22225">
                  <a:noFill/>
                </a:ln>
                <a:latin typeface="+mn-lt"/>
              </a:rPr>
              <a:t>of research in education and related fields</a:t>
            </a:r>
          </a:p>
        </p:txBody>
      </p:sp>
      <p:sp>
        <p:nvSpPr>
          <p:cNvPr id="3" name="Subtitle 2">
            <a:extLst>
              <a:ext uri="{FF2B5EF4-FFF2-40B4-BE49-F238E27FC236}">
                <a16:creationId xmlns:a16="http://schemas.microsoft.com/office/drawing/2014/main" id="{68701AFD-5E8A-D74A-95AD-78795F5C071F}"/>
              </a:ext>
            </a:extLst>
          </p:cNvPr>
          <p:cNvSpPr>
            <a:spLocks noGrp="1"/>
          </p:cNvSpPr>
          <p:nvPr>
            <p:ph type="subTitle" idx="1"/>
          </p:nvPr>
        </p:nvSpPr>
        <p:spPr>
          <a:xfrm>
            <a:off x="7534641" y="1065862"/>
            <a:ext cx="3860002" cy="4726276"/>
          </a:xfrm>
        </p:spPr>
        <p:txBody>
          <a:bodyPr vert="horz" lIns="91440" tIns="45720" rIns="91440" bIns="45720" rtlCol="0" anchor="ctr">
            <a:normAutofit/>
          </a:bodyPr>
          <a:lstStyle/>
          <a:p>
            <a:pPr algn="l"/>
            <a:r>
              <a:rPr lang="en-US" b="1" dirty="0"/>
              <a:t>Vanessa P. </a:t>
            </a:r>
            <a:r>
              <a:rPr lang="en-US" b="1" dirty="0" err="1"/>
              <a:t>Dennen</a:t>
            </a:r>
            <a:endParaRPr lang="en-US" b="1" dirty="0"/>
          </a:p>
          <a:p>
            <a:pPr algn="l"/>
            <a:r>
              <a:rPr lang="en-US" b="1" dirty="0"/>
              <a:t>	@</a:t>
            </a:r>
            <a:r>
              <a:rPr lang="en-US" b="1" dirty="0" err="1"/>
              <a:t>vdennen</a:t>
            </a:r>
            <a:endParaRPr lang="en-US" b="1" dirty="0"/>
          </a:p>
          <a:p>
            <a:pPr algn="l"/>
            <a:r>
              <a:rPr lang="en-US" b="1" dirty="0" err="1"/>
              <a:t>Hajeen</a:t>
            </a:r>
            <a:r>
              <a:rPr lang="en-US" b="1" dirty="0"/>
              <a:t> Choi</a:t>
            </a:r>
          </a:p>
          <a:p>
            <a:pPr algn="l"/>
            <a:r>
              <a:rPr lang="en-US" b="1" dirty="0"/>
              <a:t>	@</a:t>
            </a:r>
            <a:r>
              <a:rPr lang="en-US" b="1" dirty="0" err="1"/>
              <a:t>hajeenzang</a:t>
            </a:r>
            <a:endParaRPr lang="en-US" b="1" dirty="0"/>
          </a:p>
          <a:p>
            <a:pPr algn="l"/>
            <a:r>
              <a:rPr lang="en-US" b="1" dirty="0"/>
              <a:t>Kari Word</a:t>
            </a:r>
          </a:p>
          <a:p>
            <a:pPr algn="l"/>
            <a:r>
              <a:rPr lang="en-US" b="1" dirty="0"/>
              <a:t>	@</a:t>
            </a:r>
            <a:r>
              <a:rPr lang="en-US" b="1" dirty="0" err="1"/>
              <a:t>kariword</a:t>
            </a:r>
            <a:endParaRPr lang="en-US" b="1" dirty="0"/>
          </a:p>
          <a:p>
            <a:pPr algn="l"/>
            <a:endParaRPr lang="en-US" b="1" dirty="0"/>
          </a:p>
          <a:p>
            <a:pPr algn="l"/>
            <a:r>
              <a:rPr lang="en-US" b="1" dirty="0"/>
              <a:t>Florida State University</a:t>
            </a:r>
          </a:p>
        </p:txBody>
      </p:sp>
      <p:sp>
        <p:nvSpPr>
          <p:cNvPr id="6" name="TextBox 5">
            <a:extLst>
              <a:ext uri="{FF2B5EF4-FFF2-40B4-BE49-F238E27FC236}">
                <a16:creationId xmlns:a16="http://schemas.microsoft.com/office/drawing/2014/main" id="{5FCC5B76-3177-D24D-99AE-71032167CF88}"/>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brewminate.com/teens-social-media-and-technology-in-201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ustDataLst>
      <p:tags r:id="rId1"/>
    </p:custDataLst>
    <p:extLst>
      <p:ext uri="{BB962C8B-B14F-4D97-AF65-F5344CB8AC3E}">
        <p14:creationId xmlns:p14="http://schemas.microsoft.com/office/powerpoint/2010/main" val="324981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A0E3-20A4-6B40-A27F-66D0DDF4E4FF}"/>
              </a:ext>
            </a:extLst>
          </p:cNvPr>
          <p:cNvSpPr>
            <a:spLocks noGrp="1"/>
          </p:cNvSpPr>
          <p:nvPr>
            <p:ph type="ctrTitle"/>
          </p:nvPr>
        </p:nvSpPr>
        <p:spPr>
          <a:xfrm>
            <a:off x="5291389" y="2792829"/>
            <a:ext cx="6737684" cy="1155031"/>
          </a:xfrm>
        </p:spPr>
        <p:txBody>
          <a:bodyPr>
            <a:noAutofit/>
          </a:bodyPr>
          <a:lstStyle/>
          <a:p>
            <a:r>
              <a:rPr lang="en-US" sz="3600" dirty="0"/>
              <a:t>A Comprehensive Systematic Review of MOOC Research:</a:t>
            </a:r>
            <a:br>
              <a:rPr lang="en-US" sz="3600" dirty="0"/>
            </a:br>
            <a:r>
              <a:rPr lang="en-US" sz="3600" dirty="0"/>
              <a:t>Research Techniques, Topics, and Trends from 2009 to 2019</a:t>
            </a:r>
          </a:p>
        </p:txBody>
      </p:sp>
      <p:sp>
        <p:nvSpPr>
          <p:cNvPr id="3" name="TextBox 2">
            <a:extLst>
              <a:ext uri="{FF2B5EF4-FFF2-40B4-BE49-F238E27FC236}">
                <a16:creationId xmlns:a16="http://schemas.microsoft.com/office/drawing/2014/main" id="{E871D37E-2C34-074B-ABF4-1A928D99854E}"/>
              </a:ext>
            </a:extLst>
          </p:cNvPr>
          <p:cNvSpPr txBox="1"/>
          <p:nvPr/>
        </p:nvSpPr>
        <p:spPr>
          <a:xfrm>
            <a:off x="5291389" y="4071937"/>
            <a:ext cx="5118498"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Meina</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Zhu |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meinazhu@wayne.edu</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Wayne State University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Annisa</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R. Sari |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annsari@iu.edu</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Indiana University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Mimi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Miyoung</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Lee | </a:t>
            </a:r>
            <a:r>
              <a:rPr kumimoji="0" lang="en-US" sz="1800" b="0" i="0" u="none" strike="noStrike" kern="1200" cap="none" spc="0" normalizeH="0" baseline="0" noProof="0" dirty="0" err="1">
                <a:ln>
                  <a:noFill/>
                </a:ln>
                <a:solidFill>
                  <a:srgbClr val="000000"/>
                </a:solidFill>
                <a:effectLst/>
                <a:uLnTx/>
                <a:uFillTx/>
                <a:latin typeface="Gill Sans MT" panose="020B0502020104020203"/>
                <a:ea typeface="+mn-ea"/>
                <a:cs typeface="+mn-cs"/>
              </a:rPr>
              <a:t>mlee@central.uh.edu</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University of Houston</a:t>
            </a:r>
          </a:p>
        </p:txBody>
      </p:sp>
    </p:spTree>
    <p:extLst>
      <p:ext uri="{BB962C8B-B14F-4D97-AF65-F5344CB8AC3E}">
        <p14:creationId xmlns:p14="http://schemas.microsoft.com/office/powerpoint/2010/main" val="258678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72EB-E46E-4173-AFE7-DF865473A0D9}"/>
              </a:ext>
            </a:extLst>
          </p:cNvPr>
          <p:cNvSpPr>
            <a:spLocks noGrp="1"/>
          </p:cNvSpPr>
          <p:nvPr>
            <p:ph type="title"/>
          </p:nvPr>
        </p:nvSpPr>
        <p:spPr>
          <a:xfrm>
            <a:off x="408739" y="374641"/>
            <a:ext cx="11251718" cy="542284"/>
          </a:xfrm>
        </p:spPr>
        <p:txBody>
          <a:bodyPr/>
          <a:lstStyle/>
          <a:p>
            <a:r>
              <a:rPr lang="en-US" sz="3600" dirty="0"/>
              <a:t>Purpose</a:t>
            </a:r>
          </a:p>
        </p:txBody>
      </p:sp>
      <p:sp>
        <p:nvSpPr>
          <p:cNvPr id="3" name="Content Placeholder 2">
            <a:extLst>
              <a:ext uri="{FF2B5EF4-FFF2-40B4-BE49-F238E27FC236}">
                <a16:creationId xmlns:a16="http://schemas.microsoft.com/office/drawing/2014/main" id="{8466024F-E4FA-447E-AB6E-63F587939379}"/>
              </a:ext>
            </a:extLst>
          </p:cNvPr>
          <p:cNvSpPr>
            <a:spLocks noGrp="1"/>
          </p:cNvSpPr>
          <p:nvPr>
            <p:ph idx="1"/>
          </p:nvPr>
        </p:nvSpPr>
        <p:spPr>
          <a:xfrm>
            <a:off x="343219" y="1520759"/>
            <a:ext cx="10672443" cy="5120640"/>
          </a:xfrm>
        </p:spPr>
        <p:txBody>
          <a:bodyPr>
            <a:normAutofit/>
          </a:bodyPr>
          <a:lstStyle/>
          <a:p>
            <a:r>
              <a:rPr lang="en-US" dirty="0"/>
              <a:t>The purpose of this study is to offer a comprehensive systematic review of the research on MOOCs to help MOOC researchers better understand the research topics, trends, and typical research methods and to provide some insights and rationale for future MOOC research.</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97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72EB-E46E-4173-AFE7-DF865473A0D9}"/>
              </a:ext>
            </a:extLst>
          </p:cNvPr>
          <p:cNvSpPr>
            <a:spLocks noGrp="1"/>
          </p:cNvSpPr>
          <p:nvPr>
            <p:ph type="title"/>
          </p:nvPr>
        </p:nvSpPr>
        <p:spPr>
          <a:xfrm>
            <a:off x="408739" y="374641"/>
            <a:ext cx="11251718" cy="542284"/>
          </a:xfrm>
        </p:spPr>
        <p:txBody>
          <a:bodyPr/>
          <a:lstStyle/>
          <a:p>
            <a:r>
              <a:rPr lang="en-US" sz="3600" dirty="0"/>
              <a:t>Research questions</a:t>
            </a:r>
          </a:p>
        </p:txBody>
      </p:sp>
      <p:sp>
        <p:nvSpPr>
          <p:cNvPr id="3" name="Content Placeholder 2">
            <a:extLst>
              <a:ext uri="{FF2B5EF4-FFF2-40B4-BE49-F238E27FC236}">
                <a16:creationId xmlns:a16="http://schemas.microsoft.com/office/drawing/2014/main" id="{8466024F-E4FA-447E-AB6E-63F587939379}"/>
              </a:ext>
            </a:extLst>
          </p:cNvPr>
          <p:cNvSpPr>
            <a:spLocks noGrp="1"/>
          </p:cNvSpPr>
          <p:nvPr>
            <p:ph idx="1"/>
          </p:nvPr>
        </p:nvSpPr>
        <p:spPr>
          <a:xfrm>
            <a:off x="557213" y="1177859"/>
            <a:ext cx="9529762" cy="5120640"/>
          </a:xfrm>
        </p:spPr>
        <p:txBody>
          <a:bodyPr>
            <a:normAutofit/>
          </a:bodyPr>
          <a:lstStyle/>
          <a:p>
            <a:pPr marL="0" indent="0">
              <a:buNone/>
            </a:pPr>
            <a:r>
              <a:rPr lang="en-US" sz="2800" dirty="0"/>
              <a:t>The five research questions listed below guided our inquiry: </a:t>
            </a:r>
          </a:p>
          <a:p>
            <a:pPr marL="219075" lvl="1" indent="0">
              <a:buNone/>
            </a:pPr>
            <a:r>
              <a:rPr lang="en-US" sz="2400" dirty="0">
                <a:solidFill>
                  <a:schemeClr val="accent1"/>
                </a:solidFill>
              </a:rPr>
              <a:t>1.	What are the dissemination outlets of empirical MOOC research published in the last ten years? </a:t>
            </a:r>
          </a:p>
          <a:p>
            <a:pPr marL="219075" lvl="1" indent="0">
              <a:buNone/>
            </a:pPr>
            <a:r>
              <a:rPr lang="en-US" sz="2400" dirty="0">
                <a:solidFill>
                  <a:schemeClr val="accent1"/>
                </a:solidFill>
              </a:rPr>
              <a:t>2.	What are the research methods employed in these empirical MOOC?</a:t>
            </a:r>
          </a:p>
          <a:p>
            <a:pPr marL="219075" lvl="1" indent="0">
              <a:buNone/>
            </a:pPr>
            <a:r>
              <a:rPr lang="en-US" sz="2400" dirty="0">
                <a:solidFill>
                  <a:schemeClr val="accent1"/>
                </a:solidFill>
              </a:rPr>
              <a:t>3.	What are the research topics or foci of MOOC studies published in the last ten years? </a:t>
            </a:r>
          </a:p>
          <a:p>
            <a:pPr marL="219075" lvl="1" indent="0">
              <a:buNone/>
            </a:pPr>
            <a:r>
              <a:rPr lang="en-US" sz="2400" dirty="0">
                <a:solidFill>
                  <a:schemeClr val="accent1"/>
                </a:solidFill>
              </a:rPr>
              <a:t>4.	How are researchers of these empirical MOOC studies geographically distributed?</a:t>
            </a:r>
          </a:p>
          <a:p>
            <a:pPr marL="219075" lvl="1" indent="0">
              <a:buNone/>
            </a:pPr>
            <a:r>
              <a:rPr lang="en-US" sz="2400" dirty="0">
                <a:solidFill>
                  <a:schemeClr val="accent1"/>
                </a:solidFill>
              </a:rPr>
              <a:t>5.	What countries attracted the most MOOC research in the last ten years?</a:t>
            </a:r>
          </a:p>
        </p:txBody>
      </p:sp>
    </p:spTree>
    <p:extLst>
      <p:ext uri="{BB962C8B-B14F-4D97-AF65-F5344CB8AC3E}">
        <p14:creationId xmlns:p14="http://schemas.microsoft.com/office/powerpoint/2010/main" val="187303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366-4726-486E-9579-5C04BE7AD0D9}"/>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9F2595D9-28F9-4499-A2B2-60919DE2883D}"/>
              </a:ext>
            </a:extLst>
          </p:cNvPr>
          <p:cNvSpPr>
            <a:spLocks noGrp="1"/>
          </p:cNvSpPr>
          <p:nvPr>
            <p:ph idx="1"/>
          </p:nvPr>
        </p:nvSpPr>
        <p:spPr>
          <a:xfrm>
            <a:off x="216715" y="1151084"/>
            <a:ext cx="10741798" cy="5120640"/>
          </a:xfrm>
        </p:spPr>
        <p:txBody>
          <a:bodyPr>
            <a:normAutofit/>
          </a:bodyPr>
          <a:lstStyle/>
          <a:p>
            <a:pPr>
              <a:lnSpc>
                <a:spcPct val="150000"/>
              </a:lnSpc>
            </a:pPr>
            <a:r>
              <a:rPr lang="en-US" sz="2400" dirty="0"/>
              <a:t>Reviewed 477 empirical MOOCs research published from 2009 to June 2019. </a:t>
            </a:r>
          </a:p>
          <a:p>
            <a:pPr>
              <a:lnSpc>
                <a:spcPct val="150000"/>
              </a:lnSpc>
            </a:pPr>
            <a:r>
              <a:rPr lang="en-US" sz="2400" dirty="0"/>
              <a:t>In addition to the above, we will investigate MOOC research from the standpoint of phases of MOOC evolution; Phase 1 (2009-2016): MOOCs primarily were free and open, and Phase 2 (2017-2019): MOOCs increasingly discussed from the standpoint generating revenue and offering credentials (Shah, 2018a) </a:t>
            </a:r>
          </a:p>
        </p:txBody>
      </p:sp>
    </p:spTree>
    <p:extLst>
      <p:ext uri="{BB962C8B-B14F-4D97-AF65-F5344CB8AC3E}">
        <p14:creationId xmlns:p14="http://schemas.microsoft.com/office/powerpoint/2010/main" val="326430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143DBF-5562-4DFA-A5CC-138853188A3F}"/>
              </a:ext>
            </a:extLst>
          </p:cNvPr>
          <p:cNvSpPr>
            <a:spLocks noGrp="1"/>
          </p:cNvSpPr>
          <p:nvPr>
            <p:ph type="title"/>
          </p:nvPr>
        </p:nvSpPr>
        <p:spPr>
          <a:xfrm>
            <a:off x="838200" y="591462"/>
            <a:ext cx="10515600" cy="1325563"/>
          </a:xfrm>
        </p:spPr>
        <p:txBody>
          <a:bodyPr>
            <a:noAutofit/>
          </a:bodyPr>
          <a:lstStyle/>
          <a:p>
            <a:pPr>
              <a:lnSpc>
                <a:spcPct val="100000"/>
              </a:lnSpc>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Special Issue: </a:t>
            </a:r>
            <a:r>
              <a:rPr lang="de-DE" sz="2400" b="1" dirty="0">
                <a:solidFill>
                  <a:srgbClr val="0070C0"/>
                </a:solidFill>
                <a:latin typeface="Tahoma" panose="020B0604030504040204" pitchFamily="34" charset="0"/>
                <a:ea typeface="Tahoma" panose="020B0604030504040204" pitchFamily="34" charset="0"/>
                <a:cs typeface="Tahoma" panose="020B0604030504040204" pitchFamily="34" charset="0"/>
              </a:rPr>
              <a:t>Martin, F., Dennen, V. P., &amp; Bonk, C, J. (Eds.) (2020).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Reviews of Research on Emerging Learning Environments and Technology. </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Educational Technology Research and Development (ETR&amp;D) 68</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(4). </a:t>
            </a:r>
          </a:p>
        </p:txBody>
      </p:sp>
      <p:sp>
        <p:nvSpPr>
          <p:cNvPr id="5" name="Content Placeholder 4">
            <a:extLst>
              <a:ext uri="{FF2B5EF4-FFF2-40B4-BE49-F238E27FC236}">
                <a16:creationId xmlns:a16="http://schemas.microsoft.com/office/drawing/2014/main" id="{DF90214C-702A-4CC4-BAD9-412B00A18FC7}"/>
              </a:ext>
            </a:extLst>
          </p:cNvPr>
          <p:cNvSpPr>
            <a:spLocks noGrp="1"/>
          </p:cNvSpPr>
          <p:nvPr>
            <p:ph idx="1"/>
          </p:nvPr>
        </p:nvSpPr>
        <p:spPr>
          <a:xfrm>
            <a:off x="838200" y="2187764"/>
            <a:ext cx="10515600" cy="4351338"/>
          </a:xfrm>
        </p:spPr>
        <p:txBody>
          <a:bodyPr>
            <a:normAutofit lnSpcReduction="10000"/>
          </a:bodyPr>
          <a:lstStyle/>
          <a:p>
            <a:pPr marL="0" indent="0">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Key Points:</a:t>
            </a:r>
          </a:p>
          <a:p>
            <a:r>
              <a:rPr lang="en-US" sz="2400" b="1" dirty="0">
                <a:latin typeface="Tahoma" panose="020B0604030504040204" pitchFamily="34" charset="0"/>
                <a:ea typeface="Tahoma" panose="020B0604030504040204" pitchFamily="34" charset="0"/>
                <a:cs typeface="Tahoma" panose="020B0604030504040204" pitchFamily="34" charset="0"/>
              </a:rPr>
              <a:t>AECT presidential session in 2018 in KC.</a:t>
            </a:r>
          </a:p>
          <a:p>
            <a:r>
              <a:rPr lang="en-US" sz="2400" b="1" dirty="0">
                <a:latin typeface="Tahoma" panose="020B0604030504040204" pitchFamily="34" charset="0"/>
                <a:ea typeface="Tahoma" panose="020B0604030504040204" pitchFamily="34" charset="0"/>
                <a:cs typeface="Tahoma" panose="020B0604030504040204" pitchFamily="34" charset="0"/>
              </a:rPr>
              <a:t>Suggested by Lin </a:t>
            </a:r>
            <a:r>
              <a:rPr lang="en-US" sz="2400" b="1" dirty="0" err="1">
                <a:latin typeface="Tahoma" panose="020B0604030504040204" pitchFamily="34" charset="0"/>
                <a:ea typeface="Tahoma" panose="020B0604030504040204" pitchFamily="34" charset="0"/>
                <a:cs typeface="Tahoma" panose="020B0604030504040204" pitchFamily="34" charset="0"/>
              </a:rPr>
              <a:t>Lin</a:t>
            </a:r>
            <a:r>
              <a:rPr lang="en-US" sz="2400" b="1" dirty="0">
                <a:latin typeface="Tahoma" panose="020B0604030504040204" pitchFamily="34" charset="0"/>
                <a:ea typeface="Tahoma" panose="020B0604030504040204" pitchFamily="34" charset="0"/>
                <a:cs typeface="Tahoma" panose="020B0604030504040204" pitchFamily="34" charset="0"/>
              </a:rPr>
              <a:t>, UNT and editor of AECT.</a:t>
            </a:r>
          </a:p>
          <a:p>
            <a:r>
              <a:rPr lang="en-US" sz="2400" b="1" dirty="0">
                <a:latin typeface="Tahoma" panose="020B0604030504040204" pitchFamily="34" charset="0"/>
                <a:ea typeface="Tahoma" panose="020B0604030504040204" pitchFamily="34" charset="0"/>
                <a:cs typeface="Tahoma" panose="020B0604030504040204" pitchFamily="34" charset="0"/>
              </a:rPr>
              <a:t>80+ reviewer pool (many IU IST alums…thank you!). </a:t>
            </a:r>
          </a:p>
          <a:p>
            <a:r>
              <a:rPr lang="en-US" sz="2400" b="1" dirty="0">
                <a:latin typeface="Tahoma" panose="020B0604030504040204" pitchFamily="34" charset="0"/>
                <a:ea typeface="Tahoma" panose="020B0604030504040204" pitchFamily="34" charset="0"/>
                <a:cs typeface="Tahoma" panose="020B0604030504040204" pitchFamily="34" charset="0"/>
              </a:rPr>
              <a:t>Completed 6 months ahead of original schedule.</a:t>
            </a:r>
          </a:p>
          <a:p>
            <a:r>
              <a:rPr lang="en-US" sz="2400" b="1" dirty="0">
                <a:latin typeface="Tahoma" panose="020B0604030504040204" pitchFamily="34" charset="0"/>
                <a:ea typeface="Tahoma" panose="020B0604030504040204" pitchFamily="34" charset="0"/>
                <a:cs typeface="Tahoma" panose="020B0604030504040204" pitchFamily="34" charset="0"/>
              </a:rPr>
              <a:t>Published in August 2020.</a:t>
            </a:r>
          </a:p>
          <a:p>
            <a:r>
              <a:rPr lang="en-US" sz="2400" b="1" dirty="0">
                <a:latin typeface="Tahoma" panose="020B0604030504040204" pitchFamily="34" charset="0"/>
                <a:ea typeface="Tahoma" panose="020B0604030504040204" pitchFamily="34" charset="0"/>
                <a:cs typeface="Tahoma" panose="020B0604030504040204" pitchFamily="34" charset="0"/>
              </a:rPr>
              <a:t>13 main pieces from 48 submissions.</a:t>
            </a:r>
          </a:p>
          <a:p>
            <a:r>
              <a:rPr lang="en-US" sz="2400" b="1" dirty="0">
                <a:latin typeface="Tahoma" panose="020B0604030504040204" pitchFamily="34" charset="0"/>
                <a:ea typeface="Tahoma" panose="020B0604030504040204" pitchFamily="34" charset="0"/>
                <a:cs typeface="Tahoma" panose="020B0604030504040204" pitchFamily="34" charset="0"/>
              </a:rPr>
              <a:t>100 free copies of issue coming soon, some at next year at AECT.</a:t>
            </a:r>
          </a:p>
          <a:p>
            <a:r>
              <a:rPr lang="en-US" sz="2400" b="1" dirty="0">
                <a:latin typeface="Tahoma" panose="020B0604030504040204" pitchFamily="34" charset="0"/>
                <a:ea typeface="Tahoma" panose="020B0604030504040204" pitchFamily="34" charset="0"/>
                <a:cs typeface="Tahoma" panose="020B0604030504040204" pitchFamily="34" charset="0"/>
              </a:rPr>
              <a:t>Free preface, intro, and end.</a:t>
            </a:r>
          </a:p>
          <a:p>
            <a:r>
              <a:rPr lang="en-US" sz="2400" b="1" dirty="0">
                <a:latin typeface="Tahoma" panose="020B0604030504040204" pitchFamily="34" charset="0"/>
                <a:ea typeface="Tahoma" panose="020B0604030504040204" pitchFamily="34" charset="0"/>
                <a:cs typeface="Tahoma" panose="020B0604030504040204" pitchFamily="34" charset="0"/>
              </a:rPr>
              <a:t>Great people!</a:t>
            </a:r>
          </a:p>
          <a:p>
            <a:endParaRPr lang="en-US" dirty="0"/>
          </a:p>
        </p:txBody>
      </p:sp>
    </p:spTree>
    <p:extLst>
      <p:ext uri="{BB962C8B-B14F-4D97-AF65-F5344CB8AC3E}">
        <p14:creationId xmlns:p14="http://schemas.microsoft.com/office/powerpoint/2010/main" val="19332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366-4726-486E-9579-5C04BE7AD0D9}"/>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9F2595D9-28F9-4499-A2B2-60919DE2883D}"/>
              </a:ext>
            </a:extLst>
          </p:cNvPr>
          <p:cNvSpPr>
            <a:spLocks noGrp="1"/>
          </p:cNvSpPr>
          <p:nvPr>
            <p:ph idx="1"/>
          </p:nvPr>
        </p:nvSpPr>
        <p:spPr>
          <a:xfrm>
            <a:off x="216715" y="1151084"/>
            <a:ext cx="10741798" cy="1920729"/>
          </a:xfrm>
        </p:spPr>
        <p:txBody>
          <a:bodyPr>
            <a:normAutofit/>
          </a:bodyPr>
          <a:lstStyle/>
          <a:p>
            <a:pPr>
              <a:lnSpc>
                <a:spcPct val="150000"/>
              </a:lnSpc>
            </a:pPr>
            <a:r>
              <a:rPr lang="en-US" sz="2400" dirty="0"/>
              <a:t>For Research Question (RQ) #1, the authors calculated the number of publications from each publication outlet. </a:t>
            </a:r>
          </a:p>
          <a:p>
            <a:pPr>
              <a:lnSpc>
                <a:spcPct val="150000"/>
              </a:lnSpc>
            </a:pPr>
            <a:r>
              <a:rPr lang="en-US" sz="2400" dirty="0"/>
              <a:t>RQ #2 &amp; 3</a:t>
            </a:r>
          </a:p>
        </p:txBody>
      </p:sp>
      <p:graphicFrame>
        <p:nvGraphicFramePr>
          <p:cNvPr id="4" name="Table 3">
            <a:extLst>
              <a:ext uri="{FF2B5EF4-FFF2-40B4-BE49-F238E27FC236}">
                <a16:creationId xmlns:a16="http://schemas.microsoft.com/office/drawing/2014/main" id="{C61AA4CE-B0CE-F04F-9981-B9E54E81AF90}"/>
              </a:ext>
            </a:extLst>
          </p:cNvPr>
          <p:cNvGraphicFramePr>
            <a:graphicFrameLocks noGrp="1"/>
          </p:cNvGraphicFramePr>
          <p:nvPr/>
        </p:nvGraphicFramePr>
        <p:xfrm>
          <a:off x="928902" y="4236870"/>
          <a:ext cx="9186648" cy="2352675"/>
        </p:xfrm>
        <a:graphic>
          <a:graphicData uri="http://schemas.openxmlformats.org/drawingml/2006/table">
            <a:tbl>
              <a:tblPr firstRow="1" firstCol="1" bandRow="1">
                <a:tableStyleId>{5C22544A-7EE6-4342-B048-85BDC9FD1C3A}</a:tableStyleId>
              </a:tblPr>
              <a:tblGrid>
                <a:gridCol w="3332412">
                  <a:extLst>
                    <a:ext uri="{9D8B030D-6E8A-4147-A177-3AD203B41FA5}">
                      <a16:colId xmlns:a16="http://schemas.microsoft.com/office/drawing/2014/main" val="1109430149"/>
                    </a:ext>
                  </a:extLst>
                </a:gridCol>
                <a:gridCol w="3332412">
                  <a:extLst>
                    <a:ext uri="{9D8B030D-6E8A-4147-A177-3AD203B41FA5}">
                      <a16:colId xmlns:a16="http://schemas.microsoft.com/office/drawing/2014/main" val="3353141282"/>
                    </a:ext>
                  </a:extLst>
                </a:gridCol>
                <a:gridCol w="2521824">
                  <a:extLst>
                    <a:ext uri="{9D8B030D-6E8A-4147-A177-3AD203B41FA5}">
                      <a16:colId xmlns:a16="http://schemas.microsoft.com/office/drawing/2014/main" val="3442065095"/>
                    </a:ext>
                  </a:extLst>
                </a:gridCol>
              </a:tblGrid>
              <a:tr h="453877">
                <a:tc>
                  <a:txBody>
                    <a:bodyPr/>
                    <a:lstStyle/>
                    <a:p>
                      <a:pPr marL="0" marR="0">
                        <a:lnSpc>
                          <a:spcPct val="200000"/>
                        </a:lnSpc>
                        <a:spcBef>
                          <a:spcPts val="0"/>
                        </a:spcBef>
                        <a:spcAft>
                          <a:spcPts val="0"/>
                        </a:spcAft>
                      </a:pPr>
                      <a:r>
                        <a:rPr lang="en-US" sz="1800">
                          <a:effectLst/>
                        </a:rPr>
                        <a:t>Items</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Research methods</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Research foci</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22685207"/>
                  </a:ext>
                </a:extLst>
              </a:tr>
              <a:tr h="453784">
                <a:tc rowSpan="4">
                  <a:txBody>
                    <a:bodyPr/>
                    <a:lstStyle/>
                    <a:p>
                      <a:pPr marL="0" marR="0">
                        <a:lnSpc>
                          <a:spcPct val="200000"/>
                        </a:lnSpc>
                        <a:spcBef>
                          <a:spcPts val="0"/>
                        </a:spcBef>
                        <a:spcAft>
                          <a:spcPts val="0"/>
                        </a:spcAft>
                      </a:pPr>
                      <a:r>
                        <a:rPr lang="en-US" sz="1800" dirty="0">
                          <a:effectLst/>
                        </a:rPr>
                        <a:t>Sub-item</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Quantitative </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Design-focused</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14556968"/>
                  </a:ext>
                </a:extLst>
              </a:tr>
              <a:tr h="453784">
                <a:tc vMerge="1">
                  <a:txBody>
                    <a:bodyPr/>
                    <a:lstStyle/>
                    <a:p>
                      <a:endParaRPr lang="en-US"/>
                    </a:p>
                  </a:txBody>
                  <a:tcPr/>
                </a:tc>
                <a:tc>
                  <a:txBody>
                    <a:bodyPr/>
                    <a:lstStyle/>
                    <a:p>
                      <a:pPr marL="0" marR="0">
                        <a:lnSpc>
                          <a:spcPct val="200000"/>
                        </a:lnSpc>
                        <a:spcBef>
                          <a:spcPts val="0"/>
                        </a:spcBef>
                        <a:spcAft>
                          <a:spcPts val="0"/>
                        </a:spcAft>
                      </a:pPr>
                      <a:r>
                        <a:rPr lang="en-US" sz="1800">
                          <a:effectLst/>
                        </a:rPr>
                        <a:t>Qualitative </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Student-focused </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30033700"/>
                  </a:ext>
                </a:extLst>
              </a:tr>
              <a:tr h="453784">
                <a:tc vMerge="1">
                  <a:txBody>
                    <a:bodyPr/>
                    <a:lstStyle/>
                    <a:p>
                      <a:endParaRPr lang="en-US"/>
                    </a:p>
                  </a:txBody>
                  <a:tcPr/>
                </a:tc>
                <a:tc>
                  <a:txBody>
                    <a:bodyPr/>
                    <a:lstStyle/>
                    <a:p>
                      <a:pPr marL="0" marR="0">
                        <a:lnSpc>
                          <a:spcPct val="200000"/>
                        </a:lnSpc>
                        <a:spcBef>
                          <a:spcPts val="0"/>
                        </a:spcBef>
                        <a:spcAft>
                          <a:spcPts val="0"/>
                        </a:spcAft>
                      </a:pPr>
                      <a:r>
                        <a:rPr lang="en-US" sz="1800">
                          <a:effectLst/>
                        </a:rPr>
                        <a:t>Mixed methods</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a:effectLst/>
                        </a:rPr>
                        <a:t>Instructor-focused</a:t>
                      </a:r>
                      <a:endParaRPr lang="en-US" sz="16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36570518"/>
                  </a:ext>
                </a:extLst>
              </a:tr>
              <a:tr h="453784">
                <a:tc vMerge="1">
                  <a:txBody>
                    <a:bodyPr/>
                    <a:lstStyle/>
                    <a:p>
                      <a:endParaRPr lang="en-US"/>
                    </a:p>
                  </a:txBody>
                  <a:tcPr/>
                </a:tc>
                <a:tc>
                  <a:txBody>
                    <a:bodyPr/>
                    <a:lstStyle/>
                    <a:p>
                      <a:pPr marL="0" marR="0">
                        <a:lnSpc>
                          <a:spcPct val="200000"/>
                        </a:lnSpc>
                        <a:spcBef>
                          <a:spcPts val="0"/>
                        </a:spcBef>
                        <a:spcAft>
                          <a:spcPts val="0"/>
                        </a:spcAft>
                      </a:pPr>
                      <a:r>
                        <a:rPr lang="en-US" sz="1800" dirty="0">
                          <a:effectLst/>
                        </a:rPr>
                        <a:t> </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n-US" sz="1800" dirty="0">
                          <a:effectLst/>
                        </a:rPr>
                        <a:t>Context and impact</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28832862"/>
                  </a:ext>
                </a:extLst>
              </a:tr>
            </a:tbl>
          </a:graphicData>
        </a:graphic>
      </p:graphicFrame>
      <p:sp>
        <p:nvSpPr>
          <p:cNvPr id="5" name="Rectangle 1">
            <a:extLst>
              <a:ext uri="{FF2B5EF4-FFF2-40B4-BE49-F238E27FC236}">
                <a16:creationId xmlns:a16="http://schemas.microsoft.com/office/drawing/2014/main" id="{7B0B2681-4CF4-084A-8195-7BCA2818C863}"/>
              </a:ext>
            </a:extLst>
          </p:cNvPr>
          <p:cNvSpPr>
            <a:spLocks noChangeArrowheads="1"/>
          </p:cNvSpPr>
          <p:nvPr/>
        </p:nvSpPr>
        <p:spPr bwMode="auto">
          <a:xfrm>
            <a:off x="372435" y="3557517"/>
            <a:ext cx="822864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Table 2</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MOOC research methods and foci coding scheme</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457200" algn="l" defTabSz="914400" rtl="0" eaLnBrk="0" fontAlgn="base" latinLnBrk="0" hangingPunct="0">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3367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366-4726-486E-9579-5C04BE7AD0D9}"/>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9F2595D9-28F9-4499-A2B2-60919DE2883D}"/>
              </a:ext>
            </a:extLst>
          </p:cNvPr>
          <p:cNvSpPr>
            <a:spLocks noGrp="1"/>
          </p:cNvSpPr>
          <p:nvPr>
            <p:ph idx="1"/>
          </p:nvPr>
        </p:nvSpPr>
        <p:spPr>
          <a:xfrm>
            <a:off x="216715" y="1151084"/>
            <a:ext cx="10741798" cy="5120640"/>
          </a:xfrm>
        </p:spPr>
        <p:txBody>
          <a:bodyPr>
            <a:normAutofit/>
          </a:bodyPr>
          <a:lstStyle/>
          <a:p>
            <a:pPr>
              <a:lnSpc>
                <a:spcPct val="150000"/>
              </a:lnSpc>
            </a:pPr>
            <a:r>
              <a:rPr lang="en-US" sz="2400" dirty="0"/>
              <a:t>To answer RQ #4, we calculated the locations of all the MOOC first authors’ affiliations in this study. </a:t>
            </a:r>
          </a:p>
          <a:p>
            <a:pPr>
              <a:lnSpc>
                <a:spcPct val="150000"/>
              </a:lnSpc>
            </a:pPr>
            <a:r>
              <a:rPr lang="en-US" sz="2400" dirty="0"/>
              <a:t>For RQ #5, the researchers calculated the countries of the MOOC being studied. For the studies which did not specify the location of MOOC delivery, the authors coded them as “Global.”</a:t>
            </a:r>
          </a:p>
        </p:txBody>
      </p:sp>
    </p:spTree>
    <p:extLst>
      <p:ext uri="{BB962C8B-B14F-4D97-AF65-F5344CB8AC3E}">
        <p14:creationId xmlns:p14="http://schemas.microsoft.com/office/powerpoint/2010/main" val="1628646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10214604" cy="407333"/>
          </a:xfrm>
        </p:spPr>
        <p:txBody>
          <a:bodyPr>
            <a:normAutofit/>
          </a:bodyPr>
          <a:lstStyle/>
          <a:p>
            <a:pPr marL="0" marR="0" indent="0">
              <a:lnSpc>
                <a:spcPct val="107000"/>
              </a:lnSpc>
              <a:spcBef>
                <a:spcPts val="0"/>
              </a:spcBef>
              <a:spcAft>
                <a:spcPts val="800"/>
              </a:spcAft>
              <a:buNone/>
            </a:pPr>
            <a:r>
              <a:rPr lang="en-US" sz="1800" b="1" dirty="0"/>
              <a:t>RQ1. What are the dissemination outlets of empirical MOOC research during 2009 and 2019? </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85895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3141665"/>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The number of empirical MOOCs studies published in each journal (2009 – 2019) (n=541)</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00000000-0008-0000-0100-000002000000}"/>
              </a:ext>
            </a:extLst>
          </p:cNvPr>
          <p:cNvGraphicFramePr/>
          <p:nvPr/>
        </p:nvGraphicFramePr>
        <p:xfrm>
          <a:off x="4274532" y="1700212"/>
          <a:ext cx="7349621" cy="4086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7031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4" y="926035"/>
            <a:ext cx="10828966" cy="458021"/>
          </a:xfrm>
        </p:spPr>
        <p:txBody>
          <a:bodyPr>
            <a:normAutofit fontScale="92500"/>
          </a:bodyPr>
          <a:lstStyle/>
          <a:p>
            <a:pPr marL="0" marR="0" indent="0">
              <a:lnSpc>
                <a:spcPct val="107000"/>
              </a:lnSpc>
              <a:spcBef>
                <a:spcPts val="0"/>
              </a:spcBef>
              <a:spcAft>
                <a:spcPts val="800"/>
              </a:spcAft>
              <a:buNone/>
            </a:pPr>
            <a:r>
              <a:rPr lang="en-US" sz="2000" b="1" dirty="0"/>
              <a:t>RQ1. What are the dissemination outlets of empirical MOOC research during 2009 and 2019? </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2536088"/>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3141665"/>
            <a:ext cx="3532632" cy="2042867"/>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The number of empirical MOOCs studies published in each journal in two Phases (2009 - 2016 and 2017 - 2019) (n=541)</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00000000-0008-0000-0200-000002000000}"/>
              </a:ext>
            </a:extLst>
          </p:cNvPr>
          <p:cNvGraphicFramePr/>
          <p:nvPr/>
        </p:nvGraphicFramePr>
        <p:xfrm>
          <a:off x="4051345" y="1700212"/>
          <a:ext cx="7787121" cy="4487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646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4" y="926035"/>
            <a:ext cx="10538887" cy="845602"/>
          </a:xfrm>
        </p:spPr>
        <p:txBody>
          <a:bodyPr>
            <a:normAutofit/>
          </a:bodyPr>
          <a:lstStyle/>
          <a:p>
            <a:pPr marL="0" marR="0" indent="0">
              <a:lnSpc>
                <a:spcPct val="107000"/>
              </a:lnSpc>
              <a:spcBef>
                <a:spcPts val="0"/>
              </a:spcBef>
              <a:spcAft>
                <a:spcPts val="800"/>
              </a:spcAft>
              <a:buNone/>
            </a:pPr>
            <a:r>
              <a:rPr lang="en-US" sz="1800" b="1" dirty="0"/>
              <a:t>RQ2. What are the research methods that researchers employed in empirical MOOC studies during 2009 and 2019? </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3141665"/>
            <a:ext cx="3532632" cy="125252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Research methods used in empirical MOOCs studies (2009 – 2019) (n=541)</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11" name="Chart 10">
            <a:extLst>
              <a:ext uri="{FF2B5EF4-FFF2-40B4-BE49-F238E27FC236}">
                <a16:creationId xmlns:a16="http://schemas.microsoft.com/office/drawing/2014/main" id="{00000000-0008-0000-0300-000004000000}"/>
              </a:ext>
            </a:extLst>
          </p:cNvPr>
          <p:cNvGraphicFramePr/>
          <p:nvPr/>
        </p:nvGraphicFramePr>
        <p:xfrm>
          <a:off x="4678044" y="1920875"/>
          <a:ext cx="6766243" cy="395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361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84440" y="1111772"/>
            <a:ext cx="10588360" cy="774178"/>
          </a:xfrm>
        </p:spPr>
        <p:txBody>
          <a:bodyPr>
            <a:normAutofit/>
          </a:bodyPr>
          <a:lstStyle/>
          <a:p>
            <a:pPr marL="0" marR="0" indent="0">
              <a:lnSpc>
                <a:spcPct val="107000"/>
              </a:lnSpc>
              <a:spcBef>
                <a:spcPts val="0"/>
              </a:spcBef>
              <a:spcAft>
                <a:spcPts val="800"/>
              </a:spcAft>
              <a:buNone/>
            </a:pPr>
            <a:r>
              <a:rPr lang="en-US" sz="2000" b="1" dirty="0"/>
              <a:t>RQ2. What are the research methods that researchers employed in empirical MOOC studies during 2009 and 2019? </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Research methods used in empirical MOOCs studies (2009 - 2016 and 2017 - 2019) (n=541)</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00000000-0008-0000-0300-000003000000}"/>
              </a:ext>
            </a:extLst>
          </p:cNvPr>
          <p:cNvGraphicFramePr/>
          <p:nvPr/>
        </p:nvGraphicFramePr>
        <p:xfrm>
          <a:off x="3929078" y="1700212"/>
          <a:ext cx="7443773" cy="41613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7807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 Data collection</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4" y="926035"/>
            <a:ext cx="10538887" cy="959914"/>
          </a:xfrm>
        </p:spPr>
        <p:txBody>
          <a:bodyPr>
            <a:normAutofit/>
          </a:bodyPr>
          <a:lstStyle/>
          <a:p>
            <a:pPr marL="0" marR="0" indent="0">
              <a:lnSpc>
                <a:spcPct val="107000"/>
              </a:lnSpc>
              <a:spcBef>
                <a:spcPts val="0"/>
              </a:spcBef>
              <a:spcAft>
                <a:spcPts val="800"/>
              </a:spcAft>
              <a:buNone/>
            </a:pPr>
            <a:r>
              <a:rPr lang="en-US" sz="2000" b="1" dirty="0"/>
              <a:t>RQ2. What are the research methods that researchers employed in empirical MOOC studies during 2009 and 2019? </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Data collection methods used in empirical MOOCs studies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00000000-0008-0000-0B00-000002000000}"/>
              </a:ext>
            </a:extLst>
          </p:cNvPr>
          <p:cNvGraphicFramePr/>
          <p:nvPr/>
        </p:nvGraphicFramePr>
        <p:xfrm>
          <a:off x="4268786" y="1885949"/>
          <a:ext cx="7571221" cy="4043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4648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 Data analysis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4" y="926035"/>
            <a:ext cx="10538887" cy="888478"/>
          </a:xfrm>
        </p:spPr>
        <p:txBody>
          <a:bodyPr>
            <a:normAutofit/>
          </a:bodyPr>
          <a:lstStyle/>
          <a:p>
            <a:pPr marL="0" marR="0" indent="0">
              <a:lnSpc>
                <a:spcPct val="107000"/>
              </a:lnSpc>
              <a:spcBef>
                <a:spcPts val="0"/>
              </a:spcBef>
              <a:spcAft>
                <a:spcPts val="800"/>
              </a:spcAft>
              <a:buNone/>
            </a:pPr>
            <a:r>
              <a:rPr lang="en-US" sz="2000" b="1" dirty="0"/>
              <a:t>RQ2. What are the research methods that researchers employed in empirical MOOC studies during 2009 and 2019? </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Specific data analysis methods for MOOC research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5875353B-DBE7-B04E-A273-B21D3F3064E7}"/>
              </a:ext>
            </a:extLst>
          </p:cNvPr>
          <p:cNvGraphicFramePr/>
          <p:nvPr/>
        </p:nvGraphicFramePr>
        <p:xfrm>
          <a:off x="4684469" y="2030929"/>
          <a:ext cx="6939684" cy="3714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696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4571040" cy="1445690"/>
          </a:xfrm>
        </p:spPr>
        <p:txBody>
          <a:bodyPr>
            <a:normAutofit/>
          </a:bodyPr>
          <a:lstStyle/>
          <a:p>
            <a:pPr marL="0" marR="0" indent="0">
              <a:lnSpc>
                <a:spcPct val="107000"/>
              </a:lnSpc>
              <a:spcBef>
                <a:spcPts val="0"/>
              </a:spcBef>
              <a:spcAft>
                <a:spcPts val="800"/>
              </a:spcAft>
              <a:buNone/>
            </a:pPr>
            <a:r>
              <a:rPr lang="en-US" sz="2000" b="1" dirty="0"/>
              <a:t>RQ3. What are the research foci in MOOC studies during 2009 and 2019?</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25252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Primary/general focus of MOOC delivery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00000000-0008-0000-0400-000003000000}"/>
              </a:ext>
            </a:extLst>
          </p:cNvPr>
          <p:cNvGraphicFramePr/>
          <p:nvPr/>
        </p:nvGraphicFramePr>
        <p:xfrm>
          <a:off x="4471988" y="1928812"/>
          <a:ext cx="7043737" cy="4100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263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4785354" cy="1517128"/>
          </a:xfrm>
        </p:spPr>
        <p:txBody>
          <a:bodyPr>
            <a:normAutofit/>
          </a:bodyPr>
          <a:lstStyle/>
          <a:p>
            <a:pPr marL="0" marR="0" indent="0">
              <a:lnSpc>
                <a:spcPct val="107000"/>
              </a:lnSpc>
              <a:spcBef>
                <a:spcPts val="0"/>
              </a:spcBef>
              <a:spcAft>
                <a:spcPts val="800"/>
              </a:spcAft>
              <a:buNone/>
            </a:pPr>
            <a:r>
              <a:rPr lang="en-US" sz="2000" b="1" dirty="0"/>
              <a:t>RQ3. What are the research foci in MOOC studies during 2009 and 2019?</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Specific research topics of MOOC studies (2009 – 2016 and 2017-2019)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7E5A4B2D-A263-4C4A-B30C-6D8FD32C07B1}"/>
              </a:ext>
            </a:extLst>
          </p:cNvPr>
          <p:cNvGraphicFramePr/>
          <p:nvPr/>
        </p:nvGraphicFramePr>
        <p:xfrm>
          <a:off x="5157789" y="642937"/>
          <a:ext cx="6466364" cy="59175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298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people, crowd&#10;&#10;Description automatically generated">
            <a:extLst>
              <a:ext uri="{FF2B5EF4-FFF2-40B4-BE49-F238E27FC236}">
                <a16:creationId xmlns:a16="http://schemas.microsoft.com/office/drawing/2014/main" id="{A6BAB699-BA47-404F-8242-56735FA1ADDB}"/>
              </a:ext>
            </a:extLst>
          </p:cNvPr>
          <p:cNvPicPr>
            <a:picLocks noChangeAspect="1"/>
          </p:cNvPicPr>
          <p:nvPr/>
        </p:nvPicPr>
        <p:blipFill rotWithShape="1">
          <a:blip r:embed="rId4">
            <a:alphaModFix amt="35000"/>
            <a:extLst>
              <a:ext uri="{837473B0-CC2E-450A-ABE3-18F120FF3D39}">
                <a1611:picAttrSrcUrl xmlns:a1611="http://schemas.microsoft.com/office/drawing/2016/11/main" r:id="rId5"/>
              </a:ext>
            </a:extLst>
          </a:blip>
          <a:srcRect l="577" r="10534"/>
          <a:stretch/>
        </p:blipFill>
        <p:spPr>
          <a:xfrm>
            <a:off x="20" y="1"/>
            <a:ext cx="12191980" cy="6857999"/>
          </a:xfrm>
          <a:prstGeom prst="rect">
            <a:avLst/>
          </a:prstGeom>
        </p:spPr>
      </p:pic>
      <p:sp>
        <p:nvSpPr>
          <p:cNvPr id="2" name="Title 1">
            <a:extLst>
              <a:ext uri="{FF2B5EF4-FFF2-40B4-BE49-F238E27FC236}">
                <a16:creationId xmlns:a16="http://schemas.microsoft.com/office/drawing/2014/main" id="{A9C4EFB0-0381-FE47-A88B-B314944EB929}"/>
              </a:ext>
            </a:extLst>
          </p:cNvPr>
          <p:cNvSpPr>
            <a:spLocks noGrp="1"/>
          </p:cNvSpPr>
          <p:nvPr>
            <p:ph type="ctrTitle"/>
          </p:nvPr>
        </p:nvSpPr>
        <p:spPr>
          <a:xfrm>
            <a:off x="838199" y="1065862"/>
            <a:ext cx="6052955" cy="4726276"/>
          </a:xfrm>
          <a:noFill/>
        </p:spPr>
        <p:txBody>
          <a:bodyPr vert="horz" lIns="91440" tIns="45720" rIns="91440" bIns="45720" rtlCol="0" anchor="ctr">
            <a:normAutofit/>
          </a:bodyPr>
          <a:lstStyle/>
          <a:p>
            <a:pPr algn="r"/>
            <a:r>
              <a:rPr lang="en-US" sz="4400" dirty="0">
                <a:ln w="22225">
                  <a:solidFill>
                    <a:srgbClr val="FFFFFF"/>
                  </a:solidFill>
                </a:ln>
              </a:rPr>
              <a:t>Social media, teenagers, and the school context: </a:t>
            </a:r>
            <a:br>
              <a:rPr lang="en-US" sz="4400" dirty="0">
                <a:ln w="22225">
                  <a:solidFill>
                    <a:srgbClr val="FFFFFF"/>
                  </a:solidFill>
                </a:ln>
              </a:rPr>
            </a:br>
            <a:r>
              <a:rPr lang="en-US" sz="4400" dirty="0">
                <a:ln w="22225">
                  <a:solidFill>
                    <a:srgbClr val="FFFFFF"/>
                  </a:solidFill>
                </a:ln>
              </a:rPr>
              <a:t>A scoping review </a:t>
            </a:r>
            <a:br>
              <a:rPr lang="en-US" sz="4400" dirty="0">
                <a:ln w="22225">
                  <a:solidFill>
                    <a:srgbClr val="FFFFFF"/>
                  </a:solidFill>
                </a:ln>
              </a:rPr>
            </a:br>
            <a:r>
              <a:rPr lang="en-US" sz="4400" dirty="0">
                <a:ln w="22225">
                  <a:solidFill>
                    <a:srgbClr val="FFFFFF"/>
                  </a:solidFill>
                </a:ln>
              </a:rPr>
              <a:t>of research in education and related fields</a:t>
            </a:r>
          </a:p>
        </p:txBody>
      </p:sp>
      <p:cxnSp>
        <p:nvCxnSpPr>
          <p:cNvPr id="13" name="Straight Connector 1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8701AFD-5E8A-D74A-95AD-78795F5C071F}"/>
              </a:ext>
            </a:extLst>
          </p:cNvPr>
          <p:cNvSpPr>
            <a:spLocks noGrp="1"/>
          </p:cNvSpPr>
          <p:nvPr>
            <p:ph type="subTitle" idx="1"/>
          </p:nvPr>
        </p:nvSpPr>
        <p:spPr>
          <a:xfrm>
            <a:off x="7534641" y="1065862"/>
            <a:ext cx="3860002" cy="4726276"/>
          </a:xfrm>
        </p:spPr>
        <p:txBody>
          <a:bodyPr vert="horz" lIns="91440" tIns="45720" rIns="91440" bIns="45720" rtlCol="0" anchor="ctr">
            <a:normAutofit/>
          </a:bodyPr>
          <a:lstStyle/>
          <a:p>
            <a:pPr algn="l"/>
            <a:r>
              <a:rPr lang="en-US" sz="2800" dirty="0">
                <a:solidFill>
                  <a:srgbClr val="FFFFFF"/>
                </a:solidFill>
              </a:rPr>
              <a:t>Vanessa P. </a:t>
            </a:r>
            <a:r>
              <a:rPr lang="en-US" sz="2800" dirty="0" err="1">
                <a:solidFill>
                  <a:srgbClr val="FFFFFF"/>
                </a:solidFill>
              </a:rPr>
              <a:t>Dennen</a:t>
            </a:r>
            <a:endParaRPr lang="en-US" sz="2800" dirty="0">
              <a:solidFill>
                <a:srgbClr val="FFFFFF"/>
              </a:solidFill>
            </a:endParaRPr>
          </a:p>
          <a:p>
            <a:pPr algn="l"/>
            <a:r>
              <a:rPr lang="en-US" sz="2800" dirty="0">
                <a:solidFill>
                  <a:srgbClr val="FFFFFF"/>
                </a:solidFill>
              </a:rPr>
              <a:t>	@</a:t>
            </a:r>
            <a:r>
              <a:rPr lang="en-US" sz="2800" dirty="0" err="1">
                <a:solidFill>
                  <a:srgbClr val="FFFFFF"/>
                </a:solidFill>
              </a:rPr>
              <a:t>vdennen</a:t>
            </a:r>
            <a:endParaRPr lang="en-US" sz="2800" dirty="0">
              <a:solidFill>
                <a:srgbClr val="FFFFFF"/>
              </a:solidFill>
            </a:endParaRPr>
          </a:p>
          <a:p>
            <a:pPr algn="l"/>
            <a:r>
              <a:rPr lang="en-US" sz="2800" dirty="0" err="1">
                <a:solidFill>
                  <a:srgbClr val="FFFFFF"/>
                </a:solidFill>
              </a:rPr>
              <a:t>Hajeen</a:t>
            </a:r>
            <a:r>
              <a:rPr lang="en-US" sz="2800" dirty="0">
                <a:solidFill>
                  <a:srgbClr val="FFFFFF"/>
                </a:solidFill>
              </a:rPr>
              <a:t> Choi</a:t>
            </a:r>
          </a:p>
          <a:p>
            <a:pPr algn="l"/>
            <a:r>
              <a:rPr lang="en-US" sz="2800" dirty="0">
                <a:solidFill>
                  <a:srgbClr val="FFFFFF"/>
                </a:solidFill>
              </a:rPr>
              <a:t>	@</a:t>
            </a:r>
            <a:r>
              <a:rPr lang="en-US" sz="2800" dirty="0" err="1">
                <a:solidFill>
                  <a:srgbClr val="FFFFFF"/>
                </a:solidFill>
              </a:rPr>
              <a:t>hajeenzang</a:t>
            </a:r>
            <a:endParaRPr lang="en-US" sz="2800" dirty="0">
              <a:solidFill>
                <a:srgbClr val="FFFFFF"/>
              </a:solidFill>
            </a:endParaRPr>
          </a:p>
          <a:p>
            <a:pPr algn="l"/>
            <a:r>
              <a:rPr lang="en-US" sz="2800" dirty="0">
                <a:solidFill>
                  <a:srgbClr val="FFFFFF"/>
                </a:solidFill>
              </a:rPr>
              <a:t>Kari Word</a:t>
            </a:r>
          </a:p>
          <a:p>
            <a:pPr algn="l"/>
            <a:r>
              <a:rPr lang="en-US" sz="2800" dirty="0">
                <a:solidFill>
                  <a:srgbClr val="FFFFFF"/>
                </a:solidFill>
              </a:rPr>
              <a:t>	@</a:t>
            </a:r>
            <a:r>
              <a:rPr lang="en-US" sz="2800" dirty="0" err="1">
                <a:solidFill>
                  <a:srgbClr val="FFFFFF"/>
                </a:solidFill>
              </a:rPr>
              <a:t>kariword</a:t>
            </a:r>
            <a:endParaRPr lang="en-US" sz="2800" dirty="0">
              <a:solidFill>
                <a:srgbClr val="FFFFFF"/>
              </a:solidFill>
            </a:endParaRPr>
          </a:p>
          <a:p>
            <a:pPr algn="l"/>
            <a:endParaRPr lang="en-US" sz="2800" dirty="0">
              <a:solidFill>
                <a:srgbClr val="FFFFFF"/>
              </a:solidFill>
            </a:endParaRPr>
          </a:p>
          <a:p>
            <a:pPr algn="l"/>
            <a:r>
              <a:rPr lang="en-US" sz="2800" dirty="0">
                <a:solidFill>
                  <a:srgbClr val="FFFFFF"/>
                </a:solidFill>
              </a:rPr>
              <a:t>Florida State University</a:t>
            </a:r>
          </a:p>
        </p:txBody>
      </p:sp>
      <p:sp>
        <p:nvSpPr>
          <p:cNvPr id="6" name="TextBox 5">
            <a:extLst>
              <a:ext uri="{FF2B5EF4-FFF2-40B4-BE49-F238E27FC236}">
                <a16:creationId xmlns:a16="http://schemas.microsoft.com/office/drawing/2014/main" id="{5FCC5B76-3177-D24D-99AE-71032167CF88}"/>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brewminate.com/teens-social-media-and-technology-in-201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custDataLst>
      <p:tags r:id="rId1"/>
    </p:custDataLst>
    <p:extLst>
      <p:ext uri="{BB962C8B-B14F-4D97-AF65-F5344CB8AC3E}">
        <p14:creationId xmlns:p14="http://schemas.microsoft.com/office/powerpoint/2010/main" val="222672979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4" y="926035"/>
            <a:ext cx="10600366" cy="407333"/>
          </a:xfrm>
        </p:spPr>
        <p:txBody>
          <a:bodyPr>
            <a:normAutofit/>
          </a:bodyPr>
          <a:lstStyle/>
          <a:p>
            <a:pPr marL="0" marR="0" indent="0">
              <a:lnSpc>
                <a:spcPct val="107000"/>
              </a:lnSpc>
              <a:spcBef>
                <a:spcPts val="0"/>
              </a:spcBef>
              <a:spcAft>
                <a:spcPts val="800"/>
              </a:spcAft>
              <a:buNone/>
            </a:pPr>
            <a:r>
              <a:rPr lang="en-US" sz="2000" b="1" dirty="0"/>
              <a:t>RQ3. What are the research foci in MOOC studies during 2009 and 2019?</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25252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Research methods used in each research topic (2009-2019)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00000000-0008-0000-1000-000004000000}"/>
              </a:ext>
            </a:extLst>
          </p:cNvPr>
          <p:cNvGraphicFramePr/>
          <p:nvPr/>
        </p:nvGraphicFramePr>
        <p:xfrm>
          <a:off x="4552949" y="1497648"/>
          <a:ext cx="7071203" cy="46174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157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10243178" cy="614792"/>
          </a:xfrm>
        </p:spPr>
        <p:txBody>
          <a:bodyPr>
            <a:normAutofit/>
          </a:bodyPr>
          <a:lstStyle/>
          <a:p>
            <a:pPr marL="0" marR="0" indent="0">
              <a:lnSpc>
                <a:spcPct val="107000"/>
              </a:lnSpc>
              <a:spcBef>
                <a:spcPts val="0"/>
              </a:spcBef>
              <a:spcAft>
                <a:spcPts val="800"/>
              </a:spcAft>
              <a:buNone/>
            </a:pPr>
            <a:r>
              <a:rPr lang="en-US" sz="2000" b="1" dirty="0"/>
              <a:t>RQ4. How are researchers of empirical MOOC studies geographically distributed?</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25252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The location of the first author of MOOCs studies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00000000-0008-0000-0700-000003000000}"/>
              </a:ext>
            </a:extLst>
          </p:cNvPr>
          <p:cNvGraphicFramePr/>
          <p:nvPr/>
        </p:nvGraphicFramePr>
        <p:xfrm>
          <a:off x="4367211" y="1540827"/>
          <a:ext cx="6819901" cy="4317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5341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10643228" cy="407333"/>
          </a:xfrm>
        </p:spPr>
        <p:txBody>
          <a:bodyPr>
            <a:noAutofit/>
          </a:bodyPr>
          <a:lstStyle/>
          <a:p>
            <a:pPr marL="0" marR="0" indent="0">
              <a:lnSpc>
                <a:spcPct val="107000"/>
              </a:lnSpc>
              <a:spcBef>
                <a:spcPts val="0"/>
              </a:spcBef>
              <a:spcAft>
                <a:spcPts val="800"/>
              </a:spcAft>
              <a:buNone/>
            </a:pPr>
            <a:r>
              <a:rPr lang="en-US" sz="2000" b="1" dirty="0"/>
              <a:t>RQ4. How are researchers of empirical MOOC studies geographically distributed?</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25252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The number of authors in one study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00000000-0008-0000-0600-000003000000}"/>
              </a:ext>
            </a:extLst>
          </p:cNvPr>
          <p:cNvGraphicFramePr/>
          <p:nvPr/>
        </p:nvGraphicFramePr>
        <p:xfrm>
          <a:off x="4152900" y="1700212"/>
          <a:ext cx="7277100" cy="4086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626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9500228" cy="407333"/>
          </a:xfrm>
        </p:spPr>
        <p:txBody>
          <a:bodyPr>
            <a:normAutofit fontScale="92500"/>
          </a:bodyPr>
          <a:lstStyle/>
          <a:p>
            <a:pPr marL="0" marR="0" indent="0">
              <a:lnSpc>
                <a:spcPct val="107000"/>
              </a:lnSpc>
              <a:spcBef>
                <a:spcPts val="0"/>
              </a:spcBef>
              <a:spcAft>
                <a:spcPts val="800"/>
              </a:spcAft>
              <a:buNone/>
            </a:pPr>
            <a:r>
              <a:rPr lang="en-US" sz="2000" b="1" dirty="0"/>
              <a:t>RQ4. How are researchers of empirical MOOC studies geographically distributed?</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15788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84440" y="2972381"/>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Collaboration among the authors of MOOCs studies (2009 – 2019) (n=541)</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00000000-0008-0000-0600-000002000000}"/>
              </a:ext>
            </a:extLst>
          </p:cNvPr>
          <p:cNvGraphicFramePr/>
          <p:nvPr/>
        </p:nvGraphicFramePr>
        <p:xfrm>
          <a:off x="4343400" y="1700212"/>
          <a:ext cx="6815136" cy="4275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5095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5" y="926035"/>
            <a:ext cx="10400340" cy="407333"/>
          </a:xfrm>
        </p:spPr>
        <p:txBody>
          <a:bodyPr>
            <a:noAutofit/>
          </a:bodyPr>
          <a:lstStyle/>
          <a:p>
            <a:pPr marL="0" marR="0" indent="0">
              <a:lnSpc>
                <a:spcPct val="107000"/>
              </a:lnSpc>
              <a:spcBef>
                <a:spcPts val="0"/>
              </a:spcBef>
              <a:spcAft>
                <a:spcPts val="800"/>
              </a:spcAft>
              <a:buNone/>
            </a:pPr>
            <a:r>
              <a:rPr lang="en-US" sz="2000" b="1" dirty="0"/>
              <a:t>RQ4. How are researchers of empirical MOOC studies geographically distributed?</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4" y="2964600"/>
            <a:ext cx="3544638" cy="2607525"/>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72434" y="2964600"/>
            <a:ext cx="3532632" cy="2042867"/>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The research approaches used by the location of the first author of MOOCs studies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9" name="Chart 8">
            <a:extLst>
              <a:ext uri="{FF2B5EF4-FFF2-40B4-BE49-F238E27FC236}">
                <a16:creationId xmlns:a16="http://schemas.microsoft.com/office/drawing/2014/main" id="{00000000-0008-0000-0900-000002000000}"/>
              </a:ext>
            </a:extLst>
          </p:cNvPr>
          <p:cNvGraphicFramePr/>
          <p:nvPr/>
        </p:nvGraphicFramePr>
        <p:xfrm>
          <a:off x="4452937" y="1428201"/>
          <a:ext cx="6962775" cy="5115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517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E516-1D84-F24E-8F84-E31BFAC4C8C4}"/>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768494C-B7D5-4340-892D-5F3EF0413BC7}"/>
              </a:ext>
            </a:extLst>
          </p:cNvPr>
          <p:cNvSpPr>
            <a:spLocks noGrp="1"/>
          </p:cNvSpPr>
          <p:nvPr>
            <p:ph idx="1"/>
          </p:nvPr>
        </p:nvSpPr>
        <p:spPr>
          <a:xfrm>
            <a:off x="372434" y="926035"/>
            <a:ext cx="11043277" cy="774175"/>
          </a:xfrm>
        </p:spPr>
        <p:txBody>
          <a:bodyPr>
            <a:normAutofit/>
          </a:bodyPr>
          <a:lstStyle/>
          <a:p>
            <a:pPr marL="0" marR="0" indent="0">
              <a:lnSpc>
                <a:spcPct val="107000"/>
              </a:lnSpc>
              <a:spcBef>
                <a:spcPts val="0"/>
              </a:spcBef>
              <a:spcAft>
                <a:spcPts val="800"/>
              </a:spcAft>
              <a:buNone/>
            </a:pPr>
            <a:r>
              <a:rPr lang="en-US" sz="2000" b="1" dirty="0"/>
              <a:t>RQ5. In terms of the delivery of the MOOC, what are the countries which MOOCs are being researched the most?</a:t>
            </a:r>
          </a:p>
        </p:txBody>
      </p:sp>
      <p:sp>
        <p:nvSpPr>
          <p:cNvPr id="10" name="Rectangle: Single Corner Snipped 9">
            <a:extLst>
              <a:ext uri="{FF2B5EF4-FFF2-40B4-BE49-F238E27FC236}">
                <a16:creationId xmlns:a16="http://schemas.microsoft.com/office/drawing/2014/main" id="{CBA0CFA3-1DAA-45D7-BF1D-DA15B6122E40}"/>
              </a:ext>
            </a:extLst>
          </p:cNvPr>
          <p:cNvSpPr/>
          <p:nvPr/>
        </p:nvSpPr>
        <p:spPr>
          <a:xfrm>
            <a:off x="372433" y="2964601"/>
            <a:ext cx="3185155" cy="1907438"/>
          </a:xfrm>
          <a:prstGeom prst="snip1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575A9BB4-66BB-4E0B-A0C6-709000EAD346}"/>
              </a:ext>
            </a:extLst>
          </p:cNvPr>
          <p:cNvSpPr txBox="1"/>
          <p:nvPr/>
        </p:nvSpPr>
        <p:spPr>
          <a:xfrm>
            <a:off x="372434" y="2964600"/>
            <a:ext cx="3532632" cy="164769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rPr>
              <a:t>Countries of MOOC delivery in which the research was conducted (2009 – 2019) (n=541) </a:t>
            </a:r>
            <a:endParaRPr kumimoji="0" lang="en-US" sz="2400" b="1" i="0" u="none" strike="noStrike" kern="1200" cap="none" spc="0" normalizeH="0" baseline="0" noProof="0" dirty="0">
              <a:ln>
                <a:noFill/>
              </a:ln>
              <a:solidFill>
                <a:srgbClr val="000000">
                  <a:lumMod val="65000"/>
                  <a:lumOff val="35000"/>
                </a:srgbClr>
              </a:solidFill>
              <a:effectLst/>
              <a:uLnTx/>
              <a:uFillTx/>
              <a:latin typeface="Gill Sans MT" panose="020B0502020104020203"/>
              <a:ea typeface="+mn-ea"/>
              <a:cs typeface="Futura Condensed Medium" panose="020B0602020204020303" pitchFamily="34" charset="-79"/>
            </a:endParaRPr>
          </a:p>
        </p:txBody>
      </p:sp>
      <p:sp>
        <p:nvSpPr>
          <p:cNvPr id="4" name="Rectangle 2">
            <a:extLst>
              <a:ext uri="{FF2B5EF4-FFF2-40B4-BE49-F238E27FC236}">
                <a16:creationId xmlns:a16="http://schemas.microsoft.com/office/drawing/2014/main" id="{E93D2A54-363F-0844-858A-C87DAF209CD0}"/>
              </a:ext>
            </a:extLst>
          </p:cNvPr>
          <p:cNvSpPr>
            <a:spLocks noChangeArrowheads="1"/>
          </p:cNvSpPr>
          <p:nvPr/>
        </p:nvSpPr>
        <p:spPr bwMode="auto">
          <a:xfrm>
            <a:off x="4943475" y="17002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graphicFrame>
        <p:nvGraphicFramePr>
          <p:cNvPr id="8" name="Chart 7">
            <a:extLst>
              <a:ext uri="{FF2B5EF4-FFF2-40B4-BE49-F238E27FC236}">
                <a16:creationId xmlns:a16="http://schemas.microsoft.com/office/drawing/2014/main" id="{00000000-0008-0000-0A00-000003000000}"/>
              </a:ext>
            </a:extLst>
          </p:cNvPr>
          <p:cNvGraphicFramePr/>
          <p:nvPr/>
        </p:nvGraphicFramePr>
        <p:xfrm>
          <a:off x="4286249" y="1700211"/>
          <a:ext cx="7337903" cy="4271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4685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366-4726-486E-9579-5C04BE7AD0D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F2595D9-28F9-4499-A2B2-60919DE2883D}"/>
              </a:ext>
            </a:extLst>
          </p:cNvPr>
          <p:cNvSpPr>
            <a:spLocks noGrp="1"/>
          </p:cNvSpPr>
          <p:nvPr>
            <p:ph idx="1"/>
          </p:nvPr>
        </p:nvSpPr>
        <p:spPr>
          <a:xfrm>
            <a:off x="216715" y="1151084"/>
            <a:ext cx="9641660" cy="5120640"/>
          </a:xfrm>
        </p:spPr>
        <p:txBody>
          <a:bodyPr>
            <a:normAutofit/>
          </a:bodyPr>
          <a:lstStyle/>
          <a:p>
            <a:r>
              <a:rPr lang="en-US" sz="2400" dirty="0"/>
              <a:t>Quantitative methods increased during Phase II and remained the dominant research approach, whereas qualitative studies remained the least employed. Surveys were specified as the most frequently used data collection method, while MOOC research studies using platform database and interviews were the other two data collection methods extensively used in MOOCs. At the same time, learning analytics and data mining appear to be fast emerging data analysis methods in MOOC studies. </a:t>
            </a:r>
          </a:p>
          <a:p>
            <a:r>
              <a:rPr lang="en-US" sz="2400" dirty="0"/>
              <a:t>Regarding the research topics, most MOOC research to date has focused on learner issues, whereas research on MOOC instructors remains minimal. To address this gap, MOOC researchers in the future might target instructors or design more comprehensive studies of various MOOC stakeholders such as learners, instructors, instructional designers, or program administrators.</a:t>
            </a:r>
          </a:p>
        </p:txBody>
      </p:sp>
    </p:spTree>
    <p:extLst>
      <p:ext uri="{BB962C8B-B14F-4D97-AF65-F5344CB8AC3E}">
        <p14:creationId xmlns:p14="http://schemas.microsoft.com/office/powerpoint/2010/main" val="3190001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B366-4726-486E-9579-5C04BE7AD0D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F2595D9-28F9-4499-A2B2-60919DE2883D}"/>
              </a:ext>
            </a:extLst>
          </p:cNvPr>
          <p:cNvSpPr>
            <a:spLocks noGrp="1"/>
          </p:cNvSpPr>
          <p:nvPr>
            <p:ph idx="1"/>
          </p:nvPr>
        </p:nvSpPr>
        <p:spPr>
          <a:xfrm>
            <a:off x="216715" y="1151084"/>
            <a:ext cx="11407438" cy="5120640"/>
          </a:xfrm>
        </p:spPr>
        <p:txBody>
          <a:bodyPr>
            <a:normAutofit/>
          </a:bodyPr>
          <a:lstStyle/>
          <a:p>
            <a:pPr>
              <a:lnSpc>
                <a:spcPct val="150000"/>
              </a:lnSpc>
            </a:pPr>
            <a:r>
              <a:rPr lang="en-US" sz="2400" dirty="0"/>
              <a:t>Given the growth of MOOCs in the past few years toward revenue models, it is important to extend the previous line of research that concerned the initial era of free and open MOOCs, namely the ones by </a:t>
            </a:r>
            <a:r>
              <a:rPr lang="en-US" sz="2400" dirty="0" err="1"/>
              <a:t>Liyanagunawardena</a:t>
            </a:r>
            <a:r>
              <a:rPr lang="en-US" sz="2400" dirty="0"/>
              <a:t> et al. (2013), </a:t>
            </a:r>
            <a:r>
              <a:rPr lang="en-US" sz="2400" dirty="0" err="1"/>
              <a:t>Gaševic</a:t>
            </a:r>
            <a:r>
              <a:rPr lang="en-US" sz="2400" dirty="0"/>
              <a:t>́ et al. (2014), </a:t>
            </a:r>
            <a:r>
              <a:rPr lang="en-US" sz="2400" dirty="0" err="1"/>
              <a:t>Veletsianos</a:t>
            </a:r>
            <a:r>
              <a:rPr lang="en-US" sz="2400" dirty="0"/>
              <a:t> and Shepherdson (2015, 2016), and by Deng and </a:t>
            </a:r>
            <a:r>
              <a:rPr lang="en-US" sz="2400" dirty="0" err="1"/>
              <a:t>Benckendorff</a:t>
            </a:r>
            <a:r>
              <a:rPr lang="en-US" sz="2400" dirty="0"/>
              <a:t> (2017). This study provided a more comprehensive systematic review by including MOOC empirical research from the first arrival of MOOCs to present. We suggest future research continue to expand upon methodological approaches and topics that are perceived to be critical to MOOC sustainability, growth, and evolution in the coming decade.</a:t>
            </a:r>
          </a:p>
        </p:txBody>
      </p:sp>
    </p:spTree>
    <p:extLst>
      <p:ext uri="{BB962C8B-B14F-4D97-AF65-F5344CB8AC3E}">
        <p14:creationId xmlns:p14="http://schemas.microsoft.com/office/powerpoint/2010/main" val="959039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5CC20-2237-0B40-8AED-88C43D9ABE8C}"/>
              </a:ext>
            </a:extLst>
          </p:cNvPr>
          <p:cNvSpPr txBox="1"/>
          <p:nvPr/>
        </p:nvSpPr>
        <p:spPr>
          <a:xfrm>
            <a:off x="6393167" y="2896862"/>
            <a:ext cx="3158237"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lumMod val="50000"/>
                  </a:srgbClr>
                </a:solidFill>
                <a:effectLst/>
                <a:uLnTx/>
                <a:uFillTx/>
                <a:latin typeface="Futura Condensed Medium" panose="020B0602020204020303" pitchFamily="34" charset="-79"/>
                <a:ea typeface="+mn-ea"/>
                <a:cs typeface="Futura Condensed Medium" panose="020B0602020204020303" pitchFamily="34" charset="-79"/>
              </a:rPr>
              <a:t>THANKS!!</a:t>
            </a:r>
          </a:p>
        </p:txBody>
      </p:sp>
    </p:spTree>
    <p:extLst>
      <p:ext uri="{BB962C8B-B14F-4D97-AF65-F5344CB8AC3E}">
        <p14:creationId xmlns:p14="http://schemas.microsoft.com/office/powerpoint/2010/main" val="1963298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8A7080-593D-493D-B9CF-9EA4D5507242}"/>
              </a:ext>
            </a:extLst>
          </p:cNvPr>
          <p:cNvSpPr txBox="1"/>
          <p:nvPr/>
        </p:nvSpPr>
        <p:spPr>
          <a:xfrm>
            <a:off x="1417582" y="4100210"/>
            <a:ext cx="935683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mn-cs"/>
              </a:rPr>
              <a:t>Florence Martin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Next LT Pro" panose="020B0504020202020204" pitchFamily="34" charset="0"/>
                <a:ea typeface="Times New Roman" panose="02020603050405020304" pitchFamily="18" charset="0"/>
                <a:cs typeface="+mn-cs"/>
              </a:rPr>
              <a:t>University of North Carolina Charlotte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Yan Chen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University of New Mexico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Rob Moore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Old Dominion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Carl </a:t>
            </a:r>
            <a:r>
              <a:rPr kumimoji="0" lang="en-US" sz="2000" b="0" i="1"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Westine</a:t>
            </a:r>
            <a:endParaRPr kumimoji="0" lang="en-US" sz="28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University of North Carolina Charlotte</a:t>
            </a:r>
            <a:endParaRPr kumimoji="0" lang="en-US" sz="16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2" name="Title 1">
            <a:extLst>
              <a:ext uri="{FF2B5EF4-FFF2-40B4-BE49-F238E27FC236}">
                <a16:creationId xmlns:a16="http://schemas.microsoft.com/office/drawing/2014/main" id="{EC630E68-0E62-4605-9D21-378ABB42505E}"/>
              </a:ext>
            </a:extLst>
          </p:cNvPr>
          <p:cNvSpPr>
            <a:spLocks noGrp="1"/>
          </p:cNvSpPr>
          <p:nvPr>
            <p:ph type="title"/>
          </p:nvPr>
        </p:nvSpPr>
        <p:spPr>
          <a:xfrm>
            <a:off x="0" y="2295080"/>
            <a:ext cx="12192000" cy="1805130"/>
          </a:xfrm>
          <a:solidFill>
            <a:schemeClr val="bg1">
              <a:lumMod val="95000"/>
            </a:schemeClr>
          </a:solidFill>
        </p:spPr>
        <p:txBody>
          <a:bodyPr>
            <a:normAutofit/>
          </a:bodyPr>
          <a:lstStyle/>
          <a:p>
            <a:pPr algn="ctr">
              <a:tabLst>
                <a:tab pos="1023938" algn="l"/>
              </a:tabLst>
            </a:pPr>
            <a:r>
              <a:rPr lang="en-US" sz="4000" b="1" dirty="0">
                <a:latin typeface="Avenir Next LT Pro" panose="020B0504020202020204" pitchFamily="34" charset="0"/>
              </a:rPr>
              <a:t>Systematic review of adaptive learning research designs, context, strategies, and technologies from 2009 to 2018</a:t>
            </a:r>
            <a:endParaRPr lang="en-US" sz="3600" b="1"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ED186A04-3B3A-49DD-BA6A-15785AAD33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261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E67E-D4A3-AE45-8BFB-A623B65F28CE}"/>
              </a:ext>
            </a:extLst>
          </p:cNvPr>
          <p:cNvSpPr>
            <a:spLocks noGrp="1"/>
          </p:cNvSpPr>
          <p:nvPr>
            <p:ph type="title"/>
          </p:nvPr>
        </p:nvSpPr>
        <p:spPr/>
        <p:txBody>
          <a:bodyPr/>
          <a:lstStyle/>
          <a:p>
            <a:r>
              <a:rPr lang="en-US" dirty="0"/>
              <a:t>Research Problem</a:t>
            </a:r>
          </a:p>
        </p:txBody>
      </p:sp>
      <p:sp>
        <p:nvSpPr>
          <p:cNvPr id="3" name="Content Placeholder 2">
            <a:extLst>
              <a:ext uri="{FF2B5EF4-FFF2-40B4-BE49-F238E27FC236}">
                <a16:creationId xmlns:a16="http://schemas.microsoft.com/office/drawing/2014/main" id="{AF16BC75-4AC2-E144-937C-70FECD04A109}"/>
              </a:ext>
            </a:extLst>
          </p:cNvPr>
          <p:cNvSpPr>
            <a:spLocks noGrp="1"/>
          </p:cNvSpPr>
          <p:nvPr>
            <p:ph idx="1"/>
          </p:nvPr>
        </p:nvSpPr>
        <p:spPr/>
        <p:txBody>
          <a:bodyPr/>
          <a:lstStyle/>
          <a:p>
            <a:pPr marL="0" indent="0">
              <a:buNone/>
            </a:pPr>
            <a:r>
              <a:rPr lang="en-US" dirty="0"/>
              <a:t>Educational research on social media and teens seems limited in scope.</a:t>
            </a:r>
          </a:p>
          <a:p>
            <a:r>
              <a:rPr lang="en-US" dirty="0"/>
              <a:t>Who’s in the conversation?</a:t>
            </a:r>
          </a:p>
          <a:p>
            <a:r>
              <a:rPr lang="en-US" dirty="0"/>
              <a:t>What aspects of social media</a:t>
            </a:r>
            <a:br>
              <a:rPr lang="en-US" dirty="0"/>
            </a:br>
            <a:r>
              <a:rPr lang="en-US" dirty="0"/>
              <a:t>use are being investigated?</a:t>
            </a:r>
          </a:p>
          <a:p>
            <a:r>
              <a:rPr lang="en-US" dirty="0"/>
              <a:t>Are researchers learning from</a:t>
            </a:r>
            <a:br>
              <a:rPr lang="en-US" dirty="0"/>
            </a:br>
            <a:r>
              <a:rPr lang="en-US" dirty="0"/>
              <a:t>each other across disciplines?</a:t>
            </a:r>
          </a:p>
        </p:txBody>
      </p:sp>
      <p:pic>
        <p:nvPicPr>
          <p:cNvPr id="4" name="Picture 3">
            <a:extLst>
              <a:ext uri="{FF2B5EF4-FFF2-40B4-BE49-F238E27FC236}">
                <a16:creationId xmlns:a16="http://schemas.microsoft.com/office/drawing/2014/main" id="{81FA6843-A1EE-6B4E-9D5A-797EF1112B8E}"/>
              </a:ext>
            </a:extLst>
          </p:cNvPr>
          <p:cNvPicPr>
            <a:picLocks noChangeAspect="1"/>
          </p:cNvPicPr>
          <p:nvPr/>
        </p:nvPicPr>
        <p:blipFill>
          <a:blip r:embed="rId4"/>
          <a:stretch>
            <a:fillRect/>
          </a:stretch>
        </p:blipFill>
        <p:spPr>
          <a:xfrm>
            <a:off x="5608087" y="2407887"/>
            <a:ext cx="3610503" cy="2407001"/>
          </a:xfrm>
          <a:prstGeom prst="rect">
            <a:avLst/>
          </a:prstGeom>
        </p:spPr>
      </p:pic>
      <p:graphicFrame>
        <p:nvGraphicFramePr>
          <p:cNvPr id="5" name="Diagram 4">
            <a:extLst>
              <a:ext uri="{FF2B5EF4-FFF2-40B4-BE49-F238E27FC236}">
                <a16:creationId xmlns:a16="http://schemas.microsoft.com/office/drawing/2014/main" id="{AA4F83A1-19A5-264A-970B-D06A843D83FD}"/>
              </a:ext>
            </a:extLst>
          </p:cNvPr>
          <p:cNvGraphicFramePr/>
          <p:nvPr>
            <p:extLst>
              <p:ext uri="{D42A27DB-BD31-4B8C-83A1-F6EECF244321}">
                <p14:modId xmlns:p14="http://schemas.microsoft.com/office/powerpoint/2010/main" val="163159904"/>
              </p:ext>
            </p:extLst>
          </p:nvPr>
        </p:nvGraphicFramePr>
        <p:xfrm>
          <a:off x="8760953" y="3119177"/>
          <a:ext cx="3334488" cy="37388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7E7B510E-4826-2046-8759-1C805399E375}"/>
              </a:ext>
            </a:extLst>
          </p:cNvPr>
          <p:cNvSpPr txBox="1"/>
          <p:nvPr/>
        </p:nvSpPr>
        <p:spPr>
          <a:xfrm>
            <a:off x="9218590" y="6518921"/>
            <a:ext cx="5297558" cy="369332"/>
          </a:xfrm>
          <a:prstGeom prst="rect">
            <a:avLst/>
          </a:prstGeom>
          <a:noFill/>
        </p:spPr>
        <p:txBody>
          <a:bodyPr wrap="square" rtlCol="0">
            <a:spAutoFit/>
          </a:bodyPr>
          <a:lstStyle/>
          <a:p>
            <a:r>
              <a:rPr lang="en-US" dirty="0"/>
              <a:t>photo from </a:t>
            </a:r>
            <a:r>
              <a:rPr lang="en-US" dirty="0" err="1"/>
              <a:t>pixabay</a:t>
            </a:r>
            <a:r>
              <a:rPr lang="en-US" dirty="0"/>
              <a:t>: janeb13</a:t>
            </a:r>
          </a:p>
        </p:txBody>
      </p:sp>
    </p:spTree>
    <p:custDataLst>
      <p:tags r:id="rId1"/>
    </p:custDataLst>
    <p:extLst>
      <p:ext uri="{BB962C8B-B14F-4D97-AF65-F5344CB8AC3E}">
        <p14:creationId xmlns:p14="http://schemas.microsoft.com/office/powerpoint/2010/main" val="2468742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Adaptive Learning Definition</a:t>
            </a:r>
          </a:p>
        </p:txBody>
      </p:sp>
      <p:sp>
        <p:nvSpPr>
          <p:cNvPr id="3" name="Content Placeholder 2">
            <a:extLst>
              <a:ext uri="{FF2B5EF4-FFF2-40B4-BE49-F238E27FC236}">
                <a16:creationId xmlns:a16="http://schemas.microsoft.com/office/drawing/2014/main" id="{DB1E01E5-AEF8-472E-9472-B25B69D55EB9}"/>
              </a:ext>
            </a:extLst>
          </p:cNvPr>
          <p:cNvSpPr>
            <a:spLocks noGrp="1"/>
          </p:cNvSpPr>
          <p:nvPr>
            <p:ph idx="1"/>
          </p:nvPr>
        </p:nvSpPr>
        <p:spPr>
          <a:xfrm>
            <a:off x="838199" y="1850244"/>
            <a:ext cx="10515600" cy="4303464"/>
          </a:xfrm>
          <a:ln>
            <a:noFill/>
          </a:ln>
        </p:spPr>
        <p:txBody>
          <a:bodyPr>
            <a:normAutofit/>
          </a:bodyPr>
          <a:lstStyle/>
          <a:p>
            <a:r>
              <a:rPr lang="en-US" dirty="0">
                <a:latin typeface="Avenir Next LT Pro" panose="020B0504020202020204" pitchFamily="34" charset="0"/>
              </a:rPr>
              <a:t>“</a:t>
            </a:r>
            <a:r>
              <a:rPr lang="en-US" i="1" dirty="0">
                <a:latin typeface="Avenir Next LT Pro" panose="020B0504020202020204" pitchFamily="34" charset="0"/>
              </a:rPr>
              <a:t>An emerging learning technology that dynamically adjusts instructional content to provide interactive and personalized learning paths to the individual to facilitate learning.” (Martin et al., 2020, p. 1910).</a:t>
            </a:r>
            <a:endParaRPr lang="en-US"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D4FA53C0-A835-4AE9-957B-E2481B5E3E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83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37205569-B16E-4F3B-9AB4-B1923015562A}"/>
              </a:ext>
            </a:extLst>
          </p:cNvPr>
          <p:cNvGraphicFramePr>
            <a:graphicFrameLocks noGrp="1"/>
          </p:cNvGraphicFramePr>
          <p:nvPr>
            <p:ph idx="1"/>
          </p:nvPr>
        </p:nvGraphicFramePr>
        <p:xfrm>
          <a:off x="467165" y="520507"/>
          <a:ext cx="11257669" cy="6065520"/>
        </p:xfrm>
        <a:graphic>
          <a:graphicData uri="http://schemas.openxmlformats.org/drawingml/2006/table">
            <a:tbl>
              <a:tblPr firstRow="1" firstCol="1" bandRow="1">
                <a:tableStyleId>{2D5ABB26-0587-4C30-8999-92F81FD0307C}</a:tableStyleId>
              </a:tblPr>
              <a:tblGrid>
                <a:gridCol w="455839">
                  <a:extLst>
                    <a:ext uri="{9D8B030D-6E8A-4147-A177-3AD203B41FA5}">
                      <a16:colId xmlns:a16="http://schemas.microsoft.com/office/drawing/2014/main" val="947239977"/>
                    </a:ext>
                  </a:extLst>
                </a:gridCol>
                <a:gridCol w="1691735">
                  <a:extLst>
                    <a:ext uri="{9D8B030D-6E8A-4147-A177-3AD203B41FA5}">
                      <a16:colId xmlns:a16="http://schemas.microsoft.com/office/drawing/2014/main" val="3759920492"/>
                    </a:ext>
                  </a:extLst>
                </a:gridCol>
                <a:gridCol w="1080627">
                  <a:extLst>
                    <a:ext uri="{9D8B030D-6E8A-4147-A177-3AD203B41FA5}">
                      <a16:colId xmlns:a16="http://schemas.microsoft.com/office/drawing/2014/main" val="2780254852"/>
                    </a:ext>
                  </a:extLst>
                </a:gridCol>
                <a:gridCol w="4264903">
                  <a:extLst>
                    <a:ext uri="{9D8B030D-6E8A-4147-A177-3AD203B41FA5}">
                      <a16:colId xmlns:a16="http://schemas.microsoft.com/office/drawing/2014/main" val="2913225248"/>
                    </a:ext>
                  </a:extLst>
                </a:gridCol>
                <a:gridCol w="1154088">
                  <a:extLst>
                    <a:ext uri="{9D8B030D-6E8A-4147-A177-3AD203B41FA5}">
                      <a16:colId xmlns:a16="http://schemas.microsoft.com/office/drawing/2014/main" val="2932728865"/>
                    </a:ext>
                  </a:extLst>
                </a:gridCol>
                <a:gridCol w="1115229">
                  <a:extLst>
                    <a:ext uri="{9D8B030D-6E8A-4147-A177-3AD203B41FA5}">
                      <a16:colId xmlns:a16="http://schemas.microsoft.com/office/drawing/2014/main" val="213728607"/>
                    </a:ext>
                  </a:extLst>
                </a:gridCol>
                <a:gridCol w="1495248">
                  <a:extLst>
                    <a:ext uri="{9D8B030D-6E8A-4147-A177-3AD203B41FA5}">
                      <a16:colId xmlns:a16="http://schemas.microsoft.com/office/drawing/2014/main" val="1219447692"/>
                    </a:ext>
                  </a:extLst>
                </a:gridCol>
              </a:tblGrid>
              <a:tr h="705788">
                <a:tc>
                  <a:txBody>
                    <a:bodyPr/>
                    <a:lstStyle/>
                    <a:p>
                      <a:pPr marL="0" marR="0">
                        <a:lnSpc>
                          <a:spcPct val="100000"/>
                        </a:lnSpc>
                        <a:spcBef>
                          <a:spcPts val="0"/>
                        </a:spcBef>
                        <a:spcAft>
                          <a:spcPts val="0"/>
                        </a:spcAft>
                      </a:pPr>
                      <a:r>
                        <a:rPr lang="en-US" sz="1200" dirty="0">
                          <a:effectLst/>
                          <a:latin typeface="Avenir Next LT Pro" panose="020B0504020202020204" pitchFamily="34" charset="0"/>
                        </a:rPr>
                        <a:t> </a:t>
                      </a:r>
                      <a:endParaRPr lang="en-US" sz="12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l">
                        <a:lnSpc>
                          <a:spcPct val="100000"/>
                        </a:lnSpc>
                        <a:spcBef>
                          <a:spcPts val="0"/>
                        </a:spcBef>
                        <a:spcAft>
                          <a:spcPts val="0"/>
                        </a:spcAft>
                      </a:pPr>
                      <a:r>
                        <a:rPr lang="en-US" sz="1600" b="1" dirty="0">
                          <a:effectLst/>
                          <a:latin typeface="Avenir Next LT Pro" panose="020B0504020202020204" pitchFamily="34" charset="0"/>
                        </a:rPr>
                        <a:t>Authors </a:t>
                      </a:r>
                      <a:endParaRPr lang="en-US" sz="1600" b="1"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l">
                        <a:lnSpc>
                          <a:spcPct val="100000"/>
                        </a:lnSpc>
                        <a:spcBef>
                          <a:spcPts val="0"/>
                        </a:spcBef>
                        <a:spcAft>
                          <a:spcPts val="0"/>
                        </a:spcAft>
                      </a:pPr>
                      <a:r>
                        <a:rPr lang="en-US" sz="1600" b="1" dirty="0">
                          <a:effectLst/>
                          <a:latin typeface="Avenir Next LT Pro" panose="020B0504020202020204" pitchFamily="34" charset="0"/>
                        </a:rPr>
                        <a:t>Year Published</a:t>
                      </a:r>
                      <a:endParaRPr lang="en-US" sz="1600" b="1"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l">
                        <a:lnSpc>
                          <a:spcPct val="100000"/>
                        </a:lnSpc>
                        <a:spcBef>
                          <a:spcPts val="0"/>
                        </a:spcBef>
                        <a:spcAft>
                          <a:spcPts val="0"/>
                        </a:spcAft>
                      </a:pPr>
                      <a:r>
                        <a:rPr lang="en-US" sz="1600" b="1" dirty="0">
                          <a:effectLst/>
                          <a:latin typeface="Avenir Next LT Pro" panose="020B0504020202020204" pitchFamily="34" charset="0"/>
                        </a:rPr>
                        <a:t>Article</a:t>
                      </a:r>
                      <a:endParaRPr lang="en-US" sz="1600" b="1"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l">
                        <a:lnSpc>
                          <a:spcPct val="100000"/>
                        </a:lnSpc>
                        <a:spcBef>
                          <a:spcPts val="0"/>
                        </a:spcBef>
                        <a:spcAft>
                          <a:spcPts val="0"/>
                        </a:spcAft>
                      </a:pPr>
                      <a:r>
                        <a:rPr lang="en-US" sz="1600" b="1" dirty="0">
                          <a:effectLst/>
                          <a:latin typeface="Avenir Next LT Pro" panose="020B0504020202020204" pitchFamily="34" charset="0"/>
                        </a:rPr>
                        <a:t>Years Research Reviewed</a:t>
                      </a:r>
                      <a:endParaRPr lang="en-US" sz="1600" b="1"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l">
                        <a:lnSpc>
                          <a:spcPct val="100000"/>
                        </a:lnSpc>
                        <a:spcBef>
                          <a:spcPts val="0"/>
                        </a:spcBef>
                        <a:spcAft>
                          <a:spcPts val="0"/>
                        </a:spcAft>
                      </a:pPr>
                      <a:r>
                        <a:rPr lang="en-US" sz="1600" b="1" dirty="0">
                          <a:effectLst/>
                          <a:latin typeface="Avenir Next LT Pro" panose="020B0504020202020204" pitchFamily="34" charset="0"/>
                        </a:rPr>
                        <a:t>Number of Studies Reviewed</a:t>
                      </a:r>
                      <a:endParaRPr lang="en-US" sz="1600" b="1"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algn="l">
                        <a:lnSpc>
                          <a:spcPct val="100000"/>
                        </a:lnSpc>
                        <a:spcBef>
                          <a:spcPts val="0"/>
                        </a:spcBef>
                        <a:spcAft>
                          <a:spcPts val="0"/>
                        </a:spcAft>
                      </a:pPr>
                      <a:r>
                        <a:rPr lang="en-US" sz="1600" b="1" dirty="0">
                          <a:effectLst/>
                          <a:latin typeface="Avenir Next LT Pro" panose="020B0504020202020204" pitchFamily="34" charset="0"/>
                        </a:rPr>
                        <a:t>Adaptive Focus</a:t>
                      </a:r>
                      <a:endParaRPr lang="en-US" sz="1600" b="1"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610096595"/>
                  </a:ext>
                </a:extLst>
              </a:tr>
              <a:tr h="617564">
                <a:tc>
                  <a:txBody>
                    <a:bodyPr/>
                    <a:lstStyle/>
                    <a:p>
                      <a:pPr marL="0" marR="0" algn="l">
                        <a:lnSpc>
                          <a:spcPct val="100000"/>
                        </a:lnSpc>
                        <a:spcBef>
                          <a:spcPts val="0"/>
                        </a:spcBef>
                        <a:spcAft>
                          <a:spcPts val="0"/>
                        </a:spcAft>
                      </a:pPr>
                      <a:r>
                        <a:rPr lang="en-US" sz="1400" dirty="0">
                          <a:effectLst/>
                          <a:latin typeface="Avenir Next LT Pro" panose="020B0504020202020204" pitchFamily="34" charset="0"/>
                        </a:rPr>
                        <a:t>1</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tc>
                <a:tc>
                  <a:txBody>
                    <a:bodyPr/>
                    <a:lstStyle/>
                    <a:p>
                      <a:pPr marL="0" marR="0" algn="l">
                        <a:lnSpc>
                          <a:spcPct val="100000"/>
                        </a:lnSpc>
                        <a:spcBef>
                          <a:spcPts val="0"/>
                        </a:spcBef>
                        <a:spcAft>
                          <a:spcPts val="600"/>
                        </a:spcAft>
                      </a:pPr>
                      <a:r>
                        <a:rPr lang="en-US" sz="1400" dirty="0" err="1">
                          <a:effectLst/>
                          <a:latin typeface="Avenir Next LT Pro" panose="020B0504020202020204" pitchFamily="34" charset="0"/>
                        </a:rPr>
                        <a:t>Normadhi</a:t>
                      </a:r>
                      <a:r>
                        <a:rPr lang="en-US" sz="1400" dirty="0">
                          <a:effectLst/>
                          <a:latin typeface="Avenir Next LT Pro" panose="020B0504020202020204" pitchFamily="34" charset="0"/>
                        </a:rPr>
                        <a:t>, </a:t>
                      </a:r>
                      <a:r>
                        <a:rPr lang="en-US" sz="1400" dirty="0" err="1">
                          <a:effectLst/>
                          <a:latin typeface="Avenir Next LT Pro" panose="020B0504020202020204" pitchFamily="34" charset="0"/>
                        </a:rPr>
                        <a:t>Shuib</a:t>
                      </a:r>
                      <a:r>
                        <a:rPr lang="en-US" sz="1400" dirty="0">
                          <a:effectLst/>
                          <a:latin typeface="Avenir Next LT Pro" panose="020B0504020202020204" pitchFamily="34" charset="0"/>
                        </a:rPr>
                        <a:t>, Nasir, </a:t>
                      </a:r>
                      <a:r>
                        <a:rPr lang="en-US" sz="1400" dirty="0" err="1">
                          <a:effectLst/>
                          <a:latin typeface="Avenir Next LT Pro" panose="020B0504020202020204" pitchFamily="34" charset="0"/>
                        </a:rPr>
                        <a:t>Bimba</a:t>
                      </a:r>
                      <a:r>
                        <a:rPr lang="en-US" sz="1400" dirty="0">
                          <a:effectLst/>
                          <a:latin typeface="Avenir Next LT Pro" panose="020B0504020202020204" pitchFamily="34" charset="0"/>
                        </a:rPr>
                        <a:t>, &amp; Balakrishnan. </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2019</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Identification of personal traits in adaptive learning environment: Systematic literature review, Computers &amp; Education, 130, 168-190.</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2010 to 2017</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ctr">
                        <a:lnSpc>
                          <a:spcPct val="100000"/>
                        </a:lnSpc>
                        <a:spcBef>
                          <a:spcPts val="0"/>
                        </a:spcBef>
                        <a:spcAft>
                          <a:spcPts val="600"/>
                        </a:spcAft>
                      </a:pPr>
                      <a:r>
                        <a:rPr lang="en-US" sz="1400" dirty="0">
                          <a:effectLst/>
                          <a:latin typeface="Avenir Next LT Pro" panose="020B0504020202020204" pitchFamily="34" charset="0"/>
                        </a:rPr>
                        <a:t>78</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Personal Traits</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extLst>
                  <a:ext uri="{0D108BD9-81ED-4DB2-BD59-A6C34878D82A}">
                    <a16:rowId xmlns:a16="http://schemas.microsoft.com/office/drawing/2014/main" val="244266898"/>
                  </a:ext>
                </a:extLst>
              </a:tr>
              <a:tr h="1029274">
                <a:tc>
                  <a:txBody>
                    <a:bodyPr/>
                    <a:lstStyle/>
                    <a:p>
                      <a:pPr marL="0" marR="0" algn="l">
                        <a:lnSpc>
                          <a:spcPct val="100000"/>
                        </a:lnSpc>
                        <a:spcBef>
                          <a:spcPts val="0"/>
                        </a:spcBef>
                        <a:spcAft>
                          <a:spcPts val="0"/>
                        </a:spcAft>
                      </a:pPr>
                      <a:r>
                        <a:rPr lang="en-US" sz="1400" dirty="0">
                          <a:effectLst/>
                          <a:latin typeface="Avenir Next LT Pro" panose="020B0504020202020204" pitchFamily="34" charset="0"/>
                        </a:rPr>
                        <a:t>2</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tc>
                <a:tc>
                  <a:txBody>
                    <a:bodyPr/>
                    <a:lstStyle/>
                    <a:p>
                      <a:pPr marL="0" marR="0" algn="l">
                        <a:lnSpc>
                          <a:spcPct val="100000"/>
                        </a:lnSpc>
                        <a:spcBef>
                          <a:spcPts val="0"/>
                        </a:spcBef>
                        <a:spcAft>
                          <a:spcPts val="600"/>
                        </a:spcAft>
                      </a:pPr>
                      <a:r>
                        <a:rPr lang="en-US" sz="1400" dirty="0" err="1">
                          <a:effectLst/>
                          <a:latin typeface="Avenir Next LT Pro" panose="020B0504020202020204" pitchFamily="34" charset="0"/>
                        </a:rPr>
                        <a:t>Kumar,Singh</a:t>
                      </a:r>
                      <a:r>
                        <a:rPr lang="en-US" sz="1400" dirty="0">
                          <a:effectLst/>
                          <a:latin typeface="Avenir Next LT Pro" panose="020B0504020202020204" pitchFamily="34" charset="0"/>
                        </a:rPr>
                        <a:t>, &amp; Ahuja</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2017</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Learning styles based adaptive intelligent tutoring systems: Document analysis of articles published between 2001. and 2016. International Journal of Cognitive Research in Science, Engineering, and Education, 5(2).</a:t>
                      </a: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2001 to 2016</a:t>
                      </a:r>
                    </a:p>
                    <a:p>
                      <a:pPr marL="0" marR="0" algn="l">
                        <a:lnSpc>
                          <a:spcPct val="100000"/>
                        </a:lnSpc>
                        <a:spcBef>
                          <a:spcPts val="0"/>
                        </a:spcBef>
                        <a:spcAft>
                          <a:spcPts val="600"/>
                        </a:spcAft>
                      </a:pPr>
                      <a:r>
                        <a:rPr lang="en-US" sz="1400" dirty="0">
                          <a:effectLst/>
                          <a:latin typeface="Avenir Next LT Pro" panose="020B0504020202020204" pitchFamily="34" charset="0"/>
                        </a:rPr>
                        <a:t> </a:t>
                      </a:r>
                    </a:p>
                    <a:p>
                      <a:pPr marL="0" marR="0" algn="l">
                        <a:lnSpc>
                          <a:spcPct val="100000"/>
                        </a:lnSpc>
                        <a:spcBef>
                          <a:spcPts val="0"/>
                        </a:spcBef>
                        <a:spcAft>
                          <a:spcPts val="600"/>
                        </a:spcAft>
                      </a:pPr>
                      <a:r>
                        <a:rPr lang="en-US" sz="1400" dirty="0">
                          <a:effectLst/>
                          <a:latin typeface="Avenir Next LT Pro" panose="020B0504020202020204" pitchFamily="34" charset="0"/>
                        </a:rPr>
                        <a:t> </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ctr">
                        <a:lnSpc>
                          <a:spcPct val="100000"/>
                        </a:lnSpc>
                        <a:spcBef>
                          <a:spcPts val="0"/>
                        </a:spcBef>
                        <a:spcAft>
                          <a:spcPts val="600"/>
                        </a:spcAft>
                      </a:pPr>
                      <a:r>
                        <a:rPr lang="en-US" sz="1400" dirty="0">
                          <a:effectLst/>
                          <a:latin typeface="Avenir Next LT Pro" panose="020B0504020202020204" pitchFamily="34" charset="0"/>
                        </a:rPr>
                        <a:t>78</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Learning Styles</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extLst>
                  <a:ext uri="{0D108BD9-81ED-4DB2-BD59-A6C34878D82A}">
                    <a16:rowId xmlns:a16="http://schemas.microsoft.com/office/drawing/2014/main" val="1311393625"/>
                  </a:ext>
                </a:extLst>
              </a:tr>
              <a:tr h="823419">
                <a:tc>
                  <a:txBody>
                    <a:bodyPr/>
                    <a:lstStyle/>
                    <a:p>
                      <a:pPr marL="0" marR="0" algn="l">
                        <a:lnSpc>
                          <a:spcPct val="100000"/>
                        </a:lnSpc>
                        <a:spcBef>
                          <a:spcPts val="0"/>
                        </a:spcBef>
                        <a:spcAft>
                          <a:spcPts val="0"/>
                        </a:spcAft>
                      </a:pPr>
                      <a:r>
                        <a:rPr lang="en-US" sz="1400" dirty="0">
                          <a:effectLst/>
                          <a:latin typeface="Avenir Next LT Pro" panose="020B0504020202020204" pitchFamily="34" charset="0"/>
                        </a:rPr>
                        <a:t>3</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tc>
                <a:tc>
                  <a:txBody>
                    <a:bodyPr/>
                    <a:lstStyle/>
                    <a:p>
                      <a:pPr marL="0" marR="0" algn="l">
                        <a:lnSpc>
                          <a:spcPct val="100000"/>
                        </a:lnSpc>
                        <a:spcBef>
                          <a:spcPts val="0"/>
                        </a:spcBef>
                        <a:spcAft>
                          <a:spcPts val="600"/>
                        </a:spcAft>
                      </a:pPr>
                      <a:r>
                        <a:rPr lang="en-US" sz="1400">
                          <a:effectLst/>
                          <a:latin typeface="Avenir Next LT Pro" panose="020B0504020202020204" pitchFamily="34" charset="0"/>
                        </a:rPr>
                        <a:t>Nakic, Granic, &amp; Glavinic, </a:t>
                      </a:r>
                      <a:endParaRPr lang="en-US" sz="140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2015</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Anatomy of student models in adaptive learning systems: A systematic literature review of individual differences from 2001 to 2013. Journal of Educational Computing Research, 51(4), 459-489</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2001 to 2013</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ctr">
                        <a:lnSpc>
                          <a:spcPct val="100000"/>
                        </a:lnSpc>
                        <a:spcBef>
                          <a:spcPts val="0"/>
                        </a:spcBef>
                        <a:spcAft>
                          <a:spcPts val="600"/>
                        </a:spcAft>
                      </a:pPr>
                      <a:r>
                        <a:rPr lang="en-US" sz="1400" dirty="0">
                          <a:effectLst/>
                          <a:latin typeface="Avenir Next LT Pro" panose="020B0504020202020204" pitchFamily="34" charset="0"/>
                        </a:rPr>
                        <a:t>98</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Individual Differences</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extLst>
                  <a:ext uri="{0D108BD9-81ED-4DB2-BD59-A6C34878D82A}">
                    <a16:rowId xmlns:a16="http://schemas.microsoft.com/office/drawing/2014/main" val="3792512005"/>
                  </a:ext>
                </a:extLst>
              </a:tr>
              <a:tr h="823419">
                <a:tc>
                  <a:txBody>
                    <a:bodyPr/>
                    <a:lstStyle/>
                    <a:p>
                      <a:pPr marL="0" marR="0" algn="l">
                        <a:lnSpc>
                          <a:spcPct val="100000"/>
                        </a:lnSpc>
                        <a:spcBef>
                          <a:spcPts val="0"/>
                        </a:spcBef>
                        <a:spcAft>
                          <a:spcPts val="0"/>
                        </a:spcAft>
                      </a:pPr>
                      <a:r>
                        <a:rPr lang="en-US" sz="1400" dirty="0">
                          <a:effectLst/>
                          <a:latin typeface="Avenir Next LT Pro" panose="020B0504020202020204" pitchFamily="34" charset="0"/>
                        </a:rPr>
                        <a:t>4</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tc>
                <a:tc>
                  <a:txBody>
                    <a:bodyPr/>
                    <a:lstStyle/>
                    <a:p>
                      <a:pPr marL="0" marR="0" algn="l">
                        <a:lnSpc>
                          <a:spcPct val="100000"/>
                        </a:lnSpc>
                        <a:spcBef>
                          <a:spcPts val="0"/>
                        </a:spcBef>
                        <a:spcAft>
                          <a:spcPts val="600"/>
                        </a:spcAft>
                      </a:pPr>
                      <a:r>
                        <a:rPr lang="en-US" sz="1400" dirty="0" err="1">
                          <a:effectLst/>
                          <a:latin typeface="Avenir Next LT Pro" panose="020B0504020202020204" pitchFamily="34" charset="0"/>
                        </a:rPr>
                        <a:t>Akbulut</a:t>
                      </a:r>
                      <a:r>
                        <a:rPr lang="en-US" sz="1400" dirty="0">
                          <a:effectLst/>
                          <a:latin typeface="Avenir Next LT Pro" panose="020B0504020202020204" pitchFamily="34" charset="0"/>
                        </a:rPr>
                        <a:t> &amp; </a:t>
                      </a:r>
                      <a:r>
                        <a:rPr lang="en-US" sz="1400" dirty="0" err="1">
                          <a:effectLst/>
                          <a:latin typeface="Avenir Next LT Pro" panose="020B0504020202020204" pitchFamily="34" charset="0"/>
                        </a:rPr>
                        <a:t>Cardak</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2012</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Adaptive educational hypermedia accommodating learning styles: A content analysis of publications from 2000 to 2011. Computers &amp; Education, 58(2), 835-842.</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2000 to 2011</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ctr">
                        <a:lnSpc>
                          <a:spcPct val="100000"/>
                        </a:lnSpc>
                        <a:spcBef>
                          <a:spcPts val="0"/>
                        </a:spcBef>
                        <a:spcAft>
                          <a:spcPts val="600"/>
                        </a:spcAft>
                      </a:pPr>
                      <a:r>
                        <a:rPr lang="en-US" sz="1400" dirty="0">
                          <a:effectLst/>
                          <a:latin typeface="Avenir Next LT Pro" panose="020B0504020202020204" pitchFamily="34" charset="0"/>
                        </a:rPr>
                        <a:t>70</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Learning Styles</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extLst>
                  <a:ext uri="{0D108BD9-81ED-4DB2-BD59-A6C34878D82A}">
                    <a16:rowId xmlns:a16="http://schemas.microsoft.com/office/drawing/2014/main" val="882378613"/>
                  </a:ext>
                </a:extLst>
              </a:tr>
              <a:tr h="823419">
                <a:tc>
                  <a:txBody>
                    <a:bodyPr/>
                    <a:lstStyle/>
                    <a:p>
                      <a:pPr marL="0" marR="0" algn="l">
                        <a:lnSpc>
                          <a:spcPct val="100000"/>
                        </a:lnSpc>
                        <a:spcBef>
                          <a:spcPts val="0"/>
                        </a:spcBef>
                        <a:spcAft>
                          <a:spcPts val="0"/>
                        </a:spcAft>
                      </a:pPr>
                      <a:r>
                        <a:rPr lang="en-US" sz="1400" dirty="0">
                          <a:effectLst/>
                          <a:latin typeface="Avenir Next LT Pro" panose="020B0504020202020204" pitchFamily="34" charset="0"/>
                        </a:rPr>
                        <a:t>5</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tc>
                <a:tc>
                  <a:txBody>
                    <a:bodyPr/>
                    <a:lstStyle/>
                    <a:p>
                      <a:pPr marL="0" marR="0" algn="l">
                        <a:lnSpc>
                          <a:spcPct val="100000"/>
                        </a:lnSpc>
                        <a:spcBef>
                          <a:spcPts val="0"/>
                        </a:spcBef>
                        <a:spcAft>
                          <a:spcPts val="600"/>
                        </a:spcAft>
                      </a:pPr>
                      <a:r>
                        <a:rPr lang="en-US" sz="1400" dirty="0" err="1">
                          <a:effectLst/>
                          <a:latin typeface="Avenir Next LT Pro" panose="020B0504020202020204" pitchFamily="34" charset="0"/>
                        </a:rPr>
                        <a:t>Vandewaetere</a:t>
                      </a:r>
                      <a:r>
                        <a:rPr lang="en-US" sz="1400" dirty="0">
                          <a:effectLst/>
                          <a:latin typeface="Avenir Next LT Pro" panose="020B0504020202020204" pitchFamily="34" charset="0"/>
                        </a:rPr>
                        <a:t>, </a:t>
                      </a:r>
                      <a:r>
                        <a:rPr lang="en-US" sz="1400" dirty="0" err="1">
                          <a:effectLst/>
                          <a:latin typeface="Avenir Next LT Pro" panose="020B0504020202020204" pitchFamily="34" charset="0"/>
                        </a:rPr>
                        <a:t>Desmet</a:t>
                      </a:r>
                      <a:r>
                        <a:rPr lang="en-US" sz="1400" dirty="0">
                          <a:effectLst/>
                          <a:latin typeface="Avenir Next LT Pro" panose="020B0504020202020204" pitchFamily="34" charset="0"/>
                        </a:rPr>
                        <a:t>, &amp; </a:t>
                      </a:r>
                      <a:r>
                        <a:rPr lang="en-US" sz="1400" dirty="0" err="1">
                          <a:effectLst/>
                          <a:latin typeface="Avenir Next LT Pro" panose="020B0504020202020204" pitchFamily="34" charset="0"/>
                        </a:rPr>
                        <a:t>Clarebout</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2011</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The contribution of learner characteristics in the development of computer-based adaptive learning environments. Computers in Human Behavior, 27(1), 118-130.</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a:effectLst/>
                          <a:latin typeface="Avenir Next LT Pro" panose="020B0504020202020204" pitchFamily="34" charset="0"/>
                        </a:rPr>
                        <a:t>1993 to 2009</a:t>
                      </a:r>
                      <a:endParaRPr lang="en-US" sz="140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ctr">
                        <a:lnSpc>
                          <a:spcPct val="100000"/>
                        </a:lnSpc>
                        <a:spcBef>
                          <a:spcPts val="0"/>
                        </a:spcBef>
                        <a:spcAft>
                          <a:spcPts val="600"/>
                        </a:spcAft>
                      </a:pPr>
                      <a:r>
                        <a:rPr lang="en-US" sz="1400" dirty="0">
                          <a:effectLst/>
                          <a:latin typeface="Avenir Next LT Pro" panose="020B0504020202020204" pitchFamily="34" charset="0"/>
                        </a:rPr>
                        <a:t>52</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Learning Characteristics </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tc>
                <a:extLst>
                  <a:ext uri="{0D108BD9-81ED-4DB2-BD59-A6C34878D82A}">
                    <a16:rowId xmlns:a16="http://schemas.microsoft.com/office/drawing/2014/main" val="1773755583"/>
                  </a:ext>
                </a:extLst>
              </a:tr>
              <a:tr h="1029274">
                <a:tc>
                  <a:txBody>
                    <a:bodyPr/>
                    <a:lstStyle/>
                    <a:p>
                      <a:pPr marL="0" marR="0" algn="l">
                        <a:lnSpc>
                          <a:spcPct val="100000"/>
                        </a:lnSpc>
                        <a:spcBef>
                          <a:spcPts val="0"/>
                        </a:spcBef>
                        <a:spcAft>
                          <a:spcPts val="0"/>
                        </a:spcAft>
                      </a:pPr>
                      <a:r>
                        <a:rPr lang="en-US" sz="1400" dirty="0">
                          <a:effectLst/>
                          <a:latin typeface="Avenir Next LT Pro" panose="020B0504020202020204" pitchFamily="34" charset="0"/>
                        </a:rPr>
                        <a:t>6</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600"/>
                        </a:spcAft>
                      </a:pPr>
                      <a:r>
                        <a:rPr lang="en-US" sz="1400" dirty="0" err="1">
                          <a:effectLst/>
                          <a:latin typeface="Avenir Next LT Pro" panose="020B0504020202020204" pitchFamily="34" charset="0"/>
                        </a:rPr>
                        <a:t>Verdú</a:t>
                      </a:r>
                      <a:r>
                        <a:rPr lang="en-US" sz="1400" dirty="0">
                          <a:effectLst/>
                          <a:latin typeface="Avenir Next LT Pro" panose="020B0504020202020204" pitchFamily="34" charset="0"/>
                        </a:rPr>
                        <a:t>, </a:t>
                      </a:r>
                      <a:r>
                        <a:rPr lang="en-US" sz="1400" dirty="0" err="1">
                          <a:effectLst/>
                          <a:latin typeface="Avenir Next LT Pro" panose="020B0504020202020204" pitchFamily="34" charset="0"/>
                        </a:rPr>
                        <a:t>Regueras</a:t>
                      </a:r>
                      <a:r>
                        <a:rPr lang="en-US" sz="1400" dirty="0">
                          <a:effectLst/>
                          <a:latin typeface="Avenir Next LT Pro" panose="020B0504020202020204" pitchFamily="34" charset="0"/>
                        </a:rPr>
                        <a:t>, </a:t>
                      </a:r>
                      <a:r>
                        <a:rPr lang="en-US" sz="1400" dirty="0" err="1">
                          <a:effectLst/>
                          <a:latin typeface="Avenir Next LT Pro" panose="020B0504020202020204" pitchFamily="34" charset="0"/>
                        </a:rPr>
                        <a:t>Verdú</a:t>
                      </a:r>
                      <a:r>
                        <a:rPr lang="en-US" sz="1400" dirty="0">
                          <a:effectLst/>
                          <a:latin typeface="Avenir Next LT Pro" panose="020B0504020202020204" pitchFamily="34" charset="0"/>
                        </a:rPr>
                        <a:t>,, De Castro, &amp; Pérez</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2008</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Is adaptive learning effective? A review of the research. In WSEAS International Conference. Proceedings. Mathematics and Computers in Science and Engineering (No. 7). World Scientific and Engineering Academy and Society.</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1997 to 2007</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600"/>
                        </a:spcAft>
                      </a:pPr>
                      <a:r>
                        <a:rPr lang="en-US" sz="1400" dirty="0">
                          <a:effectLst/>
                          <a:latin typeface="Avenir Next LT Pro" panose="020B0504020202020204" pitchFamily="34" charset="0"/>
                        </a:rPr>
                        <a:t>15</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B w="12700" cap="flat" cmpd="sng" algn="ctr">
                      <a:solidFill>
                        <a:schemeClr val="tx1"/>
                      </a:solidFill>
                      <a:prstDash val="solid"/>
                      <a:round/>
                      <a:headEnd type="none" w="med" len="med"/>
                      <a:tailEnd type="none" w="med" len="med"/>
                    </a:lnB>
                  </a:tcPr>
                </a:tc>
                <a:tc>
                  <a:txBody>
                    <a:bodyPr/>
                    <a:lstStyle/>
                    <a:p>
                      <a:pPr marL="0" marR="0" algn="l">
                        <a:lnSpc>
                          <a:spcPct val="100000"/>
                        </a:lnSpc>
                        <a:spcBef>
                          <a:spcPts val="0"/>
                        </a:spcBef>
                        <a:spcAft>
                          <a:spcPts val="600"/>
                        </a:spcAft>
                      </a:pPr>
                      <a:r>
                        <a:rPr lang="en-US" sz="1400" dirty="0">
                          <a:effectLst/>
                          <a:latin typeface="Avenir Next LT Pro" panose="020B0504020202020204" pitchFamily="34" charset="0"/>
                        </a:rPr>
                        <a:t>Effectiveness of Adaptive Learning Systems</a:t>
                      </a:r>
                      <a:endParaRPr lang="en-US" sz="1400" dirty="0">
                        <a:effectLst/>
                        <a:latin typeface="Avenir Next LT Pro" panose="020B0504020202020204" pitchFamily="34" charset="0"/>
                        <a:ea typeface="Calibri" panose="020F0502020204030204" pitchFamily="34" charset="0"/>
                        <a:cs typeface="Times New Roman" panose="02020603050405020304" pitchFamily="18" charset="0"/>
                      </a:endParaRPr>
                    </a:p>
                  </a:txBody>
                  <a:tcPr marL="30060" marR="3006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1241773"/>
                  </a:ext>
                </a:extLst>
              </a:tr>
            </a:tbl>
          </a:graphicData>
        </a:graphic>
      </p:graphicFrame>
      <p:sp>
        <p:nvSpPr>
          <p:cNvPr id="2" name="Slide Number Placeholder 1">
            <a:extLst>
              <a:ext uri="{FF2B5EF4-FFF2-40B4-BE49-F238E27FC236}">
                <a16:creationId xmlns:a16="http://schemas.microsoft.com/office/drawing/2014/main" id="{E0A820F5-57A3-4796-9546-D18F202237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35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Adaptive Learning Framework</a:t>
            </a:r>
          </a:p>
        </p:txBody>
      </p:sp>
      <p:pic>
        <p:nvPicPr>
          <p:cNvPr id="7" name="Picture 6">
            <a:extLst>
              <a:ext uri="{FF2B5EF4-FFF2-40B4-BE49-F238E27FC236}">
                <a16:creationId xmlns:a16="http://schemas.microsoft.com/office/drawing/2014/main" id="{DC419DE1-66BF-443C-A114-ED4DC82B5B8F}"/>
              </a:ext>
            </a:extLst>
          </p:cNvPr>
          <p:cNvPicPr>
            <a:picLocks noChangeAspect="1"/>
          </p:cNvPicPr>
          <p:nvPr/>
        </p:nvPicPr>
        <p:blipFill rotWithShape="1">
          <a:blip r:embed="rId3"/>
          <a:srcRect l="6531" t="6760" r="2750" b="2168"/>
          <a:stretch/>
        </p:blipFill>
        <p:spPr>
          <a:xfrm>
            <a:off x="1944657" y="1671568"/>
            <a:ext cx="8302685" cy="5120640"/>
          </a:xfrm>
          <a:prstGeom prst="rect">
            <a:avLst/>
          </a:prstGeom>
        </p:spPr>
      </p:pic>
      <p:sp>
        <p:nvSpPr>
          <p:cNvPr id="3" name="TextBox 2">
            <a:extLst>
              <a:ext uri="{FF2B5EF4-FFF2-40B4-BE49-F238E27FC236}">
                <a16:creationId xmlns:a16="http://schemas.microsoft.com/office/drawing/2014/main" id="{B3B094C4-42C9-47D3-92F6-A7FB30E35248}"/>
              </a:ext>
            </a:extLst>
          </p:cNvPr>
          <p:cNvSpPr txBox="1"/>
          <p:nvPr/>
        </p:nvSpPr>
        <p:spPr>
          <a:xfrm>
            <a:off x="8174515" y="5427691"/>
            <a:ext cx="3404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Shute and Towle (2003)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Vandewaetere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(2011)</a:t>
            </a:r>
          </a:p>
        </p:txBody>
      </p:sp>
      <p:sp>
        <p:nvSpPr>
          <p:cNvPr id="4" name="Slide Number Placeholder 3">
            <a:extLst>
              <a:ext uri="{FF2B5EF4-FFF2-40B4-BE49-F238E27FC236}">
                <a16:creationId xmlns:a16="http://schemas.microsoft.com/office/drawing/2014/main" id="{D7571A19-133D-4B67-AF4D-6FC4299D2D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52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Adaptive Learning Framework</a:t>
            </a:r>
          </a:p>
        </p:txBody>
      </p:sp>
      <p:sp>
        <p:nvSpPr>
          <p:cNvPr id="10" name="Content Placeholder 2">
            <a:extLst>
              <a:ext uri="{FF2B5EF4-FFF2-40B4-BE49-F238E27FC236}">
                <a16:creationId xmlns:a16="http://schemas.microsoft.com/office/drawing/2014/main" id="{DCBF4C76-B6A3-40F3-8BFF-085EC6685BCD}"/>
              </a:ext>
            </a:extLst>
          </p:cNvPr>
          <p:cNvSpPr>
            <a:spLocks noGrp="1"/>
          </p:cNvSpPr>
          <p:nvPr>
            <p:ph idx="1"/>
          </p:nvPr>
        </p:nvSpPr>
        <p:spPr>
          <a:xfrm>
            <a:off x="838200" y="1825625"/>
            <a:ext cx="10515600" cy="3881492"/>
          </a:xfrm>
        </p:spPr>
        <p:txBody>
          <a:bodyPr>
            <a:normAutofit/>
          </a:bodyPr>
          <a:lstStyle/>
          <a:p>
            <a:r>
              <a:rPr lang="en-US" b="1" i="1" dirty="0">
                <a:latin typeface="Avenir Next LT Pro" panose="020B0504020202020204" pitchFamily="34" charset="0"/>
              </a:rPr>
              <a:t>Learner Model</a:t>
            </a:r>
            <a:r>
              <a:rPr lang="en-US" dirty="0">
                <a:latin typeface="Avenir Next LT Pro" panose="020B0504020202020204" pitchFamily="34" charset="0"/>
              </a:rPr>
              <a:t>, also known as the student model, refers to the learner characteristics of what a student knows and does.</a:t>
            </a:r>
          </a:p>
          <a:p>
            <a:r>
              <a:rPr lang="en-US" b="1" i="1" dirty="0">
                <a:latin typeface="Avenir Next LT Pro" panose="020B0504020202020204" pitchFamily="34" charset="0"/>
              </a:rPr>
              <a:t>Content Model</a:t>
            </a:r>
            <a:r>
              <a:rPr lang="en-US" dirty="0">
                <a:latin typeface="Avenir Next LT Pro" panose="020B0504020202020204" pitchFamily="34" charset="0"/>
              </a:rPr>
              <a:t>, also known as the expert or domain model, refers to the content or knowledge base for the course. </a:t>
            </a:r>
          </a:p>
          <a:p>
            <a:r>
              <a:rPr lang="en-US" b="1" i="1" dirty="0">
                <a:latin typeface="Avenir Next LT Pro" panose="020B0504020202020204" pitchFamily="34" charset="0"/>
              </a:rPr>
              <a:t>Instructional Model</a:t>
            </a:r>
            <a:r>
              <a:rPr lang="en-US" dirty="0">
                <a:latin typeface="Avenir Next LT Pro" panose="020B0504020202020204" pitchFamily="34" charset="0"/>
              </a:rPr>
              <a:t>, also known as the pedagogical model, refers to the algorithm that assists in adapting the instruction based on the content and learner model. The Instructional Model is also referred to as the adaptation model as it defines what, when, and how adaptation can occur.</a:t>
            </a:r>
          </a:p>
        </p:txBody>
      </p:sp>
      <p:sp>
        <p:nvSpPr>
          <p:cNvPr id="3" name="Slide Number Placeholder 2">
            <a:extLst>
              <a:ext uri="{FF2B5EF4-FFF2-40B4-BE49-F238E27FC236}">
                <a16:creationId xmlns:a16="http://schemas.microsoft.com/office/drawing/2014/main" id="{27A8D55E-79A8-48C0-90AD-4B501582D3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11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Adaptive Source and Target</a:t>
            </a:r>
          </a:p>
        </p:txBody>
      </p:sp>
      <p:sp>
        <p:nvSpPr>
          <p:cNvPr id="6" name="Content Placeholder 2">
            <a:extLst>
              <a:ext uri="{FF2B5EF4-FFF2-40B4-BE49-F238E27FC236}">
                <a16:creationId xmlns:a16="http://schemas.microsoft.com/office/drawing/2014/main" id="{5962B01D-735D-4236-AD87-F74E0071EA79}"/>
              </a:ext>
            </a:extLst>
          </p:cNvPr>
          <p:cNvSpPr>
            <a:spLocks noGrp="1"/>
          </p:cNvSpPr>
          <p:nvPr>
            <p:ph idx="1"/>
          </p:nvPr>
        </p:nvSpPr>
        <p:spPr>
          <a:xfrm>
            <a:off x="838200" y="1825625"/>
            <a:ext cx="10515600" cy="4667250"/>
          </a:xfrm>
        </p:spPr>
        <p:txBody>
          <a:bodyPr>
            <a:normAutofit lnSpcReduction="10000"/>
          </a:bodyPr>
          <a:lstStyle/>
          <a:p>
            <a:r>
              <a:rPr lang="en-US" b="1" dirty="0">
                <a:latin typeface="Avenir Next LT Pro" panose="020B0504020202020204" pitchFamily="34" charset="0"/>
              </a:rPr>
              <a:t>Adaptive Source </a:t>
            </a:r>
            <a:r>
              <a:rPr lang="en-US" dirty="0">
                <a:latin typeface="Avenir Next LT Pro" panose="020B0504020202020204" pitchFamily="34" charset="0"/>
              </a:rPr>
              <a:t>- The learner model is referred to as the adaptive source. The content model and the instructional model are together called the adaptive target (</a:t>
            </a:r>
            <a:r>
              <a:rPr lang="en-US" dirty="0" err="1">
                <a:latin typeface="Avenir Next LT Pro" panose="020B0504020202020204" pitchFamily="34" charset="0"/>
              </a:rPr>
              <a:t>Vandewaetere</a:t>
            </a:r>
            <a:r>
              <a:rPr lang="en-US" dirty="0">
                <a:latin typeface="Avenir Next LT Pro" panose="020B0504020202020204" pitchFamily="34" charset="0"/>
              </a:rPr>
              <a:t> et al. 2011).</a:t>
            </a:r>
          </a:p>
          <a:p>
            <a:r>
              <a:rPr lang="en-US" b="1" dirty="0">
                <a:latin typeface="Avenir Next LT Pro" panose="020B0504020202020204" pitchFamily="34" charset="0"/>
              </a:rPr>
              <a:t>Adaptive Target </a:t>
            </a:r>
            <a:r>
              <a:rPr lang="en-US" dirty="0">
                <a:latin typeface="Avenir Next LT Pro" panose="020B0504020202020204" pitchFamily="34" charset="0"/>
              </a:rPr>
              <a:t>- While the adaptive source refers to the characteristics (“to what will it be adapted”), the adaptive target refers to the content and instruction that will be adapted (“what will be adapted”)</a:t>
            </a:r>
          </a:p>
          <a:p>
            <a:r>
              <a:rPr lang="en-US" b="1" dirty="0">
                <a:latin typeface="Avenir Next LT Pro" panose="020B0504020202020204" pitchFamily="34" charset="0"/>
              </a:rPr>
              <a:t>Adaptive Engine </a:t>
            </a:r>
            <a:r>
              <a:rPr lang="en-US" dirty="0">
                <a:latin typeface="Avenir Next LT Pro" panose="020B0504020202020204" pitchFamily="34" charset="0"/>
              </a:rPr>
              <a:t>can be described as an artificial intelligence (AI) sequence generator where a learning map with instructional content will be created for the learner in the instructional model. </a:t>
            </a:r>
          </a:p>
        </p:txBody>
      </p:sp>
      <p:sp>
        <p:nvSpPr>
          <p:cNvPr id="3" name="Slide Number Placeholder 2">
            <a:extLst>
              <a:ext uri="{FF2B5EF4-FFF2-40B4-BE49-F238E27FC236}">
                <a16:creationId xmlns:a16="http://schemas.microsoft.com/office/drawing/2014/main" id="{698F6393-F4D3-4A79-B1C8-35AFB617DC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928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Purpose of this Study</a:t>
            </a:r>
          </a:p>
        </p:txBody>
      </p:sp>
      <p:sp>
        <p:nvSpPr>
          <p:cNvPr id="3" name="Content Placeholder 2">
            <a:extLst>
              <a:ext uri="{FF2B5EF4-FFF2-40B4-BE49-F238E27FC236}">
                <a16:creationId xmlns:a16="http://schemas.microsoft.com/office/drawing/2014/main" id="{DB1E01E5-AEF8-472E-9472-B25B69D55EB9}"/>
              </a:ext>
            </a:extLst>
          </p:cNvPr>
          <p:cNvSpPr>
            <a:spLocks noGrp="1"/>
          </p:cNvSpPr>
          <p:nvPr>
            <p:ph idx="1"/>
          </p:nvPr>
        </p:nvSpPr>
        <p:spPr>
          <a:xfrm>
            <a:off x="838199" y="1907820"/>
            <a:ext cx="10515600" cy="3822501"/>
          </a:xfrm>
          <a:ln>
            <a:noFill/>
          </a:ln>
        </p:spPr>
        <p:txBody>
          <a:bodyPr>
            <a:normAutofit/>
          </a:bodyPr>
          <a:lstStyle/>
          <a:p>
            <a:r>
              <a:rPr lang="en-US" dirty="0">
                <a:latin typeface="Avenir Next LT Pro" panose="020B0504020202020204" pitchFamily="34" charset="0"/>
              </a:rPr>
              <a:t>In this review, we also emphasize the instructional model along with the content model for adapting instructional content.</a:t>
            </a:r>
          </a:p>
          <a:p>
            <a:r>
              <a:rPr lang="en-US" dirty="0">
                <a:latin typeface="Avenir Next LT Pro" panose="020B0504020202020204" pitchFamily="34" charset="0"/>
              </a:rPr>
              <a:t>Specifically, we examine the adaptive strategy used in adjusting the instruction.</a:t>
            </a:r>
          </a:p>
        </p:txBody>
      </p:sp>
      <p:sp>
        <p:nvSpPr>
          <p:cNvPr id="4" name="Slide Number Placeholder 3">
            <a:extLst>
              <a:ext uri="{FF2B5EF4-FFF2-40B4-BE49-F238E27FC236}">
                <a16:creationId xmlns:a16="http://schemas.microsoft.com/office/drawing/2014/main" id="{1D13B882-6427-4BCD-B078-55F814647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519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Research Questions</a:t>
            </a:r>
          </a:p>
        </p:txBody>
      </p:sp>
      <p:sp>
        <p:nvSpPr>
          <p:cNvPr id="3" name="Content Placeholder 2">
            <a:extLst>
              <a:ext uri="{FF2B5EF4-FFF2-40B4-BE49-F238E27FC236}">
                <a16:creationId xmlns:a16="http://schemas.microsoft.com/office/drawing/2014/main" id="{DB1E01E5-AEF8-472E-9472-B25B69D55EB9}"/>
              </a:ext>
            </a:extLst>
          </p:cNvPr>
          <p:cNvSpPr>
            <a:spLocks noGrp="1"/>
          </p:cNvSpPr>
          <p:nvPr>
            <p:ph idx="1"/>
          </p:nvPr>
        </p:nvSpPr>
        <p:spPr>
          <a:xfrm>
            <a:off x="838199" y="1907819"/>
            <a:ext cx="10515600" cy="4585055"/>
          </a:xfrm>
          <a:ln>
            <a:noFill/>
          </a:ln>
        </p:spPr>
        <p:txBody>
          <a:bodyPr>
            <a:normAutofit fontScale="92500"/>
          </a:bodyPr>
          <a:lstStyle/>
          <a:p>
            <a:pPr marL="514350" indent="-514350">
              <a:buFont typeface="+mj-lt"/>
              <a:buAutoNum type="arabicPeriod"/>
            </a:pPr>
            <a:r>
              <a:rPr lang="en-US" dirty="0">
                <a:latin typeface="Avenir Next LT Pro" panose="020B0504020202020204" pitchFamily="34" charset="0"/>
              </a:rPr>
              <a:t>What are the </a:t>
            </a:r>
            <a:r>
              <a:rPr lang="en-US" b="1" dirty="0">
                <a:latin typeface="Avenir Next LT Pro" panose="020B0504020202020204" pitchFamily="34" charset="0"/>
              </a:rPr>
              <a:t>publication trends </a:t>
            </a:r>
            <a:r>
              <a:rPr lang="en-US" dirty="0">
                <a:latin typeface="Avenir Next LT Pro" panose="020B0504020202020204" pitchFamily="34" charset="0"/>
              </a:rPr>
              <a:t>of adaptive learning research? </a:t>
            </a:r>
          </a:p>
          <a:p>
            <a:pPr marL="514350" indent="-514350">
              <a:buFont typeface="+mj-lt"/>
              <a:buAutoNum type="arabicPeriod"/>
            </a:pPr>
            <a:r>
              <a:rPr lang="en-US" dirty="0">
                <a:latin typeface="Avenir Next LT Pro" panose="020B0504020202020204" pitchFamily="34" charset="0"/>
              </a:rPr>
              <a:t>What is the </a:t>
            </a:r>
            <a:r>
              <a:rPr lang="en-US" b="1" dirty="0">
                <a:latin typeface="Avenir Next LT Pro" panose="020B0504020202020204" pitchFamily="34" charset="0"/>
              </a:rPr>
              <a:t>context</a:t>
            </a:r>
            <a:r>
              <a:rPr lang="en-US" dirty="0">
                <a:latin typeface="Avenir Next LT Pro" panose="020B0504020202020204" pitchFamily="34" charset="0"/>
              </a:rPr>
              <a:t> of adaptive learning research published? </a:t>
            </a:r>
          </a:p>
          <a:p>
            <a:pPr marL="514350" indent="-514350">
              <a:buFont typeface="+mj-lt"/>
              <a:buAutoNum type="arabicPeriod"/>
            </a:pPr>
            <a:r>
              <a:rPr lang="en-US" dirty="0">
                <a:latin typeface="Avenir Next LT Pro" panose="020B0504020202020204" pitchFamily="34" charset="0"/>
              </a:rPr>
              <a:t>What </a:t>
            </a:r>
            <a:r>
              <a:rPr lang="en-US" b="1" dirty="0">
                <a:latin typeface="Avenir Next LT Pro" panose="020B0504020202020204" pitchFamily="34" charset="0"/>
              </a:rPr>
              <a:t>research outcomes, research design, and data collection</a:t>
            </a:r>
            <a:r>
              <a:rPr lang="en-US" dirty="0">
                <a:latin typeface="Avenir Next LT Pro" panose="020B0504020202020204" pitchFamily="34" charset="0"/>
              </a:rPr>
              <a:t> methods are used in the studies reviewed?</a:t>
            </a:r>
          </a:p>
          <a:p>
            <a:pPr marL="514350" indent="-514350">
              <a:buFont typeface="+mj-lt"/>
              <a:buAutoNum type="arabicPeriod"/>
            </a:pPr>
            <a:r>
              <a:rPr lang="en-US" dirty="0">
                <a:latin typeface="Avenir Next LT Pro" panose="020B0504020202020204" pitchFamily="34" charset="0"/>
              </a:rPr>
              <a:t>What is the </a:t>
            </a:r>
            <a:r>
              <a:rPr lang="en-US" b="1" dirty="0">
                <a:latin typeface="Avenir Next LT Pro" panose="020B0504020202020204" pitchFamily="34" charset="0"/>
              </a:rPr>
              <a:t>focus of research </a:t>
            </a:r>
            <a:r>
              <a:rPr lang="en-US" dirty="0">
                <a:latin typeface="Avenir Next LT Pro" panose="020B0504020202020204" pitchFamily="34" charset="0"/>
              </a:rPr>
              <a:t>on adaptive learning studies?</a:t>
            </a:r>
          </a:p>
          <a:p>
            <a:pPr marL="514350" indent="-514350">
              <a:buFont typeface="+mj-lt"/>
              <a:buAutoNum type="arabicPeriod"/>
            </a:pPr>
            <a:r>
              <a:rPr lang="en-US" dirty="0">
                <a:latin typeface="Avenir Next LT Pro" panose="020B0504020202020204" pitchFamily="34" charset="0"/>
              </a:rPr>
              <a:t>What </a:t>
            </a:r>
            <a:r>
              <a:rPr lang="en-US" b="1" dirty="0">
                <a:latin typeface="Avenir Next LT Pro" panose="020B0504020202020204" pitchFamily="34" charset="0"/>
              </a:rPr>
              <a:t>adaptive strategies </a:t>
            </a:r>
            <a:r>
              <a:rPr lang="en-US" dirty="0">
                <a:latin typeface="Avenir Next LT Pro" panose="020B0504020202020204" pitchFamily="34" charset="0"/>
              </a:rPr>
              <a:t>are used in the adaptation of instructional content based on the learner model, content model, and instructional model?</a:t>
            </a:r>
          </a:p>
          <a:p>
            <a:pPr marL="514350" indent="-514350">
              <a:buFont typeface="+mj-lt"/>
              <a:buAutoNum type="arabicPeriod"/>
            </a:pPr>
            <a:r>
              <a:rPr lang="en-US" dirty="0">
                <a:latin typeface="Avenir Next LT Pro" panose="020B0504020202020204" pitchFamily="34" charset="0"/>
              </a:rPr>
              <a:t>What are the </a:t>
            </a:r>
            <a:r>
              <a:rPr lang="en-US" b="1" dirty="0">
                <a:latin typeface="Avenir Next LT Pro" panose="020B0504020202020204" pitchFamily="34" charset="0"/>
              </a:rPr>
              <a:t>adaptive technologies </a:t>
            </a:r>
            <a:r>
              <a:rPr lang="en-US" dirty="0">
                <a:latin typeface="Avenir Next LT Pro" panose="020B0504020202020204" pitchFamily="34" charset="0"/>
              </a:rPr>
              <a:t>used in the research published?</a:t>
            </a:r>
            <a:endParaRPr lang="en-US" sz="36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2841F987-B782-465A-9FEA-98EFBCC56A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774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solidFill>
            <a:schemeClr val="bg1">
              <a:lumMod val="95000"/>
            </a:schemeClr>
          </a:solidFill>
        </p:spPr>
        <p:txBody>
          <a:bodyPr>
            <a:normAutofit/>
          </a:bodyPr>
          <a:lstStyle/>
          <a:p>
            <a:r>
              <a:rPr lang="en-US" sz="4000" b="1" dirty="0">
                <a:latin typeface="Avenir Next LT Pro" panose="020B0504020202020204" pitchFamily="34" charset="0"/>
              </a:rPr>
              <a:t>Methods</a:t>
            </a:r>
          </a:p>
        </p:txBody>
      </p:sp>
      <p:sp>
        <p:nvSpPr>
          <p:cNvPr id="3" name="Content Placeholder 2">
            <a:extLst>
              <a:ext uri="{FF2B5EF4-FFF2-40B4-BE49-F238E27FC236}">
                <a16:creationId xmlns:a16="http://schemas.microsoft.com/office/drawing/2014/main" id="{9F9FDA7A-341B-4EEA-AEF1-D237E29653E4}"/>
              </a:ext>
            </a:extLst>
          </p:cNvPr>
          <p:cNvSpPr>
            <a:spLocks noGrp="1"/>
          </p:cNvSpPr>
          <p:nvPr>
            <p:ph sz="half" idx="1"/>
          </p:nvPr>
        </p:nvSpPr>
        <p:spPr/>
        <p:txBody>
          <a:bodyPr>
            <a:normAutofit/>
          </a:bodyPr>
          <a:lstStyle/>
          <a:p>
            <a:pPr marL="0" indent="0">
              <a:buNone/>
            </a:pPr>
            <a:r>
              <a:rPr lang="en-US" sz="2400" b="1" dirty="0">
                <a:latin typeface="Avenir Next LT Pro" panose="020B0504020202020204" pitchFamily="34" charset="0"/>
              </a:rPr>
              <a:t>IES Guidelines</a:t>
            </a:r>
          </a:p>
          <a:p>
            <a:r>
              <a:rPr lang="en-US" sz="2400" dirty="0">
                <a:latin typeface="Avenir Next LT Pro" panose="020B0504020202020204" pitchFamily="34" charset="0"/>
              </a:rPr>
              <a:t>Institute of Education Sciences (2017), What Works Clearinghouse Procedures and Standards Handbook, Version 4.0. </a:t>
            </a:r>
          </a:p>
          <a:p>
            <a:pPr marL="914400" lvl="1" indent="-457200">
              <a:buFont typeface="+mj-lt"/>
              <a:buAutoNum type="arabicParenR"/>
            </a:pPr>
            <a:r>
              <a:rPr lang="en-US" dirty="0">
                <a:latin typeface="Avenir Next LT Pro" panose="020B0504020202020204" pitchFamily="34" charset="0"/>
              </a:rPr>
              <a:t>developing the review protocol </a:t>
            </a:r>
          </a:p>
          <a:p>
            <a:pPr marL="914400" lvl="1" indent="-457200">
              <a:buFont typeface="+mj-lt"/>
              <a:buAutoNum type="arabicParenR"/>
            </a:pPr>
            <a:r>
              <a:rPr lang="en-US" dirty="0">
                <a:latin typeface="Avenir Next LT Pro" panose="020B0504020202020204" pitchFamily="34" charset="0"/>
              </a:rPr>
              <a:t>identifying relevant literature</a:t>
            </a:r>
          </a:p>
          <a:p>
            <a:pPr marL="914400" lvl="1" indent="-457200">
              <a:buFont typeface="+mj-lt"/>
              <a:buAutoNum type="arabicParenR"/>
            </a:pPr>
            <a:r>
              <a:rPr lang="en-US" dirty="0">
                <a:latin typeface="Avenir Next LT Pro" panose="020B0504020202020204" pitchFamily="34" charset="0"/>
              </a:rPr>
              <a:t>screening studies</a:t>
            </a:r>
          </a:p>
          <a:p>
            <a:pPr marL="914400" lvl="1" indent="-457200">
              <a:buFont typeface="+mj-lt"/>
              <a:buAutoNum type="arabicParenR"/>
            </a:pPr>
            <a:r>
              <a:rPr lang="en-US" dirty="0">
                <a:latin typeface="Avenir Next LT Pro" panose="020B0504020202020204" pitchFamily="34" charset="0"/>
              </a:rPr>
              <a:t>reviewing articles</a:t>
            </a:r>
          </a:p>
          <a:p>
            <a:pPr marL="914400" lvl="1" indent="-457200">
              <a:buFont typeface="+mj-lt"/>
              <a:buAutoNum type="arabicParenR"/>
            </a:pPr>
            <a:r>
              <a:rPr lang="en-US" dirty="0">
                <a:latin typeface="Avenir Next LT Pro" panose="020B0504020202020204" pitchFamily="34" charset="0"/>
              </a:rPr>
              <a:t>reporting findings</a:t>
            </a:r>
          </a:p>
        </p:txBody>
      </p:sp>
      <p:sp>
        <p:nvSpPr>
          <p:cNvPr id="4" name="Content Placeholder 3">
            <a:extLst>
              <a:ext uri="{FF2B5EF4-FFF2-40B4-BE49-F238E27FC236}">
                <a16:creationId xmlns:a16="http://schemas.microsoft.com/office/drawing/2014/main" id="{4903B17D-0D25-4757-9921-C61B6065B9BF}"/>
              </a:ext>
            </a:extLst>
          </p:cNvPr>
          <p:cNvSpPr>
            <a:spLocks noGrp="1"/>
          </p:cNvSpPr>
          <p:nvPr>
            <p:ph sz="half" idx="2"/>
          </p:nvPr>
        </p:nvSpPr>
        <p:spPr/>
        <p:txBody>
          <a:bodyPr>
            <a:normAutofit/>
          </a:bodyPr>
          <a:lstStyle/>
          <a:p>
            <a:pPr marL="0" indent="0">
              <a:buNone/>
            </a:pPr>
            <a:r>
              <a:rPr lang="en-US" sz="2400" b="1" dirty="0">
                <a:latin typeface="Avenir Next LT Pro" panose="020B0504020202020204" pitchFamily="34" charset="0"/>
              </a:rPr>
              <a:t>Databases, Search terms, Years</a:t>
            </a:r>
          </a:p>
          <a:p>
            <a:r>
              <a:rPr lang="en-US" sz="2400" dirty="0">
                <a:latin typeface="Avenir Next LT Pro" panose="020B0504020202020204" pitchFamily="34" charset="0"/>
              </a:rPr>
              <a:t>Education Research Complete and ERIC</a:t>
            </a:r>
          </a:p>
          <a:p>
            <a:r>
              <a:rPr lang="en-US" sz="2400" dirty="0">
                <a:latin typeface="Avenir Next LT Pro" panose="020B0504020202020204" pitchFamily="34" charset="0"/>
              </a:rPr>
              <a:t>“Adaptive Learning”</a:t>
            </a:r>
          </a:p>
          <a:p>
            <a:r>
              <a:rPr lang="en-US" sz="2400" dirty="0">
                <a:latin typeface="Avenir Next LT Pro" panose="020B0504020202020204" pitchFamily="34" charset="0"/>
              </a:rPr>
              <a:t>2009 and 2018</a:t>
            </a:r>
          </a:p>
          <a:p>
            <a:endParaRPr lang="en-US" dirty="0"/>
          </a:p>
        </p:txBody>
      </p:sp>
      <p:sp>
        <p:nvSpPr>
          <p:cNvPr id="5" name="Slide Number Placeholder 4">
            <a:extLst>
              <a:ext uri="{FF2B5EF4-FFF2-40B4-BE49-F238E27FC236}">
                <a16:creationId xmlns:a16="http://schemas.microsoft.com/office/drawing/2014/main" id="{A1B85827-1988-4D8F-9EC5-886213CC4D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09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Inclusion/exclusion</a:t>
            </a:r>
          </a:p>
        </p:txBody>
      </p:sp>
      <p:graphicFrame>
        <p:nvGraphicFramePr>
          <p:cNvPr id="9" name="Table 8">
            <a:extLst>
              <a:ext uri="{FF2B5EF4-FFF2-40B4-BE49-F238E27FC236}">
                <a16:creationId xmlns:a16="http://schemas.microsoft.com/office/drawing/2014/main" id="{7B9A063D-7FC0-4B5A-8FB2-73A7FC1791EF}"/>
              </a:ext>
            </a:extLst>
          </p:cNvPr>
          <p:cNvGraphicFramePr>
            <a:graphicFrameLocks noGrp="1"/>
          </p:cNvGraphicFramePr>
          <p:nvPr/>
        </p:nvGraphicFramePr>
        <p:xfrm>
          <a:off x="838200" y="1912031"/>
          <a:ext cx="10515600" cy="4580842"/>
        </p:xfrm>
        <a:graphic>
          <a:graphicData uri="http://schemas.openxmlformats.org/drawingml/2006/table">
            <a:tbl>
              <a:tblPr firstRow="1" firstCol="1" bandRow="1">
                <a:tableStyleId>{5C22544A-7EE6-4342-B048-85BDC9FD1C3A}</a:tableStyleId>
              </a:tblPr>
              <a:tblGrid>
                <a:gridCol w="2408701">
                  <a:extLst>
                    <a:ext uri="{9D8B030D-6E8A-4147-A177-3AD203B41FA5}">
                      <a16:colId xmlns:a16="http://schemas.microsoft.com/office/drawing/2014/main" val="1832902167"/>
                    </a:ext>
                  </a:extLst>
                </a:gridCol>
                <a:gridCol w="4141080">
                  <a:extLst>
                    <a:ext uri="{9D8B030D-6E8A-4147-A177-3AD203B41FA5}">
                      <a16:colId xmlns:a16="http://schemas.microsoft.com/office/drawing/2014/main" val="1376373044"/>
                    </a:ext>
                  </a:extLst>
                </a:gridCol>
                <a:gridCol w="3965819">
                  <a:extLst>
                    <a:ext uri="{9D8B030D-6E8A-4147-A177-3AD203B41FA5}">
                      <a16:colId xmlns:a16="http://schemas.microsoft.com/office/drawing/2014/main" val="2503257777"/>
                    </a:ext>
                  </a:extLst>
                </a:gridCol>
              </a:tblGrid>
              <a:tr h="454976">
                <a:tc>
                  <a:txBody>
                    <a:bodyPr/>
                    <a:lstStyle/>
                    <a:p>
                      <a:pPr marL="0" marR="0" algn="l">
                        <a:lnSpc>
                          <a:spcPct val="100000"/>
                        </a:lnSpc>
                        <a:spcBef>
                          <a:spcPts val="0"/>
                        </a:spcBef>
                        <a:spcAft>
                          <a:spcPts val="0"/>
                        </a:spcAft>
                      </a:pPr>
                      <a:r>
                        <a:rPr lang="en-US" sz="2000" dirty="0">
                          <a:solidFill>
                            <a:schemeClr val="tx1"/>
                          </a:solidFill>
                          <a:effectLst/>
                          <a:latin typeface="Avenir Next LT Pro" panose="020B0504020202020204" pitchFamily="34" charset="0"/>
                        </a:rPr>
                        <a:t>Criteria</a:t>
                      </a:r>
                      <a:endParaRPr lang="en-US" sz="20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l">
                        <a:lnSpc>
                          <a:spcPct val="100000"/>
                        </a:lnSpc>
                        <a:spcBef>
                          <a:spcPts val="0"/>
                        </a:spcBef>
                        <a:spcAft>
                          <a:spcPts val="0"/>
                        </a:spcAft>
                      </a:pPr>
                      <a:r>
                        <a:rPr lang="en-US" sz="2000" dirty="0">
                          <a:solidFill>
                            <a:schemeClr val="tx1"/>
                          </a:solidFill>
                          <a:effectLst/>
                          <a:latin typeface="Avenir Next LT Pro" panose="020B0504020202020204" pitchFamily="34" charset="0"/>
                        </a:rPr>
                        <a:t>Inclusion</a:t>
                      </a:r>
                      <a:endParaRPr lang="en-US" sz="20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95000"/>
                      </a:schemeClr>
                    </a:solidFill>
                  </a:tcPr>
                </a:tc>
                <a:tc>
                  <a:txBody>
                    <a:bodyPr/>
                    <a:lstStyle/>
                    <a:p>
                      <a:pPr marL="0" marR="0" algn="l">
                        <a:lnSpc>
                          <a:spcPct val="100000"/>
                        </a:lnSpc>
                        <a:spcBef>
                          <a:spcPts val="0"/>
                        </a:spcBef>
                        <a:spcAft>
                          <a:spcPts val="0"/>
                        </a:spcAft>
                      </a:pPr>
                      <a:r>
                        <a:rPr lang="en-US" sz="2000" dirty="0">
                          <a:solidFill>
                            <a:schemeClr val="tx1"/>
                          </a:solidFill>
                          <a:effectLst/>
                          <a:latin typeface="Avenir Next LT Pro" panose="020B0504020202020204" pitchFamily="34" charset="0"/>
                        </a:rPr>
                        <a:t>Exclusion</a:t>
                      </a:r>
                      <a:endParaRPr lang="en-US" sz="20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95000"/>
                      </a:schemeClr>
                    </a:solidFill>
                  </a:tcPr>
                </a:tc>
                <a:extLst>
                  <a:ext uri="{0D108BD9-81ED-4DB2-BD59-A6C34878D82A}">
                    <a16:rowId xmlns:a16="http://schemas.microsoft.com/office/drawing/2014/main" val="2514028477"/>
                  </a:ext>
                </a:extLst>
              </a:tr>
              <a:tr h="345448">
                <a:tc>
                  <a:txBody>
                    <a:bodyPr/>
                    <a:lstStyle/>
                    <a:p>
                      <a:pPr marL="0" marR="0" algn="l">
                        <a:lnSpc>
                          <a:spcPct val="100000"/>
                        </a:lnSpc>
                        <a:spcBef>
                          <a:spcPts val="0"/>
                        </a:spcBef>
                        <a:spcAft>
                          <a:spcPts val="0"/>
                        </a:spcAft>
                      </a:pPr>
                      <a:r>
                        <a:rPr lang="en-US" sz="1800" b="0" i="1" dirty="0">
                          <a:solidFill>
                            <a:schemeClr val="tx1"/>
                          </a:solidFill>
                          <a:effectLst/>
                          <a:latin typeface="Avenir Next LT Pro" panose="020B0504020202020204" pitchFamily="34" charset="0"/>
                        </a:rPr>
                        <a:t>Publication date</a:t>
                      </a:r>
                      <a:endParaRPr lang="en-US" sz="1800" b="0" i="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2009 to 2018 </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Prior to 2009 and after 2018</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016918194"/>
                  </a:ext>
                </a:extLst>
              </a:tr>
              <a:tr h="734742">
                <a:tc>
                  <a:txBody>
                    <a:bodyPr/>
                    <a:lstStyle/>
                    <a:p>
                      <a:pPr marL="0" marR="0" algn="l">
                        <a:lnSpc>
                          <a:spcPct val="100000"/>
                        </a:lnSpc>
                        <a:spcBef>
                          <a:spcPts val="0"/>
                        </a:spcBef>
                        <a:spcAft>
                          <a:spcPts val="0"/>
                        </a:spcAft>
                      </a:pPr>
                      <a:r>
                        <a:rPr lang="en-US" sz="1800" b="0" i="1" dirty="0">
                          <a:solidFill>
                            <a:schemeClr val="tx1"/>
                          </a:solidFill>
                          <a:effectLst/>
                          <a:latin typeface="Avenir Next LT Pro" panose="020B0504020202020204" pitchFamily="34" charset="0"/>
                        </a:rPr>
                        <a:t>Publication type</a:t>
                      </a:r>
                      <a:endParaRPr lang="en-US" sz="1800" b="0" i="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Scholarly articles of original research from peer reviewed journals</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Book chapters, technical reports, dissertations, or proceedings</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531809452"/>
                  </a:ext>
                </a:extLst>
              </a:tr>
              <a:tr h="734742">
                <a:tc>
                  <a:txBody>
                    <a:bodyPr/>
                    <a:lstStyle/>
                    <a:p>
                      <a:pPr marL="0" marR="0" algn="l">
                        <a:lnSpc>
                          <a:spcPct val="100000"/>
                        </a:lnSpc>
                        <a:spcBef>
                          <a:spcPts val="0"/>
                        </a:spcBef>
                        <a:spcAft>
                          <a:spcPts val="0"/>
                        </a:spcAft>
                      </a:pPr>
                      <a:r>
                        <a:rPr lang="en-US" sz="1800" b="0" i="1" dirty="0">
                          <a:solidFill>
                            <a:schemeClr val="tx1"/>
                          </a:solidFill>
                          <a:effectLst/>
                          <a:latin typeface="Avenir Next LT Pro" panose="020B0504020202020204" pitchFamily="34" charset="0"/>
                        </a:rPr>
                        <a:t>Focus of the article</a:t>
                      </a:r>
                      <a:endParaRPr lang="en-US" sz="1800" b="0" i="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The research focused primarily on adaptive learning for instruction.</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Articles that did not include adaptive learning for instruction. </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628736882"/>
                  </a:ext>
                </a:extLst>
              </a:tr>
              <a:tr h="1965486">
                <a:tc>
                  <a:txBody>
                    <a:bodyPr/>
                    <a:lstStyle/>
                    <a:p>
                      <a:pPr marL="0" marR="0" algn="l">
                        <a:lnSpc>
                          <a:spcPct val="100000"/>
                        </a:lnSpc>
                        <a:spcBef>
                          <a:spcPts val="0"/>
                        </a:spcBef>
                        <a:spcAft>
                          <a:spcPts val="0"/>
                        </a:spcAft>
                      </a:pPr>
                      <a:r>
                        <a:rPr lang="en-US" sz="1800" b="0" i="1" dirty="0">
                          <a:solidFill>
                            <a:schemeClr val="tx1"/>
                          </a:solidFill>
                          <a:effectLst/>
                          <a:latin typeface="Avenir Next LT Pro" panose="020B0504020202020204" pitchFamily="34" charset="0"/>
                        </a:rPr>
                        <a:t>Research Method and Results</a:t>
                      </a:r>
                      <a:endParaRPr lang="en-US" sz="1800" b="0" i="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There was an identifiable method and results section describing how the empirical study was conducted and the findings. Quantitative and qualitative methods were included.</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Reviews of other articles, opinion, or discussion papers that do not include a discussion of the procedures of the empirical study or analysis of data such as product reviews or conceptual articles.</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752377340"/>
                  </a:ext>
                </a:extLst>
              </a:tr>
              <a:tr h="345448">
                <a:tc>
                  <a:txBody>
                    <a:bodyPr/>
                    <a:lstStyle/>
                    <a:p>
                      <a:pPr marL="0" marR="0" algn="l">
                        <a:lnSpc>
                          <a:spcPct val="100000"/>
                        </a:lnSpc>
                        <a:spcBef>
                          <a:spcPts val="0"/>
                        </a:spcBef>
                        <a:spcAft>
                          <a:spcPts val="0"/>
                        </a:spcAft>
                      </a:pPr>
                      <a:r>
                        <a:rPr lang="en-US" sz="1800" b="0" i="1" dirty="0">
                          <a:solidFill>
                            <a:schemeClr val="tx1"/>
                          </a:solidFill>
                          <a:effectLst/>
                          <a:latin typeface="Avenir Next LT Pro" panose="020B0504020202020204" pitchFamily="34" charset="0"/>
                        </a:rPr>
                        <a:t>Language</a:t>
                      </a:r>
                      <a:endParaRPr lang="en-US" sz="1800" b="0" i="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Journal article was written in English</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l">
                        <a:lnSpc>
                          <a:spcPct val="100000"/>
                        </a:lnSpc>
                        <a:spcBef>
                          <a:spcPts val="0"/>
                        </a:spcBef>
                        <a:spcAft>
                          <a:spcPts val="0"/>
                        </a:spcAft>
                      </a:pPr>
                      <a:r>
                        <a:rPr lang="en-US" sz="1800" dirty="0">
                          <a:solidFill>
                            <a:schemeClr val="tx1"/>
                          </a:solidFill>
                          <a:effectLst/>
                          <a:latin typeface="Avenir Next LT Pro" panose="020B0504020202020204" pitchFamily="34" charset="0"/>
                        </a:rPr>
                        <a:t>Other languages were not included</a:t>
                      </a:r>
                      <a:endParaRPr lang="en-US" sz="18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185145927"/>
                  </a:ext>
                </a:extLst>
              </a:tr>
            </a:tbl>
          </a:graphicData>
        </a:graphic>
      </p:graphicFrame>
      <p:sp>
        <p:nvSpPr>
          <p:cNvPr id="3" name="Slide Number Placeholder 2">
            <a:extLst>
              <a:ext uri="{FF2B5EF4-FFF2-40B4-BE49-F238E27FC236}">
                <a16:creationId xmlns:a16="http://schemas.microsoft.com/office/drawing/2014/main" id="{375E845F-01FC-4534-9314-D434D3741E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88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303B14B-574A-42D5-AC98-AF586A75F64B}"/>
              </a:ext>
            </a:extLst>
          </p:cNvPr>
          <p:cNvPicPr>
            <a:picLocks noChangeAspect="1"/>
          </p:cNvPicPr>
          <p:nvPr/>
        </p:nvPicPr>
        <p:blipFill>
          <a:blip r:embed="rId3"/>
          <a:stretch>
            <a:fillRect/>
          </a:stretch>
        </p:blipFill>
        <p:spPr>
          <a:xfrm>
            <a:off x="3296586" y="1743593"/>
            <a:ext cx="5595777" cy="4954700"/>
          </a:xfrm>
          <a:prstGeom prst="rect">
            <a:avLst/>
          </a:prstGeom>
        </p:spPr>
      </p:pic>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PRISMA Flowchart</a:t>
            </a:r>
          </a:p>
        </p:txBody>
      </p:sp>
      <p:sp>
        <p:nvSpPr>
          <p:cNvPr id="6" name="TextBox 5">
            <a:extLst>
              <a:ext uri="{FF2B5EF4-FFF2-40B4-BE49-F238E27FC236}">
                <a16:creationId xmlns:a16="http://schemas.microsoft.com/office/drawing/2014/main" id="{BA459DE0-73E3-49A9-8B28-5DBD789BDE33}"/>
              </a:ext>
            </a:extLst>
          </p:cNvPr>
          <p:cNvSpPr txBox="1"/>
          <p:nvPr/>
        </p:nvSpPr>
        <p:spPr>
          <a:xfrm>
            <a:off x="9174352" y="6488668"/>
            <a:ext cx="21763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(Moher et al. 2009)</a:t>
            </a:r>
          </a:p>
        </p:txBody>
      </p:sp>
      <p:sp>
        <p:nvSpPr>
          <p:cNvPr id="2" name="Slide Number Placeholder 1">
            <a:extLst>
              <a:ext uri="{FF2B5EF4-FFF2-40B4-BE49-F238E27FC236}">
                <a16:creationId xmlns:a16="http://schemas.microsoft.com/office/drawing/2014/main" id="{1C4304BA-F310-4A6E-81DF-5B012B31BF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31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0F827-A0F2-0C42-B131-D48277AA447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Sampling:</a:t>
            </a:r>
            <a:br>
              <a:rPr lang="en-US" sz="3600" dirty="0">
                <a:solidFill>
                  <a:srgbClr val="FFFFFF"/>
                </a:solidFill>
              </a:rPr>
            </a:br>
            <a:br>
              <a:rPr lang="en-US" sz="3600" dirty="0">
                <a:solidFill>
                  <a:srgbClr val="FFFFFF"/>
                </a:solidFill>
              </a:rPr>
            </a:br>
            <a:r>
              <a:rPr lang="en-US" sz="2800" dirty="0">
                <a:solidFill>
                  <a:srgbClr val="FFFFFF"/>
                </a:solidFill>
              </a:rPr>
              <a:t>Web of Science</a:t>
            </a:r>
            <a:br>
              <a:rPr lang="en-US" sz="2800" dirty="0">
                <a:solidFill>
                  <a:srgbClr val="FFFFFF"/>
                </a:solidFill>
              </a:rPr>
            </a:br>
            <a:br>
              <a:rPr lang="en-US" sz="2800" dirty="0">
                <a:solidFill>
                  <a:srgbClr val="FFFFFF"/>
                </a:solidFill>
              </a:rPr>
            </a:br>
            <a:r>
              <a:rPr lang="en-US" sz="2800" dirty="0">
                <a:solidFill>
                  <a:srgbClr val="FFFFFF"/>
                </a:solidFill>
              </a:rPr>
              <a:t>peer-reviewed journals</a:t>
            </a:r>
            <a:br>
              <a:rPr lang="en-US" sz="2800" dirty="0">
                <a:solidFill>
                  <a:srgbClr val="FFFFFF"/>
                </a:solidFill>
              </a:rPr>
            </a:br>
            <a:br>
              <a:rPr lang="en-US" sz="2800" dirty="0">
                <a:solidFill>
                  <a:srgbClr val="FFFFFF"/>
                </a:solidFill>
              </a:rPr>
            </a:br>
            <a:r>
              <a:rPr lang="en-US" sz="2800" dirty="0">
                <a:solidFill>
                  <a:srgbClr val="FFFFFF"/>
                </a:solidFill>
              </a:rPr>
              <a:t>2009-2018</a:t>
            </a:r>
            <a:endParaRPr lang="en-US" sz="36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72EA9173-D602-FC4B-B8EB-C7E526F749F2}"/>
              </a:ext>
            </a:extLst>
          </p:cNvPr>
          <p:cNvPicPr>
            <a:picLocks noGrp="1" noChangeAspect="1"/>
          </p:cNvPicPr>
          <p:nvPr>
            <p:ph idx="1"/>
          </p:nvPr>
        </p:nvPicPr>
        <p:blipFill rotWithShape="1">
          <a:blip r:embed="rId3"/>
          <a:srcRect t="1648"/>
          <a:stretch/>
        </p:blipFill>
        <p:spPr>
          <a:xfrm>
            <a:off x="976251" y="942538"/>
            <a:ext cx="7163222" cy="4808332"/>
          </a:xfrm>
          <a:prstGeom prst="rect">
            <a:avLst/>
          </a:prstGeom>
          <a:effectLst/>
        </p:spPr>
      </p:pic>
    </p:spTree>
    <p:extLst>
      <p:ext uri="{BB962C8B-B14F-4D97-AF65-F5344CB8AC3E}">
        <p14:creationId xmlns:p14="http://schemas.microsoft.com/office/powerpoint/2010/main" val="4025787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solidFill>
            <a:schemeClr val="bg1">
              <a:lumMod val="95000"/>
            </a:schemeClr>
          </a:solidFill>
        </p:spPr>
        <p:txBody>
          <a:bodyPr>
            <a:normAutofit/>
          </a:bodyPr>
          <a:lstStyle/>
          <a:p>
            <a:r>
              <a:rPr lang="en-US" sz="4000" b="1" dirty="0">
                <a:latin typeface="Avenir Next LT Pro" panose="020B0504020202020204" pitchFamily="34" charset="0"/>
              </a:rPr>
              <a:t>Data Coding &amp; Analysis</a:t>
            </a:r>
          </a:p>
        </p:txBody>
      </p:sp>
      <p:sp>
        <p:nvSpPr>
          <p:cNvPr id="3" name="Content Placeholder 2">
            <a:extLst>
              <a:ext uri="{FF2B5EF4-FFF2-40B4-BE49-F238E27FC236}">
                <a16:creationId xmlns:a16="http://schemas.microsoft.com/office/drawing/2014/main" id="{D5DB9DED-1AE4-465D-8A4E-9D05EEE4FE74}"/>
              </a:ext>
            </a:extLst>
          </p:cNvPr>
          <p:cNvSpPr>
            <a:spLocks noGrp="1"/>
          </p:cNvSpPr>
          <p:nvPr>
            <p:ph idx="1"/>
          </p:nvPr>
        </p:nvSpPr>
        <p:spPr/>
        <p:txBody>
          <a:bodyPr/>
          <a:lstStyle/>
          <a:p>
            <a:r>
              <a:rPr lang="en-US" dirty="0">
                <a:latin typeface="Avenir Next LT Pro" panose="020B0504020202020204" pitchFamily="34" charset="0"/>
              </a:rPr>
              <a:t>Multiple coders</a:t>
            </a:r>
          </a:p>
          <a:p>
            <a:r>
              <a:rPr lang="en-US" dirty="0">
                <a:latin typeface="Avenir Next LT Pro" panose="020B0504020202020204" pitchFamily="34" charset="0"/>
              </a:rPr>
              <a:t>Interrater reliability </a:t>
            </a:r>
            <a:r>
              <a:rPr lang="en-US" i="1" dirty="0">
                <a:latin typeface="Avenir Next LT Pro" panose="020B0504020202020204" pitchFamily="34" charset="0"/>
              </a:rPr>
              <a:t>– 89%</a:t>
            </a:r>
          </a:p>
          <a:p>
            <a:pPr marL="0" indent="0">
              <a:buNone/>
            </a:pPr>
            <a:endParaRPr lang="en-US" i="1" dirty="0">
              <a:latin typeface="Avenir Next LT Pro" panose="020B0504020202020204" pitchFamily="34" charset="0"/>
            </a:endParaRPr>
          </a:p>
          <a:p>
            <a:r>
              <a:rPr lang="en-US" dirty="0">
                <a:latin typeface="Avenir Next LT Pro" panose="020B0504020202020204" pitchFamily="34" charset="0"/>
              </a:rPr>
              <a:t>Descriptive tables, including frequency and percentage</a:t>
            </a:r>
          </a:p>
          <a:p>
            <a:r>
              <a:rPr lang="en-US" dirty="0">
                <a:latin typeface="Avenir Next LT Pro" panose="020B0504020202020204" pitchFamily="34" charset="0"/>
              </a:rPr>
              <a:t>Thematic Analysis for narrative data</a:t>
            </a:r>
          </a:p>
          <a:p>
            <a:endParaRPr lang="en-US" dirty="0">
              <a:latin typeface="Avenir Next LT Pro" panose="020B0504020202020204" pitchFamily="34" charset="0"/>
            </a:endParaRPr>
          </a:p>
          <a:p>
            <a:pPr marL="0" indent="0">
              <a:buNone/>
            </a:pPr>
            <a:endParaRPr lang="en-US" dirty="0"/>
          </a:p>
        </p:txBody>
      </p:sp>
      <p:sp>
        <p:nvSpPr>
          <p:cNvPr id="2" name="Slide Number Placeholder 1">
            <a:extLst>
              <a:ext uri="{FF2B5EF4-FFF2-40B4-BE49-F238E27FC236}">
                <a16:creationId xmlns:a16="http://schemas.microsoft.com/office/drawing/2014/main" id="{618BB86E-FB99-412F-AF1D-4ABCBF9537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849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Publication Timeline </a:t>
            </a:r>
          </a:p>
        </p:txBody>
      </p:sp>
      <p:pic>
        <p:nvPicPr>
          <p:cNvPr id="2" name="Picture 1">
            <a:extLst>
              <a:ext uri="{FF2B5EF4-FFF2-40B4-BE49-F238E27FC236}">
                <a16:creationId xmlns:a16="http://schemas.microsoft.com/office/drawing/2014/main" id="{7802FFFD-79CE-4DB6-808B-DEA59327993C}"/>
              </a:ext>
            </a:extLst>
          </p:cNvPr>
          <p:cNvPicPr>
            <a:picLocks noChangeAspect="1"/>
          </p:cNvPicPr>
          <p:nvPr/>
        </p:nvPicPr>
        <p:blipFill>
          <a:blip r:embed="rId3"/>
          <a:stretch>
            <a:fillRect/>
          </a:stretch>
        </p:blipFill>
        <p:spPr>
          <a:xfrm>
            <a:off x="1738698" y="1804389"/>
            <a:ext cx="8586987" cy="4543418"/>
          </a:xfrm>
          <a:prstGeom prst="rect">
            <a:avLst/>
          </a:prstGeom>
        </p:spPr>
      </p:pic>
      <p:sp>
        <p:nvSpPr>
          <p:cNvPr id="3" name="Slide Number Placeholder 2">
            <a:extLst>
              <a:ext uri="{FF2B5EF4-FFF2-40B4-BE49-F238E27FC236}">
                <a16:creationId xmlns:a16="http://schemas.microsoft.com/office/drawing/2014/main" id="{68FE0F50-1186-47BC-AE01-BBBDFB8968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229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Journal &amp; Locations</a:t>
            </a:r>
          </a:p>
        </p:txBody>
      </p:sp>
      <p:pic>
        <p:nvPicPr>
          <p:cNvPr id="3" name="Picture 2">
            <a:extLst>
              <a:ext uri="{FF2B5EF4-FFF2-40B4-BE49-F238E27FC236}">
                <a16:creationId xmlns:a16="http://schemas.microsoft.com/office/drawing/2014/main" id="{821B5540-7A95-4A40-89FA-45E45481F7BB}"/>
              </a:ext>
            </a:extLst>
          </p:cNvPr>
          <p:cNvPicPr>
            <a:picLocks noChangeAspect="1"/>
          </p:cNvPicPr>
          <p:nvPr/>
        </p:nvPicPr>
        <p:blipFill>
          <a:blip r:embed="rId3"/>
          <a:stretch>
            <a:fillRect/>
          </a:stretch>
        </p:blipFill>
        <p:spPr>
          <a:xfrm>
            <a:off x="838201" y="2383228"/>
            <a:ext cx="5257799" cy="3152409"/>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71AAA612-D85C-474A-A01F-EE5DDA6A8494}"/>
              </a:ext>
            </a:extLst>
          </p:cNvPr>
          <p:cNvPicPr>
            <a:picLocks noChangeAspect="1"/>
          </p:cNvPicPr>
          <p:nvPr/>
        </p:nvPicPr>
        <p:blipFill>
          <a:blip r:embed="rId4"/>
          <a:stretch>
            <a:fillRect/>
          </a:stretch>
        </p:blipFill>
        <p:spPr>
          <a:xfrm>
            <a:off x="6191849" y="2383228"/>
            <a:ext cx="5161950" cy="3152409"/>
          </a:xfrm>
          <a:prstGeom prst="rect">
            <a:avLst/>
          </a:prstGeom>
          <a:ln>
            <a:solidFill>
              <a:schemeClr val="bg1">
                <a:lumMod val="65000"/>
              </a:schemeClr>
            </a:solidFill>
          </a:ln>
        </p:spPr>
      </p:pic>
      <p:sp>
        <p:nvSpPr>
          <p:cNvPr id="2" name="Slide Number Placeholder 1">
            <a:extLst>
              <a:ext uri="{FF2B5EF4-FFF2-40B4-BE49-F238E27FC236}">
                <a16:creationId xmlns:a16="http://schemas.microsoft.com/office/drawing/2014/main" id="{C71D9EEE-1D55-4E0E-8B1E-71D9CFCB7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67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Instructional Context &amp; Subject</a:t>
            </a:r>
          </a:p>
        </p:txBody>
      </p:sp>
      <p:pic>
        <p:nvPicPr>
          <p:cNvPr id="3" name="Picture 2">
            <a:extLst>
              <a:ext uri="{FF2B5EF4-FFF2-40B4-BE49-F238E27FC236}">
                <a16:creationId xmlns:a16="http://schemas.microsoft.com/office/drawing/2014/main" id="{85DE660F-2316-4922-8DDA-4678B07D6297}"/>
              </a:ext>
            </a:extLst>
          </p:cNvPr>
          <p:cNvPicPr>
            <a:picLocks noChangeAspect="1"/>
          </p:cNvPicPr>
          <p:nvPr/>
        </p:nvPicPr>
        <p:blipFill>
          <a:blip r:embed="rId3"/>
          <a:stretch>
            <a:fillRect/>
          </a:stretch>
        </p:blipFill>
        <p:spPr>
          <a:xfrm>
            <a:off x="765248" y="2161238"/>
            <a:ext cx="5257800" cy="3926625"/>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1AF02127-DFD5-4604-951E-4609E6C4B468}"/>
              </a:ext>
            </a:extLst>
          </p:cNvPr>
          <p:cNvPicPr>
            <a:picLocks noChangeAspect="1"/>
          </p:cNvPicPr>
          <p:nvPr/>
        </p:nvPicPr>
        <p:blipFill>
          <a:blip r:embed="rId4"/>
          <a:stretch>
            <a:fillRect/>
          </a:stretch>
        </p:blipFill>
        <p:spPr>
          <a:xfrm>
            <a:off x="6168953" y="2157789"/>
            <a:ext cx="5184847" cy="3930074"/>
          </a:xfrm>
          <a:prstGeom prst="rect">
            <a:avLst/>
          </a:prstGeom>
          <a:ln>
            <a:solidFill>
              <a:schemeClr val="bg1">
                <a:lumMod val="65000"/>
              </a:schemeClr>
            </a:solidFill>
          </a:ln>
        </p:spPr>
      </p:pic>
      <p:sp>
        <p:nvSpPr>
          <p:cNvPr id="2" name="Slide Number Placeholder 1">
            <a:extLst>
              <a:ext uri="{FF2B5EF4-FFF2-40B4-BE49-F238E27FC236}">
                <a16:creationId xmlns:a16="http://schemas.microsoft.com/office/drawing/2014/main" id="{7BE12629-4576-44FB-97E8-B771A4255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453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Research Methodology</a:t>
            </a:r>
          </a:p>
        </p:txBody>
      </p:sp>
      <p:pic>
        <p:nvPicPr>
          <p:cNvPr id="3" name="Picture 2">
            <a:extLst>
              <a:ext uri="{FF2B5EF4-FFF2-40B4-BE49-F238E27FC236}">
                <a16:creationId xmlns:a16="http://schemas.microsoft.com/office/drawing/2014/main" id="{4B957DAF-72F9-4BAF-A942-A962A0B4BACE}"/>
              </a:ext>
            </a:extLst>
          </p:cNvPr>
          <p:cNvPicPr>
            <a:picLocks noChangeAspect="1"/>
          </p:cNvPicPr>
          <p:nvPr/>
        </p:nvPicPr>
        <p:blipFill>
          <a:blip r:embed="rId3"/>
          <a:stretch>
            <a:fillRect/>
          </a:stretch>
        </p:blipFill>
        <p:spPr>
          <a:xfrm>
            <a:off x="1942906" y="1772808"/>
            <a:ext cx="8306187" cy="4958583"/>
          </a:xfrm>
          <a:prstGeom prst="rect">
            <a:avLst/>
          </a:prstGeom>
          <a:ln>
            <a:solidFill>
              <a:schemeClr val="bg1">
                <a:lumMod val="65000"/>
              </a:schemeClr>
            </a:solidFill>
          </a:ln>
        </p:spPr>
      </p:pic>
      <p:sp>
        <p:nvSpPr>
          <p:cNvPr id="2" name="Slide Number Placeholder 1">
            <a:extLst>
              <a:ext uri="{FF2B5EF4-FFF2-40B4-BE49-F238E27FC236}">
                <a16:creationId xmlns:a16="http://schemas.microsoft.com/office/drawing/2014/main" id="{C699FEBD-9F2A-41D1-9BBC-F812D5FBAD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56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Research Focus</a:t>
            </a:r>
          </a:p>
        </p:txBody>
      </p:sp>
      <p:pic>
        <p:nvPicPr>
          <p:cNvPr id="3" name="Picture 2">
            <a:extLst>
              <a:ext uri="{FF2B5EF4-FFF2-40B4-BE49-F238E27FC236}">
                <a16:creationId xmlns:a16="http://schemas.microsoft.com/office/drawing/2014/main" id="{41CBCC72-CB6C-456A-BC4F-5D24BF0A5BD8}"/>
              </a:ext>
            </a:extLst>
          </p:cNvPr>
          <p:cNvPicPr>
            <a:picLocks noChangeAspect="1"/>
          </p:cNvPicPr>
          <p:nvPr/>
        </p:nvPicPr>
        <p:blipFill>
          <a:blip r:embed="rId3"/>
          <a:stretch>
            <a:fillRect/>
          </a:stretch>
        </p:blipFill>
        <p:spPr>
          <a:xfrm>
            <a:off x="838200" y="1877956"/>
            <a:ext cx="10515599" cy="2877004"/>
          </a:xfrm>
          <a:prstGeom prst="rect">
            <a:avLst/>
          </a:prstGeom>
        </p:spPr>
      </p:pic>
      <p:sp>
        <p:nvSpPr>
          <p:cNvPr id="2" name="Slide Number Placeholder 1">
            <a:extLst>
              <a:ext uri="{FF2B5EF4-FFF2-40B4-BE49-F238E27FC236}">
                <a16:creationId xmlns:a16="http://schemas.microsoft.com/office/drawing/2014/main" id="{13FDABF5-6DE9-474F-AE5F-C11DBDD146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746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Adaptive Sources</a:t>
            </a:r>
          </a:p>
        </p:txBody>
      </p:sp>
      <p:graphicFrame>
        <p:nvGraphicFramePr>
          <p:cNvPr id="4" name="Content Placeholder 3">
            <a:extLst>
              <a:ext uri="{FF2B5EF4-FFF2-40B4-BE49-F238E27FC236}">
                <a16:creationId xmlns:a16="http://schemas.microsoft.com/office/drawing/2014/main" id="{092DA315-83C2-455D-A815-5F19D77DDB53}"/>
              </a:ext>
            </a:extLst>
          </p:cNvPr>
          <p:cNvGraphicFramePr>
            <a:graphicFrameLocks noGrp="1"/>
          </p:cNvGraphicFramePr>
          <p:nvPr>
            <p:ph idx="1"/>
          </p:nvPr>
        </p:nvGraphicFramePr>
        <p:xfrm>
          <a:off x="838200" y="1829223"/>
          <a:ext cx="10515600" cy="4821306"/>
        </p:xfrm>
        <a:graphic>
          <a:graphicData uri="http://schemas.openxmlformats.org/drawingml/2006/table">
            <a:tbl>
              <a:tblPr firstRow="1" firstCol="1" bandRow="1">
                <a:tableStyleId>{7DF18680-E054-41AD-8BC1-D1AEF772440D}</a:tableStyleId>
              </a:tblPr>
              <a:tblGrid>
                <a:gridCol w="3030415">
                  <a:extLst>
                    <a:ext uri="{9D8B030D-6E8A-4147-A177-3AD203B41FA5}">
                      <a16:colId xmlns:a16="http://schemas.microsoft.com/office/drawing/2014/main" val="1800289837"/>
                    </a:ext>
                  </a:extLst>
                </a:gridCol>
                <a:gridCol w="1167619">
                  <a:extLst>
                    <a:ext uri="{9D8B030D-6E8A-4147-A177-3AD203B41FA5}">
                      <a16:colId xmlns:a16="http://schemas.microsoft.com/office/drawing/2014/main" val="3884355680"/>
                    </a:ext>
                  </a:extLst>
                </a:gridCol>
                <a:gridCol w="6317566">
                  <a:extLst>
                    <a:ext uri="{9D8B030D-6E8A-4147-A177-3AD203B41FA5}">
                      <a16:colId xmlns:a16="http://schemas.microsoft.com/office/drawing/2014/main" val="1189910541"/>
                    </a:ext>
                  </a:extLst>
                </a:gridCol>
              </a:tblGrid>
              <a:tr h="534927">
                <a:tc>
                  <a:txBody>
                    <a:bodyPr/>
                    <a:lstStyle/>
                    <a:p>
                      <a:pPr marL="0" marR="0" algn="l">
                        <a:lnSpc>
                          <a:spcPct val="100000"/>
                        </a:lnSpc>
                        <a:spcBef>
                          <a:spcPts val="0"/>
                        </a:spcBef>
                        <a:spcAft>
                          <a:spcPts val="0"/>
                        </a:spcAft>
                      </a:pPr>
                      <a:r>
                        <a:rPr lang="en-US" sz="1600" dirty="0">
                          <a:solidFill>
                            <a:schemeClr val="tx1"/>
                          </a:solidFill>
                          <a:effectLst/>
                          <a:latin typeface="Avenir Next LT Pro" panose="020B0504020202020204" pitchFamily="34" charset="0"/>
                        </a:rPr>
                        <a:t>Learner Characteristics</a:t>
                      </a:r>
                      <a:endParaRPr lang="en-US" sz="16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600" dirty="0">
                          <a:solidFill>
                            <a:schemeClr val="tx1"/>
                          </a:solidFill>
                          <a:effectLst/>
                          <a:latin typeface="Avenir Next LT Pro" panose="020B0504020202020204" pitchFamily="34" charset="0"/>
                        </a:rPr>
                        <a:t>Number of Studies</a:t>
                      </a:r>
                      <a:endParaRPr lang="en-US" sz="16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600" dirty="0">
                          <a:solidFill>
                            <a:schemeClr val="tx1"/>
                          </a:solidFill>
                          <a:effectLst/>
                          <a:latin typeface="Avenir Next LT Pro" panose="020B0504020202020204" pitchFamily="34" charset="0"/>
                        </a:rPr>
                        <a:t>Adaptive Source Measuring Learner Characteristics</a:t>
                      </a:r>
                      <a:endParaRPr lang="en-US" sz="16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extLst>
                  <a:ext uri="{0D108BD9-81ED-4DB2-BD59-A6C34878D82A}">
                    <a16:rowId xmlns:a16="http://schemas.microsoft.com/office/drawing/2014/main" val="193524613"/>
                  </a:ext>
                </a:extLst>
              </a:tr>
              <a:tr h="771977">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Learning Style</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14</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Felder-Silverman Learning Style Model, VARK Questionnaire, Kolb's learning style inventory, Solomon and Felder ILS inventory, Keefe’s learning style test</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extLst>
                  <a:ext uri="{0D108BD9-81ED-4DB2-BD59-A6C34878D82A}">
                    <a16:rowId xmlns:a16="http://schemas.microsoft.com/office/drawing/2014/main" val="2101977276"/>
                  </a:ext>
                </a:extLst>
              </a:tr>
              <a:tr h="514650">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Cognitive Style and Thinking Style</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8</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nSpc>
                          <a:spcPct val="100000"/>
                        </a:lnSpc>
                        <a:spcBef>
                          <a:spcPts val="0"/>
                        </a:spcBef>
                        <a:spcAft>
                          <a:spcPts val="0"/>
                        </a:spcAft>
                      </a:pPr>
                      <a:r>
                        <a:rPr lang="en-US" sz="1400" dirty="0" err="1">
                          <a:solidFill>
                            <a:schemeClr val="tx1"/>
                          </a:solidFill>
                          <a:effectLst/>
                          <a:latin typeface="Avenir Next LT Pro" panose="020B0504020202020204" pitchFamily="34" charset="0"/>
                        </a:rPr>
                        <a:t>Swellerm</a:t>
                      </a:r>
                      <a:r>
                        <a:rPr lang="en-US" sz="1400" dirty="0">
                          <a:solidFill>
                            <a:schemeClr val="tx1"/>
                          </a:solidFill>
                          <a:effectLst/>
                          <a:latin typeface="Avenir Next LT Pro" panose="020B0504020202020204" pitchFamily="34" charset="0"/>
                        </a:rPr>
                        <a:t> van </a:t>
                      </a:r>
                      <a:r>
                        <a:rPr lang="en-US" sz="1400" dirty="0" err="1">
                          <a:solidFill>
                            <a:schemeClr val="tx1"/>
                          </a:solidFill>
                          <a:effectLst/>
                          <a:latin typeface="Avenir Next LT Pro" panose="020B0504020202020204" pitchFamily="34" charset="0"/>
                        </a:rPr>
                        <a:t>Merrienboer</a:t>
                      </a:r>
                      <a:r>
                        <a:rPr lang="en-US" sz="1400" dirty="0">
                          <a:solidFill>
                            <a:schemeClr val="tx1"/>
                          </a:solidFill>
                          <a:effectLst/>
                          <a:latin typeface="Avenir Next LT Pro" panose="020B0504020202020204" pitchFamily="34" charset="0"/>
                        </a:rPr>
                        <a:t> and </a:t>
                      </a:r>
                      <a:r>
                        <a:rPr lang="en-US" sz="1400" dirty="0" err="1">
                          <a:solidFill>
                            <a:schemeClr val="tx1"/>
                          </a:solidFill>
                          <a:effectLst/>
                          <a:latin typeface="Avenir Next LT Pro" panose="020B0504020202020204" pitchFamily="34" charset="0"/>
                        </a:rPr>
                        <a:t>Paas</a:t>
                      </a:r>
                      <a:r>
                        <a:rPr lang="en-US" sz="1400" dirty="0">
                          <a:solidFill>
                            <a:schemeClr val="tx1"/>
                          </a:solidFill>
                          <a:effectLst/>
                          <a:latin typeface="Avenir Next LT Pro" panose="020B0504020202020204" pitchFamily="34" charset="0"/>
                        </a:rPr>
                        <a:t>, </a:t>
                      </a:r>
                      <a:r>
                        <a:rPr lang="en-US" sz="1400" dirty="0" err="1">
                          <a:solidFill>
                            <a:schemeClr val="tx1"/>
                          </a:solidFill>
                          <a:effectLst/>
                          <a:latin typeface="Avenir Next LT Pro" panose="020B0504020202020204" pitchFamily="34" charset="0"/>
                        </a:rPr>
                        <a:t>Pask’s</a:t>
                      </a:r>
                      <a:r>
                        <a:rPr lang="en-US" sz="1400" dirty="0">
                          <a:solidFill>
                            <a:schemeClr val="tx1"/>
                          </a:solidFill>
                          <a:effectLst/>
                          <a:latin typeface="Avenir Next LT Pro" panose="020B0504020202020204" pitchFamily="34" charset="0"/>
                        </a:rPr>
                        <a:t> Holist–Serialist dimension, </a:t>
                      </a:r>
                      <a:r>
                        <a:rPr lang="en-US" sz="1400" dirty="0" err="1">
                          <a:solidFill>
                            <a:schemeClr val="tx1"/>
                          </a:solidFill>
                          <a:effectLst/>
                          <a:latin typeface="Avenir Next LT Pro" panose="020B0504020202020204" pitchFamily="34" charset="0"/>
                        </a:rPr>
                        <a:t>Witkin's</a:t>
                      </a:r>
                      <a:r>
                        <a:rPr lang="en-US" sz="1400" dirty="0">
                          <a:solidFill>
                            <a:schemeClr val="tx1"/>
                          </a:solidFill>
                          <a:effectLst/>
                          <a:latin typeface="Avenir Next LT Pro" panose="020B0504020202020204" pitchFamily="34" charset="0"/>
                        </a:rPr>
                        <a:t> GEFT test, Student preferences for content and components </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extLst>
                  <a:ext uri="{0D108BD9-81ED-4DB2-BD59-A6C34878D82A}">
                    <a16:rowId xmlns:a16="http://schemas.microsoft.com/office/drawing/2014/main" val="26464077"/>
                  </a:ext>
                </a:extLst>
              </a:tr>
              <a:tr h="587457">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Prior Knowledge and Background Knowledge</a:t>
                      </a:r>
                    </a:p>
                  </a:txBody>
                  <a:tcPr marL="61172" marR="61172" marT="0" marB="0" anchor="ctr">
                    <a:no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8</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Pretest, Knowledge test, psychological tests for initial comprehension level</a:t>
                      </a:r>
                    </a:p>
                  </a:txBody>
                  <a:tcPr marL="61172" marR="61172" marT="0" marB="0" anchor="ctr">
                    <a:noFill/>
                  </a:tcPr>
                </a:tc>
                <a:extLst>
                  <a:ext uri="{0D108BD9-81ED-4DB2-BD59-A6C34878D82A}">
                    <a16:rowId xmlns:a16="http://schemas.microsoft.com/office/drawing/2014/main" val="4139073048"/>
                  </a:ext>
                </a:extLst>
              </a:tr>
              <a:tr h="611015">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Knowledge and Metacognitive Knowledge</a:t>
                      </a: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6</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Content Result, Semantic description</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extLst>
                  <a:ext uri="{0D108BD9-81ED-4DB2-BD59-A6C34878D82A}">
                    <a16:rowId xmlns:a16="http://schemas.microsoft.com/office/drawing/2014/main" val="3187682484"/>
                  </a:ext>
                </a:extLst>
              </a:tr>
              <a:tr h="257326">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Preference</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4</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Ignatian Teaching Methods </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extLst>
                  <a:ext uri="{0D108BD9-81ED-4DB2-BD59-A6C34878D82A}">
                    <a16:rowId xmlns:a16="http://schemas.microsoft.com/office/drawing/2014/main" val="263603445"/>
                  </a:ext>
                </a:extLst>
              </a:tr>
              <a:tr h="257326">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Behavior</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3</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Time spent</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extLst>
                  <a:ext uri="{0D108BD9-81ED-4DB2-BD59-A6C34878D82A}">
                    <a16:rowId xmlns:a16="http://schemas.microsoft.com/office/drawing/2014/main" val="2730748158"/>
                  </a:ext>
                </a:extLst>
              </a:tr>
              <a:tr h="257326">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Profile</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3</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Log data</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extLst>
                  <a:ext uri="{0D108BD9-81ED-4DB2-BD59-A6C34878D82A}">
                    <a16:rowId xmlns:a16="http://schemas.microsoft.com/office/drawing/2014/main" val="1717850152"/>
                  </a:ext>
                </a:extLst>
              </a:tr>
              <a:tr h="257326">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Ability</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2</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Proficiency level</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extLst>
                  <a:ext uri="{0D108BD9-81ED-4DB2-BD59-A6C34878D82A}">
                    <a16:rowId xmlns:a16="http://schemas.microsoft.com/office/drawing/2014/main" val="2207635176"/>
                  </a:ext>
                </a:extLst>
              </a:tr>
              <a:tr h="514650">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Multiple Learner Characteristics </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2</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no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Learner needs and personal characteristics, self-efficacy and learning efficiency</a:t>
                      </a:r>
                    </a:p>
                  </a:txBody>
                  <a:tcPr marL="61172" marR="61172" marT="0" marB="0" anchor="ctr">
                    <a:noFill/>
                  </a:tcPr>
                </a:tc>
                <a:extLst>
                  <a:ext uri="{0D108BD9-81ED-4DB2-BD59-A6C34878D82A}">
                    <a16:rowId xmlns:a16="http://schemas.microsoft.com/office/drawing/2014/main" val="4015433028"/>
                  </a:ext>
                </a:extLst>
              </a:tr>
              <a:tr h="257326">
                <a:tc>
                  <a:txBody>
                    <a:bodyPr/>
                    <a:lstStyle/>
                    <a:p>
                      <a:pPr marL="0" marR="0">
                        <a:lnSpc>
                          <a:spcPct val="100000"/>
                        </a:lnSpc>
                        <a:spcBef>
                          <a:spcPts val="0"/>
                        </a:spcBef>
                        <a:spcAft>
                          <a:spcPts val="0"/>
                        </a:spcAft>
                      </a:pPr>
                      <a:r>
                        <a:rPr lang="en-US" sz="1400" b="0" dirty="0">
                          <a:solidFill>
                            <a:schemeClr val="tx1"/>
                          </a:solidFill>
                          <a:effectLst/>
                          <a:latin typeface="Avenir Next LT Pro" panose="020B0504020202020204" pitchFamily="34" charset="0"/>
                        </a:rPr>
                        <a:t>Learner Interest</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gn="l">
                        <a:lnSpc>
                          <a:spcPct val="100000"/>
                        </a:lnSpc>
                        <a:spcBef>
                          <a:spcPts val="0"/>
                        </a:spcBef>
                        <a:spcAft>
                          <a:spcPts val="0"/>
                        </a:spcAft>
                      </a:pPr>
                      <a:r>
                        <a:rPr lang="en-US" sz="1400" b="0" dirty="0">
                          <a:solidFill>
                            <a:schemeClr val="tx1"/>
                          </a:solidFill>
                          <a:effectLst/>
                          <a:latin typeface="Avenir Next LT Pro" panose="020B0504020202020204" pitchFamily="34" charset="0"/>
                        </a:rPr>
                        <a:t>1</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tc>
                  <a:txBody>
                    <a:bodyPr/>
                    <a:lstStyle/>
                    <a:p>
                      <a:pPr marL="0" marR="0">
                        <a:lnSpc>
                          <a:spcPct val="100000"/>
                        </a:lnSpc>
                        <a:spcBef>
                          <a:spcPts val="0"/>
                        </a:spcBef>
                        <a:spcAft>
                          <a:spcPts val="0"/>
                        </a:spcAft>
                      </a:pPr>
                      <a:r>
                        <a:rPr lang="en-US" sz="1400" dirty="0">
                          <a:solidFill>
                            <a:schemeClr val="tx1"/>
                          </a:solidFill>
                          <a:effectLst/>
                          <a:latin typeface="Avenir Next LT Pro" panose="020B0504020202020204" pitchFamily="34" charset="0"/>
                        </a:rPr>
                        <a:t>Student interest survey</a:t>
                      </a:r>
                      <a:endParaRPr lang="en-US" sz="1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1172" marR="61172" marT="0" marB="0" anchor="ctr">
                    <a:solidFill>
                      <a:schemeClr val="bg1">
                        <a:lumMod val="95000"/>
                      </a:schemeClr>
                    </a:solidFill>
                  </a:tcPr>
                </a:tc>
                <a:extLst>
                  <a:ext uri="{0D108BD9-81ED-4DB2-BD59-A6C34878D82A}">
                    <a16:rowId xmlns:a16="http://schemas.microsoft.com/office/drawing/2014/main" val="3931131166"/>
                  </a:ext>
                </a:extLst>
              </a:tr>
            </a:tbl>
          </a:graphicData>
        </a:graphic>
      </p:graphicFrame>
      <p:sp>
        <p:nvSpPr>
          <p:cNvPr id="2" name="Slide Number Placeholder 1">
            <a:extLst>
              <a:ext uri="{FF2B5EF4-FFF2-40B4-BE49-F238E27FC236}">
                <a16:creationId xmlns:a16="http://schemas.microsoft.com/office/drawing/2014/main" id="{8189CC3B-34CF-467D-A3FF-631DB9BB1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027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Adaptive Targets</a:t>
            </a:r>
          </a:p>
        </p:txBody>
      </p:sp>
      <p:graphicFrame>
        <p:nvGraphicFramePr>
          <p:cNvPr id="5" name="Table 4">
            <a:extLst>
              <a:ext uri="{FF2B5EF4-FFF2-40B4-BE49-F238E27FC236}">
                <a16:creationId xmlns:a16="http://schemas.microsoft.com/office/drawing/2014/main" id="{D6F2F9F9-4C90-4CB7-BF0D-B4646D5274AC}"/>
              </a:ext>
            </a:extLst>
          </p:cNvPr>
          <p:cNvGraphicFramePr>
            <a:graphicFrameLocks noGrp="1"/>
          </p:cNvGraphicFramePr>
          <p:nvPr/>
        </p:nvGraphicFramePr>
        <p:xfrm>
          <a:off x="2122319" y="1837055"/>
          <a:ext cx="7947362" cy="4655820"/>
        </p:xfrm>
        <a:graphic>
          <a:graphicData uri="http://schemas.openxmlformats.org/drawingml/2006/table">
            <a:tbl>
              <a:tblPr firstRow="1" firstCol="1" bandRow="1">
                <a:tableStyleId>{7DF18680-E054-41AD-8BC1-D1AEF772440D}</a:tableStyleId>
              </a:tblPr>
              <a:tblGrid>
                <a:gridCol w="2175906">
                  <a:extLst>
                    <a:ext uri="{9D8B030D-6E8A-4147-A177-3AD203B41FA5}">
                      <a16:colId xmlns:a16="http://schemas.microsoft.com/office/drawing/2014/main" val="1160213673"/>
                    </a:ext>
                  </a:extLst>
                </a:gridCol>
                <a:gridCol w="4388420">
                  <a:extLst>
                    <a:ext uri="{9D8B030D-6E8A-4147-A177-3AD203B41FA5}">
                      <a16:colId xmlns:a16="http://schemas.microsoft.com/office/drawing/2014/main" val="1772773974"/>
                    </a:ext>
                  </a:extLst>
                </a:gridCol>
                <a:gridCol w="1383036">
                  <a:extLst>
                    <a:ext uri="{9D8B030D-6E8A-4147-A177-3AD203B41FA5}">
                      <a16:colId xmlns:a16="http://schemas.microsoft.com/office/drawing/2014/main" val="1435710800"/>
                    </a:ext>
                  </a:extLst>
                </a:gridCol>
              </a:tblGrid>
              <a:tr h="477690">
                <a:tc>
                  <a:txBody>
                    <a:bodyPr/>
                    <a:lstStyle/>
                    <a:p>
                      <a:pPr marL="0" marR="0">
                        <a:lnSpc>
                          <a:spcPct val="115000"/>
                        </a:lnSpc>
                        <a:spcBef>
                          <a:spcPts val="0"/>
                        </a:spcBef>
                        <a:spcAft>
                          <a:spcPts val="0"/>
                        </a:spcAft>
                      </a:pPr>
                      <a:r>
                        <a:rPr lang="en-US" sz="1600" b="1" dirty="0">
                          <a:solidFill>
                            <a:schemeClr val="tx1"/>
                          </a:solidFill>
                          <a:effectLst/>
                          <a:latin typeface="Avenir Next LT Pro" panose="020B0504020202020204" pitchFamily="34" charset="0"/>
                        </a:rPr>
                        <a:t>What was adapted?</a:t>
                      </a:r>
                      <a:endParaRPr lang="en-US"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solidFill>
                      <a:schemeClr val="bg1">
                        <a:lumMod val="95000"/>
                      </a:schemeClr>
                    </a:solidFill>
                  </a:tcPr>
                </a:tc>
                <a:tc>
                  <a:txBody>
                    <a:bodyPr/>
                    <a:lstStyle/>
                    <a:p>
                      <a:pPr marL="0" marR="0">
                        <a:lnSpc>
                          <a:spcPct val="115000"/>
                        </a:lnSpc>
                        <a:spcBef>
                          <a:spcPts val="0"/>
                        </a:spcBef>
                        <a:spcAft>
                          <a:spcPts val="0"/>
                        </a:spcAft>
                      </a:pPr>
                      <a:r>
                        <a:rPr lang="en-US" sz="1600" b="1" dirty="0">
                          <a:solidFill>
                            <a:schemeClr val="tx1"/>
                          </a:solidFill>
                          <a:effectLst/>
                          <a:latin typeface="Avenir Next LT Pro" panose="020B0504020202020204" pitchFamily="34" charset="0"/>
                        </a:rPr>
                        <a:t>Adaptive Target</a:t>
                      </a:r>
                      <a:endParaRPr lang="en-US"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solidFill>
                      <a:schemeClr val="bg1">
                        <a:lumMod val="95000"/>
                      </a:schemeClr>
                    </a:solidFill>
                  </a:tcPr>
                </a:tc>
                <a:tc>
                  <a:txBody>
                    <a:bodyPr/>
                    <a:lstStyle/>
                    <a:p>
                      <a:pPr marL="0" marR="0" algn="l">
                        <a:lnSpc>
                          <a:spcPct val="115000"/>
                        </a:lnSpc>
                        <a:spcBef>
                          <a:spcPts val="0"/>
                        </a:spcBef>
                        <a:spcAft>
                          <a:spcPts val="0"/>
                        </a:spcAft>
                      </a:pPr>
                      <a:r>
                        <a:rPr lang="en-US" sz="1600" b="1" dirty="0">
                          <a:solidFill>
                            <a:schemeClr val="tx1"/>
                          </a:solidFill>
                          <a:effectLst/>
                          <a:latin typeface="Avenir Next LT Pro" panose="020B0504020202020204" pitchFamily="34" charset="0"/>
                        </a:rPr>
                        <a:t>Number of Studies</a:t>
                      </a:r>
                      <a:endParaRPr lang="en-US" sz="1600" b="1"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5581260"/>
                  </a:ext>
                </a:extLst>
              </a:tr>
              <a:tr h="457200">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Content</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Content</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9</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451564"/>
                  </a:ext>
                </a:extLst>
              </a:tr>
              <a:tr h="457200">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Assessment</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Feedback</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8</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7894209"/>
                  </a:ext>
                </a:extLst>
              </a:tr>
              <a:tr h="457200">
                <a:tc>
                  <a:txBody>
                    <a:bodyPr/>
                    <a:lstStyle/>
                    <a:p>
                      <a:pPr marL="0" marR="0">
                        <a:lnSpc>
                          <a:spcPct val="115000"/>
                        </a:lnSpc>
                        <a:spcBef>
                          <a:spcPts val="0"/>
                        </a:spcBef>
                        <a:spcAft>
                          <a:spcPts val="0"/>
                        </a:spcAft>
                      </a:pPr>
                      <a:r>
                        <a:rPr lang="en-US" sz="1400" b="0">
                          <a:solidFill>
                            <a:schemeClr val="tx1"/>
                          </a:solidFill>
                          <a:effectLst/>
                          <a:latin typeface="Avenir Next LT Pro" panose="020B0504020202020204" pitchFamily="34" charset="0"/>
                        </a:rPr>
                        <a:t>Assessment</a:t>
                      </a:r>
                      <a:endParaRPr lang="en-US" sz="1400" b="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course topic and question difficulty</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4</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0437071"/>
                  </a:ext>
                </a:extLst>
              </a:tr>
              <a:tr h="457200">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Navigation</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Learning Sequence</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5</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8638959"/>
                  </a:ext>
                </a:extLst>
              </a:tr>
              <a:tr h="457200">
                <a:tc>
                  <a:txBody>
                    <a:bodyPr/>
                    <a:lstStyle/>
                    <a:p>
                      <a:pPr marL="0" marR="0">
                        <a:lnSpc>
                          <a:spcPct val="115000"/>
                        </a:lnSpc>
                        <a:spcBef>
                          <a:spcPts val="0"/>
                        </a:spcBef>
                        <a:spcAft>
                          <a:spcPts val="0"/>
                        </a:spcAft>
                      </a:pPr>
                      <a:r>
                        <a:rPr lang="en-US" sz="1400" b="0">
                          <a:solidFill>
                            <a:schemeClr val="tx1"/>
                          </a:solidFill>
                          <a:effectLst/>
                          <a:latin typeface="Avenir Next LT Pro" panose="020B0504020202020204" pitchFamily="34" charset="0"/>
                        </a:rPr>
                        <a:t>Navigation</a:t>
                      </a:r>
                      <a:endParaRPr lang="en-US" sz="1400" b="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Learning Path</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5</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220352"/>
                  </a:ext>
                </a:extLst>
              </a:tr>
              <a:tr h="457200">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Navigation</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Pacing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1</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2183348"/>
                  </a:ext>
                </a:extLst>
              </a:tr>
              <a:tr h="457200">
                <a:tc>
                  <a:txBody>
                    <a:bodyPr/>
                    <a:lstStyle/>
                    <a:p>
                      <a:pPr marL="0" marR="0">
                        <a:lnSpc>
                          <a:spcPct val="115000"/>
                        </a:lnSpc>
                        <a:spcBef>
                          <a:spcPts val="0"/>
                        </a:spcBef>
                        <a:spcAft>
                          <a:spcPts val="0"/>
                        </a:spcAft>
                      </a:pPr>
                      <a:r>
                        <a:rPr lang="en-US" sz="1400" b="0">
                          <a:solidFill>
                            <a:schemeClr val="tx1"/>
                          </a:solidFill>
                          <a:effectLst/>
                          <a:latin typeface="Avenir Next LT Pro" panose="020B0504020202020204" pitchFamily="34" charset="0"/>
                        </a:rPr>
                        <a:t>Navigation</a:t>
                      </a:r>
                      <a:endParaRPr lang="en-US" sz="1400" b="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Navigation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1</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0822897"/>
                  </a:ext>
                </a:extLst>
              </a:tr>
              <a:tr h="457200">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Presentation</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Caption Filtering</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1</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4525542"/>
                  </a:ext>
                </a:extLst>
              </a:tr>
              <a:tr h="457200">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Presentation</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1400" b="0" dirty="0">
                          <a:solidFill>
                            <a:schemeClr val="tx1"/>
                          </a:solidFill>
                          <a:effectLst/>
                          <a:latin typeface="Avenir Next LT Pro" panose="020B0504020202020204" pitchFamily="34" charset="0"/>
                        </a:rPr>
                        <a:t>Adaptive Material Format and Presentation</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15000"/>
                        </a:lnSpc>
                        <a:spcBef>
                          <a:spcPts val="0"/>
                        </a:spcBef>
                        <a:spcAft>
                          <a:spcPts val="0"/>
                        </a:spcAft>
                      </a:pPr>
                      <a:r>
                        <a:rPr lang="en-US" sz="1400" b="0" dirty="0">
                          <a:solidFill>
                            <a:schemeClr val="tx1"/>
                          </a:solidFill>
                          <a:effectLst/>
                          <a:latin typeface="Avenir Next LT Pro" panose="020B0504020202020204" pitchFamily="34" charset="0"/>
                        </a:rPr>
                        <a:t>4</a:t>
                      </a:r>
                      <a:endParaRPr lang="en-US" sz="1400" b="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564666"/>
                  </a:ext>
                </a:extLst>
              </a:tr>
            </a:tbl>
          </a:graphicData>
        </a:graphic>
      </p:graphicFrame>
      <p:sp>
        <p:nvSpPr>
          <p:cNvPr id="2" name="Slide Number Placeholder 1">
            <a:extLst>
              <a:ext uri="{FF2B5EF4-FFF2-40B4-BE49-F238E27FC236}">
                <a16:creationId xmlns:a16="http://schemas.microsoft.com/office/drawing/2014/main" id="{12D24758-1307-49D1-AA1C-962237F3A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260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458B71E-2E7B-46D9-991D-4C0EA38B9EFF}"/>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Categorization of Adaptive Technology</a:t>
            </a:r>
          </a:p>
        </p:txBody>
      </p:sp>
      <p:pic>
        <p:nvPicPr>
          <p:cNvPr id="3" name="Picture 2" descr="A picture containing text&#10;&#10;Description automatically generated">
            <a:extLst>
              <a:ext uri="{FF2B5EF4-FFF2-40B4-BE49-F238E27FC236}">
                <a16:creationId xmlns:a16="http://schemas.microsoft.com/office/drawing/2014/main" id="{FCE7AFFB-8014-4739-869D-0C9590B13095}"/>
              </a:ext>
            </a:extLst>
          </p:cNvPr>
          <p:cNvPicPr>
            <a:picLocks noChangeAspect="1"/>
          </p:cNvPicPr>
          <p:nvPr/>
        </p:nvPicPr>
        <p:blipFill rotWithShape="1">
          <a:blip r:embed="rId3">
            <a:extLst>
              <a:ext uri="{28A0092B-C50C-407E-A947-70E740481C1C}">
                <a14:useLocalDpi xmlns:a14="http://schemas.microsoft.com/office/drawing/2010/main" val="0"/>
              </a:ext>
            </a:extLst>
          </a:blip>
          <a:srcRect l="10177" t="1803" r="8334" b="2032"/>
          <a:stretch/>
        </p:blipFill>
        <p:spPr>
          <a:xfrm rot="5400000">
            <a:off x="3696795" y="-335940"/>
            <a:ext cx="4798410" cy="9144000"/>
          </a:xfrm>
          <a:prstGeom prst="rect">
            <a:avLst/>
          </a:prstGeom>
        </p:spPr>
      </p:pic>
      <p:sp>
        <p:nvSpPr>
          <p:cNvPr id="2" name="Slide Number Placeholder 1">
            <a:extLst>
              <a:ext uri="{FF2B5EF4-FFF2-40B4-BE49-F238E27FC236}">
                <a16:creationId xmlns:a16="http://schemas.microsoft.com/office/drawing/2014/main" id="{FC9BFA35-DE35-4A53-9809-42E947863B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46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643AF1-DFA4-4646-B609-D6133CBE9D39}"/>
              </a:ext>
            </a:extLst>
          </p:cNvPr>
          <p:cNvSpPr>
            <a:spLocks noGrp="1"/>
          </p:cNvSpPr>
          <p:nvPr>
            <p:ph type="title"/>
          </p:nvPr>
        </p:nvSpPr>
        <p:spPr>
          <a:xfrm>
            <a:off x="838200" y="365125"/>
            <a:ext cx="10515600" cy="1306443"/>
          </a:xfrm>
          <a:solidFill>
            <a:schemeClr val="bg1">
              <a:lumMod val="95000"/>
            </a:schemeClr>
          </a:solidFill>
        </p:spPr>
        <p:txBody>
          <a:bodyPr>
            <a:normAutofit/>
          </a:bodyPr>
          <a:lstStyle/>
          <a:p>
            <a:r>
              <a:rPr lang="en-US" sz="4000" b="1" dirty="0">
                <a:latin typeface="Avenir Next LT Pro" panose="020B0504020202020204" pitchFamily="34" charset="0"/>
              </a:rPr>
              <a:t>Implications and Future Research</a:t>
            </a:r>
          </a:p>
        </p:txBody>
      </p:sp>
      <p:sp>
        <p:nvSpPr>
          <p:cNvPr id="3" name="Content Placeholder 2">
            <a:extLst>
              <a:ext uri="{FF2B5EF4-FFF2-40B4-BE49-F238E27FC236}">
                <a16:creationId xmlns:a16="http://schemas.microsoft.com/office/drawing/2014/main" id="{DB1E01E5-AEF8-472E-9472-B25B69D55EB9}"/>
              </a:ext>
            </a:extLst>
          </p:cNvPr>
          <p:cNvSpPr>
            <a:spLocks noGrp="1"/>
          </p:cNvSpPr>
          <p:nvPr>
            <p:ph idx="1"/>
          </p:nvPr>
        </p:nvSpPr>
        <p:spPr>
          <a:xfrm>
            <a:off x="838200" y="1825625"/>
            <a:ext cx="10515600" cy="4303464"/>
          </a:xfrm>
        </p:spPr>
        <p:txBody>
          <a:bodyPr>
            <a:normAutofit/>
          </a:bodyPr>
          <a:lstStyle/>
          <a:p>
            <a:r>
              <a:rPr lang="en-US" i="1" dirty="0">
                <a:latin typeface="Avenir Next LT Pro" panose="020B0504020202020204" pitchFamily="34" charset="0"/>
              </a:rPr>
              <a:t>Implications</a:t>
            </a:r>
          </a:p>
          <a:p>
            <a:pPr lvl="1"/>
            <a:r>
              <a:rPr lang="en-US" dirty="0">
                <a:latin typeface="Avenir Next LT Pro" panose="020B0504020202020204" pitchFamily="34" charset="0"/>
              </a:rPr>
              <a:t>Designers and developers</a:t>
            </a:r>
          </a:p>
          <a:p>
            <a:pPr lvl="1"/>
            <a:r>
              <a:rPr lang="en-US" dirty="0">
                <a:latin typeface="Avenir Next LT Pro" panose="020B0504020202020204" pitchFamily="34" charset="0"/>
              </a:rPr>
              <a:t>Instructional designers</a:t>
            </a:r>
          </a:p>
          <a:p>
            <a:pPr lvl="1"/>
            <a:r>
              <a:rPr lang="en-US" dirty="0">
                <a:latin typeface="Avenir Next LT Pro" panose="020B0504020202020204" pitchFamily="34" charset="0"/>
              </a:rPr>
              <a:t>Instructors</a:t>
            </a:r>
          </a:p>
          <a:p>
            <a:pPr lvl="1"/>
            <a:r>
              <a:rPr lang="en-US" dirty="0">
                <a:latin typeface="Avenir Next LT Pro" panose="020B0504020202020204" pitchFamily="34" charset="0"/>
              </a:rPr>
              <a:t>Researchers</a:t>
            </a:r>
          </a:p>
          <a:p>
            <a:r>
              <a:rPr lang="en-US" i="1" dirty="0">
                <a:latin typeface="Avenir Next LT Pro" panose="020B0504020202020204" pitchFamily="34" charset="0"/>
              </a:rPr>
              <a:t>Future Research</a:t>
            </a:r>
          </a:p>
          <a:p>
            <a:pPr lvl="1"/>
            <a:r>
              <a:rPr lang="en-US" dirty="0">
                <a:latin typeface="Avenir Next LT Pro" panose="020B0504020202020204" pitchFamily="34" charset="0"/>
              </a:rPr>
              <a:t>Need for more qualitative focused studies</a:t>
            </a:r>
          </a:p>
          <a:p>
            <a:pPr lvl="1"/>
            <a:r>
              <a:rPr lang="en-US" dirty="0">
                <a:latin typeface="Avenir Next LT Pro" panose="020B0504020202020204" pitchFamily="34" charset="0"/>
              </a:rPr>
              <a:t>Continue to examine aspects of adaptivity</a:t>
            </a:r>
          </a:p>
          <a:p>
            <a:pPr>
              <a:buFont typeface="Wingdings" panose="05000000000000000000" pitchFamily="2" charset="2"/>
              <a:buChar char="v"/>
            </a:pPr>
            <a:endParaRPr lang="en-US" sz="2000"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8AE7A18E-5141-4D00-8D54-097F448053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7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99161-23AC-014F-8395-7566D7907E3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Publication</a:t>
            </a:r>
            <a:br>
              <a:rPr lang="en-US" sz="3600">
                <a:solidFill>
                  <a:srgbClr val="FFFFFF"/>
                </a:solidFill>
              </a:rPr>
            </a:br>
            <a:r>
              <a:rPr lang="en-US" sz="3600">
                <a:solidFill>
                  <a:srgbClr val="FFFFFF"/>
                </a:solidFill>
              </a:rPr>
              <a:t>Trajectory</a:t>
            </a:r>
          </a:p>
        </p:txBody>
      </p:sp>
      <p:sp>
        <p:nvSpPr>
          <p:cNvPr id="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C04DCE-0999-F64C-B9C3-3A8A61939E98}"/>
              </a:ext>
            </a:extLst>
          </p:cNvPr>
          <p:cNvPicPr>
            <a:picLocks noChangeAspect="1"/>
          </p:cNvPicPr>
          <p:nvPr/>
        </p:nvPicPr>
        <p:blipFill>
          <a:blip r:embed="rId4"/>
          <a:stretch>
            <a:fillRect/>
          </a:stretch>
        </p:blipFill>
        <p:spPr>
          <a:xfrm>
            <a:off x="493354" y="1198816"/>
            <a:ext cx="7975578" cy="4794567"/>
          </a:xfrm>
          <a:prstGeom prst="rect">
            <a:avLst/>
          </a:prstGeom>
        </p:spPr>
      </p:pic>
    </p:spTree>
    <p:custDataLst>
      <p:tags r:id="rId1"/>
    </p:custDataLst>
    <p:extLst>
      <p:ext uri="{BB962C8B-B14F-4D97-AF65-F5344CB8AC3E}">
        <p14:creationId xmlns:p14="http://schemas.microsoft.com/office/powerpoint/2010/main" val="1210926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E5F1-9953-491D-BAC9-1355723DBF2D}"/>
              </a:ext>
            </a:extLst>
          </p:cNvPr>
          <p:cNvSpPr>
            <a:spLocks noGrp="1"/>
          </p:cNvSpPr>
          <p:nvPr>
            <p:ph type="title"/>
          </p:nvPr>
        </p:nvSpPr>
        <p:spPr>
          <a:solidFill>
            <a:schemeClr val="bg1">
              <a:lumMod val="95000"/>
            </a:schemeClr>
          </a:solidFill>
        </p:spPr>
        <p:txBody>
          <a:bodyPr>
            <a:normAutofit/>
          </a:bodyPr>
          <a:lstStyle/>
          <a:p>
            <a:r>
              <a:rPr lang="en-US" sz="4000" b="1" dirty="0">
                <a:latin typeface="Avenir Next LT Pro" panose="020B0504020202020204" pitchFamily="34" charset="0"/>
              </a:rPr>
              <a:t>Adaptive Learning</a:t>
            </a:r>
          </a:p>
        </p:txBody>
      </p:sp>
      <p:sp>
        <p:nvSpPr>
          <p:cNvPr id="3" name="Content Placeholder 2">
            <a:extLst>
              <a:ext uri="{FF2B5EF4-FFF2-40B4-BE49-F238E27FC236}">
                <a16:creationId xmlns:a16="http://schemas.microsoft.com/office/drawing/2014/main" id="{0FFFE9C0-D20A-4B03-9E52-3903E01BF653}"/>
              </a:ext>
            </a:extLst>
          </p:cNvPr>
          <p:cNvSpPr>
            <a:spLocks noGrp="1"/>
          </p:cNvSpPr>
          <p:nvPr>
            <p:ph idx="1"/>
          </p:nvPr>
        </p:nvSpPr>
        <p:spPr/>
        <p:txBody>
          <a:bodyPr/>
          <a:lstStyle/>
          <a:p>
            <a:pPr marL="0" indent="0">
              <a:buNone/>
            </a:pPr>
            <a:r>
              <a:rPr lang="en-US" sz="2000" dirty="0">
                <a:latin typeface="Avenir Next LT Pro" panose="020B0504020202020204" pitchFamily="34" charset="0"/>
              </a:rPr>
              <a:t>Martin, F., Chen, Y., Moore, R. L., &amp; </a:t>
            </a:r>
            <a:r>
              <a:rPr lang="en-US" sz="2000" dirty="0" err="1">
                <a:latin typeface="Avenir Next LT Pro" panose="020B0504020202020204" pitchFamily="34" charset="0"/>
              </a:rPr>
              <a:t>Westine</a:t>
            </a:r>
            <a:r>
              <a:rPr lang="en-US" sz="2000" dirty="0">
                <a:latin typeface="Avenir Next LT Pro" panose="020B0504020202020204" pitchFamily="34" charset="0"/>
              </a:rPr>
              <a:t>, C. D. (2020). Systematic review of adaptive learning research designs, context, strategies, and technologies from 2009 to 2018. </a:t>
            </a:r>
            <a:r>
              <a:rPr lang="en-US" sz="2000" i="1" dirty="0">
                <a:latin typeface="Avenir Next LT Pro" panose="020B0504020202020204" pitchFamily="34" charset="0"/>
              </a:rPr>
              <a:t>Educational Technology Research and Development</a:t>
            </a:r>
            <a:r>
              <a:rPr lang="en-US" sz="2000" dirty="0">
                <a:latin typeface="Avenir Next LT Pro" panose="020B0504020202020204" pitchFamily="34" charset="0"/>
              </a:rPr>
              <a:t>, </a:t>
            </a:r>
            <a:r>
              <a:rPr lang="en-US" sz="2000" i="1" dirty="0">
                <a:latin typeface="Avenir Next LT Pro" panose="020B0504020202020204" pitchFamily="34" charset="0"/>
              </a:rPr>
              <a:t>68</a:t>
            </a:r>
            <a:r>
              <a:rPr lang="en-US" sz="2000" dirty="0">
                <a:latin typeface="Avenir Next LT Pro" panose="020B0504020202020204" pitchFamily="34" charset="0"/>
              </a:rPr>
              <a:t>,1903-1929. </a:t>
            </a:r>
            <a:r>
              <a:rPr lang="en-US" sz="2000" dirty="0">
                <a:effectLst/>
                <a:latin typeface="Avenir Next LT Pro" panose="020B0504020202020204" pitchFamily="34" charset="0"/>
              </a:rPr>
              <a:t>https://doi.org/10.1007/s11423-020-09793-2</a:t>
            </a:r>
          </a:p>
          <a:p>
            <a:pPr marL="0" indent="0">
              <a:buNone/>
            </a:pPr>
            <a:endParaRPr lang="en-US" sz="2400" dirty="0">
              <a:latin typeface="Avenir Next LT Pro" panose="020B0504020202020204" pitchFamily="34" charset="0"/>
            </a:endParaRPr>
          </a:p>
          <a:p>
            <a:endParaRPr lang="en-US" dirty="0"/>
          </a:p>
        </p:txBody>
      </p:sp>
      <p:pic>
        <p:nvPicPr>
          <p:cNvPr id="5" name="Picture 2" descr="Educational Technology Research and Development | Home">
            <a:extLst>
              <a:ext uri="{FF2B5EF4-FFF2-40B4-BE49-F238E27FC236}">
                <a16:creationId xmlns:a16="http://schemas.microsoft.com/office/drawing/2014/main" id="{1C7AC18D-D89A-473D-8F8A-257EBB2EC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211" y="3421063"/>
            <a:ext cx="2157577" cy="27559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BE362AD-F62F-4C48-A1AA-1EDE6E8F7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7710B-9E13-4BB5-9841-0B832EB8AF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852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49262-7965-4F2D-B4F5-23EAB9BA1EC1}"/>
              </a:ext>
            </a:extLst>
          </p:cNvPr>
          <p:cNvSpPr>
            <a:spLocks noGrp="1"/>
          </p:cNvSpPr>
          <p:nvPr>
            <p:ph type="ctrTitle"/>
          </p:nvPr>
        </p:nvSpPr>
        <p:spPr>
          <a:xfrm>
            <a:off x="1524000" y="150579"/>
            <a:ext cx="9144000" cy="2723103"/>
          </a:xfrm>
        </p:spPr>
        <p:txBody>
          <a:bodyPr>
            <a:noAutofit/>
          </a:bodyPr>
          <a:lstStyle/>
          <a:p>
            <a:pPr>
              <a:lnSpc>
                <a:spcPct val="100000"/>
              </a:lnSpc>
            </a:pPr>
            <a:r>
              <a:rPr lang="en-US" sz="4000" dirty="0"/>
              <a:t>“Like, Comment, and Share”: </a:t>
            </a:r>
            <a:br>
              <a:rPr lang="en-US" sz="4000" dirty="0"/>
            </a:br>
            <a:r>
              <a:rPr lang="en-US" sz="4000" dirty="0"/>
              <a:t>Professional Development Through Social Media in Higher Education </a:t>
            </a:r>
            <a:endParaRPr lang="en-US" sz="4000" spc="300" dirty="0">
              <a:latin typeface="+mn-lt"/>
            </a:endParaRPr>
          </a:p>
        </p:txBody>
      </p:sp>
      <p:sp>
        <p:nvSpPr>
          <p:cNvPr id="3" name="Subtitle 2">
            <a:extLst>
              <a:ext uri="{FF2B5EF4-FFF2-40B4-BE49-F238E27FC236}">
                <a16:creationId xmlns:a16="http://schemas.microsoft.com/office/drawing/2014/main" id="{DA2C34D5-019A-4AE4-B3CB-39FAE1AA7670}"/>
              </a:ext>
            </a:extLst>
          </p:cNvPr>
          <p:cNvSpPr>
            <a:spLocks noGrp="1"/>
          </p:cNvSpPr>
          <p:nvPr>
            <p:ph type="subTitle" idx="1"/>
          </p:nvPr>
        </p:nvSpPr>
        <p:spPr>
          <a:xfrm>
            <a:off x="2699523" y="4825365"/>
            <a:ext cx="8961120" cy="2286000"/>
          </a:xfrm>
        </p:spPr>
        <p:txBody>
          <a:bodyPr>
            <a:normAutofit/>
          </a:bodyPr>
          <a:lstStyle/>
          <a:p>
            <a:pPr marL="342900" indent="-342900" algn="l">
              <a:buFont typeface="Wingdings" panose="05000000000000000000" pitchFamily="2" charset="2"/>
              <a:buChar char="Ø"/>
            </a:pPr>
            <a:r>
              <a:rPr lang="en-US" sz="3200" dirty="0"/>
              <a:t>Tian Luo (Old Dominion University)</a:t>
            </a:r>
          </a:p>
          <a:p>
            <a:pPr marL="342900" indent="-342900" algn="l">
              <a:buFont typeface="Wingdings" panose="05000000000000000000" pitchFamily="2" charset="2"/>
              <a:buChar char="Ø"/>
            </a:pPr>
            <a:r>
              <a:rPr lang="en-US" altLang="zh-CN" sz="3200" dirty="0"/>
              <a:t>Candice</a:t>
            </a:r>
            <a:r>
              <a:rPr lang="zh-CN" altLang="en-US" sz="3200" dirty="0"/>
              <a:t> </a:t>
            </a:r>
            <a:r>
              <a:rPr lang="en-US" altLang="zh-CN" sz="3200" dirty="0"/>
              <a:t>Freeman</a:t>
            </a:r>
            <a:r>
              <a:rPr lang="zh-CN" altLang="en-US" sz="3200" dirty="0"/>
              <a:t> </a:t>
            </a:r>
            <a:r>
              <a:rPr lang="en-US" sz="3200" dirty="0"/>
              <a:t>(Old Dominion University</a:t>
            </a:r>
            <a:r>
              <a:rPr lang="en-US" altLang="zh-CN" sz="3200" dirty="0"/>
              <a:t>)</a:t>
            </a:r>
          </a:p>
          <a:p>
            <a:pPr marL="342900" indent="-342900" algn="l">
              <a:buFont typeface="Wingdings" panose="05000000000000000000" pitchFamily="2" charset="2"/>
              <a:buChar char="Ø"/>
            </a:pPr>
            <a:r>
              <a:rPr lang="en-US" altLang="zh-CN" sz="3200" dirty="0"/>
              <a:t>Jill</a:t>
            </a:r>
            <a:r>
              <a:rPr lang="zh-CN" altLang="en-US" sz="3200" dirty="0"/>
              <a:t> </a:t>
            </a:r>
            <a:r>
              <a:rPr lang="en-US" altLang="zh-CN" sz="3200" dirty="0" err="1"/>
              <a:t>Stefaniak</a:t>
            </a:r>
            <a:r>
              <a:rPr lang="zh-CN" altLang="en-US" sz="3200" dirty="0"/>
              <a:t> </a:t>
            </a:r>
            <a:r>
              <a:rPr lang="en-US" altLang="zh-CN" sz="3200" dirty="0"/>
              <a:t>(University</a:t>
            </a:r>
            <a:r>
              <a:rPr lang="zh-CN" altLang="en-US" sz="3200" dirty="0"/>
              <a:t> </a:t>
            </a:r>
            <a:r>
              <a:rPr lang="en-US" altLang="zh-CN" sz="3200" dirty="0"/>
              <a:t>of</a:t>
            </a:r>
            <a:r>
              <a:rPr lang="zh-CN" altLang="en-US" sz="3200" dirty="0"/>
              <a:t> </a:t>
            </a:r>
            <a:r>
              <a:rPr lang="en-US" altLang="zh-CN" sz="3200" dirty="0"/>
              <a:t>Georgia)</a:t>
            </a:r>
          </a:p>
          <a:p>
            <a:pPr marL="342900" indent="-342900" algn="l">
              <a:buFont typeface="Wingdings" panose="05000000000000000000" pitchFamily="2" charset="2"/>
              <a:buChar char="Ø"/>
            </a:pPr>
            <a:endParaRPr lang="en-US" sz="3200" dirty="0"/>
          </a:p>
        </p:txBody>
      </p:sp>
      <p:sp>
        <p:nvSpPr>
          <p:cNvPr id="4" name="Date Placeholder 3">
            <a:extLst>
              <a:ext uri="{FF2B5EF4-FFF2-40B4-BE49-F238E27FC236}">
                <a16:creationId xmlns:a16="http://schemas.microsoft.com/office/drawing/2014/main" id="{60C26D2C-B303-48D2-8BB3-8BC8E4869DA9}"/>
              </a:ext>
            </a:extLst>
          </p:cNvPr>
          <p:cNvSpPr>
            <a:spLocks noGrp="1"/>
          </p:cNvSpPr>
          <p:nvPr>
            <p:ph type="dt" sz="half" idx="10"/>
          </p:nvPr>
        </p:nvSpPr>
        <p:spPr>
          <a:xfrm>
            <a:off x="152400" y="6168390"/>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83C6">
                    <a:lumMod val="50000"/>
                  </a:srgbClr>
                </a:solidFill>
                <a:effectLst/>
                <a:uLnTx/>
                <a:uFillTx/>
                <a:latin typeface="Abadi"/>
                <a:ea typeface="+mn-ea"/>
                <a:cs typeface="+mn-cs"/>
              </a:rPr>
              <a:t>#AECT20</a:t>
            </a:r>
          </a:p>
        </p:txBody>
      </p:sp>
    </p:spTree>
    <p:extLst>
      <p:ext uri="{BB962C8B-B14F-4D97-AF65-F5344CB8AC3E}">
        <p14:creationId xmlns:p14="http://schemas.microsoft.com/office/powerpoint/2010/main" val="3666664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EFB3-315C-462F-945A-78D2EDB111AE}"/>
              </a:ext>
            </a:extLst>
          </p:cNvPr>
          <p:cNvSpPr>
            <a:spLocks noGrp="1"/>
          </p:cNvSpPr>
          <p:nvPr>
            <p:ph type="title"/>
          </p:nvPr>
        </p:nvSpPr>
        <p:spPr/>
        <p:txBody>
          <a:bodyPr/>
          <a:lstStyle/>
          <a:p>
            <a:r>
              <a:rPr lang="en-US" dirty="0"/>
              <a:t>Introduction</a:t>
            </a:r>
          </a:p>
        </p:txBody>
      </p:sp>
      <p:graphicFrame>
        <p:nvGraphicFramePr>
          <p:cNvPr id="4" name="Content Placeholder 3">
            <a:extLst>
              <a:ext uri="{FF2B5EF4-FFF2-40B4-BE49-F238E27FC236}">
                <a16:creationId xmlns:a16="http://schemas.microsoft.com/office/drawing/2014/main" id="{A21BDF48-A0E5-481A-A1DA-45E446DC8683}"/>
              </a:ext>
            </a:extLst>
          </p:cNvPr>
          <p:cNvGraphicFramePr>
            <a:graphicFrameLocks noGrp="1"/>
          </p:cNvGraphicFramePr>
          <p:nvPr>
            <p:ph idx="1"/>
          </p:nvPr>
        </p:nvGraphicFramePr>
        <p:xfrm>
          <a:off x="838200" y="204914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9919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9D76-4732-6649-B5C1-55806035F003}"/>
              </a:ext>
            </a:extLst>
          </p:cNvPr>
          <p:cNvSpPr>
            <a:spLocks noGrp="1"/>
          </p:cNvSpPr>
          <p:nvPr>
            <p:ph type="title"/>
          </p:nvPr>
        </p:nvSpPr>
        <p:spPr/>
        <p:txBody>
          <a:bodyPr/>
          <a:lstStyle/>
          <a:p>
            <a:r>
              <a:rPr lang="en-US" altLang="zh-CN" dirty="0"/>
              <a:t>Research</a:t>
            </a:r>
            <a:r>
              <a:rPr lang="zh-CN" altLang="en-US" dirty="0"/>
              <a:t> </a:t>
            </a:r>
            <a:r>
              <a:rPr lang="en-US" altLang="zh-CN" dirty="0"/>
              <a:t>Questions</a:t>
            </a:r>
            <a:endParaRPr lang="en-US" dirty="0"/>
          </a:p>
        </p:txBody>
      </p:sp>
      <p:sp>
        <p:nvSpPr>
          <p:cNvPr id="3" name="Content Placeholder 2">
            <a:extLst>
              <a:ext uri="{FF2B5EF4-FFF2-40B4-BE49-F238E27FC236}">
                <a16:creationId xmlns:a16="http://schemas.microsoft.com/office/drawing/2014/main" id="{D639F271-8FB0-7149-B77D-69A558E8DBA9}"/>
              </a:ext>
            </a:extLst>
          </p:cNvPr>
          <p:cNvSpPr>
            <a:spLocks noGrp="1"/>
          </p:cNvSpPr>
          <p:nvPr>
            <p:ph idx="1"/>
          </p:nvPr>
        </p:nvSpPr>
        <p:spPr/>
        <p:txBody>
          <a:bodyPr>
            <a:normAutofit fontScale="92500" lnSpcReduction="10000"/>
          </a:bodyPr>
          <a:lstStyle/>
          <a:p>
            <a:pPr lvl="0"/>
            <a:r>
              <a:rPr lang="en-US" dirty="0"/>
              <a:t>What are the </a:t>
            </a:r>
            <a:r>
              <a:rPr lang="en-US" u="sng" dirty="0"/>
              <a:t>current trends in research </a:t>
            </a:r>
            <a:r>
              <a:rPr lang="en-US" dirty="0"/>
              <a:t>involving social media and faculty professional development in higher education?</a:t>
            </a:r>
          </a:p>
          <a:p>
            <a:pPr lvl="0"/>
            <a:r>
              <a:rPr lang="en-US" dirty="0"/>
              <a:t>What are the main characteristics of reviewed studies explaining higher education faculty’s professional development on social media (i.e., </a:t>
            </a:r>
            <a:r>
              <a:rPr lang="en-US" u="sng" dirty="0"/>
              <a:t>types of studies found, social media tools identified, and academic disciplines of the studies)?</a:t>
            </a:r>
          </a:p>
          <a:p>
            <a:pPr lvl="0"/>
            <a:r>
              <a:rPr lang="en-US" dirty="0"/>
              <a:t>What </a:t>
            </a:r>
            <a:r>
              <a:rPr lang="en-US" u="sng" dirty="0"/>
              <a:t>theoretical frameworks and research methodologies </a:t>
            </a:r>
            <a:r>
              <a:rPr lang="en-US" dirty="0"/>
              <a:t>have been utilized to examine research involving social media and faculty professional development in higher education?</a:t>
            </a:r>
          </a:p>
          <a:p>
            <a:pPr lvl="0"/>
            <a:r>
              <a:rPr lang="en-US" dirty="0"/>
              <a:t>What </a:t>
            </a:r>
            <a:r>
              <a:rPr lang="en-US" u="sng" dirty="0"/>
              <a:t>guidelines and implications </a:t>
            </a:r>
            <a:r>
              <a:rPr lang="en-US" dirty="0"/>
              <a:t>exist in the literature with regard to facilitating sustainable online faculty development efforts on social media? </a:t>
            </a:r>
          </a:p>
        </p:txBody>
      </p:sp>
    </p:spTree>
    <p:extLst>
      <p:ext uri="{BB962C8B-B14F-4D97-AF65-F5344CB8AC3E}">
        <p14:creationId xmlns:p14="http://schemas.microsoft.com/office/powerpoint/2010/main" val="4151151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9D09-2F23-8745-AFD9-7E3DDB4FC1A9}"/>
              </a:ext>
            </a:extLst>
          </p:cNvPr>
          <p:cNvSpPr>
            <a:spLocks noGrp="1"/>
          </p:cNvSpPr>
          <p:nvPr>
            <p:ph type="title"/>
          </p:nvPr>
        </p:nvSpPr>
        <p:spPr/>
        <p:txBody>
          <a:bodyPr>
            <a:normAutofit fontScale="90000"/>
          </a:bodyPr>
          <a:lstStyle/>
          <a:p>
            <a:r>
              <a:rPr lang="en-US" altLang="zh-CN" dirty="0"/>
              <a:t>A</a:t>
            </a:r>
            <a:r>
              <a:rPr lang="en-US" dirty="0"/>
              <a:t>rticle </a:t>
            </a:r>
            <a:r>
              <a:rPr lang="en-US" altLang="zh-CN" dirty="0"/>
              <a:t>I</a:t>
            </a:r>
            <a:r>
              <a:rPr lang="en-US" dirty="0"/>
              <a:t>dentification </a:t>
            </a:r>
            <a:r>
              <a:rPr lang="en-US" altLang="zh-CN" dirty="0"/>
              <a:t>Process</a:t>
            </a:r>
            <a:r>
              <a:rPr lang="zh-CN" altLang="en-US" dirty="0"/>
              <a:t> </a:t>
            </a:r>
            <a:r>
              <a:rPr lang="en-US" dirty="0"/>
              <a:t>following PRISMA</a:t>
            </a:r>
            <a:r>
              <a:rPr lang="en-US" dirty="0">
                <a:effectLst/>
              </a:rPr>
              <a:t> </a:t>
            </a:r>
            <a:endParaRPr lang="en-US" dirty="0"/>
          </a:p>
        </p:txBody>
      </p:sp>
      <p:grpSp>
        <p:nvGrpSpPr>
          <p:cNvPr id="4" name="Group 3">
            <a:extLst>
              <a:ext uri="{FF2B5EF4-FFF2-40B4-BE49-F238E27FC236}">
                <a16:creationId xmlns:a16="http://schemas.microsoft.com/office/drawing/2014/main" id="{38FBFD05-B71C-5940-B15E-86DAC8899703}"/>
              </a:ext>
            </a:extLst>
          </p:cNvPr>
          <p:cNvGrpSpPr/>
          <p:nvPr/>
        </p:nvGrpSpPr>
        <p:grpSpPr>
          <a:xfrm>
            <a:off x="1214437" y="1574469"/>
            <a:ext cx="8972550" cy="5142853"/>
            <a:chOff x="0" y="0"/>
            <a:chExt cx="5943600" cy="3456750"/>
          </a:xfrm>
        </p:grpSpPr>
        <p:grpSp>
          <p:nvGrpSpPr>
            <p:cNvPr id="5" name="Group 4">
              <a:extLst>
                <a:ext uri="{FF2B5EF4-FFF2-40B4-BE49-F238E27FC236}">
                  <a16:creationId xmlns:a16="http://schemas.microsoft.com/office/drawing/2014/main" id="{34C98BE6-22F7-D345-A9D5-828CCDF9F040}"/>
                </a:ext>
              </a:extLst>
            </p:cNvPr>
            <p:cNvGrpSpPr/>
            <p:nvPr/>
          </p:nvGrpSpPr>
          <p:grpSpPr>
            <a:xfrm>
              <a:off x="0" y="0"/>
              <a:ext cx="5943600" cy="3456750"/>
              <a:chOff x="0" y="0"/>
              <a:chExt cx="5943600" cy="3456750"/>
            </a:xfrm>
          </p:grpSpPr>
          <p:sp>
            <p:nvSpPr>
              <p:cNvPr id="6" name="Rectangle 5">
                <a:extLst>
                  <a:ext uri="{FF2B5EF4-FFF2-40B4-BE49-F238E27FC236}">
                    <a16:creationId xmlns:a16="http://schemas.microsoft.com/office/drawing/2014/main" id="{D6830E39-C1A4-024E-BA13-3E9AF71DE03A}"/>
                  </a:ext>
                </a:extLst>
              </p:cNvPr>
              <p:cNvSpPr/>
              <p:nvPr/>
            </p:nvSpPr>
            <p:spPr>
              <a:xfrm>
                <a:off x="0" y="0"/>
                <a:ext cx="5943600" cy="345675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7" name="Chevron 6">
                <a:extLst>
                  <a:ext uri="{FF2B5EF4-FFF2-40B4-BE49-F238E27FC236}">
                    <a16:creationId xmlns:a16="http://schemas.microsoft.com/office/drawing/2014/main" id="{153A03FE-DDED-1E40-943A-39A6BF3045F8}"/>
                  </a:ext>
                </a:extLst>
              </p:cNvPr>
              <p:cNvSpPr/>
              <p:nvPr/>
            </p:nvSpPr>
            <p:spPr>
              <a:xfrm>
                <a:off x="2780" y="154549"/>
                <a:ext cx="1198399" cy="630346"/>
              </a:xfrm>
              <a:prstGeom prst="chevron">
                <a:avLst>
                  <a:gd name="adj" fmla="val 5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8" name="Text Box 5">
                <a:extLst>
                  <a:ext uri="{FF2B5EF4-FFF2-40B4-BE49-F238E27FC236}">
                    <a16:creationId xmlns:a16="http://schemas.microsoft.com/office/drawing/2014/main" id="{BAB85C39-36D9-774C-AEB4-06F4B0FB5537}"/>
                  </a:ext>
                </a:extLst>
              </p:cNvPr>
              <p:cNvSpPr txBox="1"/>
              <p:nvPr/>
            </p:nvSpPr>
            <p:spPr>
              <a:xfrm>
                <a:off x="317953" y="154549"/>
                <a:ext cx="568053" cy="630346"/>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Searching</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Chevron 8">
                <a:extLst>
                  <a:ext uri="{FF2B5EF4-FFF2-40B4-BE49-F238E27FC236}">
                    <a16:creationId xmlns:a16="http://schemas.microsoft.com/office/drawing/2014/main" id="{7DA0E2B0-F27E-1E46-B10C-B242A24C14C0}"/>
                  </a:ext>
                </a:extLst>
              </p:cNvPr>
              <p:cNvSpPr/>
              <p:nvPr/>
            </p:nvSpPr>
            <p:spPr>
              <a:xfrm>
                <a:off x="996316" y="184582"/>
                <a:ext cx="1369417" cy="570279"/>
              </a:xfrm>
              <a:prstGeom prst="chevron">
                <a:avLst>
                  <a:gd name="adj" fmla="val 50000"/>
                </a:avLst>
              </a:prstGeom>
              <a:solidFill>
                <a:schemeClr val="lt1">
                  <a:alpha val="89803"/>
                </a:schemeClr>
              </a:solidFill>
              <a:ln w="12700" cap="flat" cmpd="sng">
                <a:solidFill>
                  <a:schemeClr val="dk1">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0" name="Text Box 7">
                <a:extLst>
                  <a:ext uri="{FF2B5EF4-FFF2-40B4-BE49-F238E27FC236}">
                    <a16:creationId xmlns:a16="http://schemas.microsoft.com/office/drawing/2014/main" id="{70D5D600-BD8C-A54D-9D2A-F77EEB8BC735}"/>
                  </a:ext>
                </a:extLst>
              </p:cNvPr>
              <p:cNvSpPr txBox="1"/>
              <p:nvPr/>
            </p:nvSpPr>
            <p:spPr>
              <a:xfrm>
                <a:off x="1281456" y="184582"/>
                <a:ext cx="799138" cy="570279"/>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Major Databases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89000"/>
                  </a:lnSpc>
                  <a:spcBef>
                    <a:spcPts val="365"/>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1,269)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Chevron 10">
                <a:extLst>
                  <a:ext uri="{FF2B5EF4-FFF2-40B4-BE49-F238E27FC236}">
                    <a16:creationId xmlns:a16="http://schemas.microsoft.com/office/drawing/2014/main" id="{D1F9404B-4E53-184A-8432-9BEA10FC2DC8}"/>
                  </a:ext>
                </a:extLst>
              </p:cNvPr>
              <p:cNvSpPr/>
              <p:nvPr/>
            </p:nvSpPr>
            <p:spPr>
              <a:xfrm>
                <a:off x="2182618" y="200730"/>
                <a:ext cx="1416543" cy="537983"/>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2" name="Text Box 9">
                <a:extLst>
                  <a:ext uri="{FF2B5EF4-FFF2-40B4-BE49-F238E27FC236}">
                    <a16:creationId xmlns:a16="http://schemas.microsoft.com/office/drawing/2014/main" id="{E4A32CB4-4536-C740-A72C-F31372BC962C}"/>
                  </a:ext>
                </a:extLst>
              </p:cNvPr>
              <p:cNvSpPr txBox="1"/>
              <p:nvPr/>
            </p:nvSpPr>
            <p:spPr>
              <a:xfrm>
                <a:off x="2451610" y="200730"/>
                <a:ext cx="878560" cy="537983"/>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Google Scholar (</a:t>
                </a: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100)</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Chevron 12">
                <a:extLst>
                  <a:ext uri="{FF2B5EF4-FFF2-40B4-BE49-F238E27FC236}">
                    <a16:creationId xmlns:a16="http://schemas.microsoft.com/office/drawing/2014/main" id="{D7835D9E-6B7B-A14E-A006-3E40A005BEF4}"/>
                  </a:ext>
                </a:extLst>
              </p:cNvPr>
              <p:cNvSpPr/>
              <p:nvPr/>
            </p:nvSpPr>
            <p:spPr>
              <a:xfrm>
                <a:off x="3416046" y="208128"/>
                <a:ext cx="1307969" cy="523187"/>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4" name="Text Box 11">
                <a:extLst>
                  <a:ext uri="{FF2B5EF4-FFF2-40B4-BE49-F238E27FC236}">
                    <a16:creationId xmlns:a16="http://schemas.microsoft.com/office/drawing/2014/main" id="{03D50A7B-3225-3849-ADD8-23FA1A9E0024}"/>
                  </a:ext>
                </a:extLst>
              </p:cNvPr>
              <p:cNvSpPr txBox="1"/>
              <p:nvPr/>
            </p:nvSpPr>
            <p:spPr>
              <a:xfrm>
                <a:off x="3677640" y="208128"/>
                <a:ext cx="784782" cy="523187"/>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Hand Search 3 Major Journals (n=28)</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Chevron 14">
                <a:extLst>
                  <a:ext uri="{FF2B5EF4-FFF2-40B4-BE49-F238E27FC236}">
                    <a16:creationId xmlns:a16="http://schemas.microsoft.com/office/drawing/2014/main" id="{256BD9D4-8EA1-AA40-8BB0-A97327F50488}"/>
                  </a:ext>
                </a:extLst>
              </p:cNvPr>
              <p:cNvSpPr/>
              <p:nvPr/>
            </p:nvSpPr>
            <p:spPr>
              <a:xfrm>
                <a:off x="4540900" y="200730"/>
                <a:ext cx="1399919" cy="537983"/>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6" name="Text Box 13">
                <a:extLst>
                  <a:ext uri="{FF2B5EF4-FFF2-40B4-BE49-F238E27FC236}">
                    <a16:creationId xmlns:a16="http://schemas.microsoft.com/office/drawing/2014/main" id="{7CC6DE61-65E0-894D-9D37-072EB111FDDE}"/>
                  </a:ext>
                </a:extLst>
              </p:cNvPr>
              <p:cNvSpPr txBox="1"/>
              <p:nvPr/>
            </p:nvSpPr>
            <p:spPr>
              <a:xfrm>
                <a:off x="4809892" y="200730"/>
                <a:ext cx="861936" cy="537983"/>
              </a:xfrm>
              <a:prstGeom prst="rect">
                <a:avLst/>
              </a:prstGeom>
              <a:noFill/>
              <a:ln>
                <a:noFill/>
              </a:ln>
            </p:spPr>
            <p:txBody>
              <a:bodyPr spcFirstLastPara="1" wrap="square" lIns="12700" tIns="6350" rIns="0" bIns="6350"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After Removing Duplicates and Applying Initial Criteria (</a:t>
                </a: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53)</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Chevron 16">
                <a:extLst>
                  <a:ext uri="{FF2B5EF4-FFF2-40B4-BE49-F238E27FC236}">
                    <a16:creationId xmlns:a16="http://schemas.microsoft.com/office/drawing/2014/main" id="{95921B5C-54FF-454E-9640-0565F71565EF}"/>
                  </a:ext>
                </a:extLst>
              </p:cNvPr>
              <p:cNvSpPr/>
              <p:nvPr/>
            </p:nvSpPr>
            <p:spPr>
              <a:xfrm>
                <a:off x="2780" y="1026969"/>
                <a:ext cx="1440483" cy="630346"/>
              </a:xfrm>
              <a:prstGeom prst="chevron">
                <a:avLst>
                  <a:gd name="adj" fmla="val 5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18" name="Text Box 15">
                <a:extLst>
                  <a:ext uri="{FF2B5EF4-FFF2-40B4-BE49-F238E27FC236}">
                    <a16:creationId xmlns:a16="http://schemas.microsoft.com/office/drawing/2014/main" id="{9027D80B-1DF5-B440-A609-5F0154AC5D52}"/>
                  </a:ext>
                </a:extLst>
              </p:cNvPr>
              <p:cNvSpPr txBox="1"/>
              <p:nvPr/>
            </p:nvSpPr>
            <p:spPr>
              <a:xfrm>
                <a:off x="317953" y="1026969"/>
                <a:ext cx="810137" cy="630346"/>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Screening</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Chevron 18">
                <a:extLst>
                  <a:ext uri="{FF2B5EF4-FFF2-40B4-BE49-F238E27FC236}">
                    <a16:creationId xmlns:a16="http://schemas.microsoft.com/office/drawing/2014/main" id="{2D137670-B89E-2F4F-BD74-69AE6FEC2415}"/>
                  </a:ext>
                </a:extLst>
              </p:cNvPr>
              <p:cNvSpPr/>
              <p:nvPr/>
            </p:nvSpPr>
            <p:spPr>
              <a:xfrm>
                <a:off x="1124080" y="880547"/>
                <a:ext cx="2905025" cy="937997"/>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20" name="Text Box 17">
                <a:extLst>
                  <a:ext uri="{FF2B5EF4-FFF2-40B4-BE49-F238E27FC236}">
                    <a16:creationId xmlns:a16="http://schemas.microsoft.com/office/drawing/2014/main" id="{B80360C8-9291-B54E-969C-1BB5236FF3E2}"/>
                  </a:ext>
                </a:extLst>
              </p:cNvPr>
              <p:cNvSpPr txBox="1"/>
              <p:nvPr/>
            </p:nvSpPr>
            <p:spPr>
              <a:xfrm>
                <a:off x="1543050" y="880083"/>
                <a:ext cx="2056111" cy="937997"/>
              </a:xfrm>
              <a:prstGeom prst="rect">
                <a:avLst/>
              </a:prstGeom>
              <a:noFill/>
              <a:ln>
                <a:noFill/>
              </a:ln>
            </p:spPr>
            <p:txBody>
              <a:bodyPr spcFirstLastPara="1" wrap="square" lIns="12700" tIns="6350" rIns="0" bIns="6350" anchor="ctr" anchorCtr="0">
                <a:no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Abstract Reading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35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Not empirical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7)</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15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Not focus on both social media (SM) and professional development (PD)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15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Not in higher education (HE)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6)</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1" name="Chevron 20">
                <a:extLst>
                  <a:ext uri="{FF2B5EF4-FFF2-40B4-BE49-F238E27FC236}">
                    <a16:creationId xmlns:a16="http://schemas.microsoft.com/office/drawing/2014/main" id="{1AD48E9E-A81F-C147-8F04-A1E4752799D9}"/>
                  </a:ext>
                </a:extLst>
              </p:cNvPr>
              <p:cNvSpPr/>
              <p:nvPr/>
            </p:nvSpPr>
            <p:spPr>
              <a:xfrm>
                <a:off x="3877863" y="1056775"/>
                <a:ext cx="1456240" cy="572210"/>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22" name="Text Box 19">
                <a:extLst>
                  <a:ext uri="{FF2B5EF4-FFF2-40B4-BE49-F238E27FC236}">
                    <a16:creationId xmlns:a16="http://schemas.microsoft.com/office/drawing/2014/main" id="{AC9EFF71-BCEB-6042-AB1B-C90F93EC3EBA}"/>
                  </a:ext>
                </a:extLst>
              </p:cNvPr>
              <p:cNvSpPr txBox="1"/>
              <p:nvPr/>
            </p:nvSpPr>
            <p:spPr>
              <a:xfrm>
                <a:off x="4163968" y="1056775"/>
                <a:ext cx="884030" cy="572210"/>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After Screening (</a:t>
                </a: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33)</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Chevron 22">
                <a:extLst>
                  <a:ext uri="{FF2B5EF4-FFF2-40B4-BE49-F238E27FC236}">
                    <a16:creationId xmlns:a16="http://schemas.microsoft.com/office/drawing/2014/main" id="{ED59EDB0-7ADF-7A4E-8884-B9B9A823E542}"/>
                  </a:ext>
                </a:extLst>
              </p:cNvPr>
              <p:cNvSpPr/>
              <p:nvPr/>
            </p:nvSpPr>
            <p:spPr>
              <a:xfrm>
                <a:off x="2780" y="1926328"/>
                <a:ext cx="1159081" cy="630346"/>
              </a:xfrm>
              <a:prstGeom prst="chevron">
                <a:avLst>
                  <a:gd name="adj" fmla="val 5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24" name="Text Box 21">
                <a:extLst>
                  <a:ext uri="{FF2B5EF4-FFF2-40B4-BE49-F238E27FC236}">
                    <a16:creationId xmlns:a16="http://schemas.microsoft.com/office/drawing/2014/main" id="{C3C92651-F1EA-5442-A153-3867C6ECB9FF}"/>
                  </a:ext>
                </a:extLst>
              </p:cNvPr>
              <p:cNvSpPr txBox="1"/>
              <p:nvPr/>
            </p:nvSpPr>
            <p:spPr>
              <a:xfrm>
                <a:off x="317953" y="1926328"/>
                <a:ext cx="528735" cy="630346"/>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Analysis</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Chevron 24">
                <a:extLst>
                  <a:ext uri="{FF2B5EF4-FFF2-40B4-BE49-F238E27FC236}">
                    <a16:creationId xmlns:a16="http://schemas.microsoft.com/office/drawing/2014/main" id="{B0C488AC-54A6-5944-8F5C-5FBAB7C38539}"/>
                  </a:ext>
                </a:extLst>
              </p:cNvPr>
              <p:cNvSpPr/>
              <p:nvPr/>
            </p:nvSpPr>
            <p:spPr>
              <a:xfrm>
                <a:off x="1010426" y="1906421"/>
                <a:ext cx="2786170" cy="684224"/>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26" name="Text Box 23">
                <a:extLst>
                  <a:ext uri="{FF2B5EF4-FFF2-40B4-BE49-F238E27FC236}">
                    <a16:creationId xmlns:a16="http://schemas.microsoft.com/office/drawing/2014/main" id="{C4FB8769-6F49-AA44-8162-94E75B5224E4}"/>
                  </a:ext>
                </a:extLst>
              </p:cNvPr>
              <p:cNvSpPr txBox="1"/>
              <p:nvPr/>
            </p:nvSpPr>
            <p:spPr>
              <a:xfrm>
                <a:off x="1352538" y="1906421"/>
                <a:ext cx="2101946" cy="684224"/>
              </a:xfrm>
              <a:prstGeom prst="rect">
                <a:avLst/>
              </a:prstGeom>
              <a:noFill/>
              <a:ln>
                <a:noFill/>
              </a:ln>
            </p:spPr>
            <p:txBody>
              <a:bodyPr spcFirstLastPara="1" wrap="square" lIns="12700" tIns="6350" rIns="0" bIns="6350" anchor="ctr" anchorCtr="0">
                <a:no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Full-Text Reading</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35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Not empirical (</a:t>
                </a: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3)</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15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Not focus both on SM and PD (n= 2) </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15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Not in higher education (</a:t>
                </a:r>
                <a:r>
                  <a:rPr kumimoji="0" lang="en-US" sz="14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3)</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7" name="Chevron 26">
                <a:extLst>
                  <a:ext uri="{FF2B5EF4-FFF2-40B4-BE49-F238E27FC236}">
                    <a16:creationId xmlns:a16="http://schemas.microsoft.com/office/drawing/2014/main" id="{4AC3EB2E-4728-684E-A5D1-ADC956FBCF47}"/>
                  </a:ext>
                </a:extLst>
              </p:cNvPr>
              <p:cNvSpPr/>
              <p:nvPr/>
            </p:nvSpPr>
            <p:spPr>
              <a:xfrm>
                <a:off x="3707769" y="1979913"/>
                <a:ext cx="1805847" cy="523187"/>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28" name="Text Box 25">
                <a:extLst>
                  <a:ext uri="{FF2B5EF4-FFF2-40B4-BE49-F238E27FC236}">
                    <a16:creationId xmlns:a16="http://schemas.microsoft.com/office/drawing/2014/main" id="{4102A381-144D-4848-B559-FBBA0A9C7C80}"/>
                  </a:ext>
                </a:extLst>
              </p:cNvPr>
              <p:cNvSpPr txBox="1"/>
              <p:nvPr/>
            </p:nvSpPr>
            <p:spPr>
              <a:xfrm>
                <a:off x="3969363" y="1979913"/>
                <a:ext cx="1282660" cy="523187"/>
              </a:xfrm>
              <a:prstGeom prst="rect">
                <a:avLst/>
              </a:prstGeom>
              <a:noFill/>
              <a:ln>
                <a:noFill/>
              </a:ln>
            </p:spPr>
            <p:txBody>
              <a:bodyPr spcFirstLastPara="1" wrap="square" lIns="13950" tIns="6975" rIns="0" bIns="6975" anchor="ctr" anchorCtr="0">
                <a:no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After Analyzing </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89000"/>
                  </a:lnSpc>
                  <a:spcBef>
                    <a:spcPts val="365"/>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 25</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0" lvl="0" indent="57150" algn="l" defTabSz="914400" rtl="0" eaLnBrk="1" fontAlgn="auto" latinLnBrk="0" hangingPunct="1">
                  <a:lnSpc>
                    <a:spcPct val="89000"/>
                  </a:lnSpc>
                  <a:spcBef>
                    <a:spcPts val="38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Not focus on HE (n=2)</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Chevron 28">
                <a:extLst>
                  <a:ext uri="{FF2B5EF4-FFF2-40B4-BE49-F238E27FC236}">
                    <a16:creationId xmlns:a16="http://schemas.microsoft.com/office/drawing/2014/main" id="{D220F925-E4F7-B340-8443-85CB4F0A2D7D}"/>
                  </a:ext>
                </a:extLst>
              </p:cNvPr>
              <p:cNvSpPr/>
              <p:nvPr/>
            </p:nvSpPr>
            <p:spPr>
              <a:xfrm>
                <a:off x="2780" y="2671863"/>
                <a:ext cx="1186942" cy="630346"/>
              </a:xfrm>
              <a:prstGeom prst="chevron">
                <a:avLst>
                  <a:gd name="adj" fmla="val 50000"/>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30" name="Text Box 27">
                <a:extLst>
                  <a:ext uri="{FF2B5EF4-FFF2-40B4-BE49-F238E27FC236}">
                    <a16:creationId xmlns:a16="http://schemas.microsoft.com/office/drawing/2014/main" id="{889698E3-4564-DA4F-A32E-9B8AAB9FFF01}"/>
                  </a:ext>
                </a:extLst>
              </p:cNvPr>
              <p:cNvSpPr txBox="1"/>
              <p:nvPr/>
            </p:nvSpPr>
            <p:spPr>
              <a:xfrm>
                <a:off x="317953" y="2671863"/>
                <a:ext cx="556596" cy="630346"/>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Synthesis</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Chevron 30">
                <a:extLst>
                  <a:ext uri="{FF2B5EF4-FFF2-40B4-BE49-F238E27FC236}">
                    <a16:creationId xmlns:a16="http://schemas.microsoft.com/office/drawing/2014/main" id="{A978176A-BB36-8A44-83A7-CDB61BB6162E}"/>
                  </a:ext>
                </a:extLst>
              </p:cNvPr>
              <p:cNvSpPr/>
              <p:nvPr/>
            </p:nvSpPr>
            <p:spPr>
              <a:xfrm>
                <a:off x="984860" y="2702650"/>
                <a:ext cx="1307969" cy="568773"/>
              </a:xfrm>
              <a:prstGeom prst="chevron">
                <a:avLst>
                  <a:gd name="adj" fmla="val 50000"/>
                </a:avLst>
              </a:prstGeom>
              <a:solidFill>
                <a:schemeClr val="lt1">
                  <a:alpha val="89803"/>
                </a:schemeClr>
              </a:solidFill>
              <a:ln w="12700" cap="flat" cmpd="sng">
                <a:solidFill>
                  <a:schemeClr val="dk2">
                    <a:alpha val="89803"/>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32" name="Text Box 29">
                <a:extLst>
                  <a:ext uri="{FF2B5EF4-FFF2-40B4-BE49-F238E27FC236}">
                    <a16:creationId xmlns:a16="http://schemas.microsoft.com/office/drawing/2014/main" id="{9DC27613-7C8D-9F4F-9B9D-B3FDC5D29727}"/>
                  </a:ext>
                </a:extLst>
              </p:cNvPr>
              <p:cNvSpPr txBox="1"/>
              <p:nvPr/>
            </p:nvSpPr>
            <p:spPr>
              <a:xfrm>
                <a:off x="1269247" y="2702650"/>
                <a:ext cx="739196" cy="568773"/>
              </a:xfrm>
              <a:prstGeom prst="rect">
                <a:avLst/>
              </a:prstGeom>
              <a:noFill/>
              <a:ln>
                <a:noFill/>
              </a:ln>
            </p:spPr>
            <p:txBody>
              <a:bodyPr spcFirstLastPara="1" wrap="square" lIns="13950" tIns="6975" rIns="0" bIns="6975" anchor="ctr" anchorCtr="0">
                <a:no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Articles inclusion </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89000"/>
                  </a:lnSpc>
                  <a:spcBef>
                    <a:spcPts val="365"/>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16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n </a:t>
                </a: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23)</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sp>
        <p:nvSpPr>
          <p:cNvPr id="3" name="TextBox 2">
            <a:extLst>
              <a:ext uri="{FF2B5EF4-FFF2-40B4-BE49-F238E27FC236}">
                <a16:creationId xmlns:a16="http://schemas.microsoft.com/office/drawing/2014/main" id="{0CE40F26-C9E2-9140-8810-28A8EC0C405D}"/>
              </a:ext>
            </a:extLst>
          </p:cNvPr>
          <p:cNvSpPr txBox="1"/>
          <p:nvPr/>
        </p:nvSpPr>
        <p:spPr>
          <a:xfrm>
            <a:off x="5312831" y="6441598"/>
            <a:ext cx="63253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badi"/>
                <a:ea typeface="+mn-ea"/>
                <a:cs typeface="+mn-cs"/>
              </a:rPr>
              <a:t>PRISMA:</a:t>
            </a:r>
            <a:r>
              <a:rPr kumimoji="0" lang="zh-CN" altLang="en-US" sz="1200" b="0" i="0" u="none" strike="noStrike" kern="1200" cap="none" spc="0" normalizeH="0" baseline="0" noProof="0" dirty="0">
                <a:ln>
                  <a:noFill/>
                </a:ln>
                <a:solidFill>
                  <a:prstClr val="black"/>
                </a:solidFill>
                <a:effectLst/>
                <a:uLnTx/>
                <a:uFillTx/>
                <a:latin typeface="Abadi"/>
                <a:ea typeface="+mn-ea"/>
                <a:cs typeface="+mn-cs"/>
              </a:rPr>
              <a:t> </a:t>
            </a:r>
            <a:r>
              <a:rPr kumimoji="0" lang="en-US" sz="1200" b="0" i="0" u="none" strike="noStrike" kern="1200" cap="none" spc="0" normalizeH="0" baseline="0" noProof="0" dirty="0">
                <a:ln>
                  <a:noFill/>
                </a:ln>
                <a:solidFill>
                  <a:prstClr val="black"/>
                </a:solidFill>
                <a:effectLst/>
                <a:uLnTx/>
                <a:uFillTx/>
                <a:latin typeface="Abadi"/>
                <a:ea typeface="+mn-ea"/>
                <a:cs typeface="+mn-cs"/>
              </a:rPr>
              <a:t>Preferred-Reporting of Items for Systematic Reviews and Meta-Analyses Statement </a:t>
            </a:r>
          </a:p>
        </p:txBody>
      </p:sp>
    </p:spTree>
    <p:extLst>
      <p:ext uri="{BB962C8B-B14F-4D97-AF65-F5344CB8AC3E}">
        <p14:creationId xmlns:p14="http://schemas.microsoft.com/office/powerpoint/2010/main" val="2371126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2D66-9B7A-4846-AB9F-12B6683E7345}"/>
              </a:ext>
            </a:extLst>
          </p:cNvPr>
          <p:cNvSpPr>
            <a:spLocks noGrp="1"/>
          </p:cNvSpPr>
          <p:nvPr>
            <p:ph type="title"/>
          </p:nvPr>
        </p:nvSpPr>
        <p:spPr>
          <a:xfrm>
            <a:off x="319088" y="260349"/>
            <a:ext cx="10515600" cy="1325563"/>
          </a:xfrm>
        </p:spPr>
        <p:txBody>
          <a:bodyPr>
            <a:normAutofit fontScale="90000"/>
          </a:bodyPr>
          <a:lstStyle/>
          <a:p>
            <a:r>
              <a:rPr lang="en-US" altLang="zh-CN" dirty="0"/>
              <a:t>C</a:t>
            </a:r>
            <a:r>
              <a:rPr lang="en-US" dirty="0"/>
              <a:t>urrent trends</a:t>
            </a:r>
            <a:r>
              <a:rPr lang="en-US" altLang="zh-CN" dirty="0"/>
              <a:t>:</a:t>
            </a:r>
            <a:r>
              <a:rPr lang="zh-CN" altLang="en-US" dirty="0"/>
              <a:t> </a:t>
            </a:r>
            <a:r>
              <a:rPr lang="en-US" altLang="zh-CN" dirty="0"/>
              <a:t>Year</a:t>
            </a:r>
            <a:r>
              <a:rPr lang="zh-CN" altLang="en-US" dirty="0"/>
              <a:t> </a:t>
            </a:r>
            <a:r>
              <a:rPr lang="en-US" altLang="zh-CN" dirty="0"/>
              <a:t>of</a:t>
            </a:r>
            <a:r>
              <a:rPr lang="zh-CN" altLang="en-US" dirty="0"/>
              <a:t> </a:t>
            </a:r>
            <a:r>
              <a:rPr lang="en-US" altLang="zh-CN" dirty="0"/>
              <a:t>Publication</a:t>
            </a:r>
            <a:r>
              <a:rPr lang="zh-CN" altLang="en-US" dirty="0"/>
              <a:t> </a:t>
            </a:r>
            <a:endParaRPr lang="en-US" dirty="0"/>
          </a:p>
        </p:txBody>
      </p:sp>
      <p:pic>
        <p:nvPicPr>
          <p:cNvPr id="7" name="Content Placeholder 6" descr="Chart, line chart&#10;&#10;Description automatically generated">
            <a:extLst>
              <a:ext uri="{FF2B5EF4-FFF2-40B4-BE49-F238E27FC236}">
                <a16:creationId xmlns:a16="http://schemas.microsoft.com/office/drawing/2014/main" id="{4DEFE8AD-6322-8548-B6CE-418E78A604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323" y="1825625"/>
            <a:ext cx="8047354" cy="4351338"/>
          </a:xfrm>
        </p:spPr>
      </p:pic>
    </p:spTree>
    <p:extLst>
      <p:ext uri="{BB962C8B-B14F-4D97-AF65-F5344CB8AC3E}">
        <p14:creationId xmlns:p14="http://schemas.microsoft.com/office/powerpoint/2010/main" val="1470072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4C32-57E0-C444-876F-797104F42180}"/>
              </a:ext>
            </a:extLst>
          </p:cNvPr>
          <p:cNvSpPr>
            <a:spLocks noGrp="1"/>
          </p:cNvSpPr>
          <p:nvPr>
            <p:ph type="title"/>
          </p:nvPr>
        </p:nvSpPr>
        <p:spPr/>
        <p:txBody>
          <a:bodyPr>
            <a:normAutofit fontScale="90000"/>
          </a:bodyPr>
          <a:lstStyle/>
          <a:p>
            <a:r>
              <a:rPr lang="en-US" altLang="zh-CN" dirty="0"/>
              <a:t>C</a:t>
            </a:r>
            <a:r>
              <a:rPr lang="en-US" dirty="0"/>
              <a:t>urrent trends</a:t>
            </a:r>
            <a:r>
              <a:rPr lang="en-US" altLang="zh-CN" dirty="0"/>
              <a:t>:</a:t>
            </a:r>
            <a:r>
              <a:rPr lang="zh-CN" altLang="en-US" dirty="0"/>
              <a:t> </a:t>
            </a:r>
            <a:r>
              <a:rPr lang="en-US" altLang="zh-CN" dirty="0"/>
              <a:t>Countries</a:t>
            </a:r>
            <a:r>
              <a:rPr lang="zh-CN" altLang="en-US" dirty="0"/>
              <a:t> </a:t>
            </a:r>
            <a:r>
              <a:rPr lang="en-US" altLang="zh-CN" dirty="0"/>
              <a:t>of</a:t>
            </a:r>
            <a:r>
              <a:rPr lang="zh-CN" altLang="en-US" dirty="0"/>
              <a:t> </a:t>
            </a:r>
            <a:r>
              <a:rPr lang="en-US" altLang="zh-CN" dirty="0"/>
              <a:t>Studies</a:t>
            </a:r>
            <a:endParaRPr lang="en-US" dirty="0"/>
          </a:p>
        </p:txBody>
      </p:sp>
      <p:pic>
        <p:nvPicPr>
          <p:cNvPr id="6" name="Content Placeholder 5" descr="Diagram&#10;&#10;Description automatically generated">
            <a:extLst>
              <a:ext uri="{FF2B5EF4-FFF2-40B4-BE49-F238E27FC236}">
                <a16:creationId xmlns:a16="http://schemas.microsoft.com/office/drawing/2014/main" id="{7B6D1722-E062-0049-B634-0E99703682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6970" y="1939925"/>
            <a:ext cx="7583434" cy="4351338"/>
          </a:xfrm>
        </p:spPr>
      </p:pic>
    </p:spTree>
    <p:extLst>
      <p:ext uri="{BB962C8B-B14F-4D97-AF65-F5344CB8AC3E}">
        <p14:creationId xmlns:p14="http://schemas.microsoft.com/office/powerpoint/2010/main" val="4123281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6DB0-E0FF-D244-83B5-A055653A9501}"/>
              </a:ext>
            </a:extLst>
          </p:cNvPr>
          <p:cNvSpPr>
            <a:spLocks noGrp="1"/>
          </p:cNvSpPr>
          <p:nvPr>
            <p:ph type="title"/>
          </p:nvPr>
        </p:nvSpPr>
        <p:spPr>
          <a:xfrm>
            <a:off x="700709" y="466022"/>
            <a:ext cx="10515600" cy="1325563"/>
          </a:xfrm>
        </p:spPr>
        <p:txBody>
          <a:bodyPr>
            <a:normAutofit/>
          </a:bodyPr>
          <a:lstStyle/>
          <a:p>
            <a:r>
              <a:rPr lang="en-US" sz="5400" dirty="0"/>
              <a:t>Type</a:t>
            </a:r>
            <a:r>
              <a:rPr lang="en-US" altLang="zh-CN" sz="5400" dirty="0"/>
              <a:t>s</a:t>
            </a:r>
            <a:r>
              <a:rPr lang="en-US" sz="5400" dirty="0"/>
              <a:t> of </a:t>
            </a:r>
            <a:r>
              <a:rPr lang="en-US" altLang="zh-CN" sz="5400" dirty="0"/>
              <a:t>PD:</a:t>
            </a:r>
            <a:r>
              <a:rPr lang="zh-CN" altLang="en-US" sz="5400" dirty="0"/>
              <a:t> </a:t>
            </a:r>
            <a:r>
              <a:rPr lang="en-US" altLang="zh-CN" sz="5400" dirty="0"/>
              <a:t>Formal</a:t>
            </a:r>
            <a:r>
              <a:rPr lang="zh-CN" altLang="en-US" sz="5400" dirty="0"/>
              <a:t> </a:t>
            </a:r>
            <a:r>
              <a:rPr lang="en-US" altLang="zh-CN" sz="5400" dirty="0"/>
              <a:t>vs.</a:t>
            </a:r>
            <a:r>
              <a:rPr lang="zh-CN" altLang="en-US" sz="5400" dirty="0"/>
              <a:t> </a:t>
            </a:r>
            <a:r>
              <a:rPr lang="en-US" altLang="zh-CN" sz="5400" dirty="0"/>
              <a:t>Informal</a:t>
            </a:r>
            <a:r>
              <a:rPr lang="zh-CN" altLang="en-US" sz="5400" dirty="0"/>
              <a:t> </a:t>
            </a:r>
            <a:endParaRPr lang="en-US" sz="5400" dirty="0"/>
          </a:p>
        </p:txBody>
      </p:sp>
      <p:graphicFrame>
        <p:nvGraphicFramePr>
          <p:cNvPr id="4" name="Content Placeholder 3">
            <a:extLst>
              <a:ext uri="{FF2B5EF4-FFF2-40B4-BE49-F238E27FC236}">
                <a16:creationId xmlns:a16="http://schemas.microsoft.com/office/drawing/2014/main" id="{54A180BC-21D5-F148-A85F-B8DA15238A7F}"/>
              </a:ext>
            </a:extLst>
          </p:cNvPr>
          <p:cNvGraphicFramePr>
            <a:graphicFrameLocks noGrp="1"/>
          </p:cNvGraphicFramePr>
          <p:nvPr>
            <p:ph idx="1"/>
          </p:nvPr>
        </p:nvGraphicFramePr>
        <p:xfrm>
          <a:off x="838200" y="2128010"/>
          <a:ext cx="9843052" cy="4263968"/>
        </p:xfrm>
        <a:graphic>
          <a:graphicData uri="http://schemas.openxmlformats.org/drawingml/2006/table">
            <a:tbl>
              <a:tblPr>
                <a:tableStyleId>{5C22544A-7EE6-4342-B048-85BDC9FD1C3A}</a:tableStyleId>
              </a:tblPr>
              <a:tblGrid>
                <a:gridCol w="1248868">
                  <a:extLst>
                    <a:ext uri="{9D8B030D-6E8A-4147-A177-3AD203B41FA5}">
                      <a16:colId xmlns:a16="http://schemas.microsoft.com/office/drawing/2014/main" val="2899791173"/>
                    </a:ext>
                  </a:extLst>
                </a:gridCol>
                <a:gridCol w="838056">
                  <a:extLst>
                    <a:ext uri="{9D8B030D-6E8A-4147-A177-3AD203B41FA5}">
                      <a16:colId xmlns:a16="http://schemas.microsoft.com/office/drawing/2014/main" val="2762778729"/>
                    </a:ext>
                  </a:extLst>
                </a:gridCol>
                <a:gridCol w="7756128">
                  <a:extLst>
                    <a:ext uri="{9D8B030D-6E8A-4147-A177-3AD203B41FA5}">
                      <a16:colId xmlns:a16="http://schemas.microsoft.com/office/drawing/2014/main" val="1872944684"/>
                    </a:ext>
                  </a:extLst>
                </a:gridCol>
              </a:tblGrid>
              <a:tr h="529317">
                <a:tc>
                  <a:txBody>
                    <a:bodyPr/>
                    <a:lstStyle/>
                    <a:p>
                      <a:pPr marL="0" marR="0">
                        <a:spcBef>
                          <a:spcPts val="0"/>
                        </a:spcBef>
                        <a:spcAft>
                          <a:spcPts val="0"/>
                        </a:spcAft>
                      </a:pPr>
                      <a:r>
                        <a:rPr lang="en-US" sz="2000" b="1">
                          <a:effectLst/>
                        </a:rPr>
                        <a:t>Type</a:t>
                      </a:r>
                      <a:endParaRPr lang="en-US" sz="2000" b="1">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b="1">
                          <a:effectLst/>
                        </a:rPr>
                        <a:t>#</a:t>
                      </a:r>
                      <a:endParaRPr lang="en-US" sz="2000" b="1">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b="1" dirty="0">
                          <a:effectLst/>
                        </a:rPr>
                        <a:t>Studies</a:t>
                      </a:r>
                      <a:endParaRPr lang="en-US" sz="2000" b="1"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692579513"/>
                  </a:ext>
                </a:extLst>
              </a:tr>
              <a:tr h="1778851">
                <a:tc>
                  <a:txBody>
                    <a:bodyPr/>
                    <a:lstStyle/>
                    <a:p>
                      <a:pPr marL="0" marR="0">
                        <a:spcBef>
                          <a:spcPts val="0"/>
                        </a:spcBef>
                        <a:spcAft>
                          <a:spcPts val="0"/>
                        </a:spcAft>
                      </a:pPr>
                      <a:r>
                        <a:rPr lang="en-US" sz="2000">
                          <a:effectLst/>
                        </a:rPr>
                        <a:t>Informal PD</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 </a:t>
                      </a:r>
                    </a:p>
                    <a:p>
                      <a:pPr marL="0" marR="0">
                        <a:spcBef>
                          <a:spcPts val="0"/>
                        </a:spcBef>
                        <a:spcAft>
                          <a:spcPts val="0"/>
                        </a:spcAft>
                      </a:pPr>
                      <a:r>
                        <a:rPr lang="en-US" sz="2000">
                          <a:effectLst/>
                        </a:rPr>
                        <a:t>15</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Bombaci et al. (2016); Brock et al. (2014); Gao &amp; Li (2017); Gao &amp; Li (2019); Greenhow, Li &amp; Mai (2019); Gruzd et al. (2012); Li &amp; Greenhow (2015); Meisher-Tal &amp; Pierterse (2018); Schieffer (2016); Trust et al. (2017); Veletsianos (2012); Veletsianos &amp; Kimmons (2013); Weisgerber &amp; Butler (2011); Xie &amp; Luo (2019); Xing &amp; Gao (2018)</a:t>
                      </a:r>
                      <a:endParaRPr lang="en-US" sz="20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113172470"/>
                  </a:ext>
                </a:extLst>
              </a:tr>
              <a:tr h="1778851">
                <a:tc>
                  <a:txBody>
                    <a:bodyPr/>
                    <a:lstStyle/>
                    <a:p>
                      <a:pPr marL="0" marR="0">
                        <a:spcBef>
                          <a:spcPts val="0"/>
                        </a:spcBef>
                        <a:spcAft>
                          <a:spcPts val="0"/>
                        </a:spcAft>
                      </a:pPr>
                      <a:r>
                        <a:rPr lang="en-US" sz="2000">
                          <a:effectLst/>
                        </a:rPr>
                        <a:t>Formal PD</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 </a:t>
                      </a:r>
                    </a:p>
                    <a:p>
                      <a:pPr marL="0" marR="0">
                        <a:spcBef>
                          <a:spcPts val="0"/>
                        </a:spcBef>
                        <a:spcAft>
                          <a:spcPts val="0"/>
                        </a:spcAft>
                      </a:pPr>
                      <a:r>
                        <a:rPr lang="en-US" sz="2000">
                          <a:effectLst/>
                        </a:rPr>
                        <a:t>8</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dirty="0">
                          <a:effectLst/>
                        </a:rPr>
                        <a:t>Cahn et al. (2013); Cain et al. (2013); </a:t>
                      </a:r>
                      <a:r>
                        <a:rPr lang="en-US" sz="2000" dirty="0" err="1">
                          <a:effectLst/>
                        </a:rPr>
                        <a:t>Donelan</a:t>
                      </a:r>
                      <a:r>
                        <a:rPr lang="en-US" sz="2000" dirty="0">
                          <a:effectLst/>
                        </a:rPr>
                        <a:t> (2016); </a:t>
                      </a:r>
                      <a:r>
                        <a:rPr lang="en-US" sz="2000" dirty="0" err="1">
                          <a:effectLst/>
                        </a:rPr>
                        <a:t>Jippes</a:t>
                      </a:r>
                      <a:r>
                        <a:rPr lang="en-US" sz="2000" dirty="0">
                          <a:effectLst/>
                        </a:rPr>
                        <a:t> et al. (2013); Klein et al. (2013); Ranieri et al. (2018); Sullivan et al. (2018); </a:t>
                      </a:r>
                      <a:r>
                        <a:rPr lang="en-US" sz="2000" dirty="0" err="1">
                          <a:effectLst/>
                        </a:rPr>
                        <a:t>Velsamy</a:t>
                      </a:r>
                      <a:r>
                        <a:rPr lang="en-US" sz="2000" dirty="0">
                          <a:effectLst/>
                        </a:rPr>
                        <a:t> &amp; Karthikeyan (2016)</a:t>
                      </a:r>
                    </a:p>
                    <a:p>
                      <a:pPr marL="0" marR="0">
                        <a:spcBef>
                          <a:spcPts val="0"/>
                        </a:spcBef>
                        <a:spcAft>
                          <a:spcPts val="0"/>
                        </a:spcAft>
                      </a:pPr>
                      <a:r>
                        <a:rPr lang="en-US" sz="2000" dirty="0">
                          <a:effectLst/>
                        </a:rPr>
                        <a:t> </a:t>
                      </a:r>
                    </a:p>
                    <a:p>
                      <a:pPr marL="0" marR="0">
                        <a:spcBef>
                          <a:spcPts val="0"/>
                        </a:spcBef>
                        <a:spcAft>
                          <a:spcPts val="0"/>
                        </a:spcAft>
                      </a:pPr>
                      <a:r>
                        <a:rPr lang="en-US" sz="2000" dirty="0">
                          <a:effectLst/>
                        </a:rPr>
                        <a:t> </a:t>
                      </a:r>
                      <a:endParaRPr lang="en-US" sz="20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2556490984"/>
                  </a:ext>
                </a:extLst>
              </a:tr>
            </a:tbl>
          </a:graphicData>
        </a:graphic>
      </p:graphicFrame>
    </p:spTree>
    <p:extLst>
      <p:ext uri="{BB962C8B-B14F-4D97-AF65-F5344CB8AC3E}">
        <p14:creationId xmlns:p14="http://schemas.microsoft.com/office/powerpoint/2010/main" val="801572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D145-2390-7E47-8B90-9DA04D269691}"/>
              </a:ext>
            </a:extLst>
          </p:cNvPr>
          <p:cNvSpPr>
            <a:spLocks noGrp="1"/>
          </p:cNvSpPr>
          <p:nvPr>
            <p:ph type="title"/>
          </p:nvPr>
        </p:nvSpPr>
        <p:spPr/>
        <p:txBody>
          <a:bodyPr/>
          <a:lstStyle/>
          <a:p>
            <a:r>
              <a:rPr lang="en-US" altLang="zh-CN" dirty="0"/>
              <a:t>Social</a:t>
            </a:r>
            <a:r>
              <a:rPr lang="zh-CN" altLang="en-US" dirty="0"/>
              <a:t> </a:t>
            </a:r>
            <a:r>
              <a:rPr lang="en-US" altLang="zh-CN" dirty="0"/>
              <a:t>Media</a:t>
            </a:r>
            <a:r>
              <a:rPr lang="zh-CN" altLang="en-US" dirty="0"/>
              <a:t> </a:t>
            </a:r>
            <a:r>
              <a:rPr lang="en-US" altLang="zh-CN" dirty="0"/>
              <a:t>Platform</a:t>
            </a:r>
            <a:r>
              <a:rPr lang="zh-CN" altLang="en-US" dirty="0"/>
              <a:t> </a:t>
            </a:r>
            <a:r>
              <a:rPr lang="en-US" altLang="zh-CN" dirty="0"/>
              <a:t>Studied</a:t>
            </a:r>
            <a:endParaRPr lang="en-US" dirty="0"/>
          </a:p>
        </p:txBody>
      </p:sp>
      <p:graphicFrame>
        <p:nvGraphicFramePr>
          <p:cNvPr id="4" name="Content Placeholder 3">
            <a:extLst>
              <a:ext uri="{FF2B5EF4-FFF2-40B4-BE49-F238E27FC236}">
                <a16:creationId xmlns:a16="http://schemas.microsoft.com/office/drawing/2014/main" id="{07A48866-1BC1-8748-83D7-5D3802DE3921}"/>
              </a:ext>
            </a:extLst>
          </p:cNvPr>
          <p:cNvGraphicFramePr>
            <a:graphicFrameLocks noGrp="1"/>
          </p:cNvGraphicFramePr>
          <p:nvPr>
            <p:ph idx="1"/>
          </p:nvPr>
        </p:nvGraphicFramePr>
        <p:xfrm>
          <a:off x="485361" y="1690688"/>
          <a:ext cx="11221278" cy="5058524"/>
        </p:xfrm>
        <a:graphic>
          <a:graphicData uri="http://schemas.openxmlformats.org/drawingml/2006/table">
            <a:tbl>
              <a:tblPr>
                <a:tableStyleId>{5C22544A-7EE6-4342-B048-85BDC9FD1C3A}</a:tableStyleId>
              </a:tblPr>
              <a:tblGrid>
                <a:gridCol w="2889761">
                  <a:extLst>
                    <a:ext uri="{9D8B030D-6E8A-4147-A177-3AD203B41FA5}">
                      <a16:colId xmlns:a16="http://schemas.microsoft.com/office/drawing/2014/main" val="447986621"/>
                    </a:ext>
                  </a:extLst>
                </a:gridCol>
                <a:gridCol w="1426116">
                  <a:extLst>
                    <a:ext uri="{9D8B030D-6E8A-4147-A177-3AD203B41FA5}">
                      <a16:colId xmlns:a16="http://schemas.microsoft.com/office/drawing/2014/main" val="258638318"/>
                    </a:ext>
                  </a:extLst>
                </a:gridCol>
                <a:gridCol w="6905401">
                  <a:extLst>
                    <a:ext uri="{9D8B030D-6E8A-4147-A177-3AD203B41FA5}">
                      <a16:colId xmlns:a16="http://schemas.microsoft.com/office/drawing/2014/main" val="3326982577"/>
                    </a:ext>
                  </a:extLst>
                </a:gridCol>
              </a:tblGrid>
              <a:tr h="505056">
                <a:tc>
                  <a:txBody>
                    <a:bodyPr/>
                    <a:lstStyle/>
                    <a:p>
                      <a:pPr marL="0" marR="0">
                        <a:spcBef>
                          <a:spcPts val="0"/>
                        </a:spcBef>
                        <a:spcAft>
                          <a:spcPts val="0"/>
                        </a:spcAft>
                      </a:pPr>
                      <a:r>
                        <a:rPr lang="en-US" sz="1800" b="1">
                          <a:effectLst/>
                        </a:rPr>
                        <a:t>Social media platform</a:t>
                      </a:r>
                      <a:endParaRPr lang="en-US" sz="1800" b="1">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b="1">
                          <a:effectLst/>
                        </a:rPr>
                        <a:t>#</a:t>
                      </a:r>
                      <a:endParaRPr lang="en-US" sz="1800" b="1">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b="1" dirty="0">
                          <a:effectLst/>
                        </a:rPr>
                        <a:t>Studies</a:t>
                      </a:r>
                      <a:endParaRPr lang="en-US" sz="1800" b="1" dirty="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1268355589"/>
                  </a:ext>
                </a:extLst>
              </a:tr>
              <a:tr h="1170642">
                <a:tc>
                  <a:txBody>
                    <a:bodyPr/>
                    <a:lstStyle/>
                    <a:p>
                      <a:pPr marL="0" marR="0">
                        <a:spcBef>
                          <a:spcPts val="0"/>
                        </a:spcBef>
                        <a:spcAft>
                          <a:spcPts val="0"/>
                        </a:spcAft>
                      </a:pPr>
                      <a:r>
                        <a:rPr lang="en-US" sz="1800">
                          <a:effectLst/>
                        </a:rPr>
                        <a:t>Twitter</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dirty="0">
                          <a:effectLst/>
                        </a:rPr>
                        <a:t>11</a:t>
                      </a:r>
                      <a:endParaRPr lang="en-US" sz="1800" dirty="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dirty="0" err="1">
                          <a:effectLst/>
                        </a:rPr>
                        <a:t>Bombaci</a:t>
                      </a:r>
                      <a:r>
                        <a:rPr lang="en-US" sz="1800" dirty="0">
                          <a:effectLst/>
                        </a:rPr>
                        <a:t> et al. (2016); Cahn et al. (2013); Gao &amp; Li (2017); Gao &amp; Li (2019); Greenhow et al. (2019); Li &amp; Greenhow (2015); </a:t>
                      </a:r>
                      <a:r>
                        <a:rPr lang="en-US" sz="1800" dirty="0" err="1">
                          <a:effectLst/>
                        </a:rPr>
                        <a:t>Veletsianos</a:t>
                      </a:r>
                      <a:r>
                        <a:rPr lang="en-US" sz="1800" dirty="0">
                          <a:effectLst/>
                        </a:rPr>
                        <a:t> (2012); </a:t>
                      </a:r>
                      <a:r>
                        <a:rPr lang="en-US" sz="1800" dirty="0" err="1">
                          <a:effectLst/>
                        </a:rPr>
                        <a:t>Veletsianos</a:t>
                      </a:r>
                      <a:r>
                        <a:rPr lang="en-US" sz="1800" dirty="0">
                          <a:effectLst/>
                        </a:rPr>
                        <a:t> &amp; </a:t>
                      </a:r>
                      <a:r>
                        <a:rPr lang="en-US" sz="1800" dirty="0" err="1">
                          <a:effectLst/>
                        </a:rPr>
                        <a:t>Kimmons</a:t>
                      </a:r>
                      <a:r>
                        <a:rPr lang="en-US" sz="1800" dirty="0">
                          <a:effectLst/>
                        </a:rPr>
                        <a:t> (2016); </a:t>
                      </a:r>
                      <a:r>
                        <a:rPr lang="en-US" sz="1800" dirty="0" err="1">
                          <a:effectLst/>
                        </a:rPr>
                        <a:t>Velsamy</a:t>
                      </a:r>
                      <a:r>
                        <a:rPr lang="en-US" sz="1800" dirty="0">
                          <a:effectLst/>
                        </a:rPr>
                        <a:t> &amp; </a:t>
                      </a:r>
                      <a:r>
                        <a:rPr lang="en-US" sz="1800" dirty="0" err="1">
                          <a:effectLst/>
                        </a:rPr>
                        <a:t>Kathikeyan</a:t>
                      </a:r>
                      <a:r>
                        <a:rPr lang="en-US" sz="1800" dirty="0">
                          <a:effectLst/>
                        </a:rPr>
                        <a:t> (2016); </a:t>
                      </a:r>
                      <a:r>
                        <a:rPr lang="en-US" sz="1800" dirty="0" err="1">
                          <a:effectLst/>
                        </a:rPr>
                        <a:t>Xie</a:t>
                      </a:r>
                      <a:r>
                        <a:rPr lang="en-US" sz="1800" dirty="0">
                          <a:effectLst/>
                        </a:rPr>
                        <a:t> &amp; Luo (2019); Xing &amp; Gao (2018)</a:t>
                      </a:r>
                      <a:endParaRPr lang="en-US" sz="1800" dirty="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4122549146"/>
                  </a:ext>
                </a:extLst>
              </a:tr>
              <a:tr h="910523">
                <a:tc>
                  <a:txBody>
                    <a:bodyPr/>
                    <a:lstStyle/>
                    <a:p>
                      <a:pPr marL="0" marR="0">
                        <a:spcBef>
                          <a:spcPts val="0"/>
                        </a:spcBef>
                        <a:spcAft>
                          <a:spcPts val="0"/>
                        </a:spcAft>
                      </a:pPr>
                      <a:r>
                        <a:rPr lang="en-US" sz="1800">
                          <a:effectLst/>
                        </a:rPr>
                        <a:t>Various social media tools</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a:effectLst/>
                        </a:rPr>
                        <a:t>5</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a:effectLst/>
                        </a:rPr>
                        <a:t>Cahn et al. (2013); Donelan (2016); Grudz et al. (2012); Schieffer (2016); Veletsianos &amp; Kimmons (2013)</a:t>
                      </a:r>
                    </a:p>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614877291"/>
                  </a:ext>
                </a:extLst>
              </a:tr>
              <a:tr h="692499">
                <a:tc>
                  <a:txBody>
                    <a:bodyPr/>
                    <a:lstStyle/>
                    <a:p>
                      <a:pPr marL="0" marR="0">
                        <a:spcBef>
                          <a:spcPts val="0"/>
                        </a:spcBef>
                        <a:spcAft>
                          <a:spcPts val="0"/>
                        </a:spcAft>
                      </a:pPr>
                      <a:r>
                        <a:rPr lang="en-US" sz="1800">
                          <a:effectLst/>
                        </a:rPr>
                        <a:t>Facebook</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a:effectLst/>
                        </a:rPr>
                        <a:t>Cain et al. (2013); Klein et al. (2013); Veletsianos &amp; Kimmons (2013)</a:t>
                      </a:r>
                    </a:p>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163677038"/>
                  </a:ext>
                </a:extLst>
              </a:tr>
              <a:tr h="390287">
                <a:tc>
                  <a:txBody>
                    <a:bodyPr/>
                    <a:lstStyle/>
                    <a:p>
                      <a:pPr marL="0" marR="0">
                        <a:spcBef>
                          <a:spcPts val="0"/>
                        </a:spcBef>
                        <a:spcAft>
                          <a:spcPts val="0"/>
                        </a:spcAft>
                      </a:pPr>
                      <a:r>
                        <a:rPr lang="en-US" sz="1800">
                          <a:effectLst/>
                        </a:rPr>
                        <a:t>Academia.edu</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a:effectLst/>
                        </a:rPr>
                        <a:t>Meisher-Tal &amp; Pierterse (2018)</a:t>
                      </a:r>
                      <a:endParaRPr lang="en-US" sz="180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2446547242"/>
                  </a:ext>
                </a:extLst>
              </a:tr>
              <a:tr h="390287">
                <a:tc>
                  <a:txBody>
                    <a:bodyPr/>
                    <a:lstStyle/>
                    <a:p>
                      <a:pPr marL="0" marR="0">
                        <a:spcBef>
                          <a:spcPts val="0"/>
                        </a:spcBef>
                        <a:spcAft>
                          <a:spcPts val="0"/>
                        </a:spcAft>
                      </a:pPr>
                      <a:r>
                        <a:rPr lang="en-US" sz="1800">
                          <a:effectLst/>
                        </a:rPr>
                        <a:t>Google+</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a:effectLst/>
                        </a:rPr>
                        <a:t>Sullivan et al. (2018)</a:t>
                      </a:r>
                      <a:endParaRPr lang="en-US" sz="180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1586854199"/>
                  </a:ext>
                </a:extLst>
              </a:tr>
              <a:tr h="390287">
                <a:tc>
                  <a:txBody>
                    <a:bodyPr/>
                    <a:lstStyle/>
                    <a:p>
                      <a:pPr marL="0" marR="0">
                        <a:spcBef>
                          <a:spcPts val="0"/>
                        </a:spcBef>
                        <a:spcAft>
                          <a:spcPts val="0"/>
                        </a:spcAft>
                      </a:pPr>
                      <a:r>
                        <a:rPr lang="en-US" sz="1800">
                          <a:effectLst/>
                        </a:rPr>
                        <a:t>Research Gate</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a:effectLst/>
                        </a:rPr>
                        <a:t>Meisher-Tal &amp; Pierterse (2018)</a:t>
                      </a:r>
                      <a:endParaRPr lang="en-US" sz="180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265655192"/>
                  </a:ext>
                </a:extLst>
              </a:tr>
              <a:tr h="507659">
                <a:tc>
                  <a:txBody>
                    <a:bodyPr/>
                    <a:lstStyle/>
                    <a:p>
                      <a:pPr marL="0" marR="0">
                        <a:spcBef>
                          <a:spcPts val="0"/>
                        </a:spcBef>
                        <a:spcAft>
                          <a:spcPts val="0"/>
                        </a:spcAft>
                      </a:pPr>
                      <a:r>
                        <a:rPr lang="en-US" sz="1800">
                          <a:effectLst/>
                        </a:rPr>
                        <a:t>Not specified</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lgn="ctr">
                        <a:spcBef>
                          <a:spcPts val="0"/>
                        </a:spcBef>
                        <a:spcAft>
                          <a:spcPts val="0"/>
                        </a:spcAft>
                      </a:pPr>
                      <a:r>
                        <a:rPr lang="en-US" sz="1800">
                          <a:effectLst/>
                        </a:rPr>
                        <a:t>3</a:t>
                      </a:r>
                      <a:endParaRPr lang="en-US" sz="1800">
                        <a:effectLst/>
                        <a:latin typeface="Times New Roman" panose="02020603050405020304" pitchFamily="18" charset="0"/>
                        <a:ea typeface="Times New Roman" panose="02020603050405020304" pitchFamily="18" charset="0"/>
                      </a:endParaRPr>
                    </a:p>
                  </a:txBody>
                  <a:tcPr marL="61011" marR="61011" marT="61011" marB="61011"/>
                </a:tc>
                <a:tc>
                  <a:txBody>
                    <a:bodyPr/>
                    <a:lstStyle/>
                    <a:p>
                      <a:pPr marL="0" marR="0">
                        <a:spcBef>
                          <a:spcPts val="0"/>
                        </a:spcBef>
                        <a:spcAft>
                          <a:spcPts val="0"/>
                        </a:spcAft>
                      </a:pPr>
                      <a:r>
                        <a:rPr lang="en-US" sz="1800" dirty="0" err="1">
                          <a:effectLst/>
                        </a:rPr>
                        <a:t>Jippes</a:t>
                      </a:r>
                      <a:r>
                        <a:rPr lang="en-US" sz="1800" dirty="0">
                          <a:effectLst/>
                        </a:rPr>
                        <a:t> et al. (2013); Ranieri et al. (2018); Trust et al. (2017)</a:t>
                      </a:r>
                      <a:endParaRPr lang="en-US" sz="1800" dirty="0">
                        <a:effectLst/>
                        <a:latin typeface="Times New Roman" panose="02020603050405020304" pitchFamily="18" charset="0"/>
                        <a:ea typeface="Times New Roman" panose="02020603050405020304" pitchFamily="18" charset="0"/>
                      </a:endParaRPr>
                    </a:p>
                  </a:txBody>
                  <a:tcPr marL="61011" marR="61011" marT="61011" marB="61011"/>
                </a:tc>
                <a:extLst>
                  <a:ext uri="{0D108BD9-81ED-4DB2-BD59-A6C34878D82A}">
                    <a16:rowId xmlns:a16="http://schemas.microsoft.com/office/drawing/2014/main" val="2928073085"/>
                  </a:ext>
                </a:extLst>
              </a:tr>
            </a:tbl>
          </a:graphicData>
        </a:graphic>
      </p:graphicFrame>
    </p:spTree>
    <p:extLst>
      <p:ext uri="{BB962C8B-B14F-4D97-AF65-F5344CB8AC3E}">
        <p14:creationId xmlns:p14="http://schemas.microsoft.com/office/powerpoint/2010/main" val="3910667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4DD6-3363-1B42-B19F-4E801408DD40}"/>
              </a:ext>
            </a:extLst>
          </p:cNvPr>
          <p:cNvSpPr>
            <a:spLocks noGrp="1"/>
          </p:cNvSpPr>
          <p:nvPr>
            <p:ph type="title"/>
          </p:nvPr>
        </p:nvSpPr>
        <p:spPr/>
        <p:txBody>
          <a:bodyPr/>
          <a:lstStyle/>
          <a:p>
            <a:r>
              <a:rPr lang="en-US" dirty="0"/>
              <a:t>Academic Discipline</a:t>
            </a:r>
            <a:r>
              <a:rPr lang="en-US" altLang="zh-CN" dirty="0"/>
              <a:t>s</a:t>
            </a:r>
            <a:endParaRPr lang="en-US" dirty="0"/>
          </a:p>
        </p:txBody>
      </p:sp>
      <p:graphicFrame>
        <p:nvGraphicFramePr>
          <p:cNvPr id="7" name="Content Placeholder 6">
            <a:extLst>
              <a:ext uri="{FF2B5EF4-FFF2-40B4-BE49-F238E27FC236}">
                <a16:creationId xmlns:a16="http://schemas.microsoft.com/office/drawing/2014/main" id="{C35A200E-B92E-5F44-B031-CF90048F4D1B}"/>
              </a:ext>
            </a:extLst>
          </p:cNvPr>
          <p:cNvGraphicFramePr>
            <a:graphicFrameLocks noGrp="1"/>
          </p:cNvGraphicFramePr>
          <p:nvPr>
            <p:ph idx="1"/>
          </p:nvPr>
        </p:nvGraphicFramePr>
        <p:xfrm>
          <a:off x="594945" y="1690688"/>
          <a:ext cx="11002110" cy="4885116"/>
        </p:xfrm>
        <a:graphic>
          <a:graphicData uri="http://schemas.openxmlformats.org/drawingml/2006/table">
            <a:tbl>
              <a:tblPr>
                <a:tableStyleId>{5C22544A-7EE6-4342-B048-85BDC9FD1C3A}</a:tableStyleId>
              </a:tblPr>
              <a:tblGrid>
                <a:gridCol w="2667736">
                  <a:extLst>
                    <a:ext uri="{9D8B030D-6E8A-4147-A177-3AD203B41FA5}">
                      <a16:colId xmlns:a16="http://schemas.microsoft.com/office/drawing/2014/main" val="2848217944"/>
                    </a:ext>
                  </a:extLst>
                </a:gridCol>
                <a:gridCol w="878497">
                  <a:extLst>
                    <a:ext uri="{9D8B030D-6E8A-4147-A177-3AD203B41FA5}">
                      <a16:colId xmlns:a16="http://schemas.microsoft.com/office/drawing/2014/main" val="163684799"/>
                    </a:ext>
                  </a:extLst>
                </a:gridCol>
                <a:gridCol w="7455877">
                  <a:extLst>
                    <a:ext uri="{9D8B030D-6E8A-4147-A177-3AD203B41FA5}">
                      <a16:colId xmlns:a16="http://schemas.microsoft.com/office/drawing/2014/main" val="4196920674"/>
                    </a:ext>
                  </a:extLst>
                </a:gridCol>
              </a:tblGrid>
              <a:tr h="415373">
                <a:tc>
                  <a:txBody>
                    <a:bodyPr/>
                    <a:lstStyle/>
                    <a:p>
                      <a:pPr marL="0" marR="0">
                        <a:spcBef>
                          <a:spcPts val="0"/>
                        </a:spcBef>
                        <a:spcAft>
                          <a:spcPts val="0"/>
                        </a:spcAft>
                      </a:pPr>
                      <a:r>
                        <a:rPr lang="en-US" sz="1800" b="1" dirty="0">
                          <a:effectLst/>
                        </a:rPr>
                        <a:t>Academic Discipline</a:t>
                      </a:r>
                      <a:endParaRPr lang="en-US" sz="1800" b="1"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b="1">
                          <a:effectLst/>
                        </a:rPr>
                        <a:t>#</a:t>
                      </a:r>
                      <a:endParaRPr lang="en-US" sz="1800" b="1">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b="1" dirty="0">
                          <a:effectLst/>
                        </a:rPr>
                        <a:t>Studies</a:t>
                      </a:r>
                      <a:endParaRPr lang="en-US" sz="1800" b="1"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528315872"/>
                  </a:ext>
                </a:extLst>
              </a:tr>
              <a:tr h="781344">
                <a:tc>
                  <a:txBody>
                    <a:bodyPr/>
                    <a:lstStyle/>
                    <a:p>
                      <a:pPr marL="0" marR="0">
                        <a:spcBef>
                          <a:spcPts val="0"/>
                        </a:spcBef>
                        <a:spcAft>
                          <a:spcPts val="0"/>
                        </a:spcAft>
                      </a:pPr>
                      <a:r>
                        <a:rPr lang="en-US" sz="1800">
                          <a:effectLst/>
                        </a:rPr>
                        <a:t>Education</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dirty="0">
                          <a:effectLst/>
                        </a:rPr>
                        <a:t>6</a:t>
                      </a:r>
                      <a:endParaRPr lang="en-US" sz="1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dirty="0">
                          <a:effectLst/>
                        </a:rPr>
                        <a:t>Gao &amp; Li (2017); Greenhow, Li &amp; Mai (2019); Li &amp; Greenhow (2015); </a:t>
                      </a:r>
                      <a:r>
                        <a:rPr lang="en-US" sz="1800" dirty="0" err="1">
                          <a:effectLst/>
                        </a:rPr>
                        <a:t>Veletsianos</a:t>
                      </a:r>
                      <a:r>
                        <a:rPr lang="en-US" sz="1800" dirty="0">
                          <a:effectLst/>
                        </a:rPr>
                        <a:t> &amp; </a:t>
                      </a:r>
                      <a:r>
                        <a:rPr lang="en-US" sz="1800" dirty="0" err="1">
                          <a:effectLst/>
                        </a:rPr>
                        <a:t>Kimmons</a:t>
                      </a:r>
                      <a:r>
                        <a:rPr lang="en-US" sz="1800" dirty="0">
                          <a:effectLst/>
                        </a:rPr>
                        <a:t> (2013); </a:t>
                      </a:r>
                      <a:r>
                        <a:rPr lang="en-US" sz="1800" dirty="0" err="1">
                          <a:effectLst/>
                        </a:rPr>
                        <a:t>Veletsianos</a:t>
                      </a:r>
                      <a:r>
                        <a:rPr lang="en-US" sz="1800" dirty="0">
                          <a:effectLst/>
                        </a:rPr>
                        <a:t> &amp; </a:t>
                      </a:r>
                      <a:r>
                        <a:rPr lang="en-US" sz="1800" dirty="0" err="1">
                          <a:effectLst/>
                        </a:rPr>
                        <a:t>Kimmons</a:t>
                      </a:r>
                      <a:r>
                        <a:rPr lang="en-US" sz="1800" dirty="0">
                          <a:effectLst/>
                        </a:rPr>
                        <a:t> (2016); Xing &amp; Gao (2018)</a:t>
                      </a:r>
                      <a:endParaRPr lang="en-US" sz="18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611193322"/>
                  </a:ext>
                </a:extLst>
              </a:tr>
              <a:tr h="569852">
                <a:tc>
                  <a:txBody>
                    <a:bodyPr/>
                    <a:lstStyle/>
                    <a:p>
                      <a:pPr marL="0" marR="0">
                        <a:spcBef>
                          <a:spcPts val="0"/>
                        </a:spcBef>
                        <a:spcAft>
                          <a:spcPts val="0"/>
                        </a:spcAft>
                      </a:pPr>
                      <a:r>
                        <a:rPr lang="en-US" sz="1800">
                          <a:effectLst/>
                          <a:latin typeface="Abadi" panose="020B0604020104020204" pitchFamily="34" charset="0"/>
                        </a:rPr>
                        <a:t>Medical</a:t>
                      </a:r>
                      <a:endParaRPr lang="en-US" sz="1800">
                        <a:effectLst/>
                        <a:latin typeface="Abadi" panose="020B0604020104020204" pitchFamily="34"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altLang="zh-CN" sz="1800" dirty="0">
                          <a:effectLst/>
                          <a:latin typeface="Abadi" panose="020B0604020104020204" pitchFamily="34" charset="0"/>
                          <a:ea typeface="Times New Roman" panose="02020603050405020304" pitchFamily="18" charset="0"/>
                        </a:rPr>
                        <a:t>5</a:t>
                      </a:r>
                      <a:endParaRPr lang="en-US" sz="1800" dirty="0">
                        <a:effectLst/>
                        <a:latin typeface="Abadi" panose="020B0604020104020204" pitchFamily="34"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dirty="0">
                          <a:effectLst/>
                        </a:rPr>
                        <a:t>Brock et al. (2014); Cahn et al. (2013); </a:t>
                      </a:r>
                      <a:r>
                        <a:rPr lang="en-US" altLang="zh-CN" sz="1800" dirty="0">
                          <a:effectLst/>
                        </a:rPr>
                        <a:t>Cahn</a:t>
                      </a:r>
                      <a:r>
                        <a:rPr lang="zh-CN" altLang="en-US" sz="1800" dirty="0">
                          <a:effectLst/>
                        </a:rPr>
                        <a:t> </a:t>
                      </a:r>
                      <a:r>
                        <a:rPr lang="en-US" altLang="zh-CN" sz="1800" dirty="0">
                          <a:effectLst/>
                        </a:rPr>
                        <a:t>et</a:t>
                      </a:r>
                      <a:r>
                        <a:rPr lang="zh-CN" altLang="en-US" sz="1800" dirty="0">
                          <a:effectLst/>
                        </a:rPr>
                        <a:t> </a:t>
                      </a:r>
                      <a:r>
                        <a:rPr lang="en-US" altLang="zh-CN" sz="1800" dirty="0">
                          <a:effectLst/>
                        </a:rPr>
                        <a:t>al.</a:t>
                      </a:r>
                      <a:r>
                        <a:rPr lang="zh-CN" altLang="en-US" sz="1800" dirty="0">
                          <a:effectLst/>
                        </a:rPr>
                        <a:t> </a:t>
                      </a:r>
                      <a:r>
                        <a:rPr lang="en-US" altLang="zh-CN" sz="1800" dirty="0">
                          <a:effectLst/>
                        </a:rPr>
                        <a:t>(2013);</a:t>
                      </a:r>
                      <a:r>
                        <a:rPr lang="zh-CN" altLang="en-US" sz="1800" dirty="0">
                          <a:effectLst/>
                        </a:rPr>
                        <a:t> </a:t>
                      </a:r>
                      <a:r>
                        <a:rPr lang="en-US" sz="1800" dirty="0" err="1">
                          <a:effectLst/>
                        </a:rPr>
                        <a:t>Jippes</a:t>
                      </a:r>
                      <a:r>
                        <a:rPr lang="en-US" sz="1800" dirty="0">
                          <a:effectLst/>
                        </a:rPr>
                        <a:t> et al. (2013); Klein et al. (2013)</a:t>
                      </a:r>
                      <a:endParaRPr lang="en-US" sz="18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2934369309"/>
                  </a:ext>
                </a:extLst>
              </a:tr>
              <a:tr h="569852">
                <a:tc>
                  <a:txBody>
                    <a:bodyPr/>
                    <a:lstStyle/>
                    <a:p>
                      <a:pPr marL="0" marR="0">
                        <a:spcBef>
                          <a:spcPts val="0"/>
                        </a:spcBef>
                        <a:spcAft>
                          <a:spcPts val="0"/>
                        </a:spcAft>
                      </a:pPr>
                      <a:r>
                        <a:rPr lang="en-US" sz="1800">
                          <a:effectLst/>
                        </a:rPr>
                        <a:t>Information Science and Technology</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2</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Grudz et al. (2012); Xie &amp; Luo (2019)</a:t>
                      </a:r>
                      <a:endParaRPr lang="en-US" sz="1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592564564"/>
                  </a:ext>
                </a:extLst>
              </a:tr>
              <a:tr h="367173">
                <a:tc>
                  <a:txBody>
                    <a:bodyPr/>
                    <a:lstStyle/>
                    <a:p>
                      <a:pPr marL="0" marR="0">
                        <a:spcBef>
                          <a:spcPts val="0"/>
                        </a:spcBef>
                        <a:spcAft>
                          <a:spcPts val="0"/>
                        </a:spcAft>
                      </a:pPr>
                      <a:r>
                        <a:rPr lang="en-US" sz="1800">
                          <a:effectLst/>
                        </a:rPr>
                        <a:t>STEM</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Donelan (2016)</a:t>
                      </a:r>
                      <a:endParaRPr lang="en-US" sz="1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407433723"/>
                  </a:ext>
                </a:extLst>
              </a:tr>
              <a:tr h="415903">
                <a:tc>
                  <a:txBody>
                    <a:bodyPr/>
                    <a:lstStyle/>
                    <a:p>
                      <a:pPr marL="0" marR="0">
                        <a:spcBef>
                          <a:spcPts val="0"/>
                        </a:spcBef>
                        <a:spcAft>
                          <a:spcPts val="0"/>
                        </a:spcAft>
                      </a:pPr>
                      <a:r>
                        <a:rPr lang="en-US" sz="1800">
                          <a:effectLst/>
                        </a:rPr>
                        <a:t>Biology</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dirty="0">
                          <a:effectLst/>
                        </a:rPr>
                        <a:t>1</a:t>
                      </a:r>
                    </a:p>
                  </a:txBody>
                  <a:tcPr marL="63500" marR="63500" marT="63500" marB="63500"/>
                </a:tc>
                <a:tc>
                  <a:txBody>
                    <a:bodyPr/>
                    <a:lstStyle/>
                    <a:p>
                      <a:pPr marL="0" marR="0">
                        <a:spcBef>
                          <a:spcPts val="0"/>
                        </a:spcBef>
                        <a:spcAft>
                          <a:spcPts val="0"/>
                        </a:spcAft>
                      </a:pPr>
                      <a:r>
                        <a:rPr lang="en-US" sz="1800" dirty="0" err="1">
                          <a:effectLst/>
                        </a:rPr>
                        <a:t>Bombaci</a:t>
                      </a:r>
                      <a:r>
                        <a:rPr lang="en-US" sz="1800" dirty="0">
                          <a:effectLst/>
                        </a:rPr>
                        <a:t> et al. (2016)</a:t>
                      </a:r>
                      <a:endParaRPr lang="en-US" sz="18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4286374254"/>
                  </a:ext>
                </a:extLst>
              </a:tr>
              <a:tr h="367173">
                <a:tc>
                  <a:txBody>
                    <a:bodyPr/>
                    <a:lstStyle/>
                    <a:p>
                      <a:pPr marL="0" marR="0">
                        <a:spcBef>
                          <a:spcPts val="0"/>
                        </a:spcBef>
                        <a:spcAft>
                          <a:spcPts val="0"/>
                        </a:spcAft>
                      </a:pPr>
                      <a:r>
                        <a:rPr lang="en-US" sz="1800">
                          <a:effectLst/>
                        </a:rPr>
                        <a:t>Business</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Velsamy &amp; Karthikeyan (2016)</a:t>
                      </a:r>
                      <a:endParaRPr lang="en-US" sz="1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703043606"/>
                  </a:ext>
                </a:extLst>
              </a:tr>
              <a:tr h="781344">
                <a:tc>
                  <a:txBody>
                    <a:bodyPr/>
                    <a:lstStyle/>
                    <a:p>
                      <a:pPr marL="0" marR="0">
                        <a:spcBef>
                          <a:spcPts val="0"/>
                        </a:spcBef>
                        <a:spcAft>
                          <a:spcPts val="0"/>
                        </a:spcAft>
                      </a:pPr>
                      <a:r>
                        <a:rPr lang="en-US" sz="1800">
                          <a:effectLst/>
                        </a:rPr>
                        <a:t>Not-specified</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a:effectLst/>
                        </a:rPr>
                        <a:t>7</a:t>
                      </a:r>
                      <a:endParaRPr lang="en-US" sz="1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1800" dirty="0">
                          <a:effectLst/>
                        </a:rPr>
                        <a:t>Gao &amp; Li (2019); </a:t>
                      </a:r>
                      <a:r>
                        <a:rPr lang="en-US" sz="1800" dirty="0" err="1">
                          <a:effectLst/>
                        </a:rPr>
                        <a:t>Meisher</a:t>
                      </a:r>
                      <a:r>
                        <a:rPr lang="en-US" sz="1800" dirty="0">
                          <a:effectLst/>
                        </a:rPr>
                        <a:t>-Tal &amp; </a:t>
                      </a:r>
                      <a:r>
                        <a:rPr lang="en-US" sz="1800" dirty="0" err="1">
                          <a:effectLst/>
                        </a:rPr>
                        <a:t>Pierterse</a:t>
                      </a:r>
                      <a:r>
                        <a:rPr lang="en-US" sz="1800" dirty="0">
                          <a:effectLst/>
                        </a:rPr>
                        <a:t> (2018); Ranieri et al. (2018); Schieffer (2016); Sullivan et al. (2018); Trust et al. (2017); </a:t>
                      </a:r>
                      <a:r>
                        <a:rPr lang="en-US" sz="1800" dirty="0" err="1">
                          <a:effectLst/>
                        </a:rPr>
                        <a:t>Veletsianos</a:t>
                      </a:r>
                      <a:r>
                        <a:rPr lang="en-US" sz="1800" dirty="0">
                          <a:effectLst/>
                        </a:rPr>
                        <a:t> (2012)</a:t>
                      </a:r>
                      <a:endParaRPr lang="en-US" sz="18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126646772"/>
                  </a:ext>
                </a:extLst>
              </a:tr>
            </a:tbl>
          </a:graphicData>
        </a:graphic>
      </p:graphicFrame>
    </p:spTree>
    <p:extLst>
      <p:ext uri="{BB962C8B-B14F-4D97-AF65-F5344CB8AC3E}">
        <p14:creationId xmlns:p14="http://schemas.microsoft.com/office/powerpoint/2010/main" val="411320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0B1F-84AC-EB44-BBD0-E256A7CD75A3}"/>
              </a:ext>
            </a:extLst>
          </p:cNvPr>
          <p:cNvSpPr>
            <a:spLocks noGrp="1"/>
          </p:cNvSpPr>
          <p:nvPr>
            <p:ph type="title"/>
          </p:nvPr>
        </p:nvSpPr>
        <p:spPr/>
        <p:txBody>
          <a:bodyPr/>
          <a:lstStyle/>
          <a:p>
            <a:r>
              <a:rPr lang="en-US" dirty="0"/>
              <a:t>Top 10 Disciplinary Categories</a:t>
            </a:r>
          </a:p>
        </p:txBody>
      </p:sp>
      <p:graphicFrame>
        <p:nvGraphicFramePr>
          <p:cNvPr id="4" name="Content Placeholder 3">
            <a:extLst>
              <a:ext uri="{FF2B5EF4-FFF2-40B4-BE49-F238E27FC236}">
                <a16:creationId xmlns:a16="http://schemas.microsoft.com/office/drawing/2014/main" id="{E6BC07D6-B4FD-C64F-A380-6518F9727E5A}"/>
              </a:ext>
            </a:extLst>
          </p:cNvPr>
          <p:cNvGraphicFramePr>
            <a:graphicFrameLocks noGrp="1"/>
          </p:cNvGraphicFramePr>
          <p:nvPr>
            <p:ph idx="1"/>
            <p:extLst>
              <p:ext uri="{D42A27DB-BD31-4B8C-83A1-F6EECF244321}">
                <p14:modId xmlns:p14="http://schemas.microsoft.com/office/powerpoint/2010/main" val="2786141607"/>
              </p:ext>
            </p:extLst>
          </p:nvPr>
        </p:nvGraphicFramePr>
        <p:xfrm>
          <a:off x="992777" y="1528353"/>
          <a:ext cx="10361023" cy="5122800"/>
        </p:xfrm>
        <a:graphic>
          <a:graphicData uri="http://schemas.openxmlformats.org/drawingml/2006/table">
            <a:tbl>
              <a:tblPr firstRow="1" bandRow="1">
                <a:tableStyleId>{5C22544A-7EE6-4342-B048-85BDC9FD1C3A}</a:tableStyleId>
              </a:tblPr>
              <a:tblGrid>
                <a:gridCol w="6322423">
                  <a:extLst>
                    <a:ext uri="{9D8B030D-6E8A-4147-A177-3AD203B41FA5}">
                      <a16:colId xmlns:a16="http://schemas.microsoft.com/office/drawing/2014/main" val="3678215992"/>
                    </a:ext>
                  </a:extLst>
                </a:gridCol>
                <a:gridCol w="1788160">
                  <a:extLst>
                    <a:ext uri="{9D8B030D-6E8A-4147-A177-3AD203B41FA5}">
                      <a16:colId xmlns:a16="http://schemas.microsoft.com/office/drawing/2014/main" val="3623289637"/>
                    </a:ext>
                  </a:extLst>
                </a:gridCol>
                <a:gridCol w="2250440">
                  <a:extLst>
                    <a:ext uri="{9D8B030D-6E8A-4147-A177-3AD203B41FA5}">
                      <a16:colId xmlns:a16="http://schemas.microsoft.com/office/drawing/2014/main" val="2652740011"/>
                    </a:ext>
                  </a:extLst>
                </a:gridCol>
              </a:tblGrid>
              <a:tr h="451320">
                <a:tc>
                  <a:txBody>
                    <a:bodyPr/>
                    <a:lstStyle/>
                    <a:p>
                      <a:pPr marL="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Category</a:t>
                      </a:r>
                    </a:p>
                  </a:txBody>
                  <a:tcPr marL="68580" marR="68580" marT="0" marB="0"/>
                </a:tc>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Number of Articles</a:t>
                      </a:r>
                    </a:p>
                  </a:txBody>
                  <a:tcPr marL="68580" marR="68580" marT="0" marB="0"/>
                </a:tc>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Percent of Articles</a:t>
                      </a:r>
                    </a:p>
                  </a:txBody>
                  <a:tcPr marL="68580" marR="68580" marT="0" marB="0"/>
                </a:tc>
                <a:extLst>
                  <a:ext uri="{0D108BD9-81ED-4DB2-BD59-A6C34878D82A}">
                    <a16:rowId xmlns:a16="http://schemas.microsoft.com/office/drawing/2014/main" val="134149166"/>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Education Educational Research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208 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18.8%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360081066"/>
                  </a:ext>
                </a:extLst>
              </a:tr>
              <a:tr h="451320">
                <a:tc>
                  <a:txBody>
                    <a:bodyPr/>
                    <a:lstStyle/>
                    <a:p>
                      <a:pPr marL="0" marR="0">
                        <a:lnSpc>
                          <a:spcPct val="100000"/>
                        </a:lnSpc>
                        <a:spcBef>
                          <a:spcPts val="0"/>
                        </a:spcBef>
                        <a:spcAft>
                          <a:spcPts val="0"/>
                        </a:spcAft>
                      </a:pPr>
                      <a:r>
                        <a:rPr lang="en-U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Public Environmental Occupational Health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99 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18095851"/>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Business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98 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08582198"/>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Communication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96 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8.7%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276427240"/>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Psychology Multidisciplinary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62 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20619515"/>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Health Care Sciences Services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53 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25512870"/>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Social Sciences Interdisciplinary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52 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806245016"/>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Information Science Library Science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50 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00460999"/>
                  </a:ext>
                </a:extLst>
              </a:tr>
              <a:tr h="451320">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Education Scientific Disciplines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48 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963832121"/>
                  </a:ext>
                </a:extLst>
              </a:tr>
              <a:tr h="451320">
                <a:tc>
                  <a:txBody>
                    <a:bodyPr/>
                    <a:lstStyle/>
                    <a:p>
                      <a:pPr marL="0" marR="0">
                        <a:lnSpc>
                          <a:spcPct val="100000"/>
                        </a:lnSpc>
                        <a:spcBef>
                          <a:spcPts val="0"/>
                        </a:spcBef>
                        <a:spcAft>
                          <a:spcPts val="0"/>
                        </a:spcAft>
                      </a:pPr>
                      <a:r>
                        <a:rPr lang="en-U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Psychology Experimental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43 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nSpc>
                          <a:spcPct val="100000"/>
                        </a:lnSpc>
                        <a:spcBef>
                          <a:spcPts val="0"/>
                        </a:spcBef>
                        <a:spcAft>
                          <a:spcPts val="0"/>
                        </a:spcAft>
                      </a:pPr>
                      <a:r>
                        <a:rPr lang="en-U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531289759"/>
                  </a:ext>
                </a:extLst>
              </a:tr>
            </a:tbl>
          </a:graphicData>
        </a:graphic>
      </p:graphicFrame>
    </p:spTree>
    <p:custDataLst>
      <p:tags r:id="rId1"/>
    </p:custDataLst>
    <p:extLst>
      <p:ext uri="{BB962C8B-B14F-4D97-AF65-F5344CB8AC3E}">
        <p14:creationId xmlns:p14="http://schemas.microsoft.com/office/powerpoint/2010/main" val="3560063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0F62-26A4-ED44-8767-101385604BB7}"/>
              </a:ext>
            </a:extLst>
          </p:cNvPr>
          <p:cNvSpPr>
            <a:spLocks noGrp="1"/>
          </p:cNvSpPr>
          <p:nvPr>
            <p:ph type="title"/>
          </p:nvPr>
        </p:nvSpPr>
        <p:spPr/>
        <p:txBody>
          <a:bodyPr/>
          <a:lstStyle/>
          <a:p>
            <a:r>
              <a:rPr lang="en-US" altLang="zh-CN" dirty="0"/>
              <a:t>Theoretical</a:t>
            </a:r>
            <a:r>
              <a:rPr lang="zh-CN" altLang="en-US" dirty="0"/>
              <a:t> </a:t>
            </a:r>
            <a:r>
              <a:rPr lang="en-US" altLang="zh-CN" dirty="0"/>
              <a:t>Frameworks</a:t>
            </a:r>
            <a:endParaRPr lang="en-US" dirty="0"/>
          </a:p>
        </p:txBody>
      </p:sp>
      <p:graphicFrame>
        <p:nvGraphicFramePr>
          <p:cNvPr id="4" name="Content Placeholder 3">
            <a:extLst>
              <a:ext uri="{FF2B5EF4-FFF2-40B4-BE49-F238E27FC236}">
                <a16:creationId xmlns:a16="http://schemas.microsoft.com/office/drawing/2014/main" id="{C4E341B4-E73B-0A48-9D5D-75E4A0B8CA62}"/>
              </a:ext>
            </a:extLst>
          </p:cNvPr>
          <p:cNvGraphicFramePr>
            <a:graphicFrameLocks noGrp="1"/>
          </p:cNvGraphicFramePr>
          <p:nvPr>
            <p:ph idx="1"/>
          </p:nvPr>
        </p:nvGraphicFramePr>
        <p:xfrm>
          <a:off x="212036" y="1612762"/>
          <a:ext cx="11860694" cy="5089508"/>
        </p:xfrm>
        <a:graphic>
          <a:graphicData uri="http://schemas.openxmlformats.org/drawingml/2006/table">
            <a:tbl>
              <a:tblPr>
                <a:tableStyleId>{5C22544A-7EE6-4342-B048-85BDC9FD1C3A}</a:tableStyleId>
              </a:tblPr>
              <a:tblGrid>
                <a:gridCol w="3773968">
                  <a:extLst>
                    <a:ext uri="{9D8B030D-6E8A-4147-A177-3AD203B41FA5}">
                      <a16:colId xmlns:a16="http://schemas.microsoft.com/office/drawing/2014/main" val="3271742066"/>
                    </a:ext>
                  </a:extLst>
                </a:gridCol>
                <a:gridCol w="800021">
                  <a:extLst>
                    <a:ext uri="{9D8B030D-6E8A-4147-A177-3AD203B41FA5}">
                      <a16:colId xmlns:a16="http://schemas.microsoft.com/office/drawing/2014/main" val="2561597659"/>
                    </a:ext>
                  </a:extLst>
                </a:gridCol>
                <a:gridCol w="7286705">
                  <a:extLst>
                    <a:ext uri="{9D8B030D-6E8A-4147-A177-3AD203B41FA5}">
                      <a16:colId xmlns:a16="http://schemas.microsoft.com/office/drawing/2014/main" val="3083647400"/>
                    </a:ext>
                  </a:extLst>
                </a:gridCol>
              </a:tblGrid>
              <a:tr h="386519">
                <a:tc>
                  <a:txBody>
                    <a:bodyPr/>
                    <a:lstStyle/>
                    <a:p>
                      <a:pPr marL="0" marR="0">
                        <a:spcBef>
                          <a:spcPts val="0"/>
                        </a:spcBef>
                        <a:spcAft>
                          <a:spcPts val="0"/>
                        </a:spcAft>
                      </a:pPr>
                      <a:r>
                        <a:rPr lang="en-US" sz="1800" b="1" dirty="0">
                          <a:effectLst/>
                        </a:rPr>
                        <a:t>Theoretical </a:t>
                      </a:r>
                      <a:r>
                        <a:rPr lang="en-US" altLang="zh-CN" sz="1800" b="1" dirty="0">
                          <a:effectLst/>
                        </a:rPr>
                        <a:t>F</a:t>
                      </a:r>
                      <a:r>
                        <a:rPr lang="en-US" sz="1800" b="1" dirty="0">
                          <a:effectLst/>
                        </a:rPr>
                        <a:t>rameworks</a:t>
                      </a:r>
                      <a:endParaRPr lang="en-US" sz="1800" b="1" dirty="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b="1">
                          <a:effectLst/>
                        </a:rPr>
                        <a:t>#</a:t>
                      </a:r>
                      <a:endParaRPr lang="en-US" sz="1800" b="1">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b="1" dirty="0">
                          <a:effectLst/>
                        </a:rPr>
                        <a:t>Studies</a:t>
                      </a:r>
                      <a:endParaRPr lang="en-US" sz="1800" b="1" dirty="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1304962361"/>
                  </a:ext>
                </a:extLst>
              </a:tr>
              <a:tr h="535180">
                <a:tc>
                  <a:txBody>
                    <a:bodyPr/>
                    <a:lstStyle/>
                    <a:p>
                      <a:pPr marL="0" marR="0">
                        <a:spcBef>
                          <a:spcPts val="0"/>
                        </a:spcBef>
                        <a:spcAft>
                          <a:spcPts val="0"/>
                        </a:spcAft>
                      </a:pPr>
                      <a:r>
                        <a:rPr lang="en-US" sz="1800">
                          <a:effectLst/>
                        </a:rPr>
                        <a:t>Community of Practice (CoP)</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5</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Gao &amp; Li (2017); Greenhow, Li &amp; Mai, (2019); Li &amp; Greenhow, 2015; Xing &amp; Gao (2018); Xie &amp; Luo (2019)</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183118336"/>
                  </a:ext>
                </a:extLst>
              </a:tr>
              <a:tr h="535180">
                <a:tc>
                  <a:txBody>
                    <a:bodyPr/>
                    <a:lstStyle/>
                    <a:p>
                      <a:pPr marL="0" marR="0">
                        <a:spcBef>
                          <a:spcPts val="0"/>
                        </a:spcBef>
                        <a:spcAft>
                          <a:spcPts val="0"/>
                        </a:spcAft>
                      </a:pPr>
                      <a:r>
                        <a:rPr lang="en-US" sz="1800">
                          <a:effectLst/>
                        </a:rPr>
                        <a:t>Social Constructivism</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4</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Gao &amp; Li (2017); Li &amp; Greenhow, 2015; Schieffer (2016); Xing &amp; Gao (2018)</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3707741182"/>
                  </a:ext>
                </a:extLst>
              </a:tr>
              <a:tr h="364031">
                <a:tc>
                  <a:txBody>
                    <a:bodyPr/>
                    <a:lstStyle/>
                    <a:p>
                      <a:pPr marL="0" marR="0">
                        <a:spcBef>
                          <a:spcPts val="0"/>
                        </a:spcBef>
                        <a:spcAft>
                          <a:spcPts val="0"/>
                        </a:spcAft>
                      </a:pPr>
                      <a:r>
                        <a:rPr lang="en-US" sz="1800" dirty="0">
                          <a:effectLst/>
                        </a:rPr>
                        <a:t>Situated Learning </a:t>
                      </a:r>
                      <a:endParaRPr lang="en-US" sz="1800" dirty="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dirty="0">
                          <a:effectLst/>
                        </a:rPr>
                        <a:t>2</a:t>
                      </a:r>
                      <a:endParaRPr lang="en-US" sz="1800" dirty="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dirty="0">
                          <a:effectLst/>
                        </a:rPr>
                        <a:t>Greenhow et al. (2019); Trust et al. (2017)</a:t>
                      </a:r>
                      <a:endParaRPr lang="en-US" sz="1800" dirty="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2952781785"/>
                  </a:ext>
                </a:extLst>
              </a:tr>
              <a:tr h="386519">
                <a:tc>
                  <a:txBody>
                    <a:bodyPr/>
                    <a:lstStyle/>
                    <a:p>
                      <a:pPr marL="0" marR="0">
                        <a:spcBef>
                          <a:spcPts val="0"/>
                        </a:spcBef>
                        <a:spcAft>
                          <a:spcPts val="0"/>
                        </a:spcAft>
                      </a:pPr>
                      <a:r>
                        <a:rPr lang="en-US" sz="1800">
                          <a:effectLst/>
                        </a:rPr>
                        <a:t>Experiential Learning</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Jippes et al. (2013)</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1083613302"/>
                  </a:ext>
                </a:extLst>
              </a:tr>
              <a:tr h="271718">
                <a:tc>
                  <a:txBody>
                    <a:bodyPr/>
                    <a:lstStyle/>
                    <a:p>
                      <a:pPr marL="0" marR="0">
                        <a:spcBef>
                          <a:spcPts val="0"/>
                        </a:spcBef>
                        <a:spcAft>
                          <a:spcPts val="0"/>
                        </a:spcAft>
                      </a:pPr>
                      <a:r>
                        <a:rPr lang="en-US" sz="1800">
                          <a:effectLst/>
                        </a:rPr>
                        <a:t>Learning Ecology</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dirty="0">
                          <a:effectLst/>
                        </a:rPr>
                        <a:t>Greenhow, Li &amp; Mai (2019)</a:t>
                      </a:r>
                      <a:endParaRPr lang="en-US" sz="1800" dirty="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1176085675"/>
                  </a:ext>
                </a:extLst>
              </a:tr>
              <a:tr h="527250">
                <a:tc>
                  <a:txBody>
                    <a:bodyPr/>
                    <a:lstStyle/>
                    <a:p>
                      <a:pPr marL="0" marR="0">
                        <a:spcBef>
                          <a:spcPts val="0"/>
                        </a:spcBef>
                        <a:spcAft>
                          <a:spcPts val="0"/>
                        </a:spcAft>
                      </a:pPr>
                      <a:r>
                        <a:rPr lang="en-US" sz="1800">
                          <a:effectLst/>
                        </a:rPr>
                        <a:t>Networked Participatory Scholarship</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Veletsianos &amp; Kimmons (2016)</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501862591"/>
                  </a:ext>
                </a:extLst>
              </a:tr>
              <a:tr h="271718">
                <a:tc>
                  <a:txBody>
                    <a:bodyPr/>
                    <a:lstStyle/>
                    <a:p>
                      <a:pPr marL="0" marR="0">
                        <a:spcBef>
                          <a:spcPts val="0"/>
                        </a:spcBef>
                        <a:spcAft>
                          <a:spcPts val="0"/>
                        </a:spcAft>
                      </a:pPr>
                      <a:r>
                        <a:rPr lang="en-US" sz="1800">
                          <a:effectLst/>
                        </a:rPr>
                        <a:t>Online Discourse</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Xing &amp; Gao (2018)</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3416660461"/>
                  </a:ext>
                </a:extLst>
              </a:tr>
              <a:tr h="384536">
                <a:tc>
                  <a:txBody>
                    <a:bodyPr/>
                    <a:lstStyle/>
                    <a:p>
                      <a:pPr marL="0" marR="0">
                        <a:spcBef>
                          <a:spcPts val="0"/>
                        </a:spcBef>
                        <a:spcAft>
                          <a:spcPts val="0"/>
                        </a:spcAft>
                      </a:pPr>
                      <a:r>
                        <a:rPr lang="en-US" sz="1800">
                          <a:effectLst/>
                        </a:rPr>
                        <a:t>Technology Acceptance Model</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Gao &amp; Li (2019)</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2844335077"/>
                  </a:ext>
                </a:extLst>
              </a:tr>
              <a:tr h="535180">
                <a:tc>
                  <a:txBody>
                    <a:bodyPr/>
                    <a:lstStyle/>
                    <a:p>
                      <a:pPr marL="0" marR="0">
                        <a:spcBef>
                          <a:spcPts val="0"/>
                        </a:spcBef>
                        <a:spcAft>
                          <a:spcPts val="0"/>
                        </a:spcAft>
                      </a:pPr>
                      <a:r>
                        <a:rPr lang="en-US" sz="1800">
                          <a:effectLst/>
                        </a:rPr>
                        <a:t>Unified Theory of Acceptance and Use of Technology</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Gruzd et al. (2012)</a:t>
                      </a:r>
                      <a:endParaRPr lang="en-US" sz="180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3309640551"/>
                  </a:ext>
                </a:extLst>
              </a:tr>
              <a:tr h="384536">
                <a:tc>
                  <a:txBody>
                    <a:bodyPr/>
                    <a:lstStyle/>
                    <a:p>
                      <a:pPr marL="0" marR="0">
                        <a:spcBef>
                          <a:spcPts val="0"/>
                        </a:spcBef>
                        <a:spcAft>
                          <a:spcPts val="0"/>
                        </a:spcAft>
                      </a:pPr>
                      <a:r>
                        <a:rPr lang="en-US" sz="1800">
                          <a:effectLst/>
                        </a:rPr>
                        <a:t>Uses and Gratification Theory</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a:effectLst/>
                        </a:rPr>
                        <a:t>1</a:t>
                      </a:r>
                      <a:endParaRPr lang="en-US" sz="1800">
                        <a:effectLst/>
                        <a:latin typeface="Times New Roman" panose="02020603050405020304" pitchFamily="18" charset="0"/>
                        <a:ea typeface="Times New Roman" panose="02020603050405020304" pitchFamily="18" charset="0"/>
                      </a:endParaRPr>
                    </a:p>
                  </a:txBody>
                  <a:tcPr marL="45939" marR="45939" marT="45939" marB="45939"/>
                </a:tc>
                <a:tc>
                  <a:txBody>
                    <a:bodyPr/>
                    <a:lstStyle/>
                    <a:p>
                      <a:pPr marL="0" marR="0">
                        <a:spcBef>
                          <a:spcPts val="0"/>
                        </a:spcBef>
                        <a:spcAft>
                          <a:spcPts val="0"/>
                        </a:spcAft>
                      </a:pPr>
                      <a:r>
                        <a:rPr lang="en-US" sz="1800" dirty="0" err="1">
                          <a:effectLst/>
                        </a:rPr>
                        <a:t>Meisher</a:t>
                      </a:r>
                      <a:r>
                        <a:rPr lang="en-US" sz="1800" dirty="0">
                          <a:effectLst/>
                        </a:rPr>
                        <a:t>-Tal &amp; Pieterse (2018)</a:t>
                      </a:r>
                      <a:endParaRPr lang="en-US" sz="1800" dirty="0">
                        <a:effectLst/>
                        <a:latin typeface="Times New Roman" panose="02020603050405020304" pitchFamily="18" charset="0"/>
                        <a:ea typeface="Times New Roman" panose="02020603050405020304" pitchFamily="18" charset="0"/>
                      </a:endParaRPr>
                    </a:p>
                  </a:txBody>
                  <a:tcPr marL="45939" marR="45939" marT="45939" marB="45939"/>
                </a:tc>
                <a:extLst>
                  <a:ext uri="{0D108BD9-81ED-4DB2-BD59-A6C34878D82A}">
                    <a16:rowId xmlns:a16="http://schemas.microsoft.com/office/drawing/2014/main" val="1339670573"/>
                  </a:ext>
                </a:extLst>
              </a:tr>
            </a:tbl>
          </a:graphicData>
        </a:graphic>
      </p:graphicFrame>
    </p:spTree>
    <p:extLst>
      <p:ext uri="{BB962C8B-B14F-4D97-AF65-F5344CB8AC3E}">
        <p14:creationId xmlns:p14="http://schemas.microsoft.com/office/powerpoint/2010/main" val="318523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05CC-B0D4-684C-A422-12CE3409A052}"/>
              </a:ext>
            </a:extLst>
          </p:cNvPr>
          <p:cNvSpPr>
            <a:spLocks noGrp="1"/>
          </p:cNvSpPr>
          <p:nvPr>
            <p:ph type="title"/>
          </p:nvPr>
        </p:nvSpPr>
        <p:spPr/>
        <p:txBody>
          <a:bodyPr/>
          <a:lstStyle/>
          <a:p>
            <a:r>
              <a:rPr lang="en-US" dirty="0"/>
              <a:t>Research </a:t>
            </a:r>
            <a:r>
              <a:rPr lang="en-US" altLang="zh-CN" dirty="0"/>
              <a:t>M</a:t>
            </a:r>
            <a:r>
              <a:rPr lang="en-US" dirty="0"/>
              <a:t>ethodology</a:t>
            </a:r>
          </a:p>
        </p:txBody>
      </p:sp>
      <p:graphicFrame>
        <p:nvGraphicFramePr>
          <p:cNvPr id="4" name="Content Placeholder 3">
            <a:extLst>
              <a:ext uri="{FF2B5EF4-FFF2-40B4-BE49-F238E27FC236}">
                <a16:creationId xmlns:a16="http://schemas.microsoft.com/office/drawing/2014/main" id="{11594700-4FE3-4A44-936C-C22C610E5CDB}"/>
              </a:ext>
            </a:extLst>
          </p:cNvPr>
          <p:cNvGraphicFramePr>
            <a:graphicFrameLocks noGrp="1"/>
          </p:cNvGraphicFramePr>
          <p:nvPr>
            <p:ph idx="1"/>
          </p:nvPr>
        </p:nvGraphicFramePr>
        <p:xfrm>
          <a:off x="838200" y="1730444"/>
          <a:ext cx="11048999" cy="4857505"/>
        </p:xfrm>
        <a:graphic>
          <a:graphicData uri="http://schemas.openxmlformats.org/drawingml/2006/table">
            <a:tbl>
              <a:tblPr>
                <a:tableStyleId>{5C22544A-7EE6-4342-B048-85BDC9FD1C3A}</a:tableStyleId>
              </a:tblPr>
              <a:tblGrid>
                <a:gridCol w="1918252">
                  <a:extLst>
                    <a:ext uri="{9D8B030D-6E8A-4147-A177-3AD203B41FA5}">
                      <a16:colId xmlns:a16="http://schemas.microsoft.com/office/drawing/2014/main" val="481920140"/>
                    </a:ext>
                  </a:extLst>
                </a:gridCol>
                <a:gridCol w="4114777">
                  <a:extLst>
                    <a:ext uri="{9D8B030D-6E8A-4147-A177-3AD203B41FA5}">
                      <a16:colId xmlns:a16="http://schemas.microsoft.com/office/drawing/2014/main" val="3127749410"/>
                    </a:ext>
                  </a:extLst>
                </a:gridCol>
                <a:gridCol w="5015970">
                  <a:extLst>
                    <a:ext uri="{9D8B030D-6E8A-4147-A177-3AD203B41FA5}">
                      <a16:colId xmlns:a16="http://schemas.microsoft.com/office/drawing/2014/main" val="3731538313"/>
                    </a:ext>
                  </a:extLst>
                </a:gridCol>
              </a:tblGrid>
              <a:tr h="358627">
                <a:tc>
                  <a:txBody>
                    <a:bodyPr/>
                    <a:lstStyle/>
                    <a:p>
                      <a:pPr marL="0" marR="0">
                        <a:spcBef>
                          <a:spcPts val="0"/>
                        </a:spcBef>
                        <a:spcAft>
                          <a:spcPts val="0"/>
                        </a:spcAft>
                      </a:pPr>
                      <a:r>
                        <a:rPr lang="en-US" sz="1600" b="1">
                          <a:effectLst/>
                        </a:rPr>
                        <a:t>Methodology</a:t>
                      </a:r>
                      <a:endParaRPr lang="en-US" sz="1600" b="1">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b="1" dirty="0">
                          <a:effectLst/>
                        </a:rPr>
                        <a:t>Data Sources and Analysis</a:t>
                      </a:r>
                      <a:endParaRPr lang="en-US" sz="1600" b="1"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b="1" dirty="0">
                          <a:effectLst/>
                        </a:rPr>
                        <a:t>Studies </a:t>
                      </a:r>
                      <a:endParaRPr lang="en-US" sz="1600" b="1" dirty="0">
                        <a:effectLst/>
                        <a:latin typeface="Times New Roman" panose="02020603050405020304" pitchFamily="18" charset="0"/>
                        <a:ea typeface="Times New Roman" panose="02020603050405020304" pitchFamily="18" charset="0"/>
                      </a:endParaRPr>
                    </a:p>
                  </a:txBody>
                  <a:tcPr marL="45978" marR="45978" marT="45978" marB="45978"/>
                </a:tc>
                <a:extLst>
                  <a:ext uri="{0D108BD9-81ED-4DB2-BD59-A6C34878D82A}">
                    <a16:rowId xmlns:a16="http://schemas.microsoft.com/office/drawing/2014/main" val="3893437379"/>
                  </a:ext>
                </a:extLst>
              </a:tr>
              <a:tr h="754036">
                <a:tc>
                  <a:txBody>
                    <a:bodyPr/>
                    <a:lstStyle/>
                    <a:p>
                      <a:pPr marL="0" marR="0">
                        <a:spcBef>
                          <a:spcPts val="0"/>
                        </a:spcBef>
                        <a:spcAft>
                          <a:spcPts val="0"/>
                        </a:spcAft>
                      </a:pPr>
                      <a:r>
                        <a:rPr lang="en-US" sz="1600">
                          <a:effectLst/>
                        </a:rPr>
                        <a:t>Quantitative (9)</a:t>
                      </a:r>
                      <a:endParaRPr lang="en-US" sz="160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dirty="0">
                          <a:effectLst/>
                        </a:rPr>
                        <a:t>Survey and Questionnaire (2)</a:t>
                      </a:r>
                    </a:p>
                    <a:p>
                      <a:pPr marL="0" marR="0">
                        <a:spcBef>
                          <a:spcPts val="0"/>
                        </a:spcBef>
                        <a:spcAft>
                          <a:spcPts val="0"/>
                        </a:spcAft>
                      </a:pPr>
                      <a:r>
                        <a:rPr lang="en-US" sz="1600" dirty="0">
                          <a:effectLst/>
                        </a:rPr>
                        <a:t>Tweets</a:t>
                      </a:r>
                    </a:p>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dirty="0">
                          <a:effectLst/>
                        </a:rPr>
                        <a:t> Cain et al (2013); Gao &amp; Li (2019); </a:t>
                      </a:r>
                      <a:r>
                        <a:rPr lang="en-US" sz="1600" dirty="0" err="1">
                          <a:effectLst/>
                        </a:rPr>
                        <a:t>Jippes</a:t>
                      </a:r>
                      <a:r>
                        <a:rPr lang="en-US" sz="1600" dirty="0">
                          <a:effectLst/>
                        </a:rPr>
                        <a:t> et al. (2013); </a:t>
                      </a:r>
                      <a:r>
                        <a:rPr lang="en-US" sz="1600" dirty="0" err="1">
                          <a:effectLst/>
                        </a:rPr>
                        <a:t>Meisher</a:t>
                      </a:r>
                      <a:r>
                        <a:rPr lang="en-US" sz="1600" dirty="0">
                          <a:effectLst/>
                        </a:rPr>
                        <a:t>-Tal &amp; </a:t>
                      </a:r>
                      <a:r>
                        <a:rPr lang="en-US" sz="1600" dirty="0" err="1">
                          <a:effectLst/>
                        </a:rPr>
                        <a:t>Pierterse</a:t>
                      </a:r>
                      <a:r>
                        <a:rPr lang="en-US" sz="1600" dirty="0">
                          <a:effectLst/>
                        </a:rPr>
                        <a:t> (2018); Sullivan et al. (2018); Trust et al. (2017); </a:t>
                      </a:r>
                      <a:r>
                        <a:rPr lang="en-US" sz="1600" dirty="0" err="1">
                          <a:effectLst/>
                        </a:rPr>
                        <a:t>Velsamy</a:t>
                      </a:r>
                      <a:r>
                        <a:rPr lang="en-US" sz="1600" dirty="0">
                          <a:effectLst/>
                        </a:rPr>
                        <a:t> &amp; Karthikeyan (2016); Xing &amp; Gao (2018)</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extLst>
                  <a:ext uri="{0D108BD9-81ED-4DB2-BD59-A6C34878D82A}">
                    <a16:rowId xmlns:a16="http://schemas.microsoft.com/office/drawing/2014/main" val="1745391603"/>
                  </a:ext>
                </a:extLst>
              </a:tr>
              <a:tr h="754036">
                <a:tc>
                  <a:txBody>
                    <a:bodyPr/>
                    <a:lstStyle/>
                    <a:p>
                      <a:pPr marL="0" marR="0">
                        <a:spcBef>
                          <a:spcPts val="0"/>
                        </a:spcBef>
                        <a:spcAft>
                          <a:spcPts val="0"/>
                        </a:spcAft>
                      </a:pPr>
                      <a:r>
                        <a:rPr lang="en-US" sz="1600" dirty="0">
                          <a:effectLst/>
                        </a:rPr>
                        <a:t>Qualitative (5)</a:t>
                      </a:r>
                    </a:p>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dirty="0">
                          <a:effectLst/>
                        </a:rPr>
                        <a:t>Interview </a:t>
                      </a:r>
                    </a:p>
                    <a:p>
                      <a:pPr marL="0" marR="0">
                        <a:spcBef>
                          <a:spcPts val="0"/>
                        </a:spcBef>
                        <a:spcAft>
                          <a:spcPts val="0"/>
                        </a:spcAft>
                      </a:pPr>
                      <a:r>
                        <a:rPr lang="en-US" sz="1600" dirty="0">
                          <a:effectLst/>
                        </a:rPr>
                        <a:t>Tweets qualitative coding</a:t>
                      </a:r>
                    </a:p>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a:effectLst/>
                        </a:rPr>
                        <a:t>Greenhow, Li &amp; Mai (2019); Gruzd et al. (2012); Schieffer (2016); Veletsianos (2012); Veletsianos &amp; Kimmons (2013)</a:t>
                      </a:r>
                      <a:endParaRPr lang="en-US" sz="1600">
                        <a:effectLst/>
                        <a:latin typeface="Times New Roman" panose="02020603050405020304" pitchFamily="18" charset="0"/>
                        <a:ea typeface="Times New Roman" panose="02020603050405020304" pitchFamily="18" charset="0"/>
                      </a:endParaRPr>
                    </a:p>
                  </a:txBody>
                  <a:tcPr marL="45978" marR="45978" marT="45978" marB="45978"/>
                </a:tc>
                <a:extLst>
                  <a:ext uri="{0D108BD9-81ED-4DB2-BD59-A6C34878D82A}">
                    <a16:rowId xmlns:a16="http://schemas.microsoft.com/office/drawing/2014/main" val="2983741879"/>
                  </a:ext>
                </a:extLst>
              </a:tr>
              <a:tr h="869178">
                <a:tc>
                  <a:txBody>
                    <a:bodyPr/>
                    <a:lstStyle/>
                    <a:p>
                      <a:pPr marL="0" marR="0">
                        <a:spcBef>
                          <a:spcPts val="0"/>
                        </a:spcBef>
                        <a:spcAft>
                          <a:spcPts val="0"/>
                        </a:spcAft>
                      </a:pPr>
                      <a:r>
                        <a:rPr lang="en-US" sz="1600" dirty="0">
                          <a:effectLst/>
                        </a:rPr>
                        <a:t>Mixed methods (4)</a:t>
                      </a:r>
                    </a:p>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dirty="0">
                          <a:effectLst/>
                        </a:rPr>
                        <a:t>Tweets- Content analysis</a:t>
                      </a:r>
                    </a:p>
                    <a:p>
                      <a:pPr marL="0" marR="0">
                        <a:spcBef>
                          <a:spcPts val="0"/>
                        </a:spcBef>
                        <a:spcAft>
                          <a:spcPts val="0"/>
                        </a:spcAft>
                      </a:pPr>
                      <a:r>
                        <a:rPr lang="en-US" sz="1600" dirty="0">
                          <a:effectLst/>
                        </a:rPr>
                        <a:t>open-ended survey questions</a:t>
                      </a:r>
                      <a:r>
                        <a:rPr lang="en-US" altLang="zh-CN" sz="1600" dirty="0">
                          <a:effectLst/>
                        </a:rPr>
                        <a:t>;</a:t>
                      </a:r>
                      <a:r>
                        <a:rPr lang="zh-CN" altLang="en-US" sz="1600" dirty="0">
                          <a:effectLst/>
                        </a:rPr>
                        <a:t> </a:t>
                      </a:r>
                      <a:r>
                        <a:rPr lang="en-US" sz="1600" dirty="0">
                          <a:effectLst/>
                        </a:rPr>
                        <a:t>Facebook-posting</a:t>
                      </a:r>
                      <a:r>
                        <a:rPr lang="en-US" altLang="zh-CN" sz="1600" dirty="0">
                          <a:effectLst/>
                        </a:rPr>
                        <a:t>;</a:t>
                      </a:r>
                      <a:r>
                        <a:rPr lang="zh-CN" altLang="en-US" sz="1600" dirty="0">
                          <a:effectLst/>
                        </a:rPr>
                        <a:t> </a:t>
                      </a:r>
                      <a:r>
                        <a:rPr lang="en-US" altLang="zh-CN" sz="1600" dirty="0">
                          <a:effectLst/>
                        </a:rPr>
                        <a:t>I</a:t>
                      </a:r>
                      <a:r>
                        <a:rPr lang="en-US" sz="1600" dirty="0">
                          <a:effectLst/>
                        </a:rPr>
                        <a:t>nterviews</a:t>
                      </a:r>
                      <a:r>
                        <a:rPr lang="en-US" altLang="zh-CN" sz="1600" dirty="0">
                          <a:effectLst/>
                        </a:rPr>
                        <a:t>,</a:t>
                      </a:r>
                      <a:r>
                        <a:rPr lang="zh-CN" altLang="en-US" sz="1600" dirty="0">
                          <a:effectLst/>
                        </a:rPr>
                        <a:t> </a:t>
                      </a:r>
                      <a:r>
                        <a:rPr lang="en-US" sz="1600" dirty="0">
                          <a:effectLst/>
                        </a:rPr>
                        <a:t>Surveys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a:effectLst/>
                        </a:rPr>
                        <a:t>Bombaci et al. (2015); Donelan (2016); Klein et al. (2013); Veletsianos &amp; Kimmons (2016)</a:t>
                      </a:r>
                      <a:endParaRPr lang="en-US" sz="1600">
                        <a:effectLst/>
                        <a:latin typeface="Times New Roman" panose="02020603050405020304" pitchFamily="18" charset="0"/>
                        <a:ea typeface="Times New Roman" panose="02020603050405020304" pitchFamily="18" charset="0"/>
                      </a:endParaRPr>
                    </a:p>
                  </a:txBody>
                  <a:tcPr marL="45978" marR="45978" marT="45978" marB="45978"/>
                </a:tc>
                <a:extLst>
                  <a:ext uri="{0D108BD9-81ED-4DB2-BD59-A6C34878D82A}">
                    <a16:rowId xmlns:a16="http://schemas.microsoft.com/office/drawing/2014/main" val="524753401"/>
                  </a:ext>
                </a:extLst>
              </a:tr>
              <a:tr h="358627">
                <a:tc>
                  <a:txBody>
                    <a:bodyPr/>
                    <a:lstStyle/>
                    <a:p>
                      <a:pPr marL="0" marR="0">
                        <a:spcBef>
                          <a:spcPts val="0"/>
                        </a:spcBef>
                        <a:spcAft>
                          <a:spcPts val="0"/>
                        </a:spcAft>
                      </a:pPr>
                      <a:r>
                        <a:rPr lang="en-US" sz="1600" dirty="0">
                          <a:effectLst/>
                        </a:rPr>
                        <a:t>Social network analysis (</a:t>
                      </a:r>
                      <a:r>
                        <a:rPr lang="en-US" altLang="zh-CN" sz="1600" dirty="0">
                          <a:effectLst/>
                        </a:rPr>
                        <a:t>2</a:t>
                      </a:r>
                      <a:r>
                        <a:rPr lang="en-US" sz="1600" dirty="0">
                          <a:effectLst/>
                        </a:rPr>
                        <a:t>)</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a:effectLst/>
                        </a:rPr>
                        <a:t>Gao &amp; Li (2017); Xie &amp; Luo (2019)</a:t>
                      </a:r>
                      <a:endParaRPr lang="en-US" sz="1600">
                        <a:effectLst/>
                        <a:latin typeface="Times New Roman" panose="02020603050405020304" pitchFamily="18" charset="0"/>
                        <a:ea typeface="Times New Roman" panose="02020603050405020304" pitchFamily="18" charset="0"/>
                      </a:endParaRPr>
                    </a:p>
                  </a:txBody>
                  <a:tcPr marL="45978" marR="45978" marT="45978" marB="45978"/>
                </a:tc>
                <a:extLst>
                  <a:ext uri="{0D108BD9-81ED-4DB2-BD59-A6C34878D82A}">
                    <a16:rowId xmlns:a16="http://schemas.microsoft.com/office/drawing/2014/main" val="3028976519"/>
                  </a:ext>
                </a:extLst>
              </a:tr>
              <a:tr h="208254">
                <a:tc>
                  <a:txBody>
                    <a:bodyPr/>
                    <a:lstStyle/>
                    <a:p>
                      <a:pPr marL="0" marR="0">
                        <a:spcBef>
                          <a:spcPts val="0"/>
                        </a:spcBef>
                        <a:spcAft>
                          <a:spcPts val="0"/>
                        </a:spcAft>
                      </a:pPr>
                      <a:r>
                        <a:rPr lang="en-US" sz="1600" dirty="0">
                          <a:effectLst/>
                        </a:rPr>
                        <a:t>Design-based research (1)</a:t>
                      </a:r>
                    </a:p>
                  </a:txBody>
                  <a:tcPr marL="45978" marR="45978" marT="45978" marB="45978"/>
                </a:tc>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dirty="0">
                          <a:effectLst/>
                        </a:rPr>
                        <a:t>Ranieri et al. (2018)</a:t>
                      </a:r>
                    </a:p>
                  </a:txBody>
                  <a:tcPr marL="45978" marR="45978" marT="45978" marB="45978"/>
                </a:tc>
                <a:extLst>
                  <a:ext uri="{0D108BD9-81ED-4DB2-BD59-A6C34878D82A}">
                    <a16:rowId xmlns:a16="http://schemas.microsoft.com/office/drawing/2014/main" val="2167730841"/>
                  </a:ext>
                </a:extLst>
              </a:tr>
              <a:tr h="358627">
                <a:tc>
                  <a:txBody>
                    <a:bodyPr/>
                    <a:lstStyle/>
                    <a:p>
                      <a:pPr marL="0" marR="0">
                        <a:spcBef>
                          <a:spcPts val="0"/>
                        </a:spcBef>
                        <a:spcAft>
                          <a:spcPts val="0"/>
                        </a:spcAft>
                      </a:pPr>
                      <a:r>
                        <a:rPr lang="en-US" sz="1600">
                          <a:effectLst/>
                        </a:rPr>
                        <a:t>Non-specified (2)</a:t>
                      </a:r>
                      <a:endParaRPr lang="en-US" sz="160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a:effectLst/>
                        </a:rPr>
                        <a:t>CV searches</a:t>
                      </a:r>
                    </a:p>
                    <a:p>
                      <a:pPr marL="0" marR="0">
                        <a:spcBef>
                          <a:spcPts val="0"/>
                        </a:spcBef>
                        <a:spcAft>
                          <a:spcPts val="0"/>
                        </a:spcAft>
                      </a:pPr>
                      <a:r>
                        <a:rPr lang="en-US" sz="1600">
                          <a:effectLst/>
                        </a:rPr>
                        <a:t>Website analysis</a:t>
                      </a:r>
                      <a:endParaRPr lang="en-US" sz="1600">
                        <a:effectLst/>
                        <a:latin typeface="Times New Roman" panose="02020603050405020304" pitchFamily="18" charset="0"/>
                        <a:ea typeface="Times New Roman" panose="02020603050405020304" pitchFamily="18" charset="0"/>
                      </a:endParaRPr>
                    </a:p>
                  </a:txBody>
                  <a:tcPr marL="45978" marR="45978" marT="45978" marB="45978"/>
                </a:tc>
                <a:tc>
                  <a:txBody>
                    <a:bodyPr/>
                    <a:lstStyle/>
                    <a:p>
                      <a:pPr marL="0" marR="0">
                        <a:spcBef>
                          <a:spcPts val="0"/>
                        </a:spcBef>
                        <a:spcAft>
                          <a:spcPts val="0"/>
                        </a:spcAft>
                      </a:pPr>
                      <a:r>
                        <a:rPr lang="en-US" sz="1600" dirty="0">
                          <a:effectLst/>
                        </a:rPr>
                        <a:t>Brock et al. (2014); Cahn et al. (2013)</a:t>
                      </a:r>
                    </a:p>
                    <a:p>
                      <a:pPr marL="0" marR="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45978" marR="45978" marT="45978" marB="45978"/>
                </a:tc>
                <a:extLst>
                  <a:ext uri="{0D108BD9-81ED-4DB2-BD59-A6C34878D82A}">
                    <a16:rowId xmlns:a16="http://schemas.microsoft.com/office/drawing/2014/main" val="2868427286"/>
                  </a:ext>
                </a:extLst>
              </a:tr>
            </a:tbl>
          </a:graphicData>
        </a:graphic>
      </p:graphicFrame>
    </p:spTree>
    <p:extLst>
      <p:ext uri="{BB962C8B-B14F-4D97-AF65-F5344CB8AC3E}">
        <p14:creationId xmlns:p14="http://schemas.microsoft.com/office/powerpoint/2010/main" val="842065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012C-C57C-304A-ADEA-3B8FB5B53273}"/>
              </a:ext>
            </a:extLst>
          </p:cNvPr>
          <p:cNvSpPr>
            <a:spLocks noGrp="1"/>
          </p:cNvSpPr>
          <p:nvPr>
            <p:ph type="title"/>
          </p:nvPr>
        </p:nvSpPr>
        <p:spPr/>
        <p:txBody>
          <a:bodyPr/>
          <a:lstStyle/>
          <a:p>
            <a:r>
              <a:rPr lang="en-US" dirty="0"/>
              <a:t>Guidelines and Implications</a:t>
            </a:r>
          </a:p>
        </p:txBody>
      </p:sp>
      <p:graphicFrame>
        <p:nvGraphicFramePr>
          <p:cNvPr id="4" name="Content Placeholder 3">
            <a:extLst>
              <a:ext uri="{FF2B5EF4-FFF2-40B4-BE49-F238E27FC236}">
                <a16:creationId xmlns:a16="http://schemas.microsoft.com/office/drawing/2014/main" id="{B21463ED-2190-7B42-A1D8-837330972FE5}"/>
              </a:ext>
            </a:extLst>
          </p:cNvPr>
          <p:cNvGraphicFramePr>
            <a:graphicFrameLocks noGrp="1"/>
          </p:cNvGraphicFramePr>
          <p:nvPr>
            <p:ph idx="1"/>
          </p:nvPr>
        </p:nvGraphicFramePr>
        <p:xfrm>
          <a:off x="838200" y="1667337"/>
          <a:ext cx="10380784" cy="5190663"/>
        </p:xfrm>
        <a:graphic>
          <a:graphicData uri="http://schemas.openxmlformats.org/drawingml/2006/table">
            <a:tbl>
              <a:tblPr>
                <a:tableStyleId>{5C22544A-7EE6-4342-B048-85BDC9FD1C3A}</a:tableStyleId>
              </a:tblPr>
              <a:tblGrid>
                <a:gridCol w="5058508">
                  <a:extLst>
                    <a:ext uri="{9D8B030D-6E8A-4147-A177-3AD203B41FA5}">
                      <a16:colId xmlns:a16="http://schemas.microsoft.com/office/drawing/2014/main" val="3724573557"/>
                    </a:ext>
                  </a:extLst>
                </a:gridCol>
                <a:gridCol w="816426">
                  <a:extLst>
                    <a:ext uri="{9D8B030D-6E8A-4147-A177-3AD203B41FA5}">
                      <a16:colId xmlns:a16="http://schemas.microsoft.com/office/drawing/2014/main" val="2541773318"/>
                    </a:ext>
                  </a:extLst>
                </a:gridCol>
                <a:gridCol w="4505850">
                  <a:extLst>
                    <a:ext uri="{9D8B030D-6E8A-4147-A177-3AD203B41FA5}">
                      <a16:colId xmlns:a16="http://schemas.microsoft.com/office/drawing/2014/main" val="1729543785"/>
                    </a:ext>
                  </a:extLst>
                </a:gridCol>
              </a:tblGrid>
              <a:tr h="499177">
                <a:tc>
                  <a:txBody>
                    <a:bodyPr/>
                    <a:lstStyle/>
                    <a:p>
                      <a:pPr marL="0" marR="0">
                        <a:spcBef>
                          <a:spcPts val="0"/>
                        </a:spcBef>
                        <a:spcAft>
                          <a:spcPts val="0"/>
                        </a:spcAft>
                      </a:pPr>
                      <a:r>
                        <a:rPr lang="en-US" sz="2000" b="1" dirty="0">
                          <a:effectLst/>
                        </a:rPr>
                        <a:t>Guidelines and </a:t>
                      </a:r>
                      <a:r>
                        <a:rPr lang="en-US" altLang="zh-CN" sz="2000" b="1" dirty="0">
                          <a:effectLst/>
                        </a:rPr>
                        <a:t>I</a:t>
                      </a:r>
                      <a:r>
                        <a:rPr lang="en-US" sz="2000" b="1" dirty="0">
                          <a:effectLst/>
                        </a:rPr>
                        <a:t>mplications</a:t>
                      </a:r>
                      <a:endParaRPr lang="en-US" sz="2000" b="1"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b="1">
                          <a:effectLst/>
                        </a:rPr>
                        <a:t>#</a:t>
                      </a:r>
                      <a:endParaRPr lang="en-US" sz="2000" b="1">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b="1" dirty="0">
                          <a:effectLst/>
                        </a:rPr>
                        <a:t>Studies </a:t>
                      </a:r>
                      <a:endParaRPr lang="en-US" sz="2000" b="1"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676546664"/>
                  </a:ext>
                </a:extLst>
              </a:tr>
              <a:tr h="1059992">
                <a:tc>
                  <a:txBody>
                    <a:bodyPr/>
                    <a:lstStyle/>
                    <a:p>
                      <a:pPr marL="0" marR="0">
                        <a:spcBef>
                          <a:spcPts val="0"/>
                        </a:spcBef>
                        <a:spcAft>
                          <a:spcPts val="0"/>
                        </a:spcAft>
                      </a:pPr>
                      <a:r>
                        <a:rPr lang="en-US" sz="2000" dirty="0">
                          <a:effectLst/>
                        </a:rPr>
                        <a:t>Choose tools (i.e., social media) wisely and its specific features for its intended use</a:t>
                      </a:r>
                      <a:endParaRPr lang="en-US" sz="20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5</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Ranieri et al. (2018); Trust et al. (2017); Xing &amp; Gao (2018); Gao &amp; Li (2017); Veletsianos &amp; Kimmons (2012);</a:t>
                      </a:r>
                      <a:endParaRPr lang="en-US" sz="20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969521779"/>
                  </a:ext>
                </a:extLst>
              </a:tr>
              <a:tr h="972590">
                <a:tc>
                  <a:txBody>
                    <a:bodyPr/>
                    <a:lstStyle/>
                    <a:p>
                      <a:pPr marL="0" marR="0">
                        <a:spcBef>
                          <a:spcPts val="0"/>
                        </a:spcBef>
                        <a:spcAft>
                          <a:spcPts val="0"/>
                        </a:spcAft>
                      </a:pPr>
                      <a:r>
                        <a:rPr lang="en-US" sz="2000">
                          <a:effectLst/>
                        </a:rPr>
                        <a:t>Consider learners’ (i.e., faculty members) needs and characteristics within the context of the institution</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4</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Cahn et al. (2013); Donelan (2016); Klein et al. (2013); Sullivan et al. (2018)</a:t>
                      </a:r>
                      <a:endParaRPr lang="en-US" sz="20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516693543"/>
                  </a:ext>
                </a:extLst>
              </a:tr>
              <a:tr h="812094">
                <a:tc>
                  <a:txBody>
                    <a:bodyPr/>
                    <a:lstStyle/>
                    <a:p>
                      <a:pPr marL="0" marR="0">
                        <a:spcBef>
                          <a:spcPts val="0"/>
                        </a:spcBef>
                        <a:spcAft>
                          <a:spcPts val="0"/>
                        </a:spcAft>
                      </a:pPr>
                      <a:r>
                        <a:rPr lang="en-US" sz="2000">
                          <a:effectLst/>
                        </a:rPr>
                        <a:t>Align the tool use with purpose, goals, and outcomes of the PD</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3</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Gao &amp; Li (2017); Gao &amp; Li (2019); Schieffer (2016)</a:t>
                      </a:r>
                      <a:endParaRPr lang="en-US" sz="20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563458639"/>
                  </a:ext>
                </a:extLst>
              </a:tr>
              <a:tr h="812094">
                <a:tc>
                  <a:txBody>
                    <a:bodyPr/>
                    <a:lstStyle/>
                    <a:p>
                      <a:pPr marL="0" marR="0">
                        <a:spcBef>
                          <a:spcPts val="0"/>
                        </a:spcBef>
                        <a:spcAft>
                          <a:spcPts val="0"/>
                        </a:spcAft>
                      </a:pPr>
                      <a:r>
                        <a:rPr lang="en-US" sz="2000">
                          <a:effectLst/>
                        </a:rPr>
                        <a:t>Promote the sharing of member expertise and build a sense of community within the PLN</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2</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Ranieri et al. (2018); Trust et al. (2017)</a:t>
                      </a:r>
                      <a:endParaRPr lang="en-US" sz="20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464567219"/>
                  </a:ext>
                </a:extLst>
              </a:tr>
              <a:tr h="726415">
                <a:tc>
                  <a:txBody>
                    <a:bodyPr/>
                    <a:lstStyle/>
                    <a:p>
                      <a:pPr marL="0" marR="0">
                        <a:spcBef>
                          <a:spcPts val="0"/>
                        </a:spcBef>
                        <a:spcAft>
                          <a:spcPts val="0"/>
                        </a:spcAft>
                      </a:pPr>
                      <a:r>
                        <a:rPr lang="en-US" sz="2000">
                          <a:effectLst/>
                        </a:rPr>
                        <a:t>Foster effective inter- and intragroup interactions</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a:effectLst/>
                        </a:rPr>
                        <a:t>1</a:t>
                      </a:r>
                      <a:endParaRPr lang="en-US" sz="20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marL="0" marR="0">
                        <a:spcBef>
                          <a:spcPts val="0"/>
                        </a:spcBef>
                        <a:spcAft>
                          <a:spcPts val="0"/>
                        </a:spcAft>
                      </a:pPr>
                      <a:r>
                        <a:rPr lang="en-US" sz="2000" dirty="0" err="1">
                          <a:effectLst/>
                        </a:rPr>
                        <a:t>Xie</a:t>
                      </a:r>
                      <a:r>
                        <a:rPr lang="en-US" sz="2000" dirty="0">
                          <a:effectLst/>
                        </a:rPr>
                        <a:t> &amp; Luo (2019)</a:t>
                      </a:r>
                      <a:endParaRPr lang="en-US" sz="20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788302882"/>
                  </a:ext>
                </a:extLst>
              </a:tr>
            </a:tbl>
          </a:graphicData>
        </a:graphic>
      </p:graphicFrame>
    </p:spTree>
    <p:extLst>
      <p:ext uri="{BB962C8B-B14F-4D97-AF65-F5344CB8AC3E}">
        <p14:creationId xmlns:p14="http://schemas.microsoft.com/office/powerpoint/2010/main" val="1111268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FD6B-0542-9D45-8B59-EA6406DB404D}"/>
              </a:ext>
            </a:extLst>
          </p:cNvPr>
          <p:cNvSpPr>
            <a:spLocks noGrp="1"/>
          </p:cNvSpPr>
          <p:nvPr>
            <p:ph type="title" orient="vert"/>
          </p:nvPr>
        </p:nvSpPr>
        <p:spPr/>
        <p:txBody>
          <a:bodyPr/>
          <a:lstStyle/>
          <a:p>
            <a:endParaRPr lang="en-US"/>
          </a:p>
        </p:txBody>
      </p:sp>
      <p:pic>
        <p:nvPicPr>
          <p:cNvPr id="5" name="Picture 4" descr="Text, icon&#10;&#10;Description automatically generated">
            <a:extLst>
              <a:ext uri="{FF2B5EF4-FFF2-40B4-BE49-F238E27FC236}">
                <a16:creationId xmlns:a16="http://schemas.microsoft.com/office/drawing/2014/main" id="{660250DC-4B9B-9049-9390-8C4675D88C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52638" y="1250305"/>
            <a:ext cx="3810000" cy="3238500"/>
          </a:xfrm>
          <a:prstGeom prst="rect">
            <a:avLst/>
          </a:prstGeom>
        </p:spPr>
      </p:pic>
      <p:sp>
        <p:nvSpPr>
          <p:cNvPr id="6" name="TextBox 5">
            <a:extLst>
              <a:ext uri="{FF2B5EF4-FFF2-40B4-BE49-F238E27FC236}">
                <a16:creationId xmlns:a16="http://schemas.microsoft.com/office/drawing/2014/main" id="{29F1C6B9-6E79-3A4B-B018-908D88E07FD9}"/>
              </a:ext>
            </a:extLst>
          </p:cNvPr>
          <p:cNvSpPr txBox="1"/>
          <p:nvPr/>
        </p:nvSpPr>
        <p:spPr>
          <a:xfrm>
            <a:off x="1943100" y="4853524"/>
            <a:ext cx="60721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Link</a:t>
            </a:r>
            <a:r>
              <a:rPr kumimoji="0" lang="zh-CN" altLang="en-US"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to</a:t>
            </a:r>
            <a:r>
              <a:rPr kumimoji="0" lang="zh-CN" altLang="en-US"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article:</a:t>
            </a:r>
            <a:r>
              <a:rPr kumimoji="0" lang="zh-CN" altLang="en-US"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sz="1800" b="0" i="0" u="sng" strike="noStrike" kern="1200" cap="none" spc="0" normalizeH="0" baseline="0" noProof="0" dirty="0">
                <a:ln>
                  <a:noFill/>
                </a:ln>
                <a:solidFill>
                  <a:prstClr val="black"/>
                </a:solidFill>
                <a:effectLst/>
                <a:uLnTx/>
                <a:uFillTx/>
                <a:latin typeface="Abadi" panose="020B0604020104020204" pitchFamily="34" charset="0"/>
                <a:ea typeface="+mn-ea"/>
                <a:cs typeface="+mn-cs"/>
                <a:hlinkClick r:id="rId4" tooltip="https://rdcu.be/b42aB"/>
              </a:rPr>
              <a:t>rdcu.be/b42aB</a:t>
            </a:r>
            <a:endParaRPr kumimoji="0" lang="en-US" sz="1800" b="0" i="0" u="sng"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Contact</a:t>
            </a:r>
            <a:r>
              <a:rPr kumimoji="0" lang="zh-CN" altLang="en-US"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Tian</a:t>
            </a:r>
            <a:r>
              <a:rPr kumimoji="0" lang="zh-CN" alt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Luo</a:t>
            </a:r>
            <a:r>
              <a:rPr kumimoji="0" lang="zh-CN" alt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hlinkClick r:id="rId5"/>
              </a:rPr>
              <a:t>tluo@odu.edu</a:t>
            </a:r>
            <a:r>
              <a:rPr kumimoji="0" lang="zh-CN" alt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t>
            </a:r>
            <a:r>
              <a:rPr kumimoji="0" lang="en-US" altLang="zh-CN"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tintinluo</a:t>
            </a:r>
            <a:endParaRPr kumimoji="0" lang="en-US" altLang="zh-CN"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Jill</a:t>
            </a:r>
            <a:r>
              <a:rPr kumimoji="0" lang="zh-CN" alt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altLang="zh-CN" sz="20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Stefaniak</a:t>
            </a:r>
            <a:r>
              <a:rPr kumimoji="0" lang="zh-CN" alt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hlinkClick r:id="rId6"/>
              </a:rPr>
              <a:t>Jill.Stefaniak@uga.edu</a:t>
            </a:r>
            <a:r>
              <a:rPr kumimoji="0" lang="zh-CN" altLang="en-US" sz="2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Abadi"/>
                <a:ea typeface="+mn-ea"/>
                <a:cs typeface="+mn-cs"/>
              </a:rPr>
              <a:t>@</a:t>
            </a:r>
            <a:r>
              <a:rPr kumimoji="0" lang="en-US" sz="1800" b="0" i="0" u="none" strike="noStrike" kern="1200" cap="none" spc="0" normalizeH="0" baseline="0" noProof="0" dirty="0" err="1">
                <a:ln>
                  <a:noFill/>
                </a:ln>
                <a:solidFill>
                  <a:prstClr val="black"/>
                </a:solidFill>
                <a:effectLst/>
                <a:uLnTx/>
                <a:uFillTx/>
                <a:latin typeface="Abadi"/>
                <a:ea typeface="+mn-ea"/>
                <a:cs typeface="+mn-cs"/>
              </a:rPr>
              <a:t>jillstefaniak</a:t>
            </a:r>
            <a:endParaRPr kumimoji="0" lang="en-US" sz="1800" b="0" i="0" u="none" strike="noStrike" kern="1200" cap="none" spc="0" normalizeH="0" baseline="0" noProof="0" dirty="0">
              <a:ln>
                <a:noFill/>
              </a:ln>
              <a:solidFill>
                <a:prstClr val="black"/>
              </a:solidFill>
              <a:effectLst/>
              <a:uLnTx/>
              <a:uFillTx/>
              <a:latin typeface="Abadi"/>
              <a:ea typeface="+mn-ea"/>
              <a:cs typeface="+mn-cs"/>
            </a:endParaRPr>
          </a:p>
        </p:txBody>
      </p:sp>
    </p:spTree>
    <p:extLst>
      <p:ext uri="{BB962C8B-B14F-4D97-AF65-F5344CB8AC3E}">
        <p14:creationId xmlns:p14="http://schemas.microsoft.com/office/powerpoint/2010/main" val="131069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4097" y="282049"/>
            <a:ext cx="9838664" cy="1077218"/>
          </a:xfrm>
          <a:prstGeom prst="rect">
            <a:avLst/>
          </a:prstGeom>
          <a:noFill/>
        </p:spPr>
        <p:txBody>
          <a:bodyPr wrap="square"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white"/>
                </a:solidFill>
                <a:effectLst/>
                <a:uLnTx/>
                <a:uFillTx/>
                <a:latin typeface="Arial"/>
                <a:cs typeface="Arial" pitchFamily="34" charset="0"/>
              </a:rPr>
              <a:t>A Systematic Review of </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prstClr val="white"/>
                </a:solidFill>
                <a:effectLst/>
                <a:uLnTx/>
                <a:uFillTx/>
                <a:latin typeface="Arial"/>
                <a:cs typeface="Arial" pitchFamily="34" charset="0"/>
              </a:rPr>
              <a:t>Mobile Game-Based Learning in STEM Education</a:t>
            </a:r>
          </a:p>
        </p:txBody>
      </p:sp>
      <p:sp>
        <p:nvSpPr>
          <p:cNvPr id="19" name="TextBox 18">
            <a:extLst>
              <a:ext uri="{FF2B5EF4-FFF2-40B4-BE49-F238E27FC236}">
                <a16:creationId xmlns:a16="http://schemas.microsoft.com/office/drawing/2014/main" id="{823CD760-54C8-4E9D-9C31-376575824E51}"/>
              </a:ext>
            </a:extLst>
          </p:cNvPr>
          <p:cNvSpPr txBox="1"/>
          <p:nvPr/>
        </p:nvSpPr>
        <p:spPr>
          <a:xfrm>
            <a:off x="5650429" y="2303196"/>
            <a:ext cx="5948535" cy="2554545"/>
          </a:xfrm>
          <a:prstGeom prst="rect">
            <a:avLst/>
          </a:prstGeom>
          <a:noFill/>
        </p:spPr>
        <p:txBody>
          <a:bodyPr wrap="square" lIns="108000" rIns="108000"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Arial"/>
                <a:cs typeface="Arial" pitchFamily="34" charset="0"/>
              </a:rPr>
              <a:t>Fei Gao</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1" u="none" strike="noStrike" kern="1200" cap="none" spc="0" normalizeH="0" baseline="0" noProof="0" dirty="0">
                <a:ln>
                  <a:noFill/>
                </a:ln>
                <a:solidFill>
                  <a:prstClr val="white"/>
                </a:solidFill>
                <a:effectLst/>
                <a:uLnTx/>
                <a:uFillTx/>
                <a:latin typeface="Arial"/>
                <a:cs typeface="Arial" pitchFamily="34" charset="0"/>
              </a:rPr>
              <a:t>Bowling Green State University</a:t>
            </a: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altLang="ko-KR" sz="2000" b="0" i="0" u="none" strike="noStrike" kern="1200" cap="none" spc="0" normalizeH="0" baseline="0" noProof="0" dirty="0">
              <a:ln>
                <a:noFill/>
              </a:ln>
              <a:solidFill>
                <a:prstClr val="white"/>
              </a:solidFill>
              <a:effectLst/>
              <a:uLnTx/>
              <a:uFillTx/>
              <a:latin typeface="Arial"/>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Arial"/>
                <a:cs typeface="Arial" pitchFamily="34" charset="0"/>
              </a:rPr>
              <a:t>Lan Li</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1" u="none" strike="noStrike" kern="1200" cap="none" spc="0" normalizeH="0" baseline="0" noProof="0" dirty="0">
                <a:ln>
                  <a:noFill/>
                </a:ln>
                <a:solidFill>
                  <a:prstClr val="white"/>
                </a:solidFill>
                <a:effectLst/>
                <a:uLnTx/>
                <a:uFillTx/>
                <a:latin typeface="Arial"/>
                <a:cs typeface="Arial" pitchFamily="34" charset="0"/>
              </a:rPr>
              <a:t>Bowling Green State University</a:t>
            </a: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altLang="ko-KR" sz="2000" b="0" i="0" u="none" strike="noStrike" kern="1200" cap="none" spc="0" normalizeH="0" baseline="0" noProof="0" dirty="0">
              <a:ln>
                <a:noFill/>
              </a:ln>
              <a:solidFill>
                <a:prstClr val="white"/>
              </a:solidFill>
              <a:effectLst/>
              <a:uLnTx/>
              <a:uFillTx/>
              <a:latin typeface="Arial"/>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err="1">
                <a:ln>
                  <a:noFill/>
                </a:ln>
                <a:solidFill>
                  <a:prstClr val="white"/>
                </a:solidFill>
                <a:effectLst/>
                <a:uLnTx/>
                <a:uFillTx/>
                <a:latin typeface="Arial"/>
                <a:cs typeface="Arial" pitchFamily="34" charset="0"/>
              </a:rPr>
              <a:t>Yanyan</a:t>
            </a:r>
            <a:r>
              <a:rPr kumimoji="0" lang="en-US" altLang="ko-KR" sz="2000" b="0" i="0" u="none" strike="noStrike" kern="1200" cap="none" spc="0" normalizeH="0" baseline="0" noProof="0" dirty="0">
                <a:ln>
                  <a:noFill/>
                </a:ln>
                <a:solidFill>
                  <a:prstClr val="white"/>
                </a:solidFill>
                <a:effectLst/>
                <a:uLnTx/>
                <a:uFillTx/>
                <a:latin typeface="Arial"/>
                <a:cs typeface="Arial" pitchFamily="34" charset="0"/>
              </a:rPr>
              <a:t> Sun</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1" u="none" strike="noStrike" kern="1200" cap="none" spc="0" normalizeH="0" baseline="0" noProof="0" dirty="0">
                <a:ln>
                  <a:noFill/>
                </a:ln>
                <a:solidFill>
                  <a:prstClr val="white"/>
                </a:solidFill>
                <a:effectLst/>
                <a:uLnTx/>
                <a:uFillTx/>
                <a:latin typeface="Arial"/>
                <a:cs typeface="Arial" pitchFamily="34" charset="0"/>
              </a:rPr>
              <a:t>East China Normal University</a:t>
            </a:r>
          </a:p>
        </p:txBody>
      </p:sp>
      <p:sp>
        <p:nvSpPr>
          <p:cNvPr id="30" name="TextBox 29">
            <a:extLst>
              <a:ext uri="{FF2B5EF4-FFF2-40B4-BE49-F238E27FC236}">
                <a16:creationId xmlns:a16="http://schemas.microsoft.com/office/drawing/2014/main" id="{BEC208CB-8ECD-FD45-9C06-C1AB57C85342}"/>
              </a:ext>
            </a:extLst>
          </p:cNvPr>
          <p:cNvSpPr txBox="1"/>
          <p:nvPr/>
        </p:nvSpPr>
        <p:spPr>
          <a:xfrm>
            <a:off x="4485926" y="5401560"/>
            <a:ext cx="5948535" cy="400110"/>
          </a:xfrm>
          <a:prstGeom prst="rect">
            <a:avLst/>
          </a:prstGeom>
          <a:noFill/>
        </p:spPr>
        <p:txBody>
          <a:bodyPr wrap="square" lIns="108000" rIns="108000"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2000" b="0" i="1" u="none" strike="noStrike" kern="1200" cap="none" spc="0" normalizeH="0" baseline="0" noProof="0" dirty="0">
                <a:ln>
                  <a:noFill/>
                </a:ln>
                <a:solidFill>
                  <a:prstClr val="white"/>
                </a:solidFill>
                <a:effectLst/>
                <a:uLnTx/>
                <a:uFillTx/>
                <a:latin typeface="Arial"/>
                <a:cs typeface="Arial" pitchFamily="34" charset="0"/>
              </a:rPr>
              <a:t>---- 2020 AECT Convention ----  </a:t>
            </a:r>
          </a:p>
        </p:txBody>
      </p:sp>
    </p:spTree>
    <p:extLst>
      <p:ext uri="{BB962C8B-B14F-4D97-AF65-F5344CB8AC3E}">
        <p14:creationId xmlns:p14="http://schemas.microsoft.com/office/powerpoint/2010/main" val="93371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Introduction</a:t>
            </a:r>
          </a:p>
        </p:txBody>
      </p:sp>
      <p:grpSp>
        <p:nvGrpSpPr>
          <p:cNvPr id="13" name="Group 12">
            <a:extLst>
              <a:ext uri="{FF2B5EF4-FFF2-40B4-BE49-F238E27FC236}">
                <a16:creationId xmlns:a16="http://schemas.microsoft.com/office/drawing/2014/main" id="{F6F2E01B-46CB-DB45-B0B6-679A538FAE91}"/>
              </a:ext>
            </a:extLst>
          </p:cNvPr>
          <p:cNvGrpSpPr/>
          <p:nvPr/>
        </p:nvGrpSpPr>
        <p:grpSpPr>
          <a:xfrm>
            <a:off x="8246937" y="1852607"/>
            <a:ext cx="3282971" cy="4165581"/>
            <a:chOff x="7050383" y="1768681"/>
            <a:chExt cx="4432371" cy="5020830"/>
          </a:xfrm>
        </p:grpSpPr>
        <p:grpSp>
          <p:nvGrpSpPr>
            <p:cNvPr id="3" name="Group 2">
              <a:extLst>
                <a:ext uri="{FF2B5EF4-FFF2-40B4-BE49-F238E27FC236}">
                  <a16:creationId xmlns:a16="http://schemas.microsoft.com/office/drawing/2014/main" id="{13E9EA2D-9AAA-4D3C-8058-6DDEFA9162C9}"/>
                </a:ext>
              </a:extLst>
            </p:cNvPr>
            <p:cNvGrpSpPr/>
            <p:nvPr/>
          </p:nvGrpSpPr>
          <p:grpSpPr>
            <a:xfrm>
              <a:off x="8591850" y="3249752"/>
              <a:ext cx="1369129" cy="2616029"/>
              <a:chOff x="3688167" y="3417317"/>
              <a:chExt cx="1152686" cy="2202466"/>
            </a:xfrm>
          </p:grpSpPr>
          <p:sp>
            <p:nvSpPr>
              <p:cNvPr id="4" name="Rounded Rectangle 17">
                <a:extLst>
                  <a:ext uri="{FF2B5EF4-FFF2-40B4-BE49-F238E27FC236}">
                    <a16:creationId xmlns:a16="http://schemas.microsoft.com/office/drawing/2014/main" id="{FCBDD4FE-CCDF-4C93-B109-7131BC5AB366}"/>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5" name="Rectangle 4">
                <a:extLst>
                  <a:ext uri="{FF2B5EF4-FFF2-40B4-BE49-F238E27FC236}">
                    <a16:creationId xmlns:a16="http://schemas.microsoft.com/office/drawing/2014/main" id="{01171FC5-3880-44E4-B4AD-A0EF6A9A108A}"/>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6" name="Rounded Rectangle 20">
                <a:extLst>
                  <a:ext uri="{FF2B5EF4-FFF2-40B4-BE49-F238E27FC236}">
                    <a16:creationId xmlns:a16="http://schemas.microsoft.com/office/drawing/2014/main" id="{57D18561-E911-479B-8E81-8D7079039767}"/>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7" name="Oval 6">
                <a:extLst>
                  <a:ext uri="{FF2B5EF4-FFF2-40B4-BE49-F238E27FC236}">
                    <a16:creationId xmlns:a16="http://schemas.microsoft.com/office/drawing/2014/main" id="{F343C66A-0E1B-4E11-A501-D8EE7BCF2C36}"/>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id="{F2D0FEF0-93E6-4B9C-977C-2519652828E4}"/>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9" name="Rectangle 58">
                <a:extLst>
                  <a:ext uri="{FF2B5EF4-FFF2-40B4-BE49-F238E27FC236}">
                    <a16:creationId xmlns:a16="http://schemas.microsoft.com/office/drawing/2014/main" id="{1CE66533-2465-4A07-96F5-02B5B936462F}"/>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0" name="Group 9">
              <a:extLst>
                <a:ext uri="{FF2B5EF4-FFF2-40B4-BE49-F238E27FC236}">
                  <a16:creationId xmlns:a16="http://schemas.microsoft.com/office/drawing/2014/main" id="{601CB955-0DA2-438F-90B4-D53AF822C068}"/>
                </a:ext>
              </a:extLst>
            </p:cNvPr>
            <p:cNvGrpSpPr/>
            <p:nvPr/>
          </p:nvGrpSpPr>
          <p:grpSpPr>
            <a:xfrm>
              <a:off x="9011326" y="4504766"/>
              <a:ext cx="786996" cy="786996"/>
              <a:chOff x="3924417" y="4453570"/>
              <a:chExt cx="754422" cy="754422"/>
            </a:xfrm>
          </p:grpSpPr>
          <p:sp>
            <p:nvSpPr>
              <p:cNvPr id="11" name="Oval 10">
                <a:extLst>
                  <a:ext uri="{FF2B5EF4-FFF2-40B4-BE49-F238E27FC236}">
                    <a16:creationId xmlns:a16="http://schemas.microsoft.com/office/drawing/2014/main" id="{9B5E07EA-72D1-44F6-AF2F-7F22901A0ED2}"/>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12" name="Oval 11">
                <a:extLst>
                  <a:ext uri="{FF2B5EF4-FFF2-40B4-BE49-F238E27FC236}">
                    <a16:creationId xmlns:a16="http://schemas.microsoft.com/office/drawing/2014/main" id="{70316D32-6777-47F2-A34A-F7D7F4B84E2D}"/>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16" name="Oval 68">
              <a:extLst>
                <a:ext uri="{FF2B5EF4-FFF2-40B4-BE49-F238E27FC236}">
                  <a16:creationId xmlns:a16="http://schemas.microsoft.com/office/drawing/2014/main" id="{CBB9751E-07F9-4A47-9F50-C2DA779E536A}"/>
                </a:ext>
              </a:extLst>
            </p:cNvPr>
            <p:cNvSpPr/>
            <p:nvPr/>
          </p:nvSpPr>
          <p:spPr>
            <a:xfrm rot="205243">
              <a:off x="10380033" y="243657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7" name="Oval 68">
              <a:extLst>
                <a:ext uri="{FF2B5EF4-FFF2-40B4-BE49-F238E27FC236}">
                  <a16:creationId xmlns:a16="http://schemas.microsoft.com/office/drawing/2014/main" id="{121B4D62-9503-4647-8221-C67C191455EF}"/>
                </a:ext>
              </a:extLst>
            </p:cNvPr>
            <p:cNvSpPr/>
            <p:nvPr/>
          </p:nvSpPr>
          <p:spPr>
            <a:xfrm rot="285145" flipV="1">
              <a:off x="10302873" y="393315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8" name="Oval 68">
              <a:extLst>
                <a:ext uri="{FF2B5EF4-FFF2-40B4-BE49-F238E27FC236}">
                  <a16:creationId xmlns:a16="http://schemas.microsoft.com/office/drawing/2014/main" id="{91C03AFC-AE6B-4630-B931-7D59557192B8}"/>
                </a:ext>
              </a:extLst>
            </p:cNvPr>
            <p:cNvSpPr/>
            <p:nvPr/>
          </p:nvSpPr>
          <p:spPr>
            <a:xfrm rot="3052891" flipH="1">
              <a:off x="8778178" y="1839231"/>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9" name="Oval 68">
              <a:extLst>
                <a:ext uri="{FF2B5EF4-FFF2-40B4-BE49-F238E27FC236}">
                  <a16:creationId xmlns:a16="http://schemas.microsoft.com/office/drawing/2014/main" id="{B3D3B023-8602-4209-917E-D91F6262602D}"/>
                </a:ext>
              </a:extLst>
            </p:cNvPr>
            <p:cNvSpPr/>
            <p:nvPr/>
          </p:nvSpPr>
          <p:spPr>
            <a:xfrm rot="21302571" flipH="1">
              <a:off x="7176325" y="2422775"/>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20" name="Oval 68">
              <a:extLst>
                <a:ext uri="{FF2B5EF4-FFF2-40B4-BE49-F238E27FC236}">
                  <a16:creationId xmlns:a16="http://schemas.microsoft.com/office/drawing/2014/main" id="{A037FC49-02B5-457A-A6BF-B4D2DD673EB1}"/>
                </a:ext>
              </a:extLst>
            </p:cNvPr>
            <p:cNvSpPr/>
            <p:nvPr/>
          </p:nvSpPr>
          <p:spPr>
            <a:xfrm rot="726905" flipH="1" flipV="1">
              <a:off x="7050383" y="3872178"/>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62626"/>
                </a:solidFill>
                <a:effectLst/>
                <a:uLnTx/>
                <a:uFillTx/>
                <a:latin typeface="Arial"/>
                <a:cs typeface="Arial" pitchFamily="34" charset="0"/>
              </a:endParaRPr>
            </a:p>
          </p:txBody>
        </p:sp>
        <p:grpSp>
          <p:nvGrpSpPr>
            <p:cNvPr id="23" name="Graphic 21">
              <a:extLst>
                <a:ext uri="{FF2B5EF4-FFF2-40B4-BE49-F238E27FC236}">
                  <a16:creationId xmlns:a16="http://schemas.microsoft.com/office/drawing/2014/main" id="{24779743-5207-443B-B45A-3A7E4A3BE470}"/>
                </a:ext>
              </a:extLst>
            </p:cNvPr>
            <p:cNvGrpSpPr/>
            <p:nvPr/>
          </p:nvGrpSpPr>
          <p:grpSpPr>
            <a:xfrm>
              <a:off x="9309223" y="4431518"/>
              <a:ext cx="1318798" cy="2357993"/>
              <a:chOff x="4170900" y="0"/>
              <a:chExt cx="3835079" cy="6857067"/>
            </a:xfrm>
          </p:grpSpPr>
          <p:sp>
            <p:nvSpPr>
              <p:cNvPr id="24" name="Freeform: Shape 23">
                <a:extLst>
                  <a:ext uri="{FF2B5EF4-FFF2-40B4-BE49-F238E27FC236}">
                    <a16:creationId xmlns:a16="http://schemas.microsoft.com/office/drawing/2014/main" id="{715C1C89-2D0F-4993-A720-CDEBB15A9BA0}"/>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Freeform: Shape 24">
                <a:extLst>
                  <a:ext uri="{FF2B5EF4-FFF2-40B4-BE49-F238E27FC236}">
                    <a16:creationId xmlns:a16="http://schemas.microsoft.com/office/drawing/2014/main" id="{5B848CCA-8381-4339-89EA-7B4781101B4A}"/>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65" name="Rectangle 64">
            <a:extLst>
              <a:ext uri="{FF2B5EF4-FFF2-40B4-BE49-F238E27FC236}">
                <a16:creationId xmlns:a16="http://schemas.microsoft.com/office/drawing/2014/main" id="{0288A7F3-D19F-BD4C-A2A3-6788BDFF9AA3}"/>
              </a:ext>
            </a:extLst>
          </p:cNvPr>
          <p:cNvSpPr/>
          <p:nvPr/>
        </p:nvSpPr>
        <p:spPr>
          <a:xfrm>
            <a:off x="928358" y="1659608"/>
            <a:ext cx="7949635" cy="707886"/>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1. Research shows positive effects of digital game-based learning, gamification, and mobile-based learning.</a:t>
            </a:r>
            <a:endParaRPr kumimoji="0" lang="ko-KR" altLang="en-US" sz="2000" b="0" i="0" u="none" strike="noStrike" kern="1200" cap="none" spc="0" normalizeH="0" baseline="0" noProof="0" dirty="0">
              <a:ln>
                <a:noFill/>
              </a:ln>
              <a:solidFill>
                <a:prstClr val="black"/>
              </a:solidFill>
              <a:effectLst/>
              <a:uLnTx/>
              <a:uFillTx/>
              <a:latin typeface="Arial"/>
              <a:cs typeface="+mn-cs"/>
            </a:endParaRPr>
          </a:p>
        </p:txBody>
      </p:sp>
      <p:sp>
        <p:nvSpPr>
          <p:cNvPr id="68" name="Rectangle 67">
            <a:extLst>
              <a:ext uri="{FF2B5EF4-FFF2-40B4-BE49-F238E27FC236}">
                <a16:creationId xmlns:a16="http://schemas.microsoft.com/office/drawing/2014/main" id="{C3A4A975-4A6F-C243-B327-368DAD454DBD}"/>
              </a:ext>
            </a:extLst>
          </p:cNvPr>
          <p:cNvSpPr/>
          <p:nvPr/>
        </p:nvSpPr>
        <p:spPr>
          <a:xfrm>
            <a:off x="897846" y="2637340"/>
            <a:ext cx="7175091" cy="707886"/>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2. Reviews have been conducted on mobile learning, game-based learning, or mobile game-based learning in general. </a:t>
            </a:r>
            <a:endParaRPr kumimoji="0" lang="ko-KR" altLang="en-US" sz="2000" b="0" i="0" u="none" strike="noStrike" kern="1200" cap="none" spc="0" normalizeH="0" baseline="0" noProof="0" dirty="0">
              <a:ln>
                <a:noFill/>
              </a:ln>
              <a:solidFill>
                <a:prstClr val="black"/>
              </a:solidFill>
              <a:effectLst/>
              <a:uLnTx/>
              <a:uFillTx/>
              <a:latin typeface="Arial"/>
              <a:cs typeface="+mn-cs"/>
            </a:endParaRPr>
          </a:p>
        </p:txBody>
      </p:sp>
      <p:sp>
        <p:nvSpPr>
          <p:cNvPr id="69" name="Rectangle 68">
            <a:extLst>
              <a:ext uri="{FF2B5EF4-FFF2-40B4-BE49-F238E27FC236}">
                <a16:creationId xmlns:a16="http://schemas.microsoft.com/office/drawing/2014/main" id="{314F8361-0AE2-DC41-BB87-5880C4800A2A}"/>
              </a:ext>
            </a:extLst>
          </p:cNvPr>
          <p:cNvSpPr/>
          <p:nvPr/>
        </p:nvSpPr>
        <p:spPr>
          <a:xfrm>
            <a:off x="928358" y="3922849"/>
            <a:ext cx="7318579" cy="1015663"/>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3. Research on mobile game-based learning in STEM education is “at a rather budding stage” (</a:t>
            </a:r>
            <a:r>
              <a:rPr kumimoji="0" lang="en-US" altLang="ko-KR" sz="2000" b="0" i="0" u="none" strike="noStrike" kern="1200" cap="none" spc="0" normalizeH="0" baseline="0" noProof="0" dirty="0" err="1">
                <a:ln>
                  <a:noFill/>
                </a:ln>
                <a:solidFill>
                  <a:prstClr val="black"/>
                </a:solidFill>
                <a:effectLst/>
                <a:uLnTx/>
                <a:uFillTx/>
                <a:latin typeface="Arial"/>
                <a:cs typeface="+mn-cs"/>
              </a:rPr>
              <a:t>Giannakas</a:t>
            </a:r>
            <a:r>
              <a:rPr kumimoji="0" lang="en-US" altLang="ko-KR" sz="2000" b="0" i="0" u="none" strike="noStrike" kern="1200" cap="none" spc="0" normalizeH="0" baseline="0" noProof="0" dirty="0">
                <a:ln>
                  <a:noFill/>
                </a:ln>
                <a:solidFill>
                  <a:prstClr val="black"/>
                </a:solidFill>
                <a:effectLst/>
                <a:uLnTx/>
                <a:uFillTx/>
                <a:latin typeface="Arial"/>
                <a:cs typeface="+mn-cs"/>
              </a:rPr>
              <a:t>, et al., 2018, p. 379), but has increased rapidly. </a:t>
            </a:r>
            <a:endParaRPr kumimoji="0" lang="ko-KR" altLang="en-US" sz="2000" b="0" i="0" u="none" strike="noStrike" kern="1200" cap="none" spc="0" normalizeH="0" baseline="0" noProof="0" dirty="0">
              <a:ln>
                <a:noFill/>
              </a:ln>
              <a:solidFill>
                <a:prstClr val="black"/>
              </a:solidFill>
              <a:effectLst/>
              <a:uLnTx/>
              <a:uFillTx/>
              <a:latin typeface="Arial"/>
              <a:cs typeface="+mn-cs"/>
            </a:endParaRPr>
          </a:p>
        </p:txBody>
      </p:sp>
      <p:sp>
        <p:nvSpPr>
          <p:cNvPr id="70" name="Rectangle 69">
            <a:extLst>
              <a:ext uri="{FF2B5EF4-FFF2-40B4-BE49-F238E27FC236}">
                <a16:creationId xmlns:a16="http://schemas.microsoft.com/office/drawing/2014/main" id="{46B303D3-4FA4-3C4E-9F8B-A2DC0C17162D}"/>
              </a:ext>
            </a:extLst>
          </p:cNvPr>
          <p:cNvSpPr/>
          <p:nvPr/>
        </p:nvSpPr>
        <p:spPr>
          <a:xfrm>
            <a:off x="897846" y="5211781"/>
            <a:ext cx="7605557" cy="1015663"/>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4. There is a need for a systematic review of the literature to understand the potential of mobile game-based learning in STEM education. </a:t>
            </a:r>
            <a:endParaRPr kumimoji="0" lang="ko-KR" altLang="en-US" sz="20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979327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Research Questions</a:t>
            </a:r>
          </a:p>
        </p:txBody>
      </p:sp>
      <p:sp>
        <p:nvSpPr>
          <p:cNvPr id="18" name="Rectangle 17">
            <a:extLst>
              <a:ext uri="{FF2B5EF4-FFF2-40B4-BE49-F238E27FC236}">
                <a16:creationId xmlns:a16="http://schemas.microsoft.com/office/drawing/2014/main" id="{BEF92D27-2B6D-4D1F-B66D-F2B260084808}"/>
              </a:ext>
            </a:extLst>
          </p:cNvPr>
          <p:cNvSpPr/>
          <p:nvPr/>
        </p:nvSpPr>
        <p:spPr>
          <a:xfrm>
            <a:off x="1178985" y="1775010"/>
            <a:ext cx="7324404" cy="400110"/>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1. Under what contexts were the studies conducted?</a:t>
            </a:r>
          </a:p>
        </p:txBody>
      </p:sp>
      <p:sp>
        <p:nvSpPr>
          <p:cNvPr id="21" name="Rectangle 20">
            <a:extLst>
              <a:ext uri="{FF2B5EF4-FFF2-40B4-BE49-F238E27FC236}">
                <a16:creationId xmlns:a16="http://schemas.microsoft.com/office/drawing/2014/main" id="{4AD50B06-2A7B-4245-A9CD-BA352339DB4A}"/>
              </a:ext>
            </a:extLst>
          </p:cNvPr>
          <p:cNvSpPr/>
          <p:nvPr/>
        </p:nvSpPr>
        <p:spPr>
          <a:xfrm>
            <a:off x="1178985" y="2291077"/>
            <a:ext cx="6610777" cy="1015663"/>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2. What are the research foci? What are the research methodologies adopted? What are measured, and how are they measured?</a:t>
            </a:r>
          </a:p>
        </p:txBody>
      </p:sp>
      <p:sp>
        <p:nvSpPr>
          <p:cNvPr id="24" name="Rectangle 23">
            <a:extLst>
              <a:ext uri="{FF2B5EF4-FFF2-40B4-BE49-F238E27FC236}">
                <a16:creationId xmlns:a16="http://schemas.microsoft.com/office/drawing/2014/main" id="{0EC32FD8-C2CC-4E7E-BCF0-6E341742F3D8}"/>
              </a:ext>
            </a:extLst>
          </p:cNvPr>
          <p:cNvSpPr/>
          <p:nvPr/>
        </p:nvSpPr>
        <p:spPr>
          <a:xfrm>
            <a:off x="1178985" y="3422698"/>
            <a:ext cx="6742981" cy="1015663"/>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3. What are the factors that affect the nature of mobile game-based learning? How do these factors affect the nature of mobile game-based learning?</a:t>
            </a:r>
          </a:p>
        </p:txBody>
      </p:sp>
      <p:sp>
        <p:nvSpPr>
          <p:cNvPr id="27" name="Rectangle 26">
            <a:extLst>
              <a:ext uri="{FF2B5EF4-FFF2-40B4-BE49-F238E27FC236}">
                <a16:creationId xmlns:a16="http://schemas.microsoft.com/office/drawing/2014/main" id="{1ACA7910-EBC0-4C17-857E-CCF1CD81022A}"/>
              </a:ext>
            </a:extLst>
          </p:cNvPr>
          <p:cNvSpPr/>
          <p:nvPr/>
        </p:nvSpPr>
        <p:spPr>
          <a:xfrm>
            <a:off x="1178985" y="4554318"/>
            <a:ext cx="7007388" cy="1323439"/>
          </a:xfrm>
          <a:prstGeom prst="rect">
            <a:avLst/>
          </a:prstGeom>
        </p:spPr>
        <p:txBody>
          <a:bodyPr wrap="square">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Arial"/>
                <a:cs typeface="+mn-cs"/>
              </a:rPr>
              <a:t>4. What are the documented features of the mobile games in these studies? What types of learning theories or principles guide the design of these mobile games?</a:t>
            </a: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black"/>
              </a:solidFill>
              <a:effectLst/>
              <a:uLnTx/>
              <a:uFillTx/>
              <a:latin typeface="Arial"/>
              <a:cs typeface="+mn-cs"/>
            </a:endParaRPr>
          </a:p>
        </p:txBody>
      </p:sp>
      <p:grpSp>
        <p:nvGrpSpPr>
          <p:cNvPr id="7" name="Group 6">
            <a:extLst>
              <a:ext uri="{FF2B5EF4-FFF2-40B4-BE49-F238E27FC236}">
                <a16:creationId xmlns:a16="http://schemas.microsoft.com/office/drawing/2014/main" id="{22F885AC-8DC1-684D-8FF6-01A372324A38}"/>
              </a:ext>
            </a:extLst>
          </p:cNvPr>
          <p:cNvGrpSpPr/>
          <p:nvPr/>
        </p:nvGrpSpPr>
        <p:grpSpPr>
          <a:xfrm>
            <a:off x="8246937" y="1852607"/>
            <a:ext cx="3282971" cy="4165581"/>
            <a:chOff x="7050383" y="1768681"/>
            <a:chExt cx="4432371" cy="5020830"/>
          </a:xfrm>
        </p:grpSpPr>
        <p:grpSp>
          <p:nvGrpSpPr>
            <p:cNvPr id="8" name="Group 7">
              <a:extLst>
                <a:ext uri="{FF2B5EF4-FFF2-40B4-BE49-F238E27FC236}">
                  <a16:creationId xmlns:a16="http://schemas.microsoft.com/office/drawing/2014/main" id="{F325C01F-0808-B44A-A652-7AF3F1EB2D23}"/>
                </a:ext>
              </a:extLst>
            </p:cNvPr>
            <p:cNvGrpSpPr/>
            <p:nvPr/>
          </p:nvGrpSpPr>
          <p:grpSpPr>
            <a:xfrm>
              <a:off x="8591850" y="3249752"/>
              <a:ext cx="1369129" cy="2616029"/>
              <a:chOff x="3688167" y="3417317"/>
              <a:chExt cx="1152686" cy="2202466"/>
            </a:xfrm>
          </p:grpSpPr>
          <p:sp>
            <p:nvSpPr>
              <p:cNvPr id="22" name="Rounded Rectangle 17">
                <a:extLst>
                  <a:ext uri="{FF2B5EF4-FFF2-40B4-BE49-F238E27FC236}">
                    <a16:creationId xmlns:a16="http://schemas.microsoft.com/office/drawing/2014/main" id="{AED37684-3FF5-AF4E-AF49-289CC5186CE2}"/>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id="{2DDF47AB-45A0-C24B-B395-BF17E6D86140}"/>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5" name="Rounded Rectangle 20">
                <a:extLst>
                  <a:ext uri="{FF2B5EF4-FFF2-40B4-BE49-F238E27FC236}">
                    <a16:creationId xmlns:a16="http://schemas.microsoft.com/office/drawing/2014/main" id="{FC691805-7119-4745-9014-28F5A835B9A1}"/>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6" name="Oval 25">
                <a:extLst>
                  <a:ext uri="{FF2B5EF4-FFF2-40B4-BE49-F238E27FC236}">
                    <a16:creationId xmlns:a16="http://schemas.microsoft.com/office/drawing/2014/main" id="{7A1A1751-DA45-6442-9309-622D5979909A}"/>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8" name="Rectangle 27">
                <a:extLst>
                  <a:ext uri="{FF2B5EF4-FFF2-40B4-BE49-F238E27FC236}">
                    <a16:creationId xmlns:a16="http://schemas.microsoft.com/office/drawing/2014/main" id="{CEF85EBA-CB16-764D-9934-7E4A33569562}"/>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9" name="Rectangle 58">
                <a:extLst>
                  <a:ext uri="{FF2B5EF4-FFF2-40B4-BE49-F238E27FC236}">
                    <a16:creationId xmlns:a16="http://schemas.microsoft.com/office/drawing/2014/main" id="{8B034A21-0261-E446-B82D-B80049F89F2F}"/>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9" name="Group 8">
              <a:extLst>
                <a:ext uri="{FF2B5EF4-FFF2-40B4-BE49-F238E27FC236}">
                  <a16:creationId xmlns:a16="http://schemas.microsoft.com/office/drawing/2014/main" id="{3F8F4415-8C60-9840-9FF5-461488BD602C}"/>
                </a:ext>
              </a:extLst>
            </p:cNvPr>
            <p:cNvGrpSpPr/>
            <p:nvPr/>
          </p:nvGrpSpPr>
          <p:grpSpPr>
            <a:xfrm>
              <a:off x="9011326" y="4504766"/>
              <a:ext cx="786996" cy="786996"/>
              <a:chOff x="3924417" y="4453570"/>
              <a:chExt cx="754422" cy="754422"/>
            </a:xfrm>
          </p:grpSpPr>
          <p:sp>
            <p:nvSpPr>
              <p:cNvPr id="19" name="Oval 18">
                <a:extLst>
                  <a:ext uri="{FF2B5EF4-FFF2-40B4-BE49-F238E27FC236}">
                    <a16:creationId xmlns:a16="http://schemas.microsoft.com/office/drawing/2014/main" id="{575AB6BA-C633-054D-8B29-583DBEE4483E}"/>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id="{235CF1DC-4D92-B448-982B-4B1D75A3D92A}"/>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10" name="Oval 68">
              <a:extLst>
                <a:ext uri="{FF2B5EF4-FFF2-40B4-BE49-F238E27FC236}">
                  <a16:creationId xmlns:a16="http://schemas.microsoft.com/office/drawing/2014/main" id="{83D8C417-883F-7A47-B8F7-BAE63AE21DB0}"/>
                </a:ext>
              </a:extLst>
            </p:cNvPr>
            <p:cNvSpPr/>
            <p:nvPr/>
          </p:nvSpPr>
          <p:spPr>
            <a:xfrm rot="205243">
              <a:off x="10380033" y="243657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1" name="Oval 68">
              <a:extLst>
                <a:ext uri="{FF2B5EF4-FFF2-40B4-BE49-F238E27FC236}">
                  <a16:creationId xmlns:a16="http://schemas.microsoft.com/office/drawing/2014/main" id="{F426B123-393C-D84B-93C9-AA8551F89729}"/>
                </a:ext>
              </a:extLst>
            </p:cNvPr>
            <p:cNvSpPr/>
            <p:nvPr/>
          </p:nvSpPr>
          <p:spPr>
            <a:xfrm rot="285145" flipV="1">
              <a:off x="10302873" y="393315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2" name="Oval 68">
              <a:extLst>
                <a:ext uri="{FF2B5EF4-FFF2-40B4-BE49-F238E27FC236}">
                  <a16:creationId xmlns:a16="http://schemas.microsoft.com/office/drawing/2014/main" id="{40BFA6A8-1B39-2E4F-9B8B-6808DA651D89}"/>
                </a:ext>
              </a:extLst>
            </p:cNvPr>
            <p:cNvSpPr/>
            <p:nvPr/>
          </p:nvSpPr>
          <p:spPr>
            <a:xfrm rot="3052891" flipH="1">
              <a:off x="8778178" y="1839231"/>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3" name="Oval 68">
              <a:extLst>
                <a:ext uri="{FF2B5EF4-FFF2-40B4-BE49-F238E27FC236}">
                  <a16:creationId xmlns:a16="http://schemas.microsoft.com/office/drawing/2014/main" id="{5A9BCFD6-668A-1E4C-A1AD-9D8492EBCCCB}"/>
                </a:ext>
              </a:extLst>
            </p:cNvPr>
            <p:cNvSpPr/>
            <p:nvPr/>
          </p:nvSpPr>
          <p:spPr>
            <a:xfrm rot="21302571" flipH="1">
              <a:off x="7176325" y="2422775"/>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4" name="Oval 68">
              <a:extLst>
                <a:ext uri="{FF2B5EF4-FFF2-40B4-BE49-F238E27FC236}">
                  <a16:creationId xmlns:a16="http://schemas.microsoft.com/office/drawing/2014/main" id="{CBD1D98C-6974-F944-8F2C-C9DAAC3026CF}"/>
                </a:ext>
              </a:extLst>
            </p:cNvPr>
            <p:cNvSpPr/>
            <p:nvPr/>
          </p:nvSpPr>
          <p:spPr>
            <a:xfrm rot="726905" flipH="1" flipV="1">
              <a:off x="7050383" y="3872178"/>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62626"/>
                </a:solidFill>
                <a:effectLst/>
                <a:uLnTx/>
                <a:uFillTx/>
                <a:latin typeface="Arial"/>
                <a:cs typeface="Arial" pitchFamily="34" charset="0"/>
              </a:endParaRPr>
            </a:p>
          </p:txBody>
        </p:sp>
        <p:grpSp>
          <p:nvGrpSpPr>
            <p:cNvPr id="15" name="Graphic 21">
              <a:extLst>
                <a:ext uri="{FF2B5EF4-FFF2-40B4-BE49-F238E27FC236}">
                  <a16:creationId xmlns:a16="http://schemas.microsoft.com/office/drawing/2014/main" id="{D14C8298-8B98-AF40-8D4B-B2E4DA9F47F1}"/>
                </a:ext>
              </a:extLst>
            </p:cNvPr>
            <p:cNvGrpSpPr/>
            <p:nvPr/>
          </p:nvGrpSpPr>
          <p:grpSpPr>
            <a:xfrm>
              <a:off x="9309223" y="4431518"/>
              <a:ext cx="1318798" cy="2357993"/>
              <a:chOff x="4170900" y="0"/>
              <a:chExt cx="3835079" cy="6857067"/>
            </a:xfrm>
          </p:grpSpPr>
          <p:sp>
            <p:nvSpPr>
              <p:cNvPr id="16" name="Freeform: Shape 23">
                <a:extLst>
                  <a:ext uri="{FF2B5EF4-FFF2-40B4-BE49-F238E27FC236}">
                    <a16:creationId xmlns:a16="http://schemas.microsoft.com/office/drawing/2014/main" id="{7FE6AD8C-63BE-1040-A256-BCC03150526E}"/>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24">
                <a:extLst>
                  <a:ext uri="{FF2B5EF4-FFF2-40B4-BE49-F238E27FC236}">
                    <a16:creationId xmlns:a16="http://schemas.microsoft.com/office/drawing/2014/main" id="{E44DA131-FEBA-8C4B-B193-473ADD89E154}"/>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Tree>
    <p:extLst>
      <p:ext uri="{BB962C8B-B14F-4D97-AF65-F5344CB8AC3E}">
        <p14:creationId xmlns:p14="http://schemas.microsoft.com/office/powerpoint/2010/main" val="437815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Article Selection</a:t>
            </a:r>
          </a:p>
        </p:txBody>
      </p:sp>
      <p:pic>
        <p:nvPicPr>
          <p:cNvPr id="7" name="Picture 6">
            <a:extLst>
              <a:ext uri="{FF2B5EF4-FFF2-40B4-BE49-F238E27FC236}">
                <a16:creationId xmlns:a16="http://schemas.microsoft.com/office/drawing/2014/main" id="{B8573C95-524F-754A-A569-451A9707F63C}"/>
              </a:ext>
            </a:extLst>
          </p:cNvPr>
          <p:cNvPicPr/>
          <p:nvPr/>
        </p:nvPicPr>
        <p:blipFill rotWithShape="1">
          <a:blip r:embed="rId3"/>
          <a:srcRect t="4337" b="2731"/>
          <a:stretch/>
        </p:blipFill>
        <p:spPr bwMode="auto">
          <a:xfrm>
            <a:off x="4241664" y="1069662"/>
            <a:ext cx="3492318" cy="5513130"/>
          </a:xfrm>
          <a:prstGeom prst="rect">
            <a:avLst/>
          </a:prstGeom>
          <a:ln>
            <a:noFill/>
          </a:ln>
          <a:extLst>
            <a:ext uri="{53640926-AAD7-44D8-BBD7-CCE9431645EC}">
              <a14:shadowObscured xmlns:a14="http://schemas.microsoft.com/office/drawing/2010/main"/>
            </a:ext>
          </a:extLst>
        </p:spPr>
      </p:pic>
      <p:graphicFrame>
        <p:nvGraphicFramePr>
          <p:cNvPr id="8" name="Table 7">
            <a:extLst>
              <a:ext uri="{FF2B5EF4-FFF2-40B4-BE49-F238E27FC236}">
                <a16:creationId xmlns:a16="http://schemas.microsoft.com/office/drawing/2014/main" id="{1FF274C1-FC7D-2446-A3FE-2B6E46A325D9}"/>
              </a:ext>
            </a:extLst>
          </p:cNvPr>
          <p:cNvGraphicFramePr>
            <a:graphicFrameLocks noGrp="1"/>
          </p:cNvGraphicFramePr>
          <p:nvPr/>
        </p:nvGraphicFramePr>
        <p:xfrm>
          <a:off x="601826" y="2077060"/>
          <a:ext cx="3562634" cy="3535680"/>
        </p:xfrm>
        <a:graphic>
          <a:graphicData uri="http://schemas.openxmlformats.org/drawingml/2006/table">
            <a:tbl>
              <a:tblPr firstRow="1" bandRow="1">
                <a:tableStyleId>{17292A2E-F333-43FB-9621-5CBBE7FDCDCB}</a:tableStyleId>
              </a:tblPr>
              <a:tblGrid>
                <a:gridCol w="463868">
                  <a:extLst>
                    <a:ext uri="{9D8B030D-6E8A-4147-A177-3AD203B41FA5}">
                      <a16:colId xmlns:a16="http://schemas.microsoft.com/office/drawing/2014/main" val="20000"/>
                    </a:ext>
                  </a:extLst>
                </a:gridCol>
                <a:gridCol w="2738714">
                  <a:extLst>
                    <a:ext uri="{9D8B030D-6E8A-4147-A177-3AD203B41FA5}">
                      <a16:colId xmlns:a16="http://schemas.microsoft.com/office/drawing/2014/main" val="20001"/>
                    </a:ext>
                  </a:extLst>
                </a:gridCol>
                <a:gridCol w="360052">
                  <a:extLst>
                    <a:ext uri="{9D8B030D-6E8A-4147-A177-3AD203B41FA5}">
                      <a16:colId xmlns:a16="http://schemas.microsoft.com/office/drawing/2014/main" val="20002"/>
                    </a:ext>
                  </a:extLst>
                </a:gridCol>
              </a:tblGrid>
              <a:tr h="384072">
                <a:tc gridSpan="3">
                  <a:txBody>
                    <a:bodyPr/>
                    <a:lstStyle/>
                    <a:p>
                      <a:pPr algn="ctr"/>
                      <a:r>
                        <a:rPr lang="en-US" altLang="ko-KR" sz="2000" dirty="0"/>
                        <a:t>Inclusion Criteria</a:t>
                      </a:r>
                      <a:endParaRPr lang="ko-KR" altLang="en-US" sz="2000" b="1" dirty="0">
                        <a:solidFill>
                          <a:schemeClr val="bg1"/>
                        </a:solidFill>
                        <a:latin typeface="+mn-lt"/>
                        <a:cs typeface="Arial" pitchFamily="34" charset="0"/>
                      </a:endParaRPr>
                    </a:p>
                  </a:txBody>
                  <a:tcPr anchor="ct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10000"/>
                  </a:ext>
                </a:extLst>
              </a:tr>
              <a:tr h="508000">
                <a:tc>
                  <a:txBody>
                    <a:bodyPr/>
                    <a:lstStyle/>
                    <a:p>
                      <a:pPr marL="0" marR="0" indent="0" algn="l" defTabSz="914423" rtl="0" eaLnBrk="1" fontAlgn="auto" latinLnBrk="1" hangingPunct="1">
                        <a:lnSpc>
                          <a:spcPct val="100000"/>
                        </a:lnSpc>
                        <a:spcBef>
                          <a:spcPts val="0"/>
                        </a:spcBef>
                        <a:spcAft>
                          <a:spcPts val="0"/>
                        </a:spcAft>
                        <a:buClrTx/>
                        <a:buSzTx/>
                        <a:buFontTx/>
                        <a:buNone/>
                        <a:tabLst/>
                        <a:defRPr/>
                      </a:pPr>
                      <a:r>
                        <a:rPr kumimoji="0" lang="en-US" altLang="ko-KR" sz="1600" u="none" strike="noStrike" kern="1200" cap="none" spc="0" normalizeH="0" baseline="0" noProof="0" dirty="0">
                          <a:ln>
                            <a:noFill/>
                          </a:ln>
                          <a:effectLst/>
                          <a:uLnTx/>
                          <a:uFillTx/>
                        </a:rPr>
                        <a:t>(a) </a:t>
                      </a:r>
                      <a:endParaRPr lang="ko-KR" altLang="en-US" sz="1600" dirty="0">
                        <a:solidFill>
                          <a:schemeClr val="bg1"/>
                        </a:solidFill>
                        <a:latin typeface="+mn-lt"/>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peer-reviewed journal articles </a:t>
                      </a: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2700" dirty="0">
                        <a:solidFill>
                          <a:schemeClr val="bg1"/>
                        </a:solidFill>
                        <a:latin typeface="+mn-lt"/>
                        <a:cs typeface="Arial" pitchFamily="34" charset="0"/>
                      </a:endParaRPr>
                    </a:p>
                  </a:txBody>
                  <a:tcPr anchor="ctr"/>
                </a:tc>
                <a:extLst>
                  <a:ext uri="{0D108BD9-81ED-4DB2-BD59-A6C34878D82A}">
                    <a16:rowId xmlns:a16="http://schemas.microsoft.com/office/drawing/2014/main" val="10002"/>
                  </a:ext>
                </a:extLst>
              </a:tr>
              <a:tr h="417240">
                <a:tc>
                  <a:txBody>
                    <a:bodyPr/>
                    <a:lstStyle/>
                    <a:p>
                      <a:pPr marL="0" marR="0" lvl="0" indent="0" algn="l" defTabSz="914423" rtl="0" eaLnBrk="1" fontAlgn="auto" latinLnBrk="1" hangingPunct="1">
                        <a:lnSpc>
                          <a:spcPct val="100000"/>
                        </a:lnSpc>
                        <a:spcBef>
                          <a:spcPts val="0"/>
                        </a:spcBef>
                        <a:spcAft>
                          <a:spcPts val="0"/>
                        </a:spcAft>
                        <a:buClrTx/>
                        <a:buSzTx/>
                        <a:buFontTx/>
                        <a:buNone/>
                        <a:tabLst/>
                        <a:defRPr/>
                      </a:pPr>
                      <a:endParaRPr kumimoji="0" lang="en-US" altLang="ko-KR" sz="1600" u="none" strike="noStrike" kern="1200" cap="none" spc="0" normalizeH="0" baseline="0" noProof="0" dirty="0">
                        <a:ln>
                          <a:noFill/>
                        </a:ln>
                        <a:effectLst/>
                        <a:uLnTx/>
                        <a:uFillTx/>
                      </a:endParaRPr>
                    </a:p>
                    <a:p>
                      <a:pPr marL="0" marR="0" lvl="0" indent="0" algn="l" defTabSz="914423" rtl="0" eaLnBrk="1" fontAlgn="auto" latinLnBrk="1" hangingPunct="1">
                        <a:lnSpc>
                          <a:spcPct val="100000"/>
                        </a:lnSpc>
                        <a:spcBef>
                          <a:spcPts val="0"/>
                        </a:spcBef>
                        <a:spcAft>
                          <a:spcPts val="0"/>
                        </a:spcAft>
                        <a:buClrTx/>
                        <a:buSzTx/>
                        <a:buFontTx/>
                        <a:buNone/>
                        <a:tabLst/>
                        <a:defRPr/>
                      </a:pPr>
                      <a:r>
                        <a:rPr kumimoji="0" lang="en-US" altLang="ko-KR" sz="1600" u="none" strike="noStrike" kern="1200" cap="none" spc="0" normalizeH="0" baseline="0" noProof="0" dirty="0">
                          <a:ln>
                            <a:noFill/>
                          </a:ln>
                          <a:effectLst/>
                          <a:uLnTx/>
                          <a:uFillTx/>
                        </a:rPr>
                        <a:t>(b) </a:t>
                      </a:r>
                      <a:endParaRPr kumimoji="0" lang="ko-KR" altLang="en-US" sz="1600" u="none" strike="noStrike" kern="1200" cap="none" spc="0" normalizeH="0" baseline="0" noProof="0" dirty="0">
                        <a:ln>
                          <a:noFill/>
                        </a:ln>
                        <a:effectLst/>
                        <a:uLnTx/>
                        <a:uFillTx/>
                      </a:endParaRPr>
                    </a:p>
                    <a:p>
                      <a:pPr latinLnBrk="1"/>
                      <a:endParaRPr kumimoji="0" lang="ko-KR" altLang="en-US" sz="1600" b="1" i="0" u="none" strike="noStrike" kern="1200" cap="none" spc="0" normalizeH="0" baseline="0" dirty="0">
                        <a:ln>
                          <a:noFill/>
                        </a:ln>
                        <a:solidFill>
                          <a:prstClr val="white"/>
                        </a:solidFill>
                        <a:effectLst/>
                        <a:uLnTx/>
                        <a:uFillTx/>
                        <a:latin typeface="+mn-lt"/>
                        <a:ea typeface="+mn-ea"/>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empirical studies</a:t>
                      </a: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2700" dirty="0">
                        <a:solidFill>
                          <a:schemeClr val="bg1"/>
                        </a:solidFill>
                        <a:latin typeface="+mn-lt"/>
                        <a:cs typeface="Arial" pitchFamily="34" charset="0"/>
                      </a:endParaRPr>
                    </a:p>
                  </a:txBody>
                  <a:tcPr anchor="ctr"/>
                </a:tc>
                <a:extLst>
                  <a:ext uri="{0D108BD9-81ED-4DB2-BD59-A6C34878D82A}">
                    <a16:rowId xmlns:a16="http://schemas.microsoft.com/office/drawing/2014/main" val="10003"/>
                  </a:ext>
                </a:extLst>
              </a:tr>
              <a:tr h="383373">
                <a:tc>
                  <a:txBody>
                    <a:bodyPr/>
                    <a:lstStyle/>
                    <a:p>
                      <a:pPr latinLnBrk="1"/>
                      <a:r>
                        <a:rPr kumimoji="0" lang="en-US" altLang="ko-KR" sz="1600" u="none" strike="noStrike" kern="1200" cap="none" spc="0" normalizeH="0" baseline="0" dirty="0">
                          <a:ln>
                            <a:noFill/>
                          </a:ln>
                          <a:effectLst/>
                          <a:uLnTx/>
                          <a:uFillTx/>
                        </a:rPr>
                        <a:t>(c)</a:t>
                      </a:r>
                      <a:endParaRPr kumimoji="0" lang="ko-KR" altLang="en-US" sz="1600" b="1" i="0" u="none" strike="noStrike" kern="1200" cap="none" spc="0" normalizeH="0" baseline="0" dirty="0">
                        <a:ln>
                          <a:noFill/>
                        </a:ln>
                        <a:solidFill>
                          <a:prstClr val="white"/>
                        </a:solidFill>
                        <a:effectLst/>
                        <a:uLnTx/>
                        <a:uFillTx/>
                        <a:latin typeface="+mn-lt"/>
                        <a:ea typeface="+mn-ea"/>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200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related to mobile game-based learning in STEM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1200" dirty="0">
                        <a:solidFill>
                          <a:schemeClr val="bg1"/>
                        </a:solidFill>
                        <a:latin typeface="+mn-lt"/>
                        <a:cs typeface="Arial" pitchFamily="34" charset="0"/>
                      </a:endParaRPr>
                    </a:p>
                  </a:txBody>
                  <a:tcPr anchor="ct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3B0BD042-48AF-FE4A-9F00-E65EA2CD6332}"/>
              </a:ext>
            </a:extLst>
          </p:cNvPr>
          <p:cNvGraphicFramePr>
            <a:graphicFrameLocks noGrp="1"/>
          </p:cNvGraphicFramePr>
          <p:nvPr/>
        </p:nvGraphicFramePr>
        <p:xfrm>
          <a:off x="7811187" y="1242886"/>
          <a:ext cx="3869186" cy="5334000"/>
        </p:xfrm>
        <a:graphic>
          <a:graphicData uri="http://schemas.openxmlformats.org/drawingml/2006/table">
            <a:tbl>
              <a:tblPr firstRow="1" bandRow="1">
                <a:tableStyleId>{17292A2E-F333-43FB-9621-5CBBE7FDCDCB}</a:tableStyleId>
              </a:tblPr>
              <a:tblGrid>
                <a:gridCol w="503782">
                  <a:extLst>
                    <a:ext uri="{9D8B030D-6E8A-4147-A177-3AD203B41FA5}">
                      <a16:colId xmlns:a16="http://schemas.microsoft.com/office/drawing/2014/main" val="20000"/>
                    </a:ext>
                  </a:extLst>
                </a:gridCol>
                <a:gridCol w="2974371">
                  <a:extLst>
                    <a:ext uri="{9D8B030D-6E8A-4147-A177-3AD203B41FA5}">
                      <a16:colId xmlns:a16="http://schemas.microsoft.com/office/drawing/2014/main" val="20001"/>
                    </a:ext>
                  </a:extLst>
                </a:gridCol>
                <a:gridCol w="391033">
                  <a:extLst>
                    <a:ext uri="{9D8B030D-6E8A-4147-A177-3AD203B41FA5}">
                      <a16:colId xmlns:a16="http://schemas.microsoft.com/office/drawing/2014/main" val="20002"/>
                    </a:ext>
                  </a:extLst>
                </a:gridCol>
              </a:tblGrid>
              <a:tr h="384072">
                <a:tc gridSpan="3">
                  <a:txBody>
                    <a:bodyPr/>
                    <a:lstStyle/>
                    <a:p>
                      <a:pPr algn="ctr"/>
                      <a:r>
                        <a:rPr lang="en-US" altLang="ko-KR" sz="2000" dirty="0"/>
                        <a:t>Exclusion Criteria</a:t>
                      </a:r>
                      <a:endParaRPr lang="ko-KR" altLang="en-US" sz="2000" b="1" dirty="0">
                        <a:solidFill>
                          <a:schemeClr val="bg1"/>
                        </a:solidFill>
                        <a:latin typeface="+mn-lt"/>
                        <a:cs typeface="Arial" pitchFamily="34" charset="0"/>
                      </a:endParaRPr>
                    </a:p>
                  </a:txBody>
                  <a:tcPr anchor="ct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10000"/>
                  </a:ext>
                </a:extLst>
              </a:tr>
              <a:tr h="508000">
                <a:tc>
                  <a:txBody>
                    <a:bodyPr/>
                    <a:lstStyle/>
                    <a:p>
                      <a:pPr marL="0" marR="0" indent="0" algn="l" defTabSz="914423" rtl="0" eaLnBrk="1" fontAlgn="auto" latinLnBrk="1" hangingPunct="1">
                        <a:lnSpc>
                          <a:spcPct val="100000"/>
                        </a:lnSpc>
                        <a:spcBef>
                          <a:spcPts val="0"/>
                        </a:spcBef>
                        <a:spcAft>
                          <a:spcPts val="0"/>
                        </a:spcAft>
                        <a:buClrTx/>
                        <a:buSzTx/>
                        <a:buFontTx/>
                        <a:buNone/>
                        <a:tabLst/>
                        <a:defRPr/>
                      </a:pPr>
                      <a:r>
                        <a:rPr kumimoji="0" lang="en-US" altLang="ko-KR" sz="1600" u="none" strike="noStrike" kern="1200" cap="none" spc="0" normalizeH="0" baseline="0" noProof="0" dirty="0">
                          <a:ln>
                            <a:noFill/>
                          </a:ln>
                          <a:effectLst/>
                          <a:uLnTx/>
                          <a:uFillTx/>
                        </a:rPr>
                        <a:t>(a) </a:t>
                      </a:r>
                      <a:endParaRPr lang="ko-KR" altLang="en-US" sz="1600" dirty="0">
                        <a:solidFill>
                          <a:schemeClr val="bg1"/>
                        </a:solidFill>
                        <a:latin typeface="+mn-lt"/>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articles focused solely on mobile game design and development </a:t>
                      </a: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2700" dirty="0">
                        <a:solidFill>
                          <a:schemeClr val="bg1"/>
                        </a:solidFill>
                        <a:latin typeface="+mn-lt"/>
                        <a:cs typeface="Arial" pitchFamily="34" charset="0"/>
                      </a:endParaRPr>
                    </a:p>
                  </a:txBody>
                  <a:tcPr anchor="ctr"/>
                </a:tc>
                <a:extLst>
                  <a:ext uri="{0D108BD9-81ED-4DB2-BD59-A6C34878D82A}">
                    <a16:rowId xmlns:a16="http://schemas.microsoft.com/office/drawing/2014/main" val="10002"/>
                  </a:ext>
                </a:extLst>
              </a:tr>
              <a:tr h="508000">
                <a:tc>
                  <a:txBody>
                    <a:bodyPr/>
                    <a:lstStyle/>
                    <a:p>
                      <a:pPr marL="0" marR="0" lvl="0" indent="0" algn="l" defTabSz="914423" rtl="0" eaLnBrk="1" fontAlgn="auto" latinLnBrk="1" hangingPunct="1">
                        <a:lnSpc>
                          <a:spcPct val="100000"/>
                        </a:lnSpc>
                        <a:spcBef>
                          <a:spcPts val="0"/>
                        </a:spcBef>
                        <a:spcAft>
                          <a:spcPts val="0"/>
                        </a:spcAft>
                        <a:buClrTx/>
                        <a:buSzTx/>
                        <a:buFontTx/>
                        <a:buNone/>
                        <a:tabLst/>
                        <a:defRPr/>
                      </a:pPr>
                      <a:endParaRPr kumimoji="0" lang="en-US" altLang="ko-KR" sz="1600" u="none" strike="noStrike" kern="1200" cap="none" spc="0" normalizeH="0" baseline="0" noProof="0" dirty="0">
                        <a:ln>
                          <a:noFill/>
                        </a:ln>
                        <a:effectLst/>
                        <a:uLnTx/>
                        <a:uFillTx/>
                      </a:endParaRPr>
                    </a:p>
                    <a:p>
                      <a:pPr marL="0" marR="0" lvl="0" indent="0" algn="l" defTabSz="914423" rtl="0" eaLnBrk="1" fontAlgn="auto" latinLnBrk="1" hangingPunct="1">
                        <a:lnSpc>
                          <a:spcPct val="100000"/>
                        </a:lnSpc>
                        <a:spcBef>
                          <a:spcPts val="0"/>
                        </a:spcBef>
                        <a:spcAft>
                          <a:spcPts val="0"/>
                        </a:spcAft>
                        <a:buClrTx/>
                        <a:buSzTx/>
                        <a:buFontTx/>
                        <a:buNone/>
                        <a:tabLst/>
                        <a:defRPr/>
                      </a:pPr>
                      <a:r>
                        <a:rPr kumimoji="0" lang="en-US" altLang="ko-KR" sz="1600" u="none" strike="noStrike" kern="1200" cap="none" spc="0" normalizeH="0" baseline="0" noProof="0" dirty="0">
                          <a:ln>
                            <a:noFill/>
                          </a:ln>
                          <a:effectLst/>
                          <a:uLnTx/>
                          <a:uFillTx/>
                        </a:rPr>
                        <a:t>(b) </a:t>
                      </a:r>
                      <a:endParaRPr kumimoji="0" lang="ko-KR" altLang="en-US" sz="1600" u="none" strike="noStrike" kern="1200" cap="none" spc="0" normalizeH="0" baseline="0" noProof="0" dirty="0">
                        <a:ln>
                          <a:noFill/>
                        </a:ln>
                        <a:effectLst/>
                        <a:uLnTx/>
                        <a:uFillTx/>
                      </a:endParaRPr>
                    </a:p>
                    <a:p>
                      <a:pPr latinLnBrk="1"/>
                      <a:endParaRPr kumimoji="0" lang="ko-KR" altLang="en-US" sz="1600" b="1" i="0" u="none" strike="noStrike" kern="1200" cap="none" spc="0" normalizeH="0" baseline="0" dirty="0">
                        <a:ln>
                          <a:noFill/>
                        </a:ln>
                        <a:solidFill>
                          <a:prstClr val="white"/>
                        </a:solidFill>
                        <a:effectLst/>
                        <a:uLnTx/>
                        <a:uFillTx/>
                        <a:latin typeface="+mn-lt"/>
                        <a:ea typeface="+mn-ea"/>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articles exclusively examining the interface and usability of mobile games </a:t>
                      </a: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2700" dirty="0">
                        <a:solidFill>
                          <a:schemeClr val="bg1"/>
                        </a:solidFill>
                        <a:latin typeface="+mn-lt"/>
                        <a:cs typeface="Arial" pitchFamily="34" charset="0"/>
                      </a:endParaRPr>
                    </a:p>
                  </a:txBody>
                  <a:tcPr anchor="ctr"/>
                </a:tc>
                <a:extLst>
                  <a:ext uri="{0D108BD9-81ED-4DB2-BD59-A6C34878D82A}">
                    <a16:rowId xmlns:a16="http://schemas.microsoft.com/office/drawing/2014/main" val="10003"/>
                  </a:ext>
                </a:extLst>
              </a:tr>
              <a:tr h="383373">
                <a:tc>
                  <a:txBody>
                    <a:bodyPr/>
                    <a:lstStyle/>
                    <a:p>
                      <a:pPr latinLnBrk="1"/>
                      <a:r>
                        <a:rPr kumimoji="0" lang="en-US" altLang="ko-KR" sz="1600" u="none" strike="noStrike" kern="1200" cap="none" spc="0" normalizeH="0" baseline="0" dirty="0">
                          <a:ln>
                            <a:noFill/>
                          </a:ln>
                          <a:effectLst/>
                          <a:uLnTx/>
                          <a:uFillTx/>
                        </a:rPr>
                        <a:t>(c)</a:t>
                      </a:r>
                      <a:endParaRPr kumimoji="0" lang="ko-KR" altLang="en-US" sz="1600" b="1" i="0" u="none" strike="noStrike" kern="1200" cap="none" spc="0" normalizeH="0" baseline="0" dirty="0">
                        <a:ln>
                          <a:noFill/>
                        </a:ln>
                        <a:solidFill>
                          <a:prstClr val="white"/>
                        </a:solidFill>
                        <a:effectLst/>
                        <a:uLnTx/>
                        <a:uFillTx/>
                        <a:latin typeface="+mn-lt"/>
                        <a:ea typeface="+mn-ea"/>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articles focused on students creating mobile games to learn subjects such as programming </a:t>
                      </a: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1200" dirty="0">
                        <a:solidFill>
                          <a:schemeClr val="bg1"/>
                        </a:solidFill>
                        <a:latin typeface="+mn-lt"/>
                        <a:cs typeface="Arial" pitchFamily="34" charset="0"/>
                      </a:endParaRPr>
                    </a:p>
                  </a:txBody>
                  <a:tcPr anchor="ctr"/>
                </a:tc>
                <a:extLst>
                  <a:ext uri="{0D108BD9-81ED-4DB2-BD59-A6C34878D82A}">
                    <a16:rowId xmlns:a16="http://schemas.microsoft.com/office/drawing/2014/main" val="10004"/>
                  </a:ext>
                </a:extLst>
              </a:tr>
              <a:tr h="383373">
                <a:tc>
                  <a:txBody>
                    <a:bodyPr/>
                    <a:lstStyle/>
                    <a:p>
                      <a:pPr latinLnBrk="1"/>
                      <a:r>
                        <a:rPr kumimoji="0" lang="en-US" altLang="ko-KR" sz="1600" u="none" strike="noStrike" kern="1200" cap="none" spc="0" normalizeH="0" baseline="0" dirty="0">
                          <a:ln>
                            <a:noFill/>
                          </a:ln>
                          <a:effectLst/>
                          <a:uLnTx/>
                          <a:uFillTx/>
                        </a:rPr>
                        <a:t>(d)</a:t>
                      </a:r>
                      <a:endParaRPr kumimoji="0" lang="ko-KR" altLang="en-US" sz="1600" b="1" i="0" u="none" strike="noStrike" kern="1200" cap="none" spc="0" normalizeH="0" baseline="0" dirty="0">
                        <a:ln>
                          <a:noFill/>
                        </a:ln>
                        <a:solidFill>
                          <a:prstClr val="white"/>
                        </a:solidFill>
                        <a:effectLst/>
                        <a:uLnTx/>
                        <a:uFillTx/>
                        <a:latin typeface="+mn-lt"/>
                        <a:ea typeface="+mn-ea"/>
                        <a:cs typeface="Arial" pitchFamily="34" charset="0"/>
                      </a:endParaRPr>
                    </a:p>
                  </a:txBody>
                  <a:tcPr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a:t>articles not providing sufficient details of research design or data analysis </a:t>
                      </a:r>
                      <a:endParaRPr lang="en-US" altLang="ko-KR" sz="2000" b="1" dirty="0">
                        <a:solidFill>
                          <a:schemeClr val="bg1"/>
                        </a:solidFill>
                        <a:latin typeface="+mn-lt"/>
                        <a:cs typeface="Arial" pitchFamily="34" charset="0"/>
                      </a:endParaRPr>
                    </a:p>
                  </a:txBody>
                  <a:tcPr anchor="ctr"/>
                </a:tc>
                <a:tc>
                  <a:txBody>
                    <a:bodyPr/>
                    <a:lstStyle/>
                    <a:p>
                      <a:pPr latinLnBrk="1"/>
                      <a:endParaRPr lang="ko-KR" altLang="en-US" sz="1200" dirty="0">
                        <a:solidFill>
                          <a:schemeClr val="bg1"/>
                        </a:solidFill>
                        <a:latin typeface="+mn-lt"/>
                        <a:cs typeface="Arial" pitchFamily="34" charset="0"/>
                      </a:endParaRPr>
                    </a:p>
                  </a:txBody>
                  <a:tcPr anchor="ctr"/>
                </a:tc>
                <a:extLst>
                  <a:ext uri="{0D108BD9-81ED-4DB2-BD59-A6C34878D82A}">
                    <a16:rowId xmlns:a16="http://schemas.microsoft.com/office/drawing/2014/main" val="1428421718"/>
                  </a:ext>
                </a:extLst>
              </a:tr>
            </a:tbl>
          </a:graphicData>
        </a:graphic>
      </p:graphicFrame>
    </p:spTree>
    <p:extLst>
      <p:ext uri="{BB962C8B-B14F-4D97-AF65-F5344CB8AC3E}">
        <p14:creationId xmlns:p14="http://schemas.microsoft.com/office/powerpoint/2010/main" val="123816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Data Coding</a:t>
            </a:r>
          </a:p>
        </p:txBody>
      </p:sp>
      <p:grpSp>
        <p:nvGrpSpPr>
          <p:cNvPr id="7" name="Group 6">
            <a:extLst>
              <a:ext uri="{FF2B5EF4-FFF2-40B4-BE49-F238E27FC236}">
                <a16:creationId xmlns:a16="http://schemas.microsoft.com/office/drawing/2014/main" id="{22F885AC-8DC1-684D-8FF6-01A372324A38}"/>
              </a:ext>
            </a:extLst>
          </p:cNvPr>
          <p:cNvGrpSpPr/>
          <p:nvPr/>
        </p:nvGrpSpPr>
        <p:grpSpPr>
          <a:xfrm>
            <a:off x="8246937" y="1852607"/>
            <a:ext cx="3282971" cy="4165581"/>
            <a:chOff x="7050383" y="1768681"/>
            <a:chExt cx="4432371" cy="5020830"/>
          </a:xfrm>
        </p:grpSpPr>
        <p:grpSp>
          <p:nvGrpSpPr>
            <p:cNvPr id="8" name="Group 7">
              <a:extLst>
                <a:ext uri="{FF2B5EF4-FFF2-40B4-BE49-F238E27FC236}">
                  <a16:creationId xmlns:a16="http://schemas.microsoft.com/office/drawing/2014/main" id="{F325C01F-0808-B44A-A652-7AF3F1EB2D23}"/>
                </a:ext>
              </a:extLst>
            </p:cNvPr>
            <p:cNvGrpSpPr/>
            <p:nvPr/>
          </p:nvGrpSpPr>
          <p:grpSpPr>
            <a:xfrm>
              <a:off x="8591850" y="3249752"/>
              <a:ext cx="1369129" cy="2616029"/>
              <a:chOff x="3688167" y="3417317"/>
              <a:chExt cx="1152686" cy="2202466"/>
            </a:xfrm>
          </p:grpSpPr>
          <p:sp>
            <p:nvSpPr>
              <p:cNvPr id="22" name="Rounded Rectangle 17">
                <a:extLst>
                  <a:ext uri="{FF2B5EF4-FFF2-40B4-BE49-F238E27FC236}">
                    <a16:creationId xmlns:a16="http://schemas.microsoft.com/office/drawing/2014/main" id="{AED37684-3FF5-AF4E-AF49-289CC5186CE2}"/>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3" name="Rectangle 22">
                <a:extLst>
                  <a:ext uri="{FF2B5EF4-FFF2-40B4-BE49-F238E27FC236}">
                    <a16:creationId xmlns:a16="http://schemas.microsoft.com/office/drawing/2014/main" id="{2DDF47AB-45A0-C24B-B395-BF17E6D86140}"/>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5" name="Rounded Rectangle 20">
                <a:extLst>
                  <a:ext uri="{FF2B5EF4-FFF2-40B4-BE49-F238E27FC236}">
                    <a16:creationId xmlns:a16="http://schemas.microsoft.com/office/drawing/2014/main" id="{FC691805-7119-4745-9014-28F5A835B9A1}"/>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6" name="Oval 25">
                <a:extLst>
                  <a:ext uri="{FF2B5EF4-FFF2-40B4-BE49-F238E27FC236}">
                    <a16:creationId xmlns:a16="http://schemas.microsoft.com/office/drawing/2014/main" id="{7A1A1751-DA45-6442-9309-622D5979909A}"/>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8" name="Rectangle 27">
                <a:extLst>
                  <a:ext uri="{FF2B5EF4-FFF2-40B4-BE49-F238E27FC236}">
                    <a16:creationId xmlns:a16="http://schemas.microsoft.com/office/drawing/2014/main" id="{CEF85EBA-CB16-764D-9934-7E4A33569562}"/>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9" name="Rectangle 58">
                <a:extLst>
                  <a:ext uri="{FF2B5EF4-FFF2-40B4-BE49-F238E27FC236}">
                    <a16:creationId xmlns:a16="http://schemas.microsoft.com/office/drawing/2014/main" id="{8B034A21-0261-E446-B82D-B80049F89F2F}"/>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9" name="Group 8">
              <a:extLst>
                <a:ext uri="{FF2B5EF4-FFF2-40B4-BE49-F238E27FC236}">
                  <a16:creationId xmlns:a16="http://schemas.microsoft.com/office/drawing/2014/main" id="{3F8F4415-8C60-9840-9FF5-461488BD602C}"/>
                </a:ext>
              </a:extLst>
            </p:cNvPr>
            <p:cNvGrpSpPr/>
            <p:nvPr/>
          </p:nvGrpSpPr>
          <p:grpSpPr>
            <a:xfrm>
              <a:off x="9011326" y="4504766"/>
              <a:ext cx="786996" cy="786996"/>
              <a:chOff x="3924417" y="4453570"/>
              <a:chExt cx="754422" cy="754422"/>
            </a:xfrm>
          </p:grpSpPr>
          <p:sp>
            <p:nvSpPr>
              <p:cNvPr id="19" name="Oval 18">
                <a:extLst>
                  <a:ext uri="{FF2B5EF4-FFF2-40B4-BE49-F238E27FC236}">
                    <a16:creationId xmlns:a16="http://schemas.microsoft.com/office/drawing/2014/main" id="{575AB6BA-C633-054D-8B29-583DBEE4483E}"/>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id="{235CF1DC-4D92-B448-982B-4B1D75A3D92A}"/>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10" name="Oval 68">
              <a:extLst>
                <a:ext uri="{FF2B5EF4-FFF2-40B4-BE49-F238E27FC236}">
                  <a16:creationId xmlns:a16="http://schemas.microsoft.com/office/drawing/2014/main" id="{83D8C417-883F-7A47-B8F7-BAE63AE21DB0}"/>
                </a:ext>
              </a:extLst>
            </p:cNvPr>
            <p:cNvSpPr/>
            <p:nvPr/>
          </p:nvSpPr>
          <p:spPr>
            <a:xfrm rot="205243">
              <a:off x="10380033" y="243657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1" name="Oval 68">
              <a:extLst>
                <a:ext uri="{FF2B5EF4-FFF2-40B4-BE49-F238E27FC236}">
                  <a16:creationId xmlns:a16="http://schemas.microsoft.com/office/drawing/2014/main" id="{F426B123-393C-D84B-93C9-AA8551F89729}"/>
                </a:ext>
              </a:extLst>
            </p:cNvPr>
            <p:cNvSpPr/>
            <p:nvPr/>
          </p:nvSpPr>
          <p:spPr>
            <a:xfrm rot="285145" flipV="1">
              <a:off x="10302873" y="393315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2" name="Oval 68">
              <a:extLst>
                <a:ext uri="{FF2B5EF4-FFF2-40B4-BE49-F238E27FC236}">
                  <a16:creationId xmlns:a16="http://schemas.microsoft.com/office/drawing/2014/main" id="{40BFA6A8-1B39-2E4F-9B8B-6808DA651D89}"/>
                </a:ext>
              </a:extLst>
            </p:cNvPr>
            <p:cNvSpPr/>
            <p:nvPr/>
          </p:nvSpPr>
          <p:spPr>
            <a:xfrm rot="3052891" flipH="1">
              <a:off x="8778178" y="1839231"/>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3" name="Oval 68">
              <a:extLst>
                <a:ext uri="{FF2B5EF4-FFF2-40B4-BE49-F238E27FC236}">
                  <a16:creationId xmlns:a16="http://schemas.microsoft.com/office/drawing/2014/main" id="{5A9BCFD6-668A-1E4C-A1AD-9D8492EBCCCB}"/>
                </a:ext>
              </a:extLst>
            </p:cNvPr>
            <p:cNvSpPr/>
            <p:nvPr/>
          </p:nvSpPr>
          <p:spPr>
            <a:xfrm rot="21302571" flipH="1">
              <a:off x="7176325" y="2422775"/>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4" name="Oval 68">
              <a:extLst>
                <a:ext uri="{FF2B5EF4-FFF2-40B4-BE49-F238E27FC236}">
                  <a16:creationId xmlns:a16="http://schemas.microsoft.com/office/drawing/2014/main" id="{CBD1D98C-6974-F944-8F2C-C9DAAC3026CF}"/>
                </a:ext>
              </a:extLst>
            </p:cNvPr>
            <p:cNvSpPr/>
            <p:nvPr/>
          </p:nvSpPr>
          <p:spPr>
            <a:xfrm rot="726905" flipH="1" flipV="1">
              <a:off x="7050383" y="3872178"/>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62626"/>
                </a:solidFill>
                <a:effectLst/>
                <a:uLnTx/>
                <a:uFillTx/>
                <a:latin typeface="Arial"/>
                <a:cs typeface="Arial" pitchFamily="34" charset="0"/>
              </a:endParaRPr>
            </a:p>
          </p:txBody>
        </p:sp>
        <p:grpSp>
          <p:nvGrpSpPr>
            <p:cNvPr id="15" name="Graphic 21">
              <a:extLst>
                <a:ext uri="{FF2B5EF4-FFF2-40B4-BE49-F238E27FC236}">
                  <a16:creationId xmlns:a16="http://schemas.microsoft.com/office/drawing/2014/main" id="{D14C8298-8B98-AF40-8D4B-B2E4DA9F47F1}"/>
                </a:ext>
              </a:extLst>
            </p:cNvPr>
            <p:cNvGrpSpPr/>
            <p:nvPr/>
          </p:nvGrpSpPr>
          <p:grpSpPr>
            <a:xfrm>
              <a:off x="9309223" y="4431518"/>
              <a:ext cx="1318798" cy="2357993"/>
              <a:chOff x="4170900" y="0"/>
              <a:chExt cx="3835079" cy="6857067"/>
            </a:xfrm>
          </p:grpSpPr>
          <p:sp>
            <p:nvSpPr>
              <p:cNvPr id="16" name="Freeform: Shape 23">
                <a:extLst>
                  <a:ext uri="{FF2B5EF4-FFF2-40B4-BE49-F238E27FC236}">
                    <a16:creationId xmlns:a16="http://schemas.microsoft.com/office/drawing/2014/main" id="{7FE6AD8C-63BE-1040-A256-BCC03150526E}"/>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24">
                <a:extLst>
                  <a:ext uri="{FF2B5EF4-FFF2-40B4-BE49-F238E27FC236}">
                    <a16:creationId xmlns:a16="http://schemas.microsoft.com/office/drawing/2014/main" id="{E44DA131-FEBA-8C4B-B193-473ADD89E154}"/>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aphicFrame>
        <p:nvGraphicFramePr>
          <p:cNvPr id="30" name="Table 29">
            <a:extLst>
              <a:ext uri="{FF2B5EF4-FFF2-40B4-BE49-F238E27FC236}">
                <a16:creationId xmlns:a16="http://schemas.microsoft.com/office/drawing/2014/main" id="{034319A4-F5C1-C145-BD20-9F2A403B0612}"/>
              </a:ext>
            </a:extLst>
          </p:cNvPr>
          <p:cNvGraphicFramePr>
            <a:graphicFrameLocks noGrp="1"/>
          </p:cNvGraphicFramePr>
          <p:nvPr/>
        </p:nvGraphicFramePr>
        <p:xfrm>
          <a:off x="457201" y="1438432"/>
          <a:ext cx="7607839" cy="5175767"/>
        </p:xfrm>
        <a:graphic>
          <a:graphicData uri="http://schemas.openxmlformats.org/drawingml/2006/table">
            <a:tbl>
              <a:tblPr firstRow="1" bandRow="1">
                <a:tableStyleId>{5940675A-B579-460E-94D1-54222C63F5DA}</a:tableStyleId>
              </a:tblPr>
              <a:tblGrid>
                <a:gridCol w="770628">
                  <a:extLst>
                    <a:ext uri="{9D8B030D-6E8A-4147-A177-3AD203B41FA5}">
                      <a16:colId xmlns:a16="http://schemas.microsoft.com/office/drawing/2014/main" val="20000"/>
                    </a:ext>
                  </a:extLst>
                </a:gridCol>
                <a:gridCol w="6066583">
                  <a:extLst>
                    <a:ext uri="{9D8B030D-6E8A-4147-A177-3AD203B41FA5}">
                      <a16:colId xmlns:a16="http://schemas.microsoft.com/office/drawing/2014/main" val="20001"/>
                    </a:ext>
                  </a:extLst>
                </a:gridCol>
                <a:gridCol w="770628">
                  <a:extLst>
                    <a:ext uri="{9D8B030D-6E8A-4147-A177-3AD203B41FA5}">
                      <a16:colId xmlns:a16="http://schemas.microsoft.com/office/drawing/2014/main" val="20002"/>
                    </a:ext>
                  </a:extLst>
                </a:gridCol>
              </a:tblGrid>
              <a:tr h="561705">
                <a:tc gridSpan="3">
                  <a:txBody>
                    <a:bodyPr/>
                    <a:lstStyle/>
                    <a:p>
                      <a:pPr algn="ctr"/>
                      <a:endParaRPr lang="ko-KR" altLang="en-US" sz="1300" b="1" dirty="0">
                        <a:solidFill>
                          <a:schemeClr val="tx1">
                            <a:lumMod val="75000"/>
                            <a:lumOff val="25000"/>
                          </a:schemeClr>
                        </a:solidFill>
                        <a:latin typeface="+mn-lt"/>
                        <a:cs typeface="Arial" pitchFamily="34" charset="0"/>
                      </a:endParaRPr>
                    </a:p>
                  </a:txBody>
                  <a:tcPr marL="101237" marR="101237" marT="50619" marB="50619"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10000"/>
                  </a:ext>
                </a:extLst>
              </a:tr>
              <a:tr h="561705">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28575" cap="flat" cmpd="sng" algn="ctr">
                      <a:solidFill>
                        <a:schemeClr val="accent2"/>
                      </a:solid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mn-lt"/>
                          <a:cs typeface="Arial" pitchFamily="34" charset="0"/>
                        </a:rPr>
                        <a:t>Years and outlets of the publication</a:t>
                      </a:r>
                    </a:p>
                  </a:txBody>
                  <a:tcPr marL="101237" marR="101237" marT="50619" marB="50619" anchor="ctr">
                    <a:lnL w="12700" cmpd="sng">
                      <a:noFill/>
                    </a:lnL>
                    <a:lnR w="12700" cmpd="sng">
                      <a:noFill/>
                    </a:lnR>
                    <a:lnT w="28575"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12700" cmpd="sng">
                      <a:noFill/>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61705">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28575" cap="flat" cmpd="sng" algn="ctr">
                      <a:solidFill>
                        <a:schemeClr val="accent2"/>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mn-lt"/>
                          <a:cs typeface="Arial" pitchFamily="34" charset="0"/>
                        </a:rPr>
                        <a:t>Context of studies (formal, informal, semi-formal, multiple settings)</a:t>
                      </a:r>
                    </a:p>
                  </a:txBody>
                  <a:tcPr marL="101237" marR="101237" marT="50619" marB="50619"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12700" cmpd="sng">
                      <a:noFill/>
                    </a:lnL>
                    <a:lnR w="28575" cap="flat" cmpd="sng" algn="ctr">
                      <a:solidFill>
                        <a:schemeClr val="accent2"/>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92392">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mn-lt"/>
                          <a:cs typeface="Arial" pitchFamily="34" charset="0"/>
                        </a:rPr>
                        <a:t>Research foci, methodologies, measures and instruments </a:t>
                      </a:r>
                    </a:p>
                  </a:txBody>
                  <a:tcPr marL="101237" marR="101237" marT="50619" marB="50619"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79069">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mn-lt"/>
                          <a:cs typeface="Arial" pitchFamily="34" charset="0"/>
                        </a:rPr>
                        <a:t>Influencing factors </a:t>
                      </a:r>
                    </a:p>
                  </a:txBody>
                  <a:tcPr marL="101237" marR="101237" marT="50619" marB="50619"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ko-KR" altLang="en-US" sz="2700" dirty="0">
                        <a:solidFill>
                          <a:schemeClr val="tx1">
                            <a:lumMod val="75000"/>
                            <a:lumOff val="25000"/>
                          </a:schemeClr>
                        </a:solidFill>
                        <a:latin typeface="+mn-lt"/>
                      </a:endParaRPr>
                    </a:p>
                  </a:txBody>
                  <a:tcPr marL="101237" marR="101237" marT="50619" marB="50619">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79069">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mn-lt"/>
                          <a:cs typeface="Arial" pitchFamily="34" charset="0"/>
                        </a:rPr>
                        <a:t>Mobile features (portability, connectivity, etc.)</a:t>
                      </a:r>
                    </a:p>
                  </a:txBody>
                  <a:tcPr marL="101237" marR="101237" marT="50619" marB="50619" anchor="ctr">
                    <a:lnL w="12700" cmpd="sng">
                      <a:noFill/>
                    </a:lnL>
                    <a:lnR w="12700" cmpd="sng">
                      <a:noFill/>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ko-KR" altLang="en-US" sz="2700" dirty="0">
                        <a:solidFill>
                          <a:schemeClr val="tx1">
                            <a:lumMod val="75000"/>
                            <a:lumOff val="25000"/>
                          </a:schemeClr>
                        </a:solidFill>
                        <a:latin typeface="+mn-lt"/>
                      </a:endParaRPr>
                    </a:p>
                  </a:txBody>
                  <a:tcPr marL="101237" marR="101237" marT="50619" marB="50619">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0165666"/>
                  </a:ext>
                </a:extLst>
              </a:tr>
              <a:tr h="679069">
                <a:tc>
                  <a:txBody>
                    <a:bodyPr/>
                    <a:lstStyle/>
                    <a:p>
                      <a:pPr latinLnBrk="1"/>
                      <a:endParaRPr lang="ko-KR" altLang="en-US" sz="2000" dirty="0">
                        <a:solidFill>
                          <a:schemeClr val="tx1">
                            <a:lumMod val="75000"/>
                            <a:lumOff val="25000"/>
                          </a:schemeClr>
                        </a:solidFill>
                        <a:latin typeface="+mn-lt"/>
                        <a:cs typeface="Arial" pitchFamily="34" charset="0"/>
                      </a:endParaRPr>
                    </a:p>
                  </a:txBody>
                  <a:tcPr marL="101237" marR="101237" marT="50619" marB="50619">
                    <a:lnL w="28575" cap="flat" cmpd="sng" algn="ctr">
                      <a:solidFill>
                        <a:schemeClr val="accent2"/>
                      </a:solidFill>
                      <a:prstDash val="solid"/>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b="1" dirty="0">
                          <a:solidFill>
                            <a:schemeClr val="tx1">
                              <a:lumMod val="75000"/>
                              <a:lumOff val="25000"/>
                            </a:schemeClr>
                          </a:solidFill>
                          <a:latin typeface="+mn-lt"/>
                          <a:cs typeface="Arial" pitchFamily="34" charset="0"/>
                        </a:rPr>
                        <a:t>Game features, learning theories/principles, and game types </a:t>
                      </a:r>
                    </a:p>
                  </a:txBody>
                  <a:tcPr marL="101237" marR="101237" marT="50619" marB="50619" anchor="ctr">
                    <a:lnL w="12700" cmpd="sng">
                      <a:noFill/>
                    </a:lnL>
                    <a:lnR w="12700" cmpd="sng">
                      <a:noFill/>
                    </a:lnR>
                    <a:lnT w="19050"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ko-KR" altLang="en-US" sz="2700" dirty="0">
                        <a:solidFill>
                          <a:schemeClr val="tx1">
                            <a:lumMod val="75000"/>
                            <a:lumOff val="25000"/>
                          </a:schemeClr>
                        </a:solidFill>
                        <a:latin typeface="+mn-lt"/>
                      </a:endParaRPr>
                    </a:p>
                  </a:txBody>
                  <a:tcPr marL="101237" marR="101237" marT="50619" marB="50619">
                    <a:lnL w="12700" cmpd="sng">
                      <a:noFill/>
                    </a:lnL>
                    <a:lnR w="28575" cap="flat" cmpd="sng" algn="ctr">
                      <a:solidFill>
                        <a:schemeClr val="accent2"/>
                      </a:solidFill>
                      <a:prstDash val="solid"/>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61705">
                <a:tc gridSpan="3">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500" b="1" dirty="0">
                        <a:solidFill>
                          <a:schemeClr val="tx1">
                            <a:lumMod val="75000"/>
                            <a:lumOff val="25000"/>
                          </a:schemeClr>
                        </a:solidFill>
                        <a:latin typeface="+mn-lt"/>
                        <a:cs typeface="Arial" pitchFamily="34" charset="0"/>
                      </a:endParaRPr>
                    </a:p>
                  </a:txBody>
                  <a:tcPr marL="101237" marR="101237" marT="50619" marB="50619" anchor="ctr">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199975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Findings</a:t>
            </a:r>
          </a:p>
        </p:txBody>
      </p:sp>
      <p:graphicFrame>
        <p:nvGraphicFramePr>
          <p:cNvPr id="24" name="Chart 23">
            <a:extLst>
              <a:ext uri="{FF2B5EF4-FFF2-40B4-BE49-F238E27FC236}">
                <a16:creationId xmlns:a16="http://schemas.microsoft.com/office/drawing/2014/main" id="{56606FF2-89F4-0D48-81FA-CD477C886DA6}"/>
              </a:ext>
            </a:extLst>
          </p:cNvPr>
          <p:cNvGraphicFramePr/>
          <p:nvPr/>
        </p:nvGraphicFramePr>
        <p:xfrm>
          <a:off x="584906" y="2032366"/>
          <a:ext cx="46482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564C6BC8-9E22-4F4A-A550-1E581DA1F96C}"/>
              </a:ext>
            </a:extLst>
          </p:cNvPr>
          <p:cNvGraphicFramePr>
            <a:graphicFrameLocks noGrp="1"/>
          </p:cNvGraphicFramePr>
          <p:nvPr/>
        </p:nvGraphicFramePr>
        <p:xfrm>
          <a:off x="5597236" y="1063756"/>
          <a:ext cx="6299490" cy="5686642"/>
        </p:xfrm>
        <a:graphic>
          <a:graphicData uri="http://schemas.openxmlformats.org/drawingml/2006/table">
            <a:tbl>
              <a:tblPr firstRow="1" firstCol="1" bandRow="1">
                <a:tableStyleId>{69CF1AB2-1976-4502-BF36-3FF5EA218861}</a:tableStyleId>
              </a:tblPr>
              <a:tblGrid>
                <a:gridCol w="2643048">
                  <a:extLst>
                    <a:ext uri="{9D8B030D-6E8A-4147-A177-3AD203B41FA5}">
                      <a16:colId xmlns:a16="http://schemas.microsoft.com/office/drawing/2014/main" val="1976057208"/>
                    </a:ext>
                  </a:extLst>
                </a:gridCol>
                <a:gridCol w="555207">
                  <a:extLst>
                    <a:ext uri="{9D8B030D-6E8A-4147-A177-3AD203B41FA5}">
                      <a16:colId xmlns:a16="http://schemas.microsoft.com/office/drawing/2014/main" val="2585364739"/>
                    </a:ext>
                  </a:extLst>
                </a:gridCol>
                <a:gridCol w="2559546">
                  <a:extLst>
                    <a:ext uri="{9D8B030D-6E8A-4147-A177-3AD203B41FA5}">
                      <a16:colId xmlns:a16="http://schemas.microsoft.com/office/drawing/2014/main" val="4255824304"/>
                    </a:ext>
                  </a:extLst>
                </a:gridCol>
                <a:gridCol w="541689">
                  <a:extLst>
                    <a:ext uri="{9D8B030D-6E8A-4147-A177-3AD203B41FA5}">
                      <a16:colId xmlns:a16="http://schemas.microsoft.com/office/drawing/2014/main" val="827510281"/>
                    </a:ext>
                  </a:extLst>
                </a:gridCol>
              </a:tblGrid>
              <a:tr h="458977">
                <a:tc>
                  <a:txBody>
                    <a:bodyPr/>
                    <a:lstStyle/>
                    <a:p>
                      <a:pPr marL="0" marR="0">
                        <a:lnSpc>
                          <a:spcPct val="107000"/>
                        </a:lnSpc>
                        <a:spcBef>
                          <a:spcPts val="0"/>
                        </a:spcBef>
                        <a:spcAft>
                          <a:spcPts val="800"/>
                        </a:spcAft>
                      </a:pPr>
                      <a:r>
                        <a:rPr lang="en-US" sz="1400" dirty="0">
                          <a:effectLst/>
                        </a:rPr>
                        <a:t>Journal Titles</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Freq.</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Journal Titles</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Freq.</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91440074"/>
                  </a:ext>
                </a:extLst>
              </a:tr>
              <a:tr h="458977">
                <a:tc>
                  <a:txBody>
                    <a:bodyPr/>
                    <a:lstStyle/>
                    <a:p>
                      <a:pPr marL="0" marR="0">
                        <a:lnSpc>
                          <a:spcPct val="107000"/>
                        </a:lnSpc>
                        <a:spcBef>
                          <a:spcPts val="0"/>
                        </a:spcBef>
                        <a:spcAft>
                          <a:spcPts val="800"/>
                        </a:spcAft>
                      </a:pPr>
                      <a:r>
                        <a:rPr lang="en-US" sz="1400" b="0" dirty="0">
                          <a:effectLst/>
                        </a:rPr>
                        <a:t>Journal of Computer Assisted Learning</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5</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International Journal of Advanced Corporate Learning</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88087165"/>
                  </a:ext>
                </a:extLst>
              </a:tr>
              <a:tr h="694150">
                <a:tc>
                  <a:txBody>
                    <a:bodyPr/>
                    <a:lstStyle/>
                    <a:p>
                      <a:pPr marL="0" marR="0">
                        <a:lnSpc>
                          <a:spcPct val="107000"/>
                        </a:lnSpc>
                        <a:spcBef>
                          <a:spcPts val="0"/>
                        </a:spcBef>
                        <a:spcAft>
                          <a:spcPts val="800"/>
                        </a:spcAft>
                      </a:pPr>
                      <a:r>
                        <a:rPr lang="en-US" sz="1400" b="0" dirty="0">
                          <a:effectLst/>
                        </a:rPr>
                        <a:t>Computers &amp; Education</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4</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International Journal of Education in Mathematics, Science and Technology</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49507242"/>
                  </a:ext>
                </a:extLst>
              </a:tr>
              <a:tr h="458977">
                <a:tc>
                  <a:txBody>
                    <a:bodyPr/>
                    <a:lstStyle/>
                    <a:p>
                      <a:pPr marL="0" marR="0">
                        <a:lnSpc>
                          <a:spcPct val="107000"/>
                        </a:lnSpc>
                        <a:spcBef>
                          <a:spcPts val="0"/>
                        </a:spcBef>
                        <a:spcAft>
                          <a:spcPts val="800"/>
                        </a:spcAft>
                      </a:pPr>
                      <a:r>
                        <a:rPr lang="en-US" sz="1400" b="0" dirty="0">
                          <a:effectLst/>
                        </a:rPr>
                        <a:t>British Journal of Educational Technology</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2</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International Journal of Educational Development</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18083152"/>
                  </a:ext>
                </a:extLst>
              </a:tr>
              <a:tr h="458977">
                <a:tc>
                  <a:txBody>
                    <a:bodyPr/>
                    <a:lstStyle/>
                    <a:p>
                      <a:pPr marL="0" marR="0">
                        <a:lnSpc>
                          <a:spcPct val="107000"/>
                        </a:lnSpc>
                        <a:spcBef>
                          <a:spcPts val="0"/>
                        </a:spcBef>
                        <a:spcAft>
                          <a:spcPts val="800"/>
                        </a:spcAft>
                      </a:pPr>
                      <a:r>
                        <a:rPr lang="en-US" sz="1400" b="0" dirty="0">
                          <a:effectLst/>
                        </a:rPr>
                        <a:t>International Journal of Emerging Technologies in Learning</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2</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International Journal of Engineering Pedagogy</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64526727"/>
                  </a:ext>
                </a:extLst>
              </a:tr>
              <a:tr h="458977">
                <a:tc>
                  <a:txBody>
                    <a:bodyPr/>
                    <a:lstStyle/>
                    <a:p>
                      <a:pPr marL="0" marR="0">
                        <a:lnSpc>
                          <a:spcPct val="107000"/>
                        </a:lnSpc>
                        <a:spcBef>
                          <a:spcPts val="0"/>
                        </a:spcBef>
                        <a:spcAft>
                          <a:spcPts val="800"/>
                        </a:spcAft>
                      </a:pPr>
                      <a:r>
                        <a:rPr lang="en-US" sz="1400" b="0" dirty="0">
                          <a:effectLst/>
                        </a:rPr>
                        <a:t>Journal of Science Education and Technology</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2</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International Journal of Science and Mathematics Education</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98406502"/>
                  </a:ext>
                </a:extLst>
              </a:tr>
              <a:tr h="458977">
                <a:tc>
                  <a:txBody>
                    <a:bodyPr/>
                    <a:lstStyle/>
                    <a:p>
                      <a:pPr marL="0" marR="0">
                        <a:lnSpc>
                          <a:spcPct val="107000"/>
                        </a:lnSpc>
                        <a:spcBef>
                          <a:spcPts val="0"/>
                        </a:spcBef>
                        <a:spcAft>
                          <a:spcPts val="800"/>
                        </a:spcAft>
                      </a:pPr>
                      <a:r>
                        <a:rPr lang="en-US" sz="1400" b="0" dirty="0">
                          <a:effectLst/>
                        </a:rPr>
                        <a:t>Computer Applications in Engineering Education</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Journal of Computers in Education</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37704073"/>
                  </a:ext>
                </a:extLst>
              </a:tr>
              <a:tr h="458977">
                <a:tc>
                  <a:txBody>
                    <a:bodyPr/>
                    <a:lstStyle/>
                    <a:p>
                      <a:pPr marL="0" marR="0">
                        <a:lnSpc>
                          <a:spcPct val="107000"/>
                        </a:lnSpc>
                        <a:spcBef>
                          <a:spcPts val="0"/>
                        </a:spcBef>
                        <a:spcAft>
                          <a:spcPts val="800"/>
                        </a:spcAft>
                      </a:pPr>
                      <a:r>
                        <a:rPr lang="en-US" sz="1400" b="0" dirty="0">
                          <a:effectLst/>
                        </a:rPr>
                        <a:t>Education and Information Technologies</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Personal and Ubiquitous Computing</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11832138"/>
                  </a:ext>
                </a:extLst>
              </a:tr>
              <a:tr h="223804">
                <a:tc>
                  <a:txBody>
                    <a:bodyPr/>
                    <a:lstStyle/>
                    <a:p>
                      <a:pPr marL="0" marR="0">
                        <a:lnSpc>
                          <a:spcPct val="107000"/>
                        </a:lnSpc>
                        <a:spcBef>
                          <a:spcPts val="0"/>
                        </a:spcBef>
                        <a:spcAft>
                          <a:spcPts val="800"/>
                        </a:spcAft>
                      </a:pPr>
                      <a:r>
                        <a:rPr lang="en-US" sz="1400" b="0" dirty="0">
                          <a:effectLst/>
                        </a:rPr>
                        <a:t>Environmental Education Research</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Smart Learning Environments</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15493183"/>
                  </a:ext>
                </a:extLst>
              </a:tr>
              <a:tr h="458977">
                <a:tc>
                  <a:txBody>
                    <a:bodyPr/>
                    <a:lstStyle/>
                    <a:p>
                      <a:pPr marL="0" marR="0">
                        <a:lnSpc>
                          <a:spcPct val="107000"/>
                        </a:lnSpc>
                        <a:spcBef>
                          <a:spcPts val="0"/>
                        </a:spcBef>
                        <a:spcAft>
                          <a:spcPts val="800"/>
                        </a:spcAft>
                      </a:pPr>
                      <a:r>
                        <a:rPr lang="en-US" sz="1400" b="0" dirty="0">
                          <a:effectLst/>
                        </a:rPr>
                        <a:t>Game and Culture</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Technology, Knowledge and Learning</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50211452"/>
                  </a:ext>
                </a:extLst>
              </a:tr>
              <a:tr h="223804">
                <a:tc>
                  <a:txBody>
                    <a:bodyPr/>
                    <a:lstStyle/>
                    <a:p>
                      <a:pPr marL="0" marR="0">
                        <a:lnSpc>
                          <a:spcPct val="107000"/>
                        </a:lnSpc>
                        <a:spcBef>
                          <a:spcPts val="0"/>
                        </a:spcBef>
                        <a:spcAft>
                          <a:spcPts val="800"/>
                        </a:spcAft>
                      </a:pPr>
                      <a:r>
                        <a:rPr lang="en-US" sz="1400" b="0" dirty="0">
                          <a:effectLst/>
                        </a:rPr>
                        <a:t>Interactive Learning Environments</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ZDM: Mathematics Education</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18833318"/>
                  </a:ext>
                </a:extLst>
              </a:tr>
            </a:tbl>
          </a:graphicData>
        </a:graphic>
      </p:graphicFrame>
    </p:spTree>
    <p:extLst>
      <p:ext uri="{BB962C8B-B14F-4D97-AF65-F5344CB8AC3E}">
        <p14:creationId xmlns:p14="http://schemas.microsoft.com/office/powerpoint/2010/main" val="324658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114E1-1515-2A4E-9CBF-8AC9D86F2955}"/>
              </a:ext>
            </a:extLst>
          </p:cNvPr>
          <p:cNvSpPr>
            <a:spLocks noGrp="1"/>
          </p:cNvSpPr>
          <p:nvPr>
            <p:ph type="title"/>
          </p:nvPr>
        </p:nvSpPr>
        <p:spPr/>
        <p:txBody>
          <a:bodyPr/>
          <a:lstStyle/>
          <a:p>
            <a:r>
              <a:rPr lang="en-US" dirty="0"/>
              <a:t>Where’s the Research Conducted?</a:t>
            </a:r>
          </a:p>
        </p:txBody>
      </p:sp>
      <p:pic>
        <p:nvPicPr>
          <p:cNvPr id="5" name="Content Placeholder 4">
            <a:extLst>
              <a:ext uri="{FF2B5EF4-FFF2-40B4-BE49-F238E27FC236}">
                <a16:creationId xmlns:a16="http://schemas.microsoft.com/office/drawing/2014/main" id="{95F41E2F-8C45-B44A-A1E4-46F48BE3866A}"/>
              </a:ext>
            </a:extLst>
          </p:cNvPr>
          <p:cNvPicPr>
            <a:picLocks noGrp="1" noChangeAspect="1"/>
          </p:cNvPicPr>
          <p:nvPr>
            <p:ph idx="1"/>
          </p:nvPr>
        </p:nvPicPr>
        <p:blipFill>
          <a:blip r:embed="rId3">
            <a:duotone>
              <a:schemeClr val="accent1">
                <a:shade val="45000"/>
                <a:satMod val="135000"/>
              </a:schemeClr>
              <a:prstClr val="white"/>
            </a:duotone>
          </a:blip>
          <a:stretch>
            <a:fillRect/>
          </a:stretch>
        </p:blipFill>
        <p:spPr>
          <a:xfrm>
            <a:off x="1720056" y="-232569"/>
            <a:ext cx="8395494" cy="8395494"/>
          </a:xfrm>
        </p:spPr>
      </p:pic>
      <p:sp>
        <p:nvSpPr>
          <p:cNvPr id="6" name="TextBox 5">
            <a:extLst>
              <a:ext uri="{FF2B5EF4-FFF2-40B4-BE49-F238E27FC236}">
                <a16:creationId xmlns:a16="http://schemas.microsoft.com/office/drawing/2014/main" id="{FEA556C7-9A45-1941-A99D-2B90965301F3}"/>
              </a:ext>
            </a:extLst>
          </p:cNvPr>
          <p:cNvSpPr txBox="1"/>
          <p:nvPr/>
        </p:nvSpPr>
        <p:spPr>
          <a:xfrm>
            <a:off x="3014663" y="2814638"/>
            <a:ext cx="720069" cy="461665"/>
          </a:xfrm>
          <a:prstGeom prst="rect">
            <a:avLst/>
          </a:prstGeom>
          <a:noFill/>
        </p:spPr>
        <p:txBody>
          <a:bodyPr wrap="none" rtlCol="0">
            <a:spAutoFit/>
          </a:bodyPr>
          <a:lstStyle/>
          <a:p>
            <a:r>
              <a:rPr lang="en-US" sz="2400" b="1" dirty="0">
                <a:solidFill>
                  <a:schemeClr val="bg1"/>
                </a:solidFill>
              </a:rPr>
              <a:t>48%</a:t>
            </a:r>
          </a:p>
        </p:txBody>
      </p:sp>
      <p:sp>
        <p:nvSpPr>
          <p:cNvPr id="7" name="TextBox 6">
            <a:extLst>
              <a:ext uri="{FF2B5EF4-FFF2-40B4-BE49-F238E27FC236}">
                <a16:creationId xmlns:a16="http://schemas.microsoft.com/office/drawing/2014/main" id="{2F3EFEEF-4599-3648-814B-D87AE05DB2A7}"/>
              </a:ext>
            </a:extLst>
          </p:cNvPr>
          <p:cNvSpPr txBox="1"/>
          <p:nvPr/>
        </p:nvSpPr>
        <p:spPr>
          <a:xfrm>
            <a:off x="8210551" y="2902595"/>
            <a:ext cx="720069" cy="461665"/>
          </a:xfrm>
          <a:prstGeom prst="rect">
            <a:avLst/>
          </a:prstGeom>
          <a:noFill/>
        </p:spPr>
        <p:txBody>
          <a:bodyPr wrap="none" rtlCol="0">
            <a:spAutoFit/>
          </a:bodyPr>
          <a:lstStyle/>
          <a:p>
            <a:r>
              <a:rPr lang="en-US" sz="2400" b="1" dirty="0">
                <a:solidFill>
                  <a:schemeClr val="bg1"/>
                </a:solidFill>
              </a:rPr>
              <a:t>15%</a:t>
            </a:r>
          </a:p>
        </p:txBody>
      </p:sp>
      <p:sp>
        <p:nvSpPr>
          <p:cNvPr id="8" name="TextBox 7">
            <a:extLst>
              <a:ext uri="{FF2B5EF4-FFF2-40B4-BE49-F238E27FC236}">
                <a16:creationId xmlns:a16="http://schemas.microsoft.com/office/drawing/2014/main" id="{7DF165EA-733C-774E-86DA-B9684871545B}"/>
              </a:ext>
            </a:extLst>
          </p:cNvPr>
          <p:cNvSpPr txBox="1"/>
          <p:nvPr/>
        </p:nvSpPr>
        <p:spPr>
          <a:xfrm>
            <a:off x="5845037" y="2886076"/>
            <a:ext cx="720069" cy="461665"/>
          </a:xfrm>
          <a:prstGeom prst="rect">
            <a:avLst/>
          </a:prstGeom>
          <a:noFill/>
        </p:spPr>
        <p:txBody>
          <a:bodyPr wrap="square" rtlCol="0">
            <a:spAutoFit/>
          </a:bodyPr>
          <a:lstStyle/>
          <a:p>
            <a:r>
              <a:rPr lang="en-US" sz="2400" b="1" dirty="0">
                <a:solidFill>
                  <a:schemeClr val="bg1"/>
                </a:solidFill>
              </a:rPr>
              <a:t>22%</a:t>
            </a:r>
          </a:p>
        </p:txBody>
      </p:sp>
      <p:sp>
        <p:nvSpPr>
          <p:cNvPr id="9" name="TextBox 8">
            <a:extLst>
              <a:ext uri="{FF2B5EF4-FFF2-40B4-BE49-F238E27FC236}">
                <a16:creationId xmlns:a16="http://schemas.microsoft.com/office/drawing/2014/main" id="{25DD5B19-CEAD-674D-A27F-AD755337A8CF}"/>
              </a:ext>
            </a:extLst>
          </p:cNvPr>
          <p:cNvSpPr txBox="1"/>
          <p:nvPr/>
        </p:nvSpPr>
        <p:spPr>
          <a:xfrm>
            <a:off x="5910659" y="3965178"/>
            <a:ext cx="720069" cy="461665"/>
          </a:xfrm>
          <a:prstGeom prst="rect">
            <a:avLst/>
          </a:prstGeom>
          <a:noFill/>
        </p:spPr>
        <p:txBody>
          <a:bodyPr wrap="square" rtlCol="0">
            <a:spAutoFit/>
          </a:bodyPr>
          <a:lstStyle/>
          <a:p>
            <a:r>
              <a:rPr lang="en-US" sz="2400" b="1" dirty="0">
                <a:solidFill>
                  <a:schemeClr val="bg1"/>
                </a:solidFill>
              </a:rPr>
              <a:t>2%</a:t>
            </a:r>
          </a:p>
        </p:txBody>
      </p:sp>
      <p:sp>
        <p:nvSpPr>
          <p:cNvPr id="10" name="TextBox 9">
            <a:extLst>
              <a:ext uri="{FF2B5EF4-FFF2-40B4-BE49-F238E27FC236}">
                <a16:creationId xmlns:a16="http://schemas.microsoft.com/office/drawing/2014/main" id="{E948BFF8-6E5D-EF4B-A0E6-8A144D05310D}"/>
              </a:ext>
            </a:extLst>
          </p:cNvPr>
          <p:cNvSpPr txBox="1"/>
          <p:nvPr/>
        </p:nvSpPr>
        <p:spPr>
          <a:xfrm>
            <a:off x="8540615" y="4924426"/>
            <a:ext cx="720069" cy="461665"/>
          </a:xfrm>
          <a:prstGeom prst="rect">
            <a:avLst/>
          </a:prstGeom>
          <a:noFill/>
        </p:spPr>
        <p:txBody>
          <a:bodyPr wrap="square" rtlCol="0">
            <a:spAutoFit/>
          </a:bodyPr>
          <a:lstStyle/>
          <a:p>
            <a:r>
              <a:rPr lang="en-US" sz="2400" b="1" dirty="0">
                <a:solidFill>
                  <a:schemeClr val="bg1"/>
                </a:solidFill>
              </a:rPr>
              <a:t>8%</a:t>
            </a:r>
          </a:p>
        </p:txBody>
      </p:sp>
      <p:sp>
        <p:nvSpPr>
          <p:cNvPr id="11" name="TextBox 10">
            <a:extLst>
              <a:ext uri="{FF2B5EF4-FFF2-40B4-BE49-F238E27FC236}">
                <a16:creationId xmlns:a16="http://schemas.microsoft.com/office/drawing/2014/main" id="{8D9542F2-1DFA-5C42-9675-CB63485577DC}"/>
              </a:ext>
            </a:extLst>
          </p:cNvPr>
          <p:cNvSpPr txBox="1"/>
          <p:nvPr/>
        </p:nvSpPr>
        <p:spPr>
          <a:xfrm>
            <a:off x="3649004" y="4255392"/>
            <a:ext cx="720069" cy="461665"/>
          </a:xfrm>
          <a:prstGeom prst="rect">
            <a:avLst/>
          </a:prstGeom>
          <a:noFill/>
        </p:spPr>
        <p:txBody>
          <a:bodyPr wrap="square" rtlCol="0">
            <a:spAutoFit/>
          </a:bodyPr>
          <a:lstStyle/>
          <a:p>
            <a:r>
              <a:rPr lang="en-US" sz="2400" b="1" dirty="0">
                <a:solidFill>
                  <a:schemeClr val="bg1"/>
                </a:solidFill>
              </a:rPr>
              <a:t>2%</a:t>
            </a:r>
          </a:p>
        </p:txBody>
      </p:sp>
      <p:sp>
        <p:nvSpPr>
          <p:cNvPr id="3" name="TextBox 2">
            <a:extLst>
              <a:ext uri="{FF2B5EF4-FFF2-40B4-BE49-F238E27FC236}">
                <a16:creationId xmlns:a16="http://schemas.microsoft.com/office/drawing/2014/main" id="{BDBA0661-C49B-5440-B74B-836F127307EC}"/>
              </a:ext>
            </a:extLst>
          </p:cNvPr>
          <p:cNvSpPr txBox="1"/>
          <p:nvPr/>
        </p:nvSpPr>
        <p:spPr>
          <a:xfrm>
            <a:off x="6523991" y="6163289"/>
            <a:ext cx="3373120" cy="461665"/>
          </a:xfrm>
          <a:prstGeom prst="rect">
            <a:avLst/>
          </a:prstGeom>
          <a:noFill/>
        </p:spPr>
        <p:txBody>
          <a:bodyPr wrap="square" rtlCol="0">
            <a:spAutoFit/>
          </a:bodyPr>
          <a:lstStyle/>
          <a:p>
            <a:r>
              <a:rPr lang="en-US" sz="2400" b="1" dirty="0"/>
              <a:t>4% multiple continents</a:t>
            </a:r>
          </a:p>
        </p:txBody>
      </p:sp>
    </p:spTree>
    <p:custDataLst>
      <p:tags r:id="rId1"/>
    </p:custDataLst>
    <p:extLst>
      <p:ext uri="{BB962C8B-B14F-4D97-AF65-F5344CB8AC3E}">
        <p14:creationId xmlns:p14="http://schemas.microsoft.com/office/powerpoint/2010/main" val="1415790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Findings</a:t>
            </a:r>
          </a:p>
        </p:txBody>
      </p:sp>
      <p:graphicFrame>
        <p:nvGraphicFramePr>
          <p:cNvPr id="4" name="Table 3">
            <a:extLst>
              <a:ext uri="{FF2B5EF4-FFF2-40B4-BE49-F238E27FC236}">
                <a16:creationId xmlns:a16="http://schemas.microsoft.com/office/drawing/2014/main" id="{DB1D32CC-8B1B-6943-880B-7EA7D3DEC49E}"/>
              </a:ext>
            </a:extLst>
          </p:cNvPr>
          <p:cNvGraphicFramePr>
            <a:graphicFrameLocks noGrp="1"/>
          </p:cNvGraphicFramePr>
          <p:nvPr/>
        </p:nvGraphicFramePr>
        <p:xfrm>
          <a:off x="3991201" y="3697812"/>
          <a:ext cx="3389312" cy="1979930"/>
        </p:xfrm>
        <a:graphic>
          <a:graphicData uri="http://schemas.openxmlformats.org/drawingml/2006/table">
            <a:tbl>
              <a:tblPr firstRow="1" firstCol="1" bandRow="1">
                <a:tableStyleId>{3B4B98B0-60AC-42C2-AFA5-B58CD77FA1E5}</a:tableStyleId>
              </a:tblPr>
              <a:tblGrid>
                <a:gridCol w="1714136">
                  <a:extLst>
                    <a:ext uri="{9D8B030D-6E8A-4147-A177-3AD203B41FA5}">
                      <a16:colId xmlns:a16="http://schemas.microsoft.com/office/drawing/2014/main" val="1703519135"/>
                    </a:ext>
                  </a:extLst>
                </a:gridCol>
                <a:gridCol w="1675176">
                  <a:extLst>
                    <a:ext uri="{9D8B030D-6E8A-4147-A177-3AD203B41FA5}">
                      <a16:colId xmlns:a16="http://schemas.microsoft.com/office/drawing/2014/main" val="2927212235"/>
                    </a:ext>
                  </a:extLst>
                </a:gridCol>
              </a:tblGrid>
              <a:tr h="230448">
                <a:tc gridSpan="2">
                  <a:txBody>
                    <a:bodyPr/>
                    <a:lstStyle/>
                    <a:p>
                      <a:pPr marL="0" marR="0">
                        <a:lnSpc>
                          <a:spcPct val="107000"/>
                        </a:lnSpc>
                        <a:spcBef>
                          <a:spcPts val="600"/>
                        </a:spcBef>
                        <a:spcAft>
                          <a:spcPts val="800"/>
                        </a:spcAft>
                      </a:pPr>
                      <a:endParaRPr lang="en-US" sz="1600" dirty="0">
                        <a:effectLst/>
                      </a:endParaRPr>
                    </a:p>
                  </a:txBody>
                  <a:tcPr marL="68580" marR="68580" marT="0" marB="0"/>
                </a:tc>
                <a:tc hMerge="1">
                  <a:txBody>
                    <a:bodyPr/>
                    <a:lstStyle/>
                    <a:p>
                      <a:endParaRPr lang="en-US"/>
                    </a:p>
                  </a:txBody>
                  <a:tcPr/>
                </a:tc>
                <a:extLst>
                  <a:ext uri="{0D108BD9-81ED-4DB2-BD59-A6C34878D82A}">
                    <a16:rowId xmlns:a16="http://schemas.microsoft.com/office/drawing/2014/main" val="2246533541"/>
                  </a:ext>
                </a:extLst>
              </a:tr>
              <a:tr h="236496">
                <a:tc>
                  <a:txBody>
                    <a:bodyPr/>
                    <a:lstStyle/>
                    <a:p>
                      <a:pPr marL="0" marR="0">
                        <a:lnSpc>
                          <a:spcPct val="107000"/>
                        </a:lnSpc>
                        <a:spcBef>
                          <a:spcPts val="0"/>
                        </a:spcBef>
                        <a:spcAft>
                          <a:spcPts val="800"/>
                        </a:spcAft>
                      </a:pPr>
                      <a:r>
                        <a:rPr lang="en-US" sz="1600" b="1">
                          <a:effectLst/>
                        </a:rPr>
                        <a:t>Sample Sizes</a:t>
                      </a:r>
                      <a:endParaRPr lang="en-US" sz="1600" b="1">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1" dirty="0">
                          <a:effectLst/>
                        </a:rPr>
                        <a:t>N</a:t>
                      </a:r>
                      <a:endParaRPr lang="en-US" sz="16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69596306"/>
                  </a:ext>
                </a:extLst>
              </a:tr>
              <a:tr h="236496">
                <a:tc>
                  <a:txBody>
                    <a:bodyPr/>
                    <a:lstStyle/>
                    <a:p>
                      <a:pPr marL="0" marR="0">
                        <a:lnSpc>
                          <a:spcPct val="107000"/>
                        </a:lnSpc>
                        <a:spcBef>
                          <a:spcPts val="0"/>
                        </a:spcBef>
                        <a:spcAft>
                          <a:spcPts val="800"/>
                        </a:spcAft>
                      </a:pPr>
                      <a:r>
                        <a:rPr lang="en-US" sz="1600" b="0">
                          <a:effectLst/>
                        </a:rPr>
                        <a:t>&lt;25</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rPr>
                        <a:t>3</a:t>
                      </a:r>
                      <a:endParaRPr lang="en-US" sz="16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84978489"/>
                  </a:ext>
                </a:extLst>
              </a:tr>
              <a:tr h="236496">
                <a:tc>
                  <a:txBody>
                    <a:bodyPr/>
                    <a:lstStyle/>
                    <a:p>
                      <a:pPr marL="0" marR="0">
                        <a:lnSpc>
                          <a:spcPct val="107000"/>
                        </a:lnSpc>
                        <a:spcBef>
                          <a:spcPts val="0"/>
                        </a:spcBef>
                        <a:spcAft>
                          <a:spcPts val="800"/>
                        </a:spcAft>
                      </a:pPr>
                      <a:r>
                        <a:rPr lang="en-US" sz="1600" b="0">
                          <a:effectLst/>
                        </a:rPr>
                        <a:t>25-50</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rPr>
                        <a:t>6</a:t>
                      </a:r>
                      <a:endParaRPr lang="en-US" sz="16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43767518"/>
                  </a:ext>
                </a:extLst>
              </a:tr>
              <a:tr h="236496">
                <a:tc>
                  <a:txBody>
                    <a:bodyPr/>
                    <a:lstStyle/>
                    <a:p>
                      <a:pPr marL="0" marR="0">
                        <a:lnSpc>
                          <a:spcPct val="107000"/>
                        </a:lnSpc>
                        <a:spcBef>
                          <a:spcPts val="0"/>
                        </a:spcBef>
                        <a:spcAft>
                          <a:spcPts val="800"/>
                        </a:spcAft>
                      </a:pPr>
                      <a:r>
                        <a:rPr lang="en-US" sz="1600" b="0">
                          <a:effectLst/>
                        </a:rPr>
                        <a:t>51-100</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10</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7981234"/>
                  </a:ext>
                </a:extLst>
              </a:tr>
              <a:tr h="236496">
                <a:tc>
                  <a:txBody>
                    <a:bodyPr/>
                    <a:lstStyle/>
                    <a:p>
                      <a:pPr marL="0" marR="0">
                        <a:lnSpc>
                          <a:spcPct val="107000"/>
                        </a:lnSpc>
                        <a:spcBef>
                          <a:spcPts val="0"/>
                        </a:spcBef>
                        <a:spcAft>
                          <a:spcPts val="800"/>
                        </a:spcAft>
                      </a:pPr>
                      <a:r>
                        <a:rPr lang="en-US" sz="1600" b="0">
                          <a:effectLst/>
                        </a:rPr>
                        <a:t>101-150</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6</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3151521"/>
                  </a:ext>
                </a:extLst>
              </a:tr>
              <a:tr h="236496">
                <a:tc>
                  <a:txBody>
                    <a:bodyPr/>
                    <a:lstStyle/>
                    <a:p>
                      <a:pPr marL="0" marR="0">
                        <a:lnSpc>
                          <a:spcPct val="107000"/>
                        </a:lnSpc>
                        <a:spcBef>
                          <a:spcPts val="0"/>
                        </a:spcBef>
                        <a:spcAft>
                          <a:spcPts val="800"/>
                        </a:spcAft>
                      </a:pPr>
                      <a:r>
                        <a:rPr lang="en-US" sz="1600" b="0">
                          <a:effectLst/>
                        </a:rPr>
                        <a:t>151-200</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1</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7554889"/>
                  </a:ext>
                </a:extLst>
              </a:tr>
              <a:tr h="236496">
                <a:tc>
                  <a:txBody>
                    <a:bodyPr/>
                    <a:lstStyle/>
                    <a:p>
                      <a:pPr marL="0" marR="0">
                        <a:lnSpc>
                          <a:spcPct val="107000"/>
                        </a:lnSpc>
                        <a:spcBef>
                          <a:spcPts val="0"/>
                        </a:spcBef>
                        <a:spcAft>
                          <a:spcPts val="800"/>
                        </a:spcAft>
                      </a:pPr>
                      <a:r>
                        <a:rPr lang="en-US" sz="1600" b="0" dirty="0">
                          <a:effectLst/>
                        </a:rPr>
                        <a:t>&gt;200</a:t>
                      </a:r>
                      <a:endParaRPr lang="en-US" sz="16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4</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57385494"/>
                  </a:ext>
                </a:extLst>
              </a:tr>
            </a:tbl>
          </a:graphicData>
        </a:graphic>
      </p:graphicFrame>
      <p:graphicFrame>
        <p:nvGraphicFramePr>
          <p:cNvPr id="5" name="Table 4">
            <a:extLst>
              <a:ext uri="{FF2B5EF4-FFF2-40B4-BE49-F238E27FC236}">
                <a16:creationId xmlns:a16="http://schemas.microsoft.com/office/drawing/2014/main" id="{ED7ECD64-7862-F14B-B076-F2E1D43E8DA5}"/>
              </a:ext>
            </a:extLst>
          </p:cNvPr>
          <p:cNvGraphicFramePr>
            <a:graphicFrameLocks noGrp="1"/>
          </p:cNvGraphicFramePr>
          <p:nvPr/>
        </p:nvGraphicFramePr>
        <p:xfrm>
          <a:off x="309401" y="1445105"/>
          <a:ext cx="3134336" cy="1885924"/>
        </p:xfrm>
        <a:graphic>
          <a:graphicData uri="http://schemas.openxmlformats.org/drawingml/2006/table">
            <a:tbl>
              <a:tblPr firstRow="1" firstCol="1" bandRow="1">
                <a:tableStyleId>{3B4B98B0-60AC-42C2-AFA5-B58CD77FA1E5}</a:tableStyleId>
              </a:tblPr>
              <a:tblGrid>
                <a:gridCol w="2324050">
                  <a:extLst>
                    <a:ext uri="{9D8B030D-6E8A-4147-A177-3AD203B41FA5}">
                      <a16:colId xmlns:a16="http://schemas.microsoft.com/office/drawing/2014/main" val="4185918187"/>
                    </a:ext>
                  </a:extLst>
                </a:gridCol>
                <a:gridCol w="810286">
                  <a:extLst>
                    <a:ext uri="{9D8B030D-6E8A-4147-A177-3AD203B41FA5}">
                      <a16:colId xmlns:a16="http://schemas.microsoft.com/office/drawing/2014/main" val="792653314"/>
                    </a:ext>
                  </a:extLst>
                </a:gridCol>
              </a:tblGrid>
              <a:tr h="250554">
                <a:tc gridSpan="2">
                  <a:txBody>
                    <a:bodyPr/>
                    <a:lstStyle/>
                    <a:p>
                      <a:pPr marL="0" marR="0">
                        <a:lnSpc>
                          <a:spcPct val="107000"/>
                        </a:lnSpc>
                        <a:spcBef>
                          <a:spcPts val="600"/>
                        </a:spcBef>
                        <a:spcAft>
                          <a:spcPts val="800"/>
                        </a:spcAft>
                      </a:pP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076030984"/>
                  </a:ext>
                </a:extLst>
              </a:tr>
              <a:tr h="327074">
                <a:tc>
                  <a:txBody>
                    <a:bodyPr/>
                    <a:lstStyle/>
                    <a:p>
                      <a:pPr marL="0" marR="0">
                        <a:lnSpc>
                          <a:spcPct val="107000"/>
                        </a:lnSpc>
                        <a:spcBef>
                          <a:spcPts val="0"/>
                        </a:spcBef>
                        <a:spcAft>
                          <a:spcPts val="800"/>
                        </a:spcAft>
                      </a:pPr>
                      <a:r>
                        <a:rPr lang="en-US" sz="1400" b="1">
                          <a:effectLst/>
                        </a:rPr>
                        <a:t>Education Levels</a:t>
                      </a:r>
                      <a:endParaRPr lang="en-US" sz="1400" b="1">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b="1" dirty="0">
                          <a:effectLst/>
                        </a:rPr>
                        <a:t>N</a:t>
                      </a:r>
                      <a:endParaRPr lang="en-US" sz="14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2491045"/>
                  </a:ext>
                </a:extLst>
              </a:tr>
              <a:tr h="327074">
                <a:tc>
                  <a:txBody>
                    <a:bodyPr/>
                    <a:lstStyle/>
                    <a:p>
                      <a:pPr marL="0" marR="0">
                        <a:lnSpc>
                          <a:spcPct val="107000"/>
                        </a:lnSpc>
                        <a:spcBef>
                          <a:spcPts val="0"/>
                        </a:spcBef>
                        <a:spcAft>
                          <a:spcPts val="800"/>
                        </a:spcAft>
                      </a:pPr>
                      <a:r>
                        <a:rPr lang="en-US" sz="1400" b="0">
                          <a:effectLst/>
                        </a:rPr>
                        <a:t>Preschool</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6902716"/>
                  </a:ext>
                </a:extLst>
              </a:tr>
              <a:tr h="327074">
                <a:tc>
                  <a:txBody>
                    <a:bodyPr/>
                    <a:lstStyle/>
                    <a:p>
                      <a:pPr marL="0" marR="0">
                        <a:lnSpc>
                          <a:spcPct val="107000"/>
                        </a:lnSpc>
                        <a:spcBef>
                          <a:spcPts val="0"/>
                        </a:spcBef>
                        <a:spcAft>
                          <a:spcPts val="800"/>
                        </a:spcAft>
                      </a:pPr>
                      <a:r>
                        <a:rPr lang="en-US" sz="1400" b="0" dirty="0">
                          <a:effectLst/>
                        </a:rPr>
                        <a:t>Elementary School</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13</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70734806"/>
                  </a:ext>
                </a:extLst>
              </a:tr>
              <a:tr h="327074">
                <a:tc>
                  <a:txBody>
                    <a:bodyPr/>
                    <a:lstStyle/>
                    <a:p>
                      <a:pPr marL="0" marR="0">
                        <a:lnSpc>
                          <a:spcPct val="107000"/>
                        </a:lnSpc>
                        <a:spcBef>
                          <a:spcPts val="0"/>
                        </a:spcBef>
                        <a:spcAft>
                          <a:spcPts val="800"/>
                        </a:spcAft>
                      </a:pPr>
                      <a:r>
                        <a:rPr lang="en-US" sz="1400" b="0" dirty="0">
                          <a:effectLst/>
                        </a:rPr>
                        <a:t>Middle School </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14</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36858188"/>
                  </a:ext>
                </a:extLst>
              </a:tr>
              <a:tr h="327074">
                <a:tc>
                  <a:txBody>
                    <a:bodyPr/>
                    <a:lstStyle/>
                    <a:p>
                      <a:pPr marL="0" marR="0">
                        <a:lnSpc>
                          <a:spcPct val="107000"/>
                        </a:lnSpc>
                        <a:spcBef>
                          <a:spcPts val="0"/>
                        </a:spcBef>
                        <a:spcAft>
                          <a:spcPts val="800"/>
                        </a:spcAft>
                      </a:pPr>
                      <a:r>
                        <a:rPr lang="en-US" sz="1400" b="0" dirty="0">
                          <a:effectLst/>
                        </a:rPr>
                        <a:t>Higher Education</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4</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5732891"/>
                  </a:ext>
                </a:extLst>
              </a:tr>
            </a:tbl>
          </a:graphicData>
        </a:graphic>
      </p:graphicFrame>
      <p:graphicFrame>
        <p:nvGraphicFramePr>
          <p:cNvPr id="6" name="Table 5">
            <a:extLst>
              <a:ext uri="{FF2B5EF4-FFF2-40B4-BE49-F238E27FC236}">
                <a16:creationId xmlns:a16="http://schemas.microsoft.com/office/drawing/2014/main" id="{FB5F4721-5816-A149-9779-22D025918276}"/>
              </a:ext>
            </a:extLst>
          </p:cNvPr>
          <p:cNvGraphicFramePr>
            <a:graphicFrameLocks noGrp="1"/>
          </p:cNvGraphicFramePr>
          <p:nvPr/>
        </p:nvGraphicFramePr>
        <p:xfrm>
          <a:off x="7927977" y="1445105"/>
          <a:ext cx="3761929" cy="2489691"/>
        </p:xfrm>
        <a:graphic>
          <a:graphicData uri="http://schemas.openxmlformats.org/drawingml/2006/table">
            <a:tbl>
              <a:tblPr firstRow="1" firstCol="1" bandRow="1">
                <a:tableStyleId>{3B4B98B0-60AC-42C2-AFA5-B58CD77FA1E5}</a:tableStyleId>
              </a:tblPr>
              <a:tblGrid>
                <a:gridCol w="3106240">
                  <a:extLst>
                    <a:ext uri="{9D8B030D-6E8A-4147-A177-3AD203B41FA5}">
                      <a16:colId xmlns:a16="http://schemas.microsoft.com/office/drawing/2014/main" val="898569647"/>
                    </a:ext>
                  </a:extLst>
                </a:gridCol>
                <a:gridCol w="655689">
                  <a:extLst>
                    <a:ext uri="{9D8B030D-6E8A-4147-A177-3AD203B41FA5}">
                      <a16:colId xmlns:a16="http://schemas.microsoft.com/office/drawing/2014/main" val="1544674333"/>
                    </a:ext>
                  </a:extLst>
                </a:gridCol>
              </a:tblGrid>
              <a:tr h="207089">
                <a:tc gridSpan="2">
                  <a:txBody>
                    <a:bodyPr/>
                    <a:lstStyle/>
                    <a:p>
                      <a:pPr marL="0" marR="0">
                        <a:lnSpc>
                          <a:spcPct val="107000"/>
                        </a:lnSpc>
                        <a:spcBef>
                          <a:spcPts val="600"/>
                        </a:spcBef>
                        <a:spcAft>
                          <a:spcPts val="80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12182850"/>
                  </a:ext>
                </a:extLst>
              </a:tr>
              <a:tr h="248625">
                <a:tc>
                  <a:txBody>
                    <a:bodyPr/>
                    <a:lstStyle/>
                    <a:p>
                      <a:pPr marL="0" marR="0">
                        <a:lnSpc>
                          <a:spcPct val="107000"/>
                        </a:lnSpc>
                        <a:spcBef>
                          <a:spcPts val="0"/>
                        </a:spcBef>
                        <a:spcAft>
                          <a:spcPts val="800"/>
                        </a:spcAft>
                      </a:pPr>
                      <a:r>
                        <a:rPr lang="en-US" sz="1600" b="1">
                          <a:effectLst/>
                          <a:latin typeface="+mn-lt"/>
                        </a:rPr>
                        <a:t>Duration of Intervention </a:t>
                      </a:r>
                      <a:endParaRPr lang="en-US" sz="1600" b="1">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1" dirty="0">
                          <a:effectLst/>
                          <a:latin typeface="+mn-lt"/>
                          <a:ea typeface="DengXian" panose="02010600030101010101" pitchFamily="2" charset="-122"/>
                          <a:cs typeface="Times New Roman" panose="02020603050405020304" pitchFamily="18" charset="0"/>
                        </a:rPr>
                        <a:t>N</a:t>
                      </a:r>
                    </a:p>
                  </a:txBody>
                  <a:tcPr marL="68580" marR="68580" marT="0" marB="0"/>
                </a:tc>
                <a:extLst>
                  <a:ext uri="{0D108BD9-81ED-4DB2-BD59-A6C34878D82A}">
                    <a16:rowId xmlns:a16="http://schemas.microsoft.com/office/drawing/2014/main" val="3746574457"/>
                  </a:ext>
                </a:extLst>
              </a:tr>
              <a:tr h="248625">
                <a:tc>
                  <a:txBody>
                    <a:bodyPr/>
                    <a:lstStyle/>
                    <a:p>
                      <a:pPr marL="0" marR="0">
                        <a:lnSpc>
                          <a:spcPct val="107000"/>
                        </a:lnSpc>
                        <a:spcBef>
                          <a:spcPts val="0"/>
                        </a:spcBef>
                        <a:spcAft>
                          <a:spcPts val="800"/>
                        </a:spcAft>
                      </a:pPr>
                      <a:r>
                        <a:rPr lang="en-US" sz="1600" b="0" dirty="0">
                          <a:effectLst/>
                          <a:latin typeface="+mn-lt"/>
                        </a:rPr>
                        <a:t>Within 1 day</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mn-lt"/>
                        </a:rPr>
                        <a:t>14</a:t>
                      </a: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13649238"/>
                  </a:ext>
                </a:extLst>
              </a:tr>
              <a:tr h="248625">
                <a:tc>
                  <a:txBody>
                    <a:bodyPr/>
                    <a:lstStyle/>
                    <a:p>
                      <a:pPr marL="0" marR="0">
                        <a:lnSpc>
                          <a:spcPct val="107000"/>
                        </a:lnSpc>
                        <a:spcBef>
                          <a:spcPts val="0"/>
                        </a:spcBef>
                        <a:spcAft>
                          <a:spcPts val="800"/>
                        </a:spcAft>
                      </a:pPr>
                      <a:r>
                        <a:rPr lang="en-US" sz="1600" b="0" dirty="0">
                          <a:effectLst/>
                          <a:latin typeface="+mn-lt"/>
                        </a:rPr>
                        <a:t>More than 1 day and less than 5 days</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mn-lt"/>
                        </a:rPr>
                        <a:t>7</a:t>
                      </a: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05695668"/>
                  </a:ext>
                </a:extLst>
              </a:tr>
              <a:tr h="288989">
                <a:tc>
                  <a:txBody>
                    <a:bodyPr/>
                    <a:lstStyle/>
                    <a:p>
                      <a:pPr marL="0" marR="0">
                        <a:lnSpc>
                          <a:spcPct val="107000"/>
                        </a:lnSpc>
                        <a:spcBef>
                          <a:spcPts val="0"/>
                        </a:spcBef>
                        <a:spcAft>
                          <a:spcPts val="800"/>
                        </a:spcAft>
                      </a:pPr>
                      <a:r>
                        <a:rPr lang="en-US" sz="1600" b="0" dirty="0">
                          <a:effectLst/>
                          <a:latin typeface="+mn-lt"/>
                        </a:rPr>
                        <a:t>More than 1 week and less than 4 weeks</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mn-lt"/>
                        </a:rPr>
                        <a:t>3</a:t>
                      </a: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70531142"/>
                  </a:ext>
                </a:extLst>
              </a:tr>
              <a:tr h="297744">
                <a:tc>
                  <a:txBody>
                    <a:bodyPr/>
                    <a:lstStyle/>
                    <a:p>
                      <a:pPr marL="0" marR="0">
                        <a:lnSpc>
                          <a:spcPct val="107000"/>
                        </a:lnSpc>
                        <a:spcBef>
                          <a:spcPts val="0"/>
                        </a:spcBef>
                        <a:spcAft>
                          <a:spcPts val="800"/>
                        </a:spcAft>
                      </a:pPr>
                      <a:r>
                        <a:rPr lang="en-US" sz="1600" b="0" dirty="0">
                          <a:effectLst/>
                          <a:latin typeface="+mn-lt"/>
                        </a:rPr>
                        <a:t>More than 5 week and less than 8 weeks</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mn-lt"/>
                        </a:rPr>
                        <a:t>2</a:t>
                      </a:r>
                      <a:endParaRPr lang="en-US" sz="16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20601130"/>
                  </a:ext>
                </a:extLst>
              </a:tr>
              <a:tr h="0">
                <a:tc>
                  <a:txBody>
                    <a:bodyPr/>
                    <a:lstStyle/>
                    <a:p>
                      <a:pPr marL="0" marR="0">
                        <a:lnSpc>
                          <a:spcPct val="107000"/>
                        </a:lnSpc>
                        <a:spcBef>
                          <a:spcPts val="0"/>
                        </a:spcBef>
                        <a:spcAft>
                          <a:spcPts val="800"/>
                        </a:spcAft>
                      </a:pPr>
                      <a:r>
                        <a:rPr lang="en-US" sz="1600" b="0" dirty="0">
                          <a:effectLst/>
                          <a:latin typeface="+mn-lt"/>
                        </a:rPr>
                        <a:t>3 months</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mn-lt"/>
                        </a:rPr>
                        <a:t>1</a:t>
                      </a: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16071388"/>
                  </a:ext>
                </a:extLst>
              </a:tr>
            </a:tbl>
          </a:graphicData>
        </a:graphic>
      </p:graphicFrame>
      <p:graphicFrame>
        <p:nvGraphicFramePr>
          <p:cNvPr id="21" name="Table 20">
            <a:extLst>
              <a:ext uri="{FF2B5EF4-FFF2-40B4-BE49-F238E27FC236}">
                <a16:creationId xmlns:a16="http://schemas.microsoft.com/office/drawing/2014/main" id="{E3178DA0-A54E-0F47-86F9-33238D43FC76}"/>
              </a:ext>
            </a:extLst>
          </p:cNvPr>
          <p:cNvGraphicFramePr>
            <a:graphicFrameLocks noGrp="1"/>
          </p:cNvGraphicFramePr>
          <p:nvPr/>
        </p:nvGraphicFramePr>
        <p:xfrm>
          <a:off x="309401" y="3697813"/>
          <a:ext cx="3134336" cy="1979932"/>
        </p:xfrm>
        <a:graphic>
          <a:graphicData uri="http://schemas.openxmlformats.org/drawingml/2006/table">
            <a:tbl>
              <a:tblPr firstRow="1" firstCol="1" bandRow="1">
                <a:tableStyleId>{3B4B98B0-60AC-42C2-AFA5-B58CD77FA1E5}</a:tableStyleId>
              </a:tblPr>
              <a:tblGrid>
                <a:gridCol w="2239401">
                  <a:extLst>
                    <a:ext uri="{9D8B030D-6E8A-4147-A177-3AD203B41FA5}">
                      <a16:colId xmlns:a16="http://schemas.microsoft.com/office/drawing/2014/main" val="984154122"/>
                    </a:ext>
                  </a:extLst>
                </a:gridCol>
                <a:gridCol w="894935">
                  <a:extLst>
                    <a:ext uri="{9D8B030D-6E8A-4147-A177-3AD203B41FA5}">
                      <a16:colId xmlns:a16="http://schemas.microsoft.com/office/drawing/2014/main" val="2602521905"/>
                    </a:ext>
                  </a:extLst>
                </a:gridCol>
              </a:tblGrid>
              <a:tr h="282732">
                <a:tc gridSpan="2">
                  <a:txBody>
                    <a:bodyPr/>
                    <a:lstStyle/>
                    <a:p>
                      <a:pPr marL="0" marR="0">
                        <a:lnSpc>
                          <a:spcPct val="107000"/>
                        </a:lnSpc>
                        <a:spcBef>
                          <a:spcPts val="600"/>
                        </a:spcBef>
                        <a:spcAft>
                          <a:spcPts val="800"/>
                        </a:spcAft>
                      </a:pP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424983538"/>
                  </a:ext>
                </a:extLst>
              </a:tr>
              <a:tr h="339440">
                <a:tc>
                  <a:txBody>
                    <a:bodyPr/>
                    <a:lstStyle/>
                    <a:p>
                      <a:pPr marL="0" marR="0">
                        <a:lnSpc>
                          <a:spcPct val="107000"/>
                        </a:lnSpc>
                        <a:spcBef>
                          <a:spcPts val="0"/>
                        </a:spcBef>
                        <a:spcAft>
                          <a:spcPts val="800"/>
                        </a:spcAft>
                      </a:pPr>
                      <a:r>
                        <a:rPr lang="en-US" sz="1600">
                          <a:effectLst/>
                        </a:rPr>
                        <a:t>Settings</a:t>
                      </a:r>
                      <a:endParaRPr lang="en-US" sz="16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N</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38812388"/>
                  </a:ext>
                </a:extLst>
              </a:tr>
              <a:tr h="339440">
                <a:tc>
                  <a:txBody>
                    <a:bodyPr/>
                    <a:lstStyle/>
                    <a:p>
                      <a:pPr marL="0" marR="0">
                        <a:lnSpc>
                          <a:spcPct val="107000"/>
                        </a:lnSpc>
                        <a:spcBef>
                          <a:spcPts val="0"/>
                        </a:spcBef>
                        <a:spcAft>
                          <a:spcPts val="800"/>
                        </a:spcAft>
                      </a:pPr>
                      <a:r>
                        <a:rPr lang="en-US" sz="1600" b="0">
                          <a:effectLst/>
                        </a:rPr>
                        <a:t>Formal</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rPr>
                        <a:t>12</a:t>
                      </a:r>
                      <a:endParaRPr lang="en-US" sz="16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19016820"/>
                  </a:ext>
                </a:extLst>
              </a:tr>
              <a:tr h="339440">
                <a:tc>
                  <a:txBody>
                    <a:bodyPr/>
                    <a:lstStyle/>
                    <a:p>
                      <a:pPr marL="0" marR="0">
                        <a:lnSpc>
                          <a:spcPct val="107000"/>
                        </a:lnSpc>
                        <a:spcBef>
                          <a:spcPts val="0"/>
                        </a:spcBef>
                        <a:spcAft>
                          <a:spcPts val="800"/>
                        </a:spcAft>
                      </a:pPr>
                      <a:r>
                        <a:rPr lang="en-US" sz="1600" b="0">
                          <a:effectLst/>
                        </a:rPr>
                        <a:t>Semi-formal</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12</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58327019"/>
                  </a:ext>
                </a:extLst>
              </a:tr>
              <a:tr h="339440">
                <a:tc>
                  <a:txBody>
                    <a:bodyPr/>
                    <a:lstStyle/>
                    <a:p>
                      <a:pPr marL="0" marR="0">
                        <a:lnSpc>
                          <a:spcPct val="107000"/>
                        </a:lnSpc>
                        <a:spcBef>
                          <a:spcPts val="0"/>
                        </a:spcBef>
                        <a:spcAft>
                          <a:spcPts val="800"/>
                        </a:spcAft>
                      </a:pPr>
                      <a:r>
                        <a:rPr lang="en-US" sz="1600" b="0">
                          <a:effectLst/>
                        </a:rPr>
                        <a:t>Informal</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2</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88530090"/>
                  </a:ext>
                </a:extLst>
              </a:tr>
              <a:tr h="339440">
                <a:tc>
                  <a:txBody>
                    <a:bodyPr/>
                    <a:lstStyle/>
                    <a:p>
                      <a:pPr marL="0" marR="0">
                        <a:lnSpc>
                          <a:spcPct val="107000"/>
                        </a:lnSpc>
                        <a:spcBef>
                          <a:spcPts val="0"/>
                        </a:spcBef>
                        <a:spcAft>
                          <a:spcPts val="800"/>
                        </a:spcAft>
                      </a:pPr>
                      <a:r>
                        <a:rPr lang="en-US" sz="1600" b="0" dirty="0">
                          <a:effectLst/>
                        </a:rPr>
                        <a:t>Multiple Settings</a:t>
                      </a:r>
                      <a:endParaRPr lang="en-US" sz="16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4</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71464541"/>
                  </a:ext>
                </a:extLst>
              </a:tr>
            </a:tbl>
          </a:graphicData>
        </a:graphic>
      </p:graphicFrame>
      <p:graphicFrame>
        <p:nvGraphicFramePr>
          <p:cNvPr id="31" name="Table 30">
            <a:extLst>
              <a:ext uri="{FF2B5EF4-FFF2-40B4-BE49-F238E27FC236}">
                <a16:creationId xmlns:a16="http://schemas.microsoft.com/office/drawing/2014/main" id="{3E5F99A4-58C1-6341-A114-145071326E46}"/>
              </a:ext>
            </a:extLst>
          </p:cNvPr>
          <p:cNvGraphicFramePr>
            <a:graphicFrameLocks noGrp="1"/>
          </p:cNvGraphicFramePr>
          <p:nvPr/>
        </p:nvGraphicFramePr>
        <p:xfrm>
          <a:off x="3991202" y="1445105"/>
          <a:ext cx="3389312" cy="1885923"/>
        </p:xfrm>
        <a:graphic>
          <a:graphicData uri="http://schemas.openxmlformats.org/drawingml/2006/table">
            <a:tbl>
              <a:tblPr firstRow="1" firstCol="1" bandRow="1">
                <a:tableStyleId>{3B4B98B0-60AC-42C2-AFA5-B58CD77FA1E5}</a:tableStyleId>
              </a:tblPr>
              <a:tblGrid>
                <a:gridCol w="1664925">
                  <a:extLst>
                    <a:ext uri="{9D8B030D-6E8A-4147-A177-3AD203B41FA5}">
                      <a16:colId xmlns:a16="http://schemas.microsoft.com/office/drawing/2014/main" val="291242302"/>
                    </a:ext>
                  </a:extLst>
                </a:gridCol>
                <a:gridCol w="1724387">
                  <a:extLst>
                    <a:ext uri="{9D8B030D-6E8A-4147-A177-3AD203B41FA5}">
                      <a16:colId xmlns:a16="http://schemas.microsoft.com/office/drawing/2014/main" val="1454613453"/>
                    </a:ext>
                  </a:extLst>
                </a:gridCol>
              </a:tblGrid>
              <a:tr h="272515">
                <a:tc gridSpan="2">
                  <a:txBody>
                    <a:bodyPr/>
                    <a:lstStyle/>
                    <a:p>
                      <a:pPr marL="0" marR="0">
                        <a:lnSpc>
                          <a:spcPct val="107000"/>
                        </a:lnSpc>
                        <a:spcBef>
                          <a:spcPts val="600"/>
                        </a:spcBef>
                        <a:spcAft>
                          <a:spcPts val="800"/>
                        </a:spcAft>
                      </a:pP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68890041"/>
                  </a:ext>
                </a:extLst>
              </a:tr>
              <a:tr h="403352">
                <a:tc>
                  <a:txBody>
                    <a:bodyPr/>
                    <a:lstStyle/>
                    <a:p>
                      <a:pPr marL="0" marR="0">
                        <a:lnSpc>
                          <a:spcPct val="107000"/>
                        </a:lnSpc>
                        <a:spcBef>
                          <a:spcPts val="0"/>
                        </a:spcBef>
                        <a:spcAft>
                          <a:spcPts val="800"/>
                        </a:spcAft>
                      </a:pPr>
                      <a:r>
                        <a:rPr lang="en-US" sz="1600" b="1">
                          <a:effectLst/>
                        </a:rPr>
                        <a:t>Subject Areas</a:t>
                      </a:r>
                      <a:endParaRPr lang="en-US" sz="1600" b="1">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1" dirty="0">
                          <a:effectLst/>
                        </a:rPr>
                        <a:t>N</a:t>
                      </a:r>
                      <a:endParaRPr lang="en-US" sz="16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39032975"/>
                  </a:ext>
                </a:extLst>
              </a:tr>
              <a:tr h="403352">
                <a:tc>
                  <a:txBody>
                    <a:bodyPr/>
                    <a:lstStyle/>
                    <a:p>
                      <a:pPr marL="0" marR="0">
                        <a:lnSpc>
                          <a:spcPct val="107000"/>
                        </a:lnSpc>
                        <a:spcBef>
                          <a:spcPts val="0"/>
                        </a:spcBef>
                        <a:spcAft>
                          <a:spcPts val="800"/>
                        </a:spcAft>
                      </a:pPr>
                      <a:r>
                        <a:rPr lang="en-US" sz="1600" b="0">
                          <a:effectLst/>
                        </a:rPr>
                        <a:t>Mathematics</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11</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67531620"/>
                  </a:ext>
                </a:extLst>
              </a:tr>
              <a:tr h="403352">
                <a:tc>
                  <a:txBody>
                    <a:bodyPr/>
                    <a:lstStyle/>
                    <a:p>
                      <a:pPr marL="0" marR="0">
                        <a:lnSpc>
                          <a:spcPct val="107000"/>
                        </a:lnSpc>
                        <a:spcBef>
                          <a:spcPts val="0"/>
                        </a:spcBef>
                        <a:spcAft>
                          <a:spcPts val="800"/>
                        </a:spcAft>
                      </a:pPr>
                      <a:r>
                        <a:rPr lang="en-US" sz="1600" b="0">
                          <a:effectLst/>
                        </a:rPr>
                        <a:t>Science</a:t>
                      </a:r>
                      <a:endParaRPr lang="en-US" sz="16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rPr>
                        <a:t>18</a:t>
                      </a:r>
                      <a:endParaRPr lang="en-US" sz="16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72309703"/>
                  </a:ext>
                </a:extLst>
              </a:tr>
              <a:tr h="403352">
                <a:tc>
                  <a:txBody>
                    <a:bodyPr/>
                    <a:lstStyle/>
                    <a:p>
                      <a:pPr marL="0" marR="0">
                        <a:lnSpc>
                          <a:spcPct val="107000"/>
                        </a:lnSpc>
                        <a:spcBef>
                          <a:spcPts val="0"/>
                        </a:spcBef>
                        <a:spcAft>
                          <a:spcPts val="800"/>
                        </a:spcAft>
                      </a:pPr>
                      <a:r>
                        <a:rPr lang="en-US" sz="1600" b="0" dirty="0">
                          <a:effectLst/>
                        </a:rPr>
                        <a:t>Engineering </a:t>
                      </a:r>
                      <a:endParaRPr lang="en-US" sz="16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2</a:t>
                      </a:r>
                      <a:endParaRPr lang="en-US" sz="16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29734182"/>
                  </a:ext>
                </a:extLst>
              </a:tr>
            </a:tbl>
          </a:graphicData>
        </a:graphic>
      </p:graphicFrame>
    </p:spTree>
    <p:extLst>
      <p:ext uri="{BB962C8B-B14F-4D97-AF65-F5344CB8AC3E}">
        <p14:creationId xmlns:p14="http://schemas.microsoft.com/office/powerpoint/2010/main" val="2604463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Findings</a:t>
            </a:r>
          </a:p>
        </p:txBody>
      </p:sp>
      <p:graphicFrame>
        <p:nvGraphicFramePr>
          <p:cNvPr id="3" name="Table 2">
            <a:extLst>
              <a:ext uri="{FF2B5EF4-FFF2-40B4-BE49-F238E27FC236}">
                <a16:creationId xmlns:a16="http://schemas.microsoft.com/office/drawing/2014/main" id="{29ACB126-7718-1B43-8D8D-B16F997C88C8}"/>
              </a:ext>
            </a:extLst>
          </p:cNvPr>
          <p:cNvGraphicFramePr>
            <a:graphicFrameLocks noGrp="1"/>
          </p:cNvGraphicFramePr>
          <p:nvPr/>
        </p:nvGraphicFramePr>
        <p:xfrm>
          <a:off x="434974" y="1697148"/>
          <a:ext cx="5991225" cy="3883286"/>
        </p:xfrm>
        <a:graphic>
          <a:graphicData uri="http://schemas.openxmlformats.org/drawingml/2006/table">
            <a:tbl>
              <a:tblPr firstRow="1" firstCol="1" bandRow="1">
                <a:tableStyleId>{3B4B98B0-60AC-42C2-AFA5-B58CD77FA1E5}</a:tableStyleId>
              </a:tblPr>
              <a:tblGrid>
                <a:gridCol w="1784552">
                  <a:extLst>
                    <a:ext uri="{9D8B030D-6E8A-4147-A177-3AD203B41FA5}">
                      <a16:colId xmlns:a16="http://schemas.microsoft.com/office/drawing/2014/main" val="2105886418"/>
                    </a:ext>
                  </a:extLst>
                </a:gridCol>
                <a:gridCol w="3633181">
                  <a:extLst>
                    <a:ext uri="{9D8B030D-6E8A-4147-A177-3AD203B41FA5}">
                      <a16:colId xmlns:a16="http://schemas.microsoft.com/office/drawing/2014/main" val="2698185971"/>
                    </a:ext>
                  </a:extLst>
                </a:gridCol>
                <a:gridCol w="573492">
                  <a:extLst>
                    <a:ext uri="{9D8B030D-6E8A-4147-A177-3AD203B41FA5}">
                      <a16:colId xmlns:a16="http://schemas.microsoft.com/office/drawing/2014/main" val="2983844829"/>
                    </a:ext>
                  </a:extLst>
                </a:gridCol>
              </a:tblGrid>
              <a:tr h="372952">
                <a:tc gridSpan="3">
                  <a:txBody>
                    <a:bodyPr/>
                    <a:lstStyle/>
                    <a:p>
                      <a:pPr marL="0" marR="0">
                        <a:lnSpc>
                          <a:spcPct val="107000"/>
                        </a:lnSpc>
                        <a:spcBef>
                          <a:spcPts val="600"/>
                        </a:spcBef>
                        <a:spcAft>
                          <a:spcPts val="800"/>
                        </a:spcAft>
                      </a:pPr>
                      <a:endParaRPr lang="en-US" sz="10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2434611"/>
                  </a:ext>
                </a:extLst>
              </a:tr>
              <a:tr h="263646">
                <a:tc>
                  <a:txBody>
                    <a:bodyPr/>
                    <a:lstStyle/>
                    <a:p>
                      <a:pPr marL="0" marR="0">
                        <a:lnSpc>
                          <a:spcPct val="107000"/>
                        </a:lnSpc>
                        <a:spcBef>
                          <a:spcPts val="0"/>
                        </a:spcBef>
                        <a:spcAft>
                          <a:spcPts val="800"/>
                        </a:spcAft>
                      </a:pPr>
                      <a:r>
                        <a:rPr lang="en-US" sz="1400" dirty="0">
                          <a:effectLst/>
                        </a:rPr>
                        <a:t>Research Foci</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b="1" dirty="0">
                          <a:effectLst/>
                        </a:rPr>
                        <a:t>Descriptions</a:t>
                      </a:r>
                      <a:endParaRPr lang="en-US" sz="14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b="1" dirty="0">
                          <a:effectLst/>
                        </a:rPr>
                        <a:t>Freq.</a:t>
                      </a:r>
                      <a:endParaRPr lang="en-US" sz="14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76695875"/>
                  </a:ext>
                </a:extLst>
              </a:tr>
              <a:tr h="540684">
                <a:tc>
                  <a:txBody>
                    <a:bodyPr/>
                    <a:lstStyle/>
                    <a:p>
                      <a:pPr marL="0" marR="0">
                        <a:lnSpc>
                          <a:spcPct val="107000"/>
                        </a:lnSpc>
                        <a:spcBef>
                          <a:spcPts val="0"/>
                        </a:spcBef>
                        <a:spcAft>
                          <a:spcPts val="800"/>
                        </a:spcAft>
                      </a:pPr>
                      <a:r>
                        <a:rPr lang="en-US" sz="1400" b="0">
                          <a:effectLst/>
                        </a:rPr>
                        <a:t>Effectiveness of the Mobile Games</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Investigating the effectiveness of using mobile games for learning in general</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13</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4274838"/>
                  </a:ext>
                </a:extLst>
              </a:tr>
              <a:tr h="540684">
                <a:tc>
                  <a:txBody>
                    <a:bodyPr/>
                    <a:lstStyle/>
                    <a:p>
                      <a:pPr marL="0" marR="0">
                        <a:lnSpc>
                          <a:spcPct val="107000"/>
                        </a:lnSpc>
                        <a:spcBef>
                          <a:spcPts val="0"/>
                        </a:spcBef>
                        <a:spcAft>
                          <a:spcPts val="800"/>
                        </a:spcAft>
                      </a:pPr>
                      <a:r>
                        <a:rPr lang="en-US" sz="1400" b="0">
                          <a:effectLst/>
                        </a:rPr>
                        <a:t>Flow</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Focusing mainly on student flow experiences when using mobile games for learning</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 3</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1993746"/>
                  </a:ext>
                </a:extLst>
              </a:tr>
              <a:tr h="540684">
                <a:tc>
                  <a:txBody>
                    <a:bodyPr/>
                    <a:lstStyle/>
                    <a:p>
                      <a:pPr marL="0" marR="0">
                        <a:lnSpc>
                          <a:spcPct val="107000"/>
                        </a:lnSpc>
                        <a:spcBef>
                          <a:spcPts val="0"/>
                        </a:spcBef>
                        <a:spcAft>
                          <a:spcPts val="800"/>
                        </a:spcAft>
                      </a:pPr>
                      <a:r>
                        <a:rPr lang="en-US" sz="1400" b="0">
                          <a:effectLst/>
                        </a:rPr>
                        <a:t>Perceptions and Experiences</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Focusing mainly on the impact of mobile games on students' perceptions and experiences</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 7</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49200050"/>
                  </a:ext>
                </a:extLst>
              </a:tr>
              <a:tr h="540684">
                <a:tc>
                  <a:txBody>
                    <a:bodyPr/>
                    <a:lstStyle/>
                    <a:p>
                      <a:pPr marL="0" marR="0">
                        <a:lnSpc>
                          <a:spcPct val="107000"/>
                        </a:lnSpc>
                        <a:spcBef>
                          <a:spcPts val="0"/>
                        </a:spcBef>
                        <a:spcAft>
                          <a:spcPts val="800"/>
                        </a:spcAft>
                      </a:pPr>
                      <a:r>
                        <a:rPr lang="en-US" sz="1400" b="0">
                          <a:effectLst/>
                        </a:rPr>
                        <a:t>Collaborative Learning</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Investigating the potential of mobile games to support student collaborative learning</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 2</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18910940"/>
                  </a:ext>
                </a:extLst>
              </a:tr>
              <a:tr h="817722">
                <a:tc>
                  <a:txBody>
                    <a:bodyPr/>
                    <a:lstStyle/>
                    <a:p>
                      <a:pPr marL="0" marR="0">
                        <a:lnSpc>
                          <a:spcPct val="107000"/>
                        </a:lnSpc>
                        <a:spcBef>
                          <a:spcPts val="0"/>
                        </a:spcBef>
                        <a:spcAft>
                          <a:spcPts val="800"/>
                        </a:spcAft>
                      </a:pPr>
                      <a:r>
                        <a:rPr lang="en-US" sz="1400" b="0" dirty="0">
                          <a:effectLst/>
                        </a:rPr>
                        <a:t>Design Features</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Investigating the impact of specific design features (i.e. game features, instructional strategies and technological features)</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 5</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57098383"/>
                  </a:ext>
                </a:extLst>
              </a:tr>
            </a:tbl>
          </a:graphicData>
        </a:graphic>
      </p:graphicFrame>
      <p:graphicFrame>
        <p:nvGraphicFramePr>
          <p:cNvPr id="11" name="Table 10">
            <a:extLst>
              <a:ext uri="{FF2B5EF4-FFF2-40B4-BE49-F238E27FC236}">
                <a16:creationId xmlns:a16="http://schemas.microsoft.com/office/drawing/2014/main" id="{8DA8A8E2-F0AC-174D-BEF9-9C6BE56269D9}"/>
              </a:ext>
            </a:extLst>
          </p:cNvPr>
          <p:cNvGraphicFramePr>
            <a:graphicFrameLocks noGrp="1"/>
          </p:cNvGraphicFramePr>
          <p:nvPr/>
        </p:nvGraphicFramePr>
        <p:xfrm>
          <a:off x="6983751" y="1697148"/>
          <a:ext cx="4495235" cy="3173017"/>
        </p:xfrm>
        <a:graphic>
          <a:graphicData uri="http://schemas.openxmlformats.org/drawingml/2006/table">
            <a:tbl>
              <a:tblPr firstRow="1" firstCol="1" bandRow="1">
                <a:tableStyleId>{3B4B98B0-60AC-42C2-AFA5-B58CD77FA1E5}</a:tableStyleId>
              </a:tblPr>
              <a:tblGrid>
                <a:gridCol w="3610531">
                  <a:extLst>
                    <a:ext uri="{9D8B030D-6E8A-4147-A177-3AD203B41FA5}">
                      <a16:colId xmlns:a16="http://schemas.microsoft.com/office/drawing/2014/main" val="2105886418"/>
                    </a:ext>
                  </a:extLst>
                </a:gridCol>
                <a:gridCol w="884704">
                  <a:extLst>
                    <a:ext uri="{9D8B030D-6E8A-4147-A177-3AD203B41FA5}">
                      <a16:colId xmlns:a16="http://schemas.microsoft.com/office/drawing/2014/main" val="2698185971"/>
                    </a:ext>
                  </a:extLst>
                </a:gridCol>
              </a:tblGrid>
              <a:tr h="385652">
                <a:tc gridSpan="2">
                  <a:txBody>
                    <a:bodyPr/>
                    <a:lstStyle/>
                    <a:p>
                      <a:pPr marL="0" marR="0">
                        <a:lnSpc>
                          <a:spcPct val="107000"/>
                        </a:lnSpc>
                        <a:spcBef>
                          <a:spcPts val="600"/>
                        </a:spcBef>
                        <a:spcAft>
                          <a:spcPts val="800"/>
                        </a:spcAft>
                      </a:pP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052434611"/>
                  </a:ext>
                </a:extLst>
              </a:tr>
              <a:tr h="344416">
                <a:tc>
                  <a:txBody>
                    <a:bodyPr/>
                    <a:lstStyle/>
                    <a:p>
                      <a:pPr marL="0" marR="0">
                        <a:lnSpc>
                          <a:spcPct val="107000"/>
                        </a:lnSpc>
                        <a:spcBef>
                          <a:spcPts val="0"/>
                        </a:spcBef>
                        <a:spcAft>
                          <a:spcPts val="800"/>
                        </a:spcAft>
                      </a:pPr>
                      <a:r>
                        <a:rPr lang="en-US" sz="1400" b="1" dirty="0">
                          <a:effectLst/>
                          <a:latin typeface="+mn-lt"/>
                        </a:rPr>
                        <a:t>Research Methodologies</a:t>
                      </a:r>
                      <a:endParaRPr lang="en-US" sz="1400" b="1" dirty="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b="1" dirty="0">
                          <a:effectLst/>
                          <a:latin typeface="+mn-lt"/>
                        </a:rPr>
                        <a:t>Freq. </a:t>
                      </a:r>
                      <a:endParaRPr lang="en-US" sz="1400" b="1" dirty="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76695875"/>
                  </a:ext>
                </a:extLst>
              </a:tr>
              <a:tr h="330904">
                <a:tc>
                  <a:txBody>
                    <a:bodyPr/>
                    <a:lstStyle/>
                    <a:p>
                      <a:pPr marL="0" marR="0">
                        <a:lnSpc>
                          <a:spcPct val="107000"/>
                        </a:lnSpc>
                        <a:spcBef>
                          <a:spcPts val="0"/>
                        </a:spcBef>
                        <a:spcAft>
                          <a:spcPts val="800"/>
                        </a:spcAft>
                      </a:pPr>
                      <a:r>
                        <a:rPr lang="en-US" sz="1400" b="0" dirty="0">
                          <a:effectLst/>
                          <a:latin typeface="+mn-lt"/>
                        </a:rPr>
                        <a:t>Experimental Research</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latin typeface="+mn-lt"/>
                        </a:rPr>
                        <a:t> 3</a:t>
                      </a:r>
                      <a:endParaRPr lang="en-US" sz="140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54274838"/>
                  </a:ext>
                </a:extLst>
              </a:tr>
              <a:tr h="330904">
                <a:tc>
                  <a:txBody>
                    <a:bodyPr/>
                    <a:lstStyle/>
                    <a:p>
                      <a:pPr marL="0" marR="0">
                        <a:lnSpc>
                          <a:spcPct val="107000"/>
                        </a:lnSpc>
                        <a:spcBef>
                          <a:spcPts val="0"/>
                        </a:spcBef>
                        <a:spcAft>
                          <a:spcPts val="800"/>
                        </a:spcAft>
                      </a:pPr>
                      <a:r>
                        <a:rPr lang="en-US" sz="1400" b="0" dirty="0">
                          <a:effectLst/>
                          <a:latin typeface="+mn-lt"/>
                        </a:rPr>
                        <a:t>Quasi-Experimental Research</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a:effectLst/>
                          <a:latin typeface="+mn-lt"/>
                        </a:rPr>
                        <a:t>11</a:t>
                      </a:r>
                      <a:endParaRPr lang="en-US" sz="140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1993746"/>
                  </a:ext>
                </a:extLst>
              </a:tr>
              <a:tr h="330904">
                <a:tc>
                  <a:txBody>
                    <a:bodyPr/>
                    <a:lstStyle/>
                    <a:p>
                      <a:pPr marL="0" marR="0">
                        <a:lnSpc>
                          <a:spcPct val="107000"/>
                        </a:lnSpc>
                        <a:spcBef>
                          <a:spcPts val="0"/>
                        </a:spcBef>
                        <a:spcAft>
                          <a:spcPts val="800"/>
                        </a:spcAft>
                      </a:pPr>
                      <a:r>
                        <a:rPr lang="en-US" sz="1400" b="0" dirty="0">
                          <a:effectLst/>
                          <a:latin typeface="+mn-lt"/>
                        </a:rPr>
                        <a:t>Correlational Research</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dirty="0">
                          <a:effectLst/>
                          <a:latin typeface="+mn-lt"/>
                        </a:rPr>
                        <a:t>1</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49200050"/>
                  </a:ext>
                </a:extLst>
              </a:tr>
              <a:tr h="330904">
                <a:tc>
                  <a:txBody>
                    <a:bodyPr/>
                    <a:lstStyle/>
                    <a:p>
                      <a:pPr marL="0" marR="0">
                        <a:lnSpc>
                          <a:spcPct val="107000"/>
                        </a:lnSpc>
                        <a:spcBef>
                          <a:spcPts val="0"/>
                        </a:spcBef>
                        <a:spcAft>
                          <a:spcPts val="800"/>
                        </a:spcAft>
                      </a:pPr>
                      <a:r>
                        <a:rPr lang="en-US" sz="1400" b="0">
                          <a:effectLst/>
                          <a:latin typeface="+mn-lt"/>
                        </a:rPr>
                        <a:t>Mixed-Methods Research</a:t>
                      </a:r>
                      <a:endParaRPr lang="en-US" sz="1400" b="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dirty="0">
                          <a:effectLst/>
                          <a:latin typeface="+mn-lt"/>
                        </a:rPr>
                        <a:t>3</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18910940"/>
                  </a:ext>
                </a:extLst>
              </a:tr>
              <a:tr h="347544">
                <a:tc>
                  <a:txBody>
                    <a:bodyPr/>
                    <a:lstStyle/>
                    <a:p>
                      <a:pPr marL="0" marR="0">
                        <a:lnSpc>
                          <a:spcPct val="107000"/>
                        </a:lnSpc>
                        <a:spcBef>
                          <a:spcPts val="0"/>
                        </a:spcBef>
                        <a:spcAft>
                          <a:spcPts val="800"/>
                        </a:spcAft>
                      </a:pPr>
                      <a:r>
                        <a:rPr lang="en-US" sz="1400" b="0">
                          <a:effectLst/>
                          <a:latin typeface="+mn-lt"/>
                        </a:rPr>
                        <a:t>Survey Research</a:t>
                      </a:r>
                      <a:endParaRPr lang="en-US" sz="1400" b="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dirty="0">
                          <a:effectLst/>
                          <a:latin typeface="+mn-lt"/>
                        </a:rPr>
                        <a:t>1</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57098383"/>
                  </a:ext>
                </a:extLst>
              </a:tr>
              <a:tr h="429395">
                <a:tc>
                  <a:txBody>
                    <a:bodyPr/>
                    <a:lstStyle/>
                    <a:p>
                      <a:pPr marL="0" marR="0">
                        <a:lnSpc>
                          <a:spcPct val="107000"/>
                        </a:lnSpc>
                        <a:spcBef>
                          <a:spcPts val="0"/>
                        </a:spcBef>
                        <a:spcAft>
                          <a:spcPts val="800"/>
                        </a:spcAft>
                      </a:pPr>
                      <a:r>
                        <a:rPr lang="en-US" sz="1400" b="0" dirty="0">
                          <a:effectLst/>
                          <a:latin typeface="+mn-lt"/>
                        </a:rPr>
                        <a:t>Single Subject Research</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dirty="0">
                          <a:effectLst/>
                          <a:latin typeface="+mn-lt"/>
                        </a:rPr>
                        <a:t>3</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34783144"/>
                  </a:ext>
                </a:extLst>
              </a:tr>
              <a:tr h="342394">
                <a:tc>
                  <a:txBody>
                    <a:bodyPr/>
                    <a:lstStyle/>
                    <a:p>
                      <a:pPr marL="0" marR="0">
                        <a:lnSpc>
                          <a:spcPct val="107000"/>
                        </a:lnSpc>
                        <a:spcBef>
                          <a:spcPts val="0"/>
                        </a:spcBef>
                        <a:spcAft>
                          <a:spcPts val="800"/>
                        </a:spcAft>
                      </a:pPr>
                      <a:r>
                        <a:rPr lang="en-US" sz="1400" b="0" dirty="0">
                          <a:effectLst/>
                          <a:latin typeface="+mn-lt"/>
                        </a:rPr>
                        <a:t>Case Study</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800"/>
                        </a:spcAft>
                      </a:pPr>
                      <a:r>
                        <a:rPr lang="en-US" sz="1400" dirty="0">
                          <a:effectLst/>
                          <a:latin typeface="+mn-lt"/>
                        </a:rPr>
                        <a:t>8</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20850437"/>
                  </a:ext>
                </a:extLst>
              </a:tr>
            </a:tbl>
          </a:graphicData>
        </a:graphic>
      </p:graphicFrame>
    </p:spTree>
    <p:extLst>
      <p:ext uri="{BB962C8B-B14F-4D97-AF65-F5344CB8AC3E}">
        <p14:creationId xmlns:p14="http://schemas.microsoft.com/office/powerpoint/2010/main" val="21839611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Findings</a:t>
            </a:r>
          </a:p>
        </p:txBody>
      </p:sp>
      <p:graphicFrame>
        <p:nvGraphicFramePr>
          <p:cNvPr id="4" name="Table 3">
            <a:extLst>
              <a:ext uri="{FF2B5EF4-FFF2-40B4-BE49-F238E27FC236}">
                <a16:creationId xmlns:a16="http://schemas.microsoft.com/office/drawing/2014/main" id="{E459922D-16DA-4748-A8CA-57D3C01FA333}"/>
              </a:ext>
            </a:extLst>
          </p:cNvPr>
          <p:cNvGraphicFramePr>
            <a:graphicFrameLocks noGrp="1"/>
          </p:cNvGraphicFramePr>
          <p:nvPr/>
        </p:nvGraphicFramePr>
        <p:xfrm>
          <a:off x="787400" y="1449416"/>
          <a:ext cx="5727700" cy="4214781"/>
        </p:xfrm>
        <a:graphic>
          <a:graphicData uri="http://schemas.openxmlformats.org/drawingml/2006/table">
            <a:tbl>
              <a:tblPr firstRow="1" firstCol="1" bandRow="1">
                <a:tableStyleId>{3B4B98B0-60AC-42C2-AFA5-B58CD77FA1E5}</a:tableStyleId>
              </a:tblPr>
              <a:tblGrid>
                <a:gridCol w="4961467">
                  <a:extLst>
                    <a:ext uri="{9D8B030D-6E8A-4147-A177-3AD203B41FA5}">
                      <a16:colId xmlns:a16="http://schemas.microsoft.com/office/drawing/2014/main" val="1415151858"/>
                    </a:ext>
                  </a:extLst>
                </a:gridCol>
                <a:gridCol w="766233">
                  <a:extLst>
                    <a:ext uri="{9D8B030D-6E8A-4147-A177-3AD203B41FA5}">
                      <a16:colId xmlns:a16="http://schemas.microsoft.com/office/drawing/2014/main" val="1293469715"/>
                    </a:ext>
                  </a:extLst>
                </a:gridCol>
              </a:tblGrid>
              <a:tr h="310252">
                <a:tc gridSpan="2">
                  <a:txBody>
                    <a:bodyPr/>
                    <a:lstStyle/>
                    <a:p>
                      <a:pPr marL="0" marR="0">
                        <a:lnSpc>
                          <a:spcPct val="107000"/>
                        </a:lnSpc>
                        <a:spcBef>
                          <a:spcPts val="600"/>
                        </a:spcBef>
                        <a:spcAft>
                          <a:spcPts val="800"/>
                        </a:spcAft>
                      </a:pP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73396690"/>
                  </a:ext>
                </a:extLst>
              </a:tr>
              <a:tr h="274905">
                <a:tc>
                  <a:txBody>
                    <a:bodyPr/>
                    <a:lstStyle/>
                    <a:p>
                      <a:pPr marL="0" marR="0">
                        <a:lnSpc>
                          <a:spcPct val="107000"/>
                        </a:lnSpc>
                        <a:spcBef>
                          <a:spcPts val="0"/>
                        </a:spcBef>
                        <a:spcAft>
                          <a:spcPts val="800"/>
                        </a:spcAft>
                      </a:pPr>
                      <a:r>
                        <a:rPr lang="en-US" sz="1400">
                          <a:effectLst/>
                          <a:latin typeface="+mn-lt"/>
                        </a:rPr>
                        <a:t>Measures</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b="1" dirty="0">
                          <a:effectLst/>
                          <a:latin typeface="+mn-lt"/>
                        </a:rPr>
                        <a:t>Freq. </a:t>
                      </a:r>
                      <a:endParaRPr lang="en-US" sz="1400" b="1"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1459633"/>
                  </a:ext>
                </a:extLst>
              </a:tr>
              <a:tr h="274905">
                <a:tc>
                  <a:txBody>
                    <a:bodyPr/>
                    <a:lstStyle/>
                    <a:p>
                      <a:pPr marL="0" marR="0">
                        <a:lnSpc>
                          <a:spcPct val="107000"/>
                        </a:lnSpc>
                        <a:spcBef>
                          <a:spcPts val="0"/>
                        </a:spcBef>
                        <a:spcAft>
                          <a:spcPts val="800"/>
                        </a:spcAft>
                      </a:pPr>
                      <a:r>
                        <a:rPr lang="en-US" sz="1400" b="0" dirty="0">
                          <a:effectLst/>
                          <a:latin typeface="+mn-lt"/>
                        </a:rPr>
                        <a:t>Student Learning Performance</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15</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38513996"/>
                  </a:ext>
                </a:extLst>
              </a:tr>
              <a:tr h="563775">
                <a:tc>
                  <a:txBody>
                    <a:bodyPr/>
                    <a:lstStyle/>
                    <a:p>
                      <a:pPr marL="0" marR="0">
                        <a:lnSpc>
                          <a:spcPct val="107000"/>
                        </a:lnSpc>
                        <a:spcBef>
                          <a:spcPts val="0"/>
                        </a:spcBef>
                        <a:spcAft>
                          <a:spcPts val="800"/>
                        </a:spcAft>
                      </a:pPr>
                      <a:r>
                        <a:rPr lang="en-US" sz="1400" b="0" dirty="0">
                          <a:effectLst/>
                          <a:latin typeface="+mn-lt"/>
                        </a:rPr>
                        <a:t>Student Satisfaction/Attitudes/Perceptions toward the Learning Experience</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13</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09942055"/>
                  </a:ext>
                </a:extLst>
              </a:tr>
              <a:tr h="274905">
                <a:tc>
                  <a:txBody>
                    <a:bodyPr/>
                    <a:lstStyle/>
                    <a:p>
                      <a:pPr marL="0" marR="0">
                        <a:lnSpc>
                          <a:spcPct val="107000"/>
                        </a:lnSpc>
                        <a:spcBef>
                          <a:spcPts val="0"/>
                        </a:spcBef>
                        <a:spcAft>
                          <a:spcPts val="800"/>
                        </a:spcAft>
                      </a:pPr>
                      <a:r>
                        <a:rPr lang="en-US" sz="1400" b="0" dirty="0">
                          <a:effectLst/>
                          <a:latin typeface="+mn-lt"/>
                        </a:rPr>
                        <a:t>Student Participation and Interaction </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9</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1717278"/>
                  </a:ext>
                </a:extLst>
              </a:tr>
              <a:tr h="274905">
                <a:tc>
                  <a:txBody>
                    <a:bodyPr/>
                    <a:lstStyle/>
                    <a:p>
                      <a:pPr marL="0" marR="0">
                        <a:lnSpc>
                          <a:spcPct val="107000"/>
                        </a:lnSpc>
                        <a:spcBef>
                          <a:spcPts val="0"/>
                        </a:spcBef>
                        <a:spcAft>
                          <a:spcPts val="800"/>
                        </a:spcAft>
                      </a:pPr>
                      <a:r>
                        <a:rPr lang="en-US" sz="1400" b="0" dirty="0">
                          <a:effectLst/>
                          <a:latin typeface="+mn-lt"/>
                        </a:rPr>
                        <a:t>Student Motivation and Engagement</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7</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70479109"/>
                  </a:ext>
                </a:extLst>
              </a:tr>
              <a:tr h="852644">
                <a:tc>
                  <a:txBody>
                    <a:bodyPr/>
                    <a:lstStyle/>
                    <a:p>
                      <a:pPr marL="0" marR="0">
                        <a:lnSpc>
                          <a:spcPct val="107000"/>
                        </a:lnSpc>
                        <a:spcBef>
                          <a:spcPts val="0"/>
                        </a:spcBef>
                        <a:spcAft>
                          <a:spcPts val="800"/>
                        </a:spcAft>
                      </a:pPr>
                      <a:r>
                        <a:rPr lang="en-US" sz="1400" b="0" dirty="0">
                          <a:effectLst/>
                          <a:latin typeface="+mn-lt"/>
                        </a:rPr>
                        <a:t>Student Attitudes toward Learning the Targeted Subject (e.g. Positive or Negative Attitude, Self-Efficacy, Anxiety)</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4</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66749979"/>
                  </a:ext>
                </a:extLst>
              </a:tr>
              <a:tr h="274905">
                <a:tc>
                  <a:txBody>
                    <a:bodyPr/>
                    <a:lstStyle/>
                    <a:p>
                      <a:pPr marL="0" marR="0">
                        <a:lnSpc>
                          <a:spcPct val="107000"/>
                        </a:lnSpc>
                        <a:spcBef>
                          <a:spcPts val="0"/>
                        </a:spcBef>
                        <a:spcAft>
                          <a:spcPts val="800"/>
                        </a:spcAft>
                      </a:pPr>
                      <a:r>
                        <a:rPr lang="en-US" sz="1400" b="0" dirty="0">
                          <a:effectLst/>
                          <a:latin typeface="+mn-lt"/>
                        </a:rPr>
                        <a:t>Student Flow Experiences</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3</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75034162"/>
                  </a:ext>
                </a:extLst>
              </a:tr>
              <a:tr h="563775">
                <a:tc>
                  <a:txBody>
                    <a:bodyPr/>
                    <a:lstStyle/>
                    <a:p>
                      <a:pPr marL="0" marR="0">
                        <a:lnSpc>
                          <a:spcPct val="107000"/>
                        </a:lnSpc>
                        <a:spcBef>
                          <a:spcPts val="0"/>
                        </a:spcBef>
                        <a:spcAft>
                          <a:spcPts val="800"/>
                        </a:spcAft>
                      </a:pPr>
                      <a:r>
                        <a:rPr lang="en-US" sz="1400" b="0" dirty="0">
                          <a:effectLst/>
                          <a:latin typeface="+mn-lt"/>
                        </a:rPr>
                        <a:t>Student Perception of Learning Skills (e.g. Problem-Solving Skills, Collaboration Skills)</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2</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96439465"/>
                  </a:ext>
                </a:extLst>
              </a:tr>
              <a:tr h="274905">
                <a:tc>
                  <a:txBody>
                    <a:bodyPr/>
                    <a:lstStyle/>
                    <a:p>
                      <a:pPr marL="0" marR="0">
                        <a:lnSpc>
                          <a:spcPct val="107000"/>
                        </a:lnSpc>
                        <a:spcBef>
                          <a:spcPts val="0"/>
                        </a:spcBef>
                        <a:spcAft>
                          <a:spcPts val="800"/>
                        </a:spcAft>
                      </a:pPr>
                      <a:r>
                        <a:rPr lang="en-US" sz="1400" b="0" dirty="0">
                          <a:effectLst/>
                          <a:latin typeface="+mn-lt"/>
                        </a:rPr>
                        <a:t>Teacher Opinions</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2</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91822767"/>
                  </a:ext>
                </a:extLst>
              </a:tr>
              <a:tr h="274905">
                <a:tc>
                  <a:txBody>
                    <a:bodyPr/>
                    <a:lstStyle/>
                    <a:p>
                      <a:pPr marL="0" marR="0">
                        <a:lnSpc>
                          <a:spcPct val="107000"/>
                        </a:lnSpc>
                        <a:spcBef>
                          <a:spcPts val="0"/>
                        </a:spcBef>
                        <a:spcAft>
                          <a:spcPts val="800"/>
                        </a:spcAft>
                      </a:pPr>
                      <a:r>
                        <a:rPr lang="en-US" sz="1400" b="0" dirty="0">
                          <a:effectLst/>
                          <a:latin typeface="+mn-lt"/>
                        </a:rPr>
                        <a:t>Student Emotions in Game Play</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latin typeface="+mn-lt"/>
                        </a:rPr>
                        <a:t>1</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50112050"/>
                  </a:ext>
                </a:extLst>
              </a:tr>
            </a:tbl>
          </a:graphicData>
        </a:graphic>
      </p:graphicFrame>
      <p:graphicFrame>
        <p:nvGraphicFramePr>
          <p:cNvPr id="6" name="Chart 5">
            <a:extLst>
              <a:ext uri="{FF2B5EF4-FFF2-40B4-BE49-F238E27FC236}">
                <a16:creationId xmlns:a16="http://schemas.microsoft.com/office/drawing/2014/main" id="{629A992A-0AE2-4B77-9274-6401BED13239}"/>
              </a:ext>
            </a:extLst>
          </p:cNvPr>
          <p:cNvGraphicFramePr/>
          <p:nvPr/>
        </p:nvGraphicFramePr>
        <p:xfrm>
          <a:off x="6996111" y="1684867"/>
          <a:ext cx="4747155" cy="32395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7558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Findings</a:t>
            </a:r>
          </a:p>
        </p:txBody>
      </p:sp>
      <p:graphicFrame>
        <p:nvGraphicFramePr>
          <p:cNvPr id="3" name="Table 2">
            <a:extLst>
              <a:ext uri="{FF2B5EF4-FFF2-40B4-BE49-F238E27FC236}">
                <a16:creationId xmlns:a16="http://schemas.microsoft.com/office/drawing/2014/main" id="{549C5977-1084-9C4C-8B03-B8DD0F9F2B54}"/>
              </a:ext>
            </a:extLst>
          </p:cNvPr>
          <p:cNvGraphicFramePr>
            <a:graphicFrameLocks noGrp="1"/>
          </p:cNvGraphicFramePr>
          <p:nvPr/>
        </p:nvGraphicFramePr>
        <p:xfrm>
          <a:off x="507999" y="1434747"/>
          <a:ext cx="6484937" cy="3612966"/>
        </p:xfrm>
        <a:graphic>
          <a:graphicData uri="http://schemas.openxmlformats.org/drawingml/2006/table">
            <a:tbl>
              <a:tblPr firstRow="1" firstCol="1" bandRow="1">
                <a:tableStyleId>{3B4B98B0-60AC-42C2-AFA5-B58CD77FA1E5}</a:tableStyleId>
              </a:tblPr>
              <a:tblGrid>
                <a:gridCol w="1303868">
                  <a:extLst>
                    <a:ext uri="{9D8B030D-6E8A-4147-A177-3AD203B41FA5}">
                      <a16:colId xmlns:a16="http://schemas.microsoft.com/office/drawing/2014/main" val="3726089040"/>
                    </a:ext>
                  </a:extLst>
                </a:gridCol>
                <a:gridCol w="4504266">
                  <a:extLst>
                    <a:ext uri="{9D8B030D-6E8A-4147-A177-3AD203B41FA5}">
                      <a16:colId xmlns:a16="http://schemas.microsoft.com/office/drawing/2014/main" val="609462644"/>
                    </a:ext>
                  </a:extLst>
                </a:gridCol>
                <a:gridCol w="676803">
                  <a:extLst>
                    <a:ext uri="{9D8B030D-6E8A-4147-A177-3AD203B41FA5}">
                      <a16:colId xmlns:a16="http://schemas.microsoft.com/office/drawing/2014/main" val="1750101476"/>
                    </a:ext>
                  </a:extLst>
                </a:gridCol>
              </a:tblGrid>
              <a:tr h="324540">
                <a:tc gridSpan="3">
                  <a:txBody>
                    <a:bodyPr/>
                    <a:lstStyle/>
                    <a:p>
                      <a:pPr marL="0" marR="0">
                        <a:lnSpc>
                          <a:spcPct val="107000"/>
                        </a:lnSpc>
                        <a:spcBef>
                          <a:spcPts val="600"/>
                        </a:spcBef>
                        <a:spcAft>
                          <a:spcPts val="800"/>
                        </a:spcAft>
                      </a:pP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5590758"/>
                  </a:ext>
                </a:extLst>
              </a:tr>
              <a:tr h="260792">
                <a:tc>
                  <a:txBody>
                    <a:bodyPr/>
                    <a:lstStyle/>
                    <a:p>
                      <a:pPr marL="0" marR="0">
                        <a:lnSpc>
                          <a:spcPct val="107000"/>
                        </a:lnSpc>
                        <a:spcBef>
                          <a:spcPts val="0"/>
                        </a:spcBef>
                        <a:spcAft>
                          <a:spcPts val="800"/>
                        </a:spcAft>
                      </a:pPr>
                      <a:r>
                        <a:rPr lang="en-US" sz="1400" dirty="0">
                          <a:effectLst/>
                          <a:latin typeface="+mn-lt"/>
                        </a:rPr>
                        <a:t>Instruments</a:t>
                      </a:r>
                      <a:br>
                        <a:rPr lang="en-US" sz="1400" dirty="0">
                          <a:effectLst/>
                          <a:latin typeface="+mn-lt"/>
                        </a:rPr>
                      </a:br>
                      <a:r>
                        <a:rPr lang="en-US" sz="1400" dirty="0">
                          <a:effectLst/>
                          <a:latin typeface="+mn-lt"/>
                          <a:ea typeface="DengXian" panose="02010600030101010101" pitchFamily="2" charset="-122"/>
                          <a:cs typeface="Times New Roman" panose="02020603050405020304" pitchFamily="18" charset="0"/>
                        </a:rPr>
                        <a:t>/Techniques</a:t>
                      </a:r>
                      <a:endParaRPr lang="en-US" sz="1400" dirty="0">
                        <a:effectLst/>
                        <a:latin typeface="+mn-lt"/>
                      </a:endParaRPr>
                    </a:p>
                  </a:txBody>
                  <a:tcPr marL="68580" marR="68580" marT="0" marB="0"/>
                </a:tc>
                <a:tc>
                  <a:txBody>
                    <a:bodyPr/>
                    <a:lstStyle/>
                    <a:p>
                      <a:pPr marL="0" marR="0">
                        <a:lnSpc>
                          <a:spcPct val="107000"/>
                        </a:lnSpc>
                        <a:spcBef>
                          <a:spcPts val="0"/>
                        </a:spcBef>
                        <a:spcAft>
                          <a:spcPts val="800"/>
                        </a:spcAft>
                      </a:pPr>
                      <a:r>
                        <a:rPr lang="en-US" sz="1400" b="1" dirty="0">
                          <a:effectLst/>
                          <a:latin typeface="+mn-lt"/>
                        </a:rPr>
                        <a:t>Examples</a:t>
                      </a:r>
                      <a:endParaRPr lang="en-US" sz="1400" b="1"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b="1" dirty="0">
                          <a:effectLst/>
                          <a:latin typeface="+mn-lt"/>
                        </a:rPr>
                        <a:t>Freq.</a:t>
                      </a:r>
                      <a:endParaRPr lang="en-US" sz="1400" b="1"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25954986"/>
                  </a:ext>
                </a:extLst>
              </a:tr>
              <a:tr h="556944">
                <a:tc>
                  <a:txBody>
                    <a:bodyPr/>
                    <a:lstStyle/>
                    <a:p>
                      <a:pPr marL="0" marR="0">
                        <a:lnSpc>
                          <a:spcPct val="107000"/>
                        </a:lnSpc>
                        <a:spcBef>
                          <a:spcPts val="0"/>
                        </a:spcBef>
                        <a:spcAft>
                          <a:spcPts val="800"/>
                        </a:spcAft>
                      </a:pPr>
                      <a:r>
                        <a:rPr lang="en-US" sz="1400" b="0" dirty="0">
                          <a:effectLst/>
                          <a:latin typeface="+mn-lt"/>
                        </a:rPr>
                        <a:t>Learning Assessments</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latin typeface="+mn-lt"/>
                        </a:rPr>
                        <a:t>Tests examining student learning performance, or assessments of student work (e.g. projects, reports) </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14</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9979746"/>
                  </a:ext>
                </a:extLst>
              </a:tr>
              <a:tr h="347544">
                <a:tc>
                  <a:txBody>
                    <a:bodyPr/>
                    <a:lstStyle/>
                    <a:p>
                      <a:pPr marL="0" marR="0">
                        <a:lnSpc>
                          <a:spcPct val="107000"/>
                        </a:lnSpc>
                        <a:spcBef>
                          <a:spcPts val="0"/>
                        </a:spcBef>
                        <a:spcAft>
                          <a:spcPts val="800"/>
                        </a:spcAft>
                      </a:pPr>
                      <a:r>
                        <a:rPr lang="en-US" sz="1400" b="0" dirty="0">
                          <a:effectLst/>
                          <a:latin typeface="+mn-lt"/>
                        </a:rPr>
                        <a:t>Self-Report</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latin typeface="+mn-lt"/>
                        </a:rPr>
                        <a:t>Questionnaires and surveys</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22</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90299576"/>
                  </a:ext>
                </a:extLst>
              </a:tr>
              <a:tr h="384781">
                <a:tc>
                  <a:txBody>
                    <a:bodyPr/>
                    <a:lstStyle/>
                    <a:p>
                      <a:pPr marL="0" marR="0">
                        <a:lnSpc>
                          <a:spcPct val="107000"/>
                        </a:lnSpc>
                        <a:spcBef>
                          <a:spcPts val="0"/>
                        </a:spcBef>
                        <a:spcAft>
                          <a:spcPts val="800"/>
                        </a:spcAft>
                      </a:pPr>
                      <a:r>
                        <a:rPr lang="en-US" sz="1400" b="0" dirty="0">
                          <a:effectLst/>
                          <a:latin typeface="+mn-lt"/>
                        </a:rPr>
                        <a:t>Interviews</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Discussions between researchers, teachers and students</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11</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27877339"/>
                  </a:ext>
                </a:extLst>
              </a:tr>
              <a:tr h="695087">
                <a:tc>
                  <a:txBody>
                    <a:bodyPr/>
                    <a:lstStyle/>
                    <a:p>
                      <a:pPr marL="0" marR="0">
                        <a:lnSpc>
                          <a:spcPct val="107000"/>
                        </a:lnSpc>
                        <a:spcBef>
                          <a:spcPts val="0"/>
                        </a:spcBef>
                        <a:spcAft>
                          <a:spcPts val="800"/>
                        </a:spcAft>
                      </a:pPr>
                      <a:r>
                        <a:rPr lang="en-US" sz="1400" b="0" dirty="0">
                          <a:effectLst/>
                          <a:latin typeface="+mn-lt"/>
                        </a:rPr>
                        <a:t>Observations</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latin typeface="+mn-lt"/>
                        </a:rPr>
                        <a:t>All methods of visually examining and documenting actions and discourse of participants, either directly or by video or audio recording</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10</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92461141"/>
                  </a:ext>
                </a:extLst>
              </a:tr>
              <a:tr h="808867">
                <a:tc>
                  <a:txBody>
                    <a:bodyPr/>
                    <a:lstStyle/>
                    <a:p>
                      <a:pPr marL="0" marR="0">
                        <a:lnSpc>
                          <a:spcPct val="107000"/>
                        </a:lnSpc>
                        <a:spcBef>
                          <a:spcPts val="0"/>
                        </a:spcBef>
                        <a:spcAft>
                          <a:spcPts val="800"/>
                        </a:spcAft>
                      </a:pPr>
                      <a:r>
                        <a:rPr lang="en-US" sz="1400" b="0" dirty="0">
                          <a:effectLst/>
                          <a:latin typeface="+mn-lt"/>
                        </a:rPr>
                        <a:t>Process Data </a:t>
                      </a:r>
                      <a:endParaRPr lang="en-US" sz="1400" b="0"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latin typeface="+mn-lt"/>
                        </a:rPr>
                        <a:t>Game performance data (time, location, frequency, scores, rankings); log/system data; student generated messages during game play</a:t>
                      </a:r>
                      <a:endParaRPr lang="en-US" sz="140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latin typeface="+mn-lt"/>
                        </a:rPr>
                        <a:t>13</a:t>
                      </a:r>
                      <a:endParaRPr lang="en-US" sz="140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56699259"/>
                  </a:ext>
                </a:extLst>
              </a:tr>
            </a:tbl>
          </a:graphicData>
        </a:graphic>
      </p:graphicFrame>
      <p:graphicFrame>
        <p:nvGraphicFramePr>
          <p:cNvPr id="7" name="Chart 6">
            <a:extLst>
              <a:ext uri="{FF2B5EF4-FFF2-40B4-BE49-F238E27FC236}">
                <a16:creationId xmlns:a16="http://schemas.microsoft.com/office/drawing/2014/main" id="{4A18EC54-EDAE-784B-B00C-4E18A7F198BF}"/>
              </a:ext>
            </a:extLst>
          </p:cNvPr>
          <p:cNvGraphicFramePr/>
          <p:nvPr/>
        </p:nvGraphicFramePr>
        <p:xfrm>
          <a:off x="6984470" y="1795285"/>
          <a:ext cx="5004330" cy="29629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0828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Findings</a:t>
            </a:r>
          </a:p>
        </p:txBody>
      </p:sp>
      <p:graphicFrame>
        <p:nvGraphicFramePr>
          <p:cNvPr id="4" name="Table 3">
            <a:extLst>
              <a:ext uri="{FF2B5EF4-FFF2-40B4-BE49-F238E27FC236}">
                <a16:creationId xmlns:a16="http://schemas.microsoft.com/office/drawing/2014/main" id="{188A2099-1A59-2B41-A5E1-3C5D457C88E0}"/>
              </a:ext>
            </a:extLst>
          </p:cNvPr>
          <p:cNvGraphicFramePr>
            <a:graphicFrameLocks noGrp="1"/>
          </p:cNvGraphicFramePr>
          <p:nvPr/>
        </p:nvGraphicFramePr>
        <p:xfrm>
          <a:off x="1060449" y="1492279"/>
          <a:ext cx="4691063" cy="4108415"/>
        </p:xfrm>
        <a:graphic>
          <a:graphicData uri="http://schemas.openxmlformats.org/drawingml/2006/table">
            <a:tbl>
              <a:tblPr firstRow="1" firstCol="1" bandRow="1">
                <a:tableStyleId>{3B4B98B0-60AC-42C2-AFA5-B58CD77FA1E5}</a:tableStyleId>
              </a:tblPr>
              <a:tblGrid>
                <a:gridCol w="2588173">
                  <a:extLst>
                    <a:ext uri="{9D8B030D-6E8A-4147-A177-3AD203B41FA5}">
                      <a16:colId xmlns:a16="http://schemas.microsoft.com/office/drawing/2014/main" val="2188090151"/>
                    </a:ext>
                  </a:extLst>
                </a:gridCol>
                <a:gridCol w="2102890">
                  <a:extLst>
                    <a:ext uri="{9D8B030D-6E8A-4147-A177-3AD203B41FA5}">
                      <a16:colId xmlns:a16="http://schemas.microsoft.com/office/drawing/2014/main" val="1929121702"/>
                    </a:ext>
                  </a:extLst>
                </a:gridCol>
              </a:tblGrid>
              <a:tr h="383351">
                <a:tc gridSpan="2">
                  <a:txBody>
                    <a:bodyPr/>
                    <a:lstStyle/>
                    <a:p>
                      <a:pPr marL="0" marR="0">
                        <a:lnSpc>
                          <a:spcPct val="107000"/>
                        </a:lnSpc>
                        <a:spcBef>
                          <a:spcPts val="600"/>
                        </a:spcBef>
                        <a:spcAft>
                          <a:spcPts val="800"/>
                        </a:spcAft>
                      </a:pPr>
                      <a:endParaRPr lang="en-US" sz="10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913062504"/>
                  </a:ext>
                </a:extLst>
              </a:tr>
              <a:tr h="310422">
                <a:tc>
                  <a:txBody>
                    <a:bodyPr/>
                    <a:lstStyle/>
                    <a:p>
                      <a:pPr marL="0" marR="0">
                        <a:lnSpc>
                          <a:spcPct val="107000"/>
                        </a:lnSpc>
                        <a:spcBef>
                          <a:spcPts val="0"/>
                        </a:spcBef>
                        <a:spcAft>
                          <a:spcPts val="800"/>
                        </a:spcAft>
                      </a:pPr>
                      <a:r>
                        <a:rPr lang="en-US" sz="1400" b="1" dirty="0">
                          <a:effectLst/>
                        </a:rPr>
                        <a:t>Mobile Features</a:t>
                      </a:r>
                      <a:endParaRPr lang="en-US" sz="14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b="1" dirty="0">
                          <a:effectLst/>
                        </a:rPr>
                        <a:t>Freq. </a:t>
                      </a:r>
                      <a:endParaRPr lang="en-US" sz="1400" b="1"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00750968"/>
                  </a:ext>
                </a:extLst>
              </a:tr>
              <a:tr h="310422">
                <a:tc>
                  <a:txBody>
                    <a:bodyPr/>
                    <a:lstStyle/>
                    <a:p>
                      <a:pPr marL="0" marR="0">
                        <a:lnSpc>
                          <a:spcPct val="107000"/>
                        </a:lnSpc>
                        <a:spcBef>
                          <a:spcPts val="0"/>
                        </a:spcBef>
                        <a:spcAft>
                          <a:spcPts val="800"/>
                        </a:spcAft>
                      </a:pPr>
                      <a:r>
                        <a:rPr lang="en-US" sz="1400" b="0" dirty="0">
                          <a:effectLst/>
                        </a:rPr>
                        <a:t>P</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2</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07662558"/>
                  </a:ext>
                </a:extLst>
              </a:tr>
              <a:tr h="310422">
                <a:tc>
                  <a:txBody>
                    <a:bodyPr/>
                    <a:lstStyle/>
                    <a:p>
                      <a:pPr marL="0" marR="0">
                        <a:lnSpc>
                          <a:spcPct val="107000"/>
                        </a:lnSpc>
                        <a:spcBef>
                          <a:spcPts val="0"/>
                        </a:spcBef>
                        <a:spcAft>
                          <a:spcPts val="800"/>
                        </a:spcAft>
                      </a:pPr>
                      <a:r>
                        <a:rPr lang="en-US" sz="1400" b="0">
                          <a:effectLst/>
                        </a:rPr>
                        <a:t>P + SI</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3</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973345"/>
                  </a:ext>
                </a:extLst>
              </a:tr>
              <a:tr h="310422">
                <a:tc>
                  <a:txBody>
                    <a:bodyPr/>
                    <a:lstStyle/>
                    <a:p>
                      <a:pPr marL="0" marR="0">
                        <a:lnSpc>
                          <a:spcPct val="107000"/>
                        </a:lnSpc>
                        <a:spcBef>
                          <a:spcPts val="0"/>
                        </a:spcBef>
                        <a:spcAft>
                          <a:spcPts val="800"/>
                        </a:spcAft>
                      </a:pPr>
                      <a:r>
                        <a:rPr lang="en-US" sz="1400" b="0">
                          <a:effectLst/>
                        </a:rPr>
                        <a:t>P + SI + CS</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9</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97202422"/>
                  </a:ext>
                </a:extLst>
              </a:tr>
              <a:tr h="310422">
                <a:tc>
                  <a:txBody>
                    <a:bodyPr/>
                    <a:lstStyle/>
                    <a:p>
                      <a:pPr marL="0" marR="0">
                        <a:lnSpc>
                          <a:spcPct val="107000"/>
                        </a:lnSpc>
                        <a:spcBef>
                          <a:spcPts val="0"/>
                        </a:spcBef>
                        <a:spcAft>
                          <a:spcPts val="800"/>
                        </a:spcAft>
                      </a:pPr>
                      <a:r>
                        <a:rPr lang="en-US" sz="1400" b="0">
                          <a:effectLst/>
                        </a:rPr>
                        <a:t>P + SI + CS + C</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87353775"/>
                  </a:ext>
                </a:extLst>
              </a:tr>
              <a:tr h="310422">
                <a:tc>
                  <a:txBody>
                    <a:bodyPr/>
                    <a:lstStyle/>
                    <a:p>
                      <a:pPr marL="0" marR="0">
                        <a:lnSpc>
                          <a:spcPct val="107000"/>
                        </a:lnSpc>
                        <a:spcBef>
                          <a:spcPts val="0"/>
                        </a:spcBef>
                        <a:spcAft>
                          <a:spcPts val="800"/>
                        </a:spcAft>
                      </a:pPr>
                      <a:r>
                        <a:rPr lang="en-US" sz="1400" b="0" dirty="0">
                          <a:effectLst/>
                        </a:rPr>
                        <a:t>P + SI + C</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2</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56798337"/>
                  </a:ext>
                </a:extLst>
              </a:tr>
              <a:tr h="310422">
                <a:tc>
                  <a:txBody>
                    <a:bodyPr/>
                    <a:lstStyle/>
                    <a:p>
                      <a:pPr marL="0" marR="0">
                        <a:lnSpc>
                          <a:spcPct val="107000"/>
                        </a:lnSpc>
                        <a:spcBef>
                          <a:spcPts val="0"/>
                        </a:spcBef>
                        <a:spcAft>
                          <a:spcPts val="800"/>
                        </a:spcAft>
                      </a:pPr>
                      <a:r>
                        <a:rPr lang="en-US" sz="1400" b="0" dirty="0">
                          <a:effectLst/>
                        </a:rPr>
                        <a:t>P + SI + C + I</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68622117"/>
                  </a:ext>
                </a:extLst>
              </a:tr>
              <a:tr h="310422">
                <a:tc>
                  <a:txBody>
                    <a:bodyPr/>
                    <a:lstStyle/>
                    <a:p>
                      <a:pPr marL="0" marR="0">
                        <a:lnSpc>
                          <a:spcPct val="107000"/>
                        </a:lnSpc>
                        <a:spcBef>
                          <a:spcPts val="0"/>
                        </a:spcBef>
                        <a:spcAft>
                          <a:spcPts val="800"/>
                        </a:spcAft>
                      </a:pPr>
                      <a:r>
                        <a:rPr lang="en-US" sz="1400" b="0">
                          <a:effectLst/>
                        </a:rPr>
                        <a:t>P + CS</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2</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521222647"/>
                  </a:ext>
                </a:extLst>
              </a:tr>
              <a:tr h="310422">
                <a:tc>
                  <a:txBody>
                    <a:bodyPr/>
                    <a:lstStyle/>
                    <a:p>
                      <a:pPr marL="0" marR="0">
                        <a:lnSpc>
                          <a:spcPct val="107000"/>
                        </a:lnSpc>
                        <a:spcBef>
                          <a:spcPts val="0"/>
                        </a:spcBef>
                        <a:spcAft>
                          <a:spcPts val="800"/>
                        </a:spcAft>
                      </a:pPr>
                      <a:r>
                        <a:rPr lang="en-US" sz="1400" b="0">
                          <a:effectLst/>
                        </a:rPr>
                        <a:t>P + CS + I</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1</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77914753"/>
                  </a:ext>
                </a:extLst>
              </a:tr>
              <a:tr h="310422">
                <a:tc>
                  <a:txBody>
                    <a:bodyPr/>
                    <a:lstStyle/>
                    <a:p>
                      <a:pPr marL="0" marR="0">
                        <a:lnSpc>
                          <a:spcPct val="107000"/>
                        </a:lnSpc>
                        <a:spcBef>
                          <a:spcPts val="0"/>
                        </a:spcBef>
                        <a:spcAft>
                          <a:spcPts val="800"/>
                        </a:spcAft>
                      </a:pPr>
                      <a:r>
                        <a:rPr lang="en-US" sz="1400" b="0">
                          <a:effectLst/>
                        </a:rPr>
                        <a:t>P + C</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63685966"/>
                  </a:ext>
                </a:extLst>
              </a:tr>
              <a:tr h="310422">
                <a:tc>
                  <a:txBody>
                    <a:bodyPr/>
                    <a:lstStyle/>
                    <a:p>
                      <a:pPr marL="0" marR="0">
                        <a:lnSpc>
                          <a:spcPct val="107000"/>
                        </a:lnSpc>
                        <a:spcBef>
                          <a:spcPts val="0"/>
                        </a:spcBef>
                        <a:spcAft>
                          <a:spcPts val="800"/>
                        </a:spcAft>
                      </a:pPr>
                      <a:r>
                        <a:rPr lang="en-US" sz="1400" b="0">
                          <a:effectLst/>
                        </a:rPr>
                        <a:t>P + I </a:t>
                      </a:r>
                      <a:endParaRPr lang="en-US" sz="1400" b="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a:effectLst/>
                        </a:rPr>
                        <a:t>1</a:t>
                      </a:r>
                      <a:endParaRPr lang="en-US" sz="140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68868176"/>
                  </a:ext>
                </a:extLst>
              </a:tr>
              <a:tr h="310422">
                <a:tc>
                  <a:txBody>
                    <a:bodyPr/>
                    <a:lstStyle/>
                    <a:p>
                      <a:pPr marL="0" marR="0">
                        <a:lnSpc>
                          <a:spcPct val="107000"/>
                        </a:lnSpc>
                        <a:spcBef>
                          <a:spcPts val="0"/>
                        </a:spcBef>
                        <a:spcAft>
                          <a:spcPts val="800"/>
                        </a:spcAft>
                      </a:pPr>
                      <a:r>
                        <a:rPr lang="en-US" sz="1400" b="0" dirty="0">
                          <a:effectLst/>
                        </a:rPr>
                        <a:t>Not Specified</a:t>
                      </a:r>
                      <a:endParaRPr lang="en-US" sz="1400" b="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rPr>
                        <a:t>7</a:t>
                      </a:r>
                      <a:endParaRPr lang="en-US" sz="1400" dirty="0">
                        <a:effectLst/>
                        <a:latin typeface="DengXian" panose="02010600030101010101" pitchFamily="2" charset="-122"/>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3273599"/>
                  </a:ext>
                </a:extLst>
              </a:tr>
            </a:tbl>
          </a:graphicData>
        </a:graphic>
      </p:graphicFrame>
      <p:graphicFrame>
        <p:nvGraphicFramePr>
          <p:cNvPr id="5" name="Table 7">
            <a:extLst>
              <a:ext uri="{FF2B5EF4-FFF2-40B4-BE49-F238E27FC236}">
                <a16:creationId xmlns:a16="http://schemas.microsoft.com/office/drawing/2014/main" id="{42F9B8EA-BDBF-4341-BB2F-88F90AF1CA32}"/>
              </a:ext>
            </a:extLst>
          </p:cNvPr>
          <p:cNvGraphicFramePr>
            <a:graphicFrameLocks noGrp="1"/>
          </p:cNvGraphicFramePr>
          <p:nvPr/>
        </p:nvGraphicFramePr>
        <p:xfrm>
          <a:off x="6472400" y="1374913"/>
          <a:ext cx="5429249" cy="4450080"/>
        </p:xfrm>
        <a:graphic>
          <a:graphicData uri="http://schemas.openxmlformats.org/drawingml/2006/table">
            <a:tbl>
              <a:tblPr firstRow="1" bandRow="1">
                <a:tableStyleId>{5C22544A-7EE6-4342-B048-85BDC9FD1C3A}</a:tableStyleId>
              </a:tblPr>
              <a:tblGrid>
                <a:gridCol w="1668300">
                  <a:extLst>
                    <a:ext uri="{9D8B030D-6E8A-4147-A177-3AD203B41FA5}">
                      <a16:colId xmlns:a16="http://schemas.microsoft.com/office/drawing/2014/main" val="2855943263"/>
                    </a:ext>
                  </a:extLst>
                </a:gridCol>
                <a:gridCol w="3760949">
                  <a:extLst>
                    <a:ext uri="{9D8B030D-6E8A-4147-A177-3AD203B41FA5}">
                      <a16:colId xmlns:a16="http://schemas.microsoft.com/office/drawing/2014/main" val="2497634001"/>
                    </a:ext>
                  </a:extLst>
                </a:gridCol>
              </a:tblGrid>
              <a:tr h="282005">
                <a:tc>
                  <a:txBody>
                    <a:bodyPr/>
                    <a:lstStyle/>
                    <a:p>
                      <a:r>
                        <a:rPr lang="en-US" sz="1600" dirty="0"/>
                        <a:t>Mobile Feature</a:t>
                      </a:r>
                    </a:p>
                  </a:txBody>
                  <a:tcPr/>
                </a:tc>
                <a:tc>
                  <a:txBody>
                    <a:bodyPr/>
                    <a:lstStyle/>
                    <a:p>
                      <a:r>
                        <a:rPr lang="en-US" sz="1600" dirty="0"/>
                        <a:t>Definition</a:t>
                      </a:r>
                    </a:p>
                  </a:txBody>
                  <a:tcPr/>
                </a:tc>
                <a:extLst>
                  <a:ext uri="{0D108BD9-81ED-4DB2-BD59-A6C34878D82A}">
                    <a16:rowId xmlns:a16="http://schemas.microsoft.com/office/drawing/2014/main" val="2174768154"/>
                  </a:ext>
                </a:extLst>
              </a:tr>
              <a:tr h="522878">
                <a:tc>
                  <a:txBody>
                    <a:bodyPr/>
                    <a:lstStyle/>
                    <a:p>
                      <a:r>
                        <a:rPr lang="en-US" sz="1600" kern="1200" dirty="0">
                          <a:solidFill>
                            <a:schemeClr val="dk1"/>
                          </a:solidFill>
                          <a:effectLst/>
                          <a:latin typeface="+mn-lt"/>
                          <a:ea typeface="+mn-ea"/>
                          <a:cs typeface="+mn-cs"/>
                        </a:rPr>
                        <a:t>P: </a:t>
                      </a:r>
                    </a:p>
                    <a:p>
                      <a:r>
                        <a:rPr lang="en-US" sz="1600" kern="1200" dirty="0">
                          <a:solidFill>
                            <a:schemeClr val="dk1"/>
                          </a:solidFill>
                          <a:effectLst/>
                          <a:latin typeface="+mn-lt"/>
                          <a:ea typeface="+mn-ea"/>
                          <a:cs typeface="+mn-cs"/>
                        </a:rPr>
                        <a:t>portability</a:t>
                      </a:r>
                      <a:endParaRPr lang="en-US" sz="1600" dirty="0"/>
                    </a:p>
                  </a:txBody>
                  <a:tcPr/>
                </a:tc>
                <a:tc>
                  <a:txBody>
                    <a:bodyPr/>
                    <a:lstStyle/>
                    <a:p>
                      <a:r>
                        <a:rPr lang="en-US" sz="1600" kern="1200" dirty="0">
                          <a:solidFill>
                            <a:schemeClr val="dk1"/>
                          </a:solidFill>
                          <a:effectLst/>
                          <a:latin typeface="+mn-lt"/>
                          <a:ea typeface="+mn-ea"/>
                          <a:cs typeface="+mn-cs"/>
                        </a:rPr>
                        <a:t>can be taken “to different sites and move around within a site”</a:t>
                      </a:r>
                      <a:r>
                        <a:rPr lang="en-US" sz="1600" dirty="0">
                          <a:effectLst/>
                        </a:rPr>
                        <a:t> </a:t>
                      </a:r>
                      <a:endParaRPr lang="en-US" sz="1600" dirty="0"/>
                    </a:p>
                  </a:txBody>
                  <a:tcPr/>
                </a:tc>
                <a:extLst>
                  <a:ext uri="{0D108BD9-81ED-4DB2-BD59-A6C34878D82A}">
                    <a16:rowId xmlns:a16="http://schemas.microsoft.com/office/drawing/2014/main" val="2082190075"/>
                  </a:ext>
                </a:extLst>
              </a:tr>
              <a:tr h="522878">
                <a:tc>
                  <a:txBody>
                    <a:bodyPr/>
                    <a:lstStyle/>
                    <a:p>
                      <a:r>
                        <a:rPr lang="en-US" sz="1600" kern="1200" dirty="0">
                          <a:solidFill>
                            <a:schemeClr val="dk1"/>
                          </a:solidFill>
                          <a:effectLst/>
                          <a:latin typeface="+mn-lt"/>
                          <a:ea typeface="+mn-ea"/>
                          <a:cs typeface="+mn-cs"/>
                        </a:rPr>
                        <a:t>SI: </a:t>
                      </a:r>
                    </a:p>
                    <a:p>
                      <a:r>
                        <a:rPr lang="en-US" sz="1600" kern="1200" dirty="0">
                          <a:solidFill>
                            <a:schemeClr val="dk1"/>
                          </a:solidFill>
                          <a:effectLst/>
                          <a:latin typeface="+mn-lt"/>
                          <a:ea typeface="+mn-ea"/>
                          <a:cs typeface="+mn-cs"/>
                        </a:rPr>
                        <a:t>social interactivity</a:t>
                      </a:r>
                      <a:endParaRPr lang="en-US" sz="1600" dirty="0"/>
                    </a:p>
                  </a:txBody>
                  <a:tcPr/>
                </a:tc>
                <a:tc>
                  <a:txBody>
                    <a:bodyPr/>
                    <a:lstStyle/>
                    <a:p>
                      <a:r>
                        <a:rPr lang="en-US" sz="1600" kern="1200" dirty="0">
                          <a:solidFill>
                            <a:schemeClr val="dk1"/>
                          </a:solidFill>
                          <a:effectLst/>
                          <a:latin typeface="+mn-lt"/>
                          <a:ea typeface="+mn-ea"/>
                          <a:cs typeface="+mn-cs"/>
                        </a:rPr>
                        <a:t>“can exchange data and collaborate with other people face to face”</a:t>
                      </a:r>
                      <a:r>
                        <a:rPr lang="en-US" sz="1600" dirty="0">
                          <a:effectLst/>
                        </a:rPr>
                        <a:t> </a:t>
                      </a:r>
                      <a:endParaRPr lang="en-US" sz="1600" dirty="0"/>
                    </a:p>
                  </a:txBody>
                  <a:tcPr/>
                </a:tc>
                <a:extLst>
                  <a:ext uri="{0D108BD9-81ED-4DB2-BD59-A6C34878D82A}">
                    <a16:rowId xmlns:a16="http://schemas.microsoft.com/office/drawing/2014/main" val="2365233413"/>
                  </a:ext>
                </a:extLst>
              </a:tr>
              <a:tr h="732030">
                <a:tc>
                  <a:txBody>
                    <a:bodyPr/>
                    <a:lstStyle/>
                    <a:p>
                      <a:r>
                        <a:rPr lang="en-US" sz="1600" kern="1200" dirty="0">
                          <a:solidFill>
                            <a:schemeClr val="dk1"/>
                          </a:solidFill>
                          <a:effectLst/>
                          <a:latin typeface="+mn-lt"/>
                          <a:ea typeface="+mn-ea"/>
                          <a:cs typeface="+mn-cs"/>
                        </a:rPr>
                        <a:t>CS: </a:t>
                      </a:r>
                    </a:p>
                    <a:p>
                      <a:r>
                        <a:rPr lang="en-US" sz="1600" kern="1200" dirty="0">
                          <a:solidFill>
                            <a:schemeClr val="dk1"/>
                          </a:solidFill>
                          <a:effectLst/>
                          <a:latin typeface="+mn-lt"/>
                          <a:ea typeface="+mn-ea"/>
                          <a:cs typeface="+mn-cs"/>
                        </a:rPr>
                        <a:t>context sensitivity </a:t>
                      </a:r>
                      <a:endParaRPr lang="en-US" sz="1600" dirty="0"/>
                    </a:p>
                  </a:txBody>
                  <a:tcPr/>
                </a:tc>
                <a:tc>
                  <a:txBody>
                    <a:bodyPr/>
                    <a:lstStyle/>
                    <a:p>
                      <a:r>
                        <a:rPr lang="en-US" sz="1600" kern="1200" dirty="0">
                          <a:solidFill>
                            <a:schemeClr val="dk1"/>
                          </a:solidFill>
                          <a:effectLst/>
                          <a:latin typeface="+mn-lt"/>
                          <a:ea typeface="+mn-ea"/>
                          <a:cs typeface="+mn-cs"/>
                        </a:rPr>
                        <a:t>“can gather data unique to the current location, environment, and time, including both real and simulated data”</a:t>
                      </a:r>
                      <a:r>
                        <a:rPr lang="en-US" sz="1600" dirty="0">
                          <a:effectLst/>
                        </a:rPr>
                        <a:t> </a:t>
                      </a:r>
                      <a:endParaRPr lang="en-US" sz="1600" dirty="0"/>
                    </a:p>
                  </a:txBody>
                  <a:tcPr/>
                </a:tc>
                <a:extLst>
                  <a:ext uri="{0D108BD9-81ED-4DB2-BD59-A6C34878D82A}">
                    <a16:rowId xmlns:a16="http://schemas.microsoft.com/office/drawing/2014/main" val="4091690663"/>
                  </a:ext>
                </a:extLst>
              </a:tr>
              <a:tr h="661046">
                <a:tc>
                  <a:txBody>
                    <a:bodyPr/>
                    <a:lstStyle/>
                    <a:p>
                      <a:r>
                        <a:rPr lang="en-US" sz="1600" kern="1200" dirty="0">
                          <a:solidFill>
                            <a:schemeClr val="dk1"/>
                          </a:solidFill>
                          <a:effectLst/>
                          <a:latin typeface="+mn-lt"/>
                          <a:ea typeface="+mn-ea"/>
                          <a:cs typeface="+mn-cs"/>
                        </a:rPr>
                        <a:t>C: </a:t>
                      </a:r>
                    </a:p>
                    <a:p>
                      <a:r>
                        <a:rPr lang="en-US" sz="1600" kern="1200" dirty="0">
                          <a:solidFill>
                            <a:schemeClr val="dk1"/>
                          </a:solidFill>
                          <a:effectLst/>
                          <a:latin typeface="+mn-lt"/>
                          <a:ea typeface="+mn-ea"/>
                          <a:cs typeface="+mn-cs"/>
                        </a:rPr>
                        <a:t>connectivity</a:t>
                      </a:r>
                      <a:endParaRPr lang="en-US" sz="1600" dirty="0"/>
                    </a:p>
                  </a:txBody>
                  <a:tcPr/>
                </a:tc>
                <a:tc>
                  <a:txBody>
                    <a:bodyPr/>
                    <a:lstStyle/>
                    <a:p>
                      <a:r>
                        <a:rPr lang="en-US" sz="1600" kern="1200" dirty="0">
                          <a:solidFill>
                            <a:schemeClr val="dk1"/>
                          </a:solidFill>
                          <a:effectLst/>
                          <a:latin typeface="+mn-lt"/>
                          <a:ea typeface="+mn-ea"/>
                          <a:cs typeface="+mn-cs"/>
                        </a:rPr>
                        <a:t>“can connect handhelds to data collection devices, other handhelds, and to a common network that creates a true shared environment”</a:t>
                      </a:r>
                      <a:endParaRPr lang="en-US" sz="1600" dirty="0"/>
                    </a:p>
                  </a:txBody>
                  <a:tcPr/>
                </a:tc>
                <a:extLst>
                  <a:ext uri="{0D108BD9-81ED-4DB2-BD59-A6C34878D82A}">
                    <a16:rowId xmlns:a16="http://schemas.microsoft.com/office/drawing/2014/main" val="2382050540"/>
                  </a:ext>
                </a:extLst>
              </a:tr>
              <a:tr h="522878">
                <a:tc>
                  <a:txBody>
                    <a:bodyPr/>
                    <a:lstStyle/>
                    <a:p>
                      <a:r>
                        <a:rPr lang="en-US" sz="1600" kern="1200" dirty="0">
                          <a:solidFill>
                            <a:schemeClr val="dk1"/>
                          </a:solidFill>
                          <a:effectLst/>
                          <a:latin typeface="+mn-lt"/>
                          <a:ea typeface="+mn-ea"/>
                          <a:cs typeface="+mn-cs"/>
                        </a:rPr>
                        <a:t>I:</a:t>
                      </a:r>
                    </a:p>
                    <a:p>
                      <a:r>
                        <a:rPr lang="en-US" sz="1600" kern="1200" dirty="0">
                          <a:solidFill>
                            <a:schemeClr val="dk1"/>
                          </a:solidFill>
                          <a:effectLst/>
                          <a:latin typeface="+mn-lt"/>
                          <a:ea typeface="+mn-ea"/>
                          <a:cs typeface="+mn-cs"/>
                        </a:rPr>
                        <a:t>individuality</a:t>
                      </a:r>
                      <a:endParaRPr lang="en-US" sz="1600" dirty="0"/>
                    </a:p>
                  </a:txBody>
                  <a:tcPr/>
                </a:tc>
                <a:tc>
                  <a:txBody>
                    <a:bodyPr/>
                    <a:lstStyle/>
                    <a:p>
                      <a:r>
                        <a:rPr lang="en-US" sz="1600" kern="1200" dirty="0">
                          <a:solidFill>
                            <a:schemeClr val="dk1"/>
                          </a:solidFill>
                          <a:effectLst/>
                          <a:latin typeface="+mn-lt"/>
                          <a:ea typeface="+mn-ea"/>
                          <a:cs typeface="+mn-cs"/>
                        </a:rPr>
                        <a:t>“can provide unique scaffolding that is customized to the individual’s path of investigation” </a:t>
                      </a:r>
                      <a:endParaRPr lang="en-US" sz="1600" dirty="0"/>
                    </a:p>
                  </a:txBody>
                  <a:tcPr/>
                </a:tc>
                <a:extLst>
                  <a:ext uri="{0D108BD9-81ED-4DB2-BD59-A6C34878D82A}">
                    <a16:rowId xmlns:a16="http://schemas.microsoft.com/office/drawing/2014/main" val="674972975"/>
                  </a:ext>
                </a:extLst>
              </a:tr>
            </a:tbl>
          </a:graphicData>
        </a:graphic>
      </p:graphicFrame>
      <p:sp>
        <p:nvSpPr>
          <p:cNvPr id="8" name="TextBox 7">
            <a:extLst>
              <a:ext uri="{FF2B5EF4-FFF2-40B4-BE49-F238E27FC236}">
                <a16:creationId xmlns:a16="http://schemas.microsoft.com/office/drawing/2014/main" id="{C3C8C4DD-A039-D14D-912C-80DF60F639BC}"/>
              </a:ext>
            </a:extLst>
          </p:cNvPr>
          <p:cNvSpPr txBox="1"/>
          <p:nvPr/>
        </p:nvSpPr>
        <p:spPr>
          <a:xfrm>
            <a:off x="8015998" y="6123450"/>
            <a:ext cx="2342051" cy="307777"/>
          </a:xfrm>
          <a:prstGeom prst="rect">
            <a:avLst/>
          </a:prstGeom>
          <a:noFill/>
        </p:spPr>
        <p:txBody>
          <a:bodyPr wrap="non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cs typeface="+mn-cs"/>
              </a:rPr>
              <a:t>(</a:t>
            </a:r>
            <a:r>
              <a:rPr kumimoji="0" lang="en-US" sz="1400" b="0" i="0" u="none" strike="noStrike" kern="1200" cap="none" spc="0" normalizeH="0" baseline="0" noProof="0" dirty="0" err="1">
                <a:ln>
                  <a:noFill/>
                </a:ln>
                <a:solidFill>
                  <a:prstClr val="black"/>
                </a:solidFill>
                <a:effectLst/>
                <a:uLnTx/>
                <a:uFillTx/>
                <a:latin typeface="Arial"/>
                <a:cs typeface="+mn-cs"/>
              </a:rPr>
              <a:t>Klopfer</a:t>
            </a:r>
            <a:r>
              <a:rPr kumimoji="0" lang="en-US" sz="1400" b="0" i="0" u="none" strike="noStrike" kern="1200" cap="none" spc="0" normalizeH="0" baseline="0" noProof="0" dirty="0">
                <a:ln>
                  <a:noFill/>
                </a:ln>
                <a:solidFill>
                  <a:prstClr val="black"/>
                </a:solidFill>
                <a:effectLst/>
                <a:uLnTx/>
                <a:uFillTx/>
                <a:latin typeface="Arial"/>
                <a:cs typeface="+mn-cs"/>
              </a:rPr>
              <a:t>, et al., 2002, p. 95)</a:t>
            </a:r>
          </a:p>
        </p:txBody>
      </p:sp>
    </p:spTree>
    <p:extLst>
      <p:ext uri="{BB962C8B-B14F-4D97-AF65-F5344CB8AC3E}">
        <p14:creationId xmlns:p14="http://schemas.microsoft.com/office/powerpoint/2010/main" val="1969501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Findings</a:t>
            </a:r>
          </a:p>
        </p:txBody>
      </p:sp>
      <p:graphicFrame>
        <p:nvGraphicFramePr>
          <p:cNvPr id="3" name="Table 2">
            <a:extLst>
              <a:ext uri="{FF2B5EF4-FFF2-40B4-BE49-F238E27FC236}">
                <a16:creationId xmlns:a16="http://schemas.microsoft.com/office/drawing/2014/main" id="{04C6C0FF-14DE-0840-AE4E-5C95E577A622}"/>
              </a:ext>
            </a:extLst>
          </p:cNvPr>
          <p:cNvGraphicFramePr>
            <a:graphicFrameLocks noGrp="1"/>
          </p:cNvGraphicFramePr>
          <p:nvPr/>
        </p:nvGraphicFramePr>
        <p:xfrm>
          <a:off x="710121" y="2441593"/>
          <a:ext cx="5132748" cy="2333838"/>
        </p:xfrm>
        <a:graphic>
          <a:graphicData uri="http://schemas.openxmlformats.org/drawingml/2006/table">
            <a:tbl>
              <a:tblPr firstRow="1" firstCol="1" bandRow="1">
                <a:tableStyleId>{3B4B98B0-60AC-42C2-AFA5-B58CD77FA1E5}</a:tableStyleId>
              </a:tblPr>
              <a:tblGrid>
                <a:gridCol w="3405529">
                  <a:extLst>
                    <a:ext uri="{9D8B030D-6E8A-4147-A177-3AD203B41FA5}">
                      <a16:colId xmlns:a16="http://schemas.microsoft.com/office/drawing/2014/main" val="4239548628"/>
                    </a:ext>
                  </a:extLst>
                </a:gridCol>
                <a:gridCol w="1727219">
                  <a:extLst>
                    <a:ext uri="{9D8B030D-6E8A-4147-A177-3AD203B41FA5}">
                      <a16:colId xmlns:a16="http://schemas.microsoft.com/office/drawing/2014/main" val="2958093333"/>
                    </a:ext>
                  </a:extLst>
                </a:gridCol>
              </a:tblGrid>
              <a:tr h="354774">
                <a:tc gridSpan="2">
                  <a:txBody>
                    <a:bodyPr/>
                    <a:lstStyle/>
                    <a:p>
                      <a:pPr marL="0" marR="0">
                        <a:lnSpc>
                          <a:spcPct val="107000"/>
                        </a:lnSpc>
                        <a:spcBef>
                          <a:spcPts val="600"/>
                        </a:spcBef>
                        <a:spcAft>
                          <a:spcPts val="800"/>
                        </a:spcAft>
                      </a:pPr>
                      <a:endParaRPr lang="en-US" sz="1600" dirty="0">
                        <a:effectLst/>
                        <a:latin typeface="+mn-lt"/>
                        <a:ea typeface="DengXia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806193629"/>
                  </a:ext>
                </a:extLst>
              </a:tr>
              <a:tr h="329844">
                <a:tc>
                  <a:txBody>
                    <a:bodyPr/>
                    <a:lstStyle/>
                    <a:p>
                      <a:pPr marL="0" marR="0">
                        <a:lnSpc>
                          <a:spcPct val="107000"/>
                        </a:lnSpc>
                        <a:spcBef>
                          <a:spcPts val="0"/>
                        </a:spcBef>
                        <a:spcAft>
                          <a:spcPts val="800"/>
                        </a:spcAft>
                      </a:pPr>
                      <a:r>
                        <a:rPr lang="en-US" sz="1600" b="1" dirty="0">
                          <a:effectLst/>
                          <a:latin typeface="+mn-lt"/>
                        </a:rPr>
                        <a:t>Game Features</a:t>
                      </a:r>
                      <a:endParaRPr lang="en-US" sz="1600" b="1" dirty="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1" dirty="0">
                          <a:effectLst/>
                          <a:latin typeface="+mn-lt"/>
                        </a:rPr>
                        <a:t>Freq. </a:t>
                      </a:r>
                      <a:endParaRPr lang="en-US" sz="1600" b="1"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20390682"/>
                  </a:ext>
                </a:extLst>
              </a:tr>
              <a:tr h="329844">
                <a:tc>
                  <a:txBody>
                    <a:bodyPr/>
                    <a:lstStyle/>
                    <a:p>
                      <a:pPr marL="0" marR="0">
                        <a:lnSpc>
                          <a:spcPct val="107000"/>
                        </a:lnSpc>
                        <a:spcBef>
                          <a:spcPts val="0"/>
                        </a:spcBef>
                        <a:spcAft>
                          <a:spcPts val="800"/>
                        </a:spcAft>
                      </a:pPr>
                      <a:r>
                        <a:rPr lang="en-US" sz="1600" b="0">
                          <a:effectLst/>
                          <a:latin typeface="+mn-lt"/>
                        </a:rPr>
                        <a:t>Scores (points, coins, stars)</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0">
                          <a:effectLst/>
                          <a:latin typeface="+mn-lt"/>
                        </a:rPr>
                        <a:t>21</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2416442"/>
                  </a:ext>
                </a:extLst>
              </a:tr>
              <a:tr h="329844">
                <a:tc>
                  <a:txBody>
                    <a:bodyPr/>
                    <a:lstStyle/>
                    <a:p>
                      <a:pPr marL="0" marR="0">
                        <a:lnSpc>
                          <a:spcPct val="107000"/>
                        </a:lnSpc>
                        <a:spcBef>
                          <a:spcPts val="0"/>
                        </a:spcBef>
                        <a:spcAft>
                          <a:spcPts val="800"/>
                        </a:spcAft>
                      </a:pPr>
                      <a:r>
                        <a:rPr lang="en-US" sz="1600" b="0">
                          <a:effectLst/>
                          <a:latin typeface="+mn-lt"/>
                        </a:rPr>
                        <a:t>Narrative</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0" dirty="0">
                          <a:effectLst/>
                          <a:latin typeface="+mn-lt"/>
                        </a:rPr>
                        <a:t>14</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940317"/>
                  </a:ext>
                </a:extLst>
              </a:tr>
              <a:tr h="329844">
                <a:tc>
                  <a:txBody>
                    <a:bodyPr/>
                    <a:lstStyle/>
                    <a:p>
                      <a:pPr marL="0" marR="0">
                        <a:lnSpc>
                          <a:spcPct val="107000"/>
                        </a:lnSpc>
                        <a:spcBef>
                          <a:spcPts val="0"/>
                        </a:spcBef>
                        <a:spcAft>
                          <a:spcPts val="800"/>
                        </a:spcAft>
                      </a:pPr>
                      <a:r>
                        <a:rPr lang="en-US" sz="1600" b="0">
                          <a:effectLst/>
                          <a:latin typeface="+mn-lt"/>
                        </a:rPr>
                        <a:t>Levels/Stages</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0">
                          <a:effectLst/>
                          <a:latin typeface="+mn-lt"/>
                        </a:rPr>
                        <a:t>12</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92083332"/>
                  </a:ext>
                </a:extLst>
              </a:tr>
              <a:tr h="329844">
                <a:tc>
                  <a:txBody>
                    <a:bodyPr/>
                    <a:lstStyle/>
                    <a:p>
                      <a:pPr marL="0" marR="0">
                        <a:lnSpc>
                          <a:spcPct val="107000"/>
                        </a:lnSpc>
                        <a:spcBef>
                          <a:spcPts val="0"/>
                        </a:spcBef>
                        <a:spcAft>
                          <a:spcPts val="800"/>
                        </a:spcAft>
                      </a:pPr>
                      <a:r>
                        <a:rPr lang="en-US" sz="1600" b="0">
                          <a:effectLst/>
                          <a:latin typeface="+mn-lt"/>
                        </a:rPr>
                        <a:t>Leaderboard</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0" dirty="0">
                          <a:effectLst/>
                          <a:latin typeface="+mn-lt"/>
                        </a:rPr>
                        <a:t> 5</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8774464"/>
                  </a:ext>
                </a:extLst>
              </a:tr>
              <a:tr h="329844">
                <a:tc>
                  <a:txBody>
                    <a:bodyPr/>
                    <a:lstStyle/>
                    <a:p>
                      <a:pPr marL="0" marR="0">
                        <a:lnSpc>
                          <a:spcPct val="107000"/>
                        </a:lnSpc>
                        <a:spcBef>
                          <a:spcPts val="0"/>
                        </a:spcBef>
                        <a:spcAft>
                          <a:spcPts val="800"/>
                        </a:spcAft>
                      </a:pPr>
                      <a:r>
                        <a:rPr lang="en-US" sz="1600" b="0">
                          <a:effectLst/>
                          <a:latin typeface="+mn-lt"/>
                        </a:rPr>
                        <a:t>Role-playing</a:t>
                      </a:r>
                      <a:endParaRPr lang="en-US" sz="1600" b="0">
                        <a:effectLst/>
                        <a:latin typeface="+mn-lt"/>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b="0" dirty="0">
                          <a:effectLst/>
                          <a:latin typeface="+mn-lt"/>
                        </a:rPr>
                        <a:t> 5</a:t>
                      </a:r>
                      <a:endParaRPr lang="en-US" sz="1600" b="0" dirty="0">
                        <a:effectLst/>
                        <a:latin typeface="+mn-lt"/>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33154877"/>
                  </a:ext>
                </a:extLst>
              </a:tr>
            </a:tbl>
          </a:graphicData>
        </a:graphic>
      </p:graphicFrame>
      <p:grpSp>
        <p:nvGrpSpPr>
          <p:cNvPr id="16" name="그룹 3">
            <a:extLst>
              <a:ext uri="{FF2B5EF4-FFF2-40B4-BE49-F238E27FC236}">
                <a16:creationId xmlns:a16="http://schemas.microsoft.com/office/drawing/2014/main" id="{4D2E077F-BA70-AD4D-8AF9-EB3EFE51F157}"/>
              </a:ext>
            </a:extLst>
          </p:cNvPr>
          <p:cNvGrpSpPr/>
          <p:nvPr/>
        </p:nvGrpSpPr>
        <p:grpSpPr>
          <a:xfrm>
            <a:off x="6505441" y="1659597"/>
            <a:ext cx="4120267" cy="938664"/>
            <a:chOff x="4339723" y="1510452"/>
            <a:chExt cx="3819965" cy="938664"/>
          </a:xfrm>
        </p:grpSpPr>
        <p:sp>
          <p:nvSpPr>
            <p:cNvPr id="17" name="TextBox 16">
              <a:extLst>
                <a:ext uri="{FF2B5EF4-FFF2-40B4-BE49-F238E27FC236}">
                  <a16:creationId xmlns:a16="http://schemas.microsoft.com/office/drawing/2014/main" id="{92F0178A-C5F2-9B42-BD6F-56142023AE1E}"/>
                </a:ext>
              </a:extLst>
            </p:cNvPr>
            <p:cNvSpPr txBox="1"/>
            <p:nvPr/>
          </p:nvSpPr>
          <p:spPr>
            <a:xfrm>
              <a:off x="4339723" y="1925896"/>
              <a:ext cx="3819965" cy="523220"/>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Arial"/>
                  <a:cs typeface="Arial" pitchFamily="34" charset="0"/>
                </a:rPr>
                <a:t>18 out of the 30 studies specify the learning theories or principles that guided the game design</a:t>
              </a:r>
              <a:endParaRPr kumimoji="0" lang="ko-KR" altLang="en-US" sz="1400" b="0" i="0" u="none" strike="noStrike" kern="1200" cap="none" spc="0" normalizeH="0" baseline="0" noProof="0" dirty="0">
                <a:ln>
                  <a:noFill/>
                </a:ln>
                <a:solidFill>
                  <a:prstClr val="black"/>
                </a:solidFill>
                <a:effectLst/>
                <a:uLnTx/>
                <a:uFillTx/>
                <a:latin typeface="Arial"/>
                <a:cs typeface="Arial" pitchFamily="34" charset="0"/>
              </a:endParaRPr>
            </a:p>
          </p:txBody>
        </p:sp>
        <p:sp>
          <p:nvSpPr>
            <p:cNvPr id="18" name="TextBox 17">
              <a:extLst>
                <a:ext uri="{FF2B5EF4-FFF2-40B4-BE49-F238E27FC236}">
                  <a16:creationId xmlns:a16="http://schemas.microsoft.com/office/drawing/2014/main" id="{6FAD2E5D-65B6-414C-AB9B-7DFB62B86DF5}"/>
                </a:ext>
              </a:extLst>
            </p:cNvPr>
            <p:cNvSpPr txBox="1"/>
            <p:nvPr/>
          </p:nvSpPr>
          <p:spPr>
            <a:xfrm>
              <a:off x="4496828" y="1510452"/>
              <a:ext cx="3492000" cy="338554"/>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a:cs typeface="Arial" pitchFamily="34" charset="0"/>
                </a:rPr>
                <a:t>Learning Theories/Principles</a:t>
              </a:r>
              <a:endParaRPr kumimoji="0" lang="ko-KR" altLang="en-US" sz="1600" b="1" i="0" u="none" strike="noStrike" kern="1200" cap="none" spc="0" normalizeH="0" baseline="0" noProof="0" dirty="0">
                <a:ln>
                  <a:noFill/>
                </a:ln>
                <a:solidFill>
                  <a:prstClr val="black"/>
                </a:solidFill>
                <a:effectLst/>
                <a:uLnTx/>
                <a:uFillTx/>
                <a:latin typeface="Arial"/>
                <a:cs typeface="Arial" pitchFamily="34" charset="0"/>
              </a:endParaRPr>
            </a:p>
          </p:txBody>
        </p:sp>
      </p:grpSp>
      <p:grpSp>
        <p:nvGrpSpPr>
          <p:cNvPr id="19" name="Group 18">
            <a:extLst>
              <a:ext uri="{FF2B5EF4-FFF2-40B4-BE49-F238E27FC236}">
                <a16:creationId xmlns:a16="http://schemas.microsoft.com/office/drawing/2014/main" id="{304126C9-B173-1C4E-A869-5087E58CF952}"/>
              </a:ext>
            </a:extLst>
          </p:cNvPr>
          <p:cNvGrpSpPr/>
          <p:nvPr/>
        </p:nvGrpSpPr>
        <p:grpSpPr>
          <a:xfrm>
            <a:off x="6521930" y="2734520"/>
            <a:ext cx="4411436" cy="3304745"/>
            <a:chOff x="6521930" y="2332184"/>
            <a:chExt cx="4411436" cy="3304745"/>
          </a:xfrm>
        </p:grpSpPr>
        <p:sp>
          <p:nvSpPr>
            <p:cNvPr id="13" name="Oval 12">
              <a:extLst>
                <a:ext uri="{FF2B5EF4-FFF2-40B4-BE49-F238E27FC236}">
                  <a16:creationId xmlns:a16="http://schemas.microsoft.com/office/drawing/2014/main" id="{CC56AF9F-9434-9A4A-A860-7E670F5D110D}"/>
                </a:ext>
              </a:extLst>
            </p:cNvPr>
            <p:cNvSpPr/>
            <p:nvPr/>
          </p:nvSpPr>
          <p:spPr>
            <a:xfrm>
              <a:off x="8211294" y="2332184"/>
              <a:ext cx="914400" cy="914400"/>
            </a:xfrm>
            <a:prstGeom prst="ellipse">
              <a:avLst/>
            </a:prstGeom>
            <a:solidFill>
              <a:schemeClr val="bg1"/>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28" name="TextBox 27">
              <a:extLst>
                <a:ext uri="{FF2B5EF4-FFF2-40B4-BE49-F238E27FC236}">
                  <a16:creationId xmlns:a16="http://schemas.microsoft.com/office/drawing/2014/main" id="{39BAAD47-6D39-1447-98C7-C5484CFF803E}"/>
                </a:ext>
              </a:extLst>
            </p:cNvPr>
            <p:cNvSpPr txBox="1"/>
            <p:nvPr/>
          </p:nvSpPr>
          <p:spPr>
            <a:xfrm>
              <a:off x="8174185" y="2428347"/>
              <a:ext cx="996797" cy="707886"/>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mn-cs"/>
                </a:rPr>
                <a:t>Gardner's theory of multiple intelligence</a:t>
              </a:r>
            </a:p>
          </p:txBody>
        </p:sp>
        <p:grpSp>
          <p:nvGrpSpPr>
            <p:cNvPr id="4" name="Group 3">
              <a:extLst>
                <a:ext uri="{FF2B5EF4-FFF2-40B4-BE49-F238E27FC236}">
                  <a16:creationId xmlns:a16="http://schemas.microsoft.com/office/drawing/2014/main" id="{9BB7E9D7-C846-C346-BD84-631884986104}"/>
                </a:ext>
              </a:extLst>
            </p:cNvPr>
            <p:cNvGrpSpPr/>
            <p:nvPr/>
          </p:nvGrpSpPr>
          <p:grpSpPr>
            <a:xfrm>
              <a:off x="6521930" y="2937919"/>
              <a:ext cx="4411436" cy="2699010"/>
              <a:chOff x="6521930" y="2937919"/>
              <a:chExt cx="4411436" cy="2699010"/>
            </a:xfrm>
          </p:grpSpPr>
          <p:sp>
            <p:nvSpPr>
              <p:cNvPr id="6" name="Rounded Rectangle 3">
                <a:extLst>
                  <a:ext uri="{FF2B5EF4-FFF2-40B4-BE49-F238E27FC236}">
                    <a16:creationId xmlns:a16="http://schemas.microsoft.com/office/drawing/2014/main" id="{13FFDFA2-DACD-C944-B2BA-3A70DDCA3D27}"/>
                  </a:ext>
                </a:extLst>
              </p:cNvPr>
              <p:cNvSpPr/>
              <p:nvPr/>
            </p:nvSpPr>
            <p:spPr>
              <a:xfrm rot="18900000" flipH="1">
                <a:off x="8071700" y="3535984"/>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1"/>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7" name="Rounded Rectangle 3">
                <a:extLst>
                  <a:ext uri="{FF2B5EF4-FFF2-40B4-BE49-F238E27FC236}">
                    <a16:creationId xmlns:a16="http://schemas.microsoft.com/office/drawing/2014/main" id="{7BB3958E-3DFF-3142-A2F1-41981691AFC1}"/>
                  </a:ext>
                </a:extLst>
              </p:cNvPr>
              <p:cNvSpPr/>
              <p:nvPr/>
            </p:nvSpPr>
            <p:spPr>
              <a:xfrm rot="2700000">
                <a:off x="9243771" y="3503868"/>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1"/>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8" name="Rounded Rectangle 3">
                <a:extLst>
                  <a:ext uri="{FF2B5EF4-FFF2-40B4-BE49-F238E27FC236}">
                    <a16:creationId xmlns:a16="http://schemas.microsoft.com/office/drawing/2014/main" id="{E3FD8622-4CA4-9F44-993F-6CD562142C59}"/>
                  </a:ext>
                </a:extLst>
              </p:cNvPr>
              <p:cNvSpPr/>
              <p:nvPr/>
            </p:nvSpPr>
            <p:spPr>
              <a:xfrm rot="21600000" flipH="1">
                <a:off x="8626288" y="3238039"/>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2"/>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9" name="Rounded Rectangle 3">
                <a:extLst>
                  <a:ext uri="{FF2B5EF4-FFF2-40B4-BE49-F238E27FC236}">
                    <a16:creationId xmlns:a16="http://schemas.microsoft.com/office/drawing/2014/main" id="{076782A9-120C-E94E-8860-9413B7620985}"/>
                  </a:ext>
                </a:extLst>
              </p:cNvPr>
              <p:cNvSpPr/>
              <p:nvPr/>
            </p:nvSpPr>
            <p:spPr>
              <a:xfrm rot="16200000" flipH="1">
                <a:off x="7904939" y="4130148"/>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2"/>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0" name="Rounded Rectangle 3">
                <a:extLst>
                  <a:ext uri="{FF2B5EF4-FFF2-40B4-BE49-F238E27FC236}">
                    <a16:creationId xmlns:a16="http://schemas.microsoft.com/office/drawing/2014/main" id="{D73C843B-8DE9-A544-8D90-2232778DE4C3}"/>
                  </a:ext>
                </a:extLst>
              </p:cNvPr>
              <p:cNvSpPr/>
              <p:nvPr/>
            </p:nvSpPr>
            <p:spPr>
              <a:xfrm rot="16200000" flipH="1">
                <a:off x="9477038" y="4132871"/>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gradFill>
                <a:gsLst>
                  <a:gs pos="48000">
                    <a:schemeClr val="accent2"/>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1" name="Oval 10">
                <a:extLst>
                  <a:ext uri="{FF2B5EF4-FFF2-40B4-BE49-F238E27FC236}">
                    <a16:creationId xmlns:a16="http://schemas.microsoft.com/office/drawing/2014/main" id="{21839AFD-86E9-2448-BD86-31579325E692}"/>
                  </a:ext>
                </a:extLst>
              </p:cNvPr>
              <p:cNvSpPr/>
              <p:nvPr/>
            </p:nvSpPr>
            <p:spPr>
              <a:xfrm>
                <a:off x="6542035" y="4120959"/>
                <a:ext cx="914400" cy="914400"/>
              </a:xfrm>
              <a:prstGeom prst="ellipse">
                <a:avLst/>
              </a:prstGeom>
              <a:solidFill>
                <a:schemeClr val="bg1"/>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2" name="Oval 11">
                <a:extLst>
                  <a:ext uri="{FF2B5EF4-FFF2-40B4-BE49-F238E27FC236}">
                    <a16:creationId xmlns:a16="http://schemas.microsoft.com/office/drawing/2014/main" id="{D560F86B-C969-BD41-AA2F-0CF6092B8582}"/>
                  </a:ext>
                </a:extLst>
              </p:cNvPr>
              <p:cNvSpPr/>
              <p:nvPr/>
            </p:nvSpPr>
            <p:spPr>
              <a:xfrm>
                <a:off x="7038789" y="2937919"/>
                <a:ext cx="914400" cy="914400"/>
              </a:xfrm>
              <a:prstGeom prst="ellipse">
                <a:avLst/>
              </a:pr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Arial"/>
                  <a:cs typeface="+mn-cs"/>
                </a:endParaRPr>
              </a:p>
            </p:txBody>
          </p:sp>
          <p:sp>
            <p:nvSpPr>
              <p:cNvPr id="14" name="Oval 13">
                <a:extLst>
                  <a:ext uri="{FF2B5EF4-FFF2-40B4-BE49-F238E27FC236}">
                    <a16:creationId xmlns:a16="http://schemas.microsoft.com/office/drawing/2014/main" id="{83F117B9-3F3B-4F4F-8A3A-B8D0B3DAE4BF}"/>
                  </a:ext>
                </a:extLst>
              </p:cNvPr>
              <p:cNvSpPr/>
              <p:nvPr/>
            </p:nvSpPr>
            <p:spPr>
              <a:xfrm>
                <a:off x="9415053" y="2937919"/>
                <a:ext cx="914400" cy="914400"/>
              </a:xfrm>
              <a:prstGeom prst="ellipse">
                <a:avLst/>
              </a:pr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15" name="Oval 14">
                <a:extLst>
                  <a:ext uri="{FF2B5EF4-FFF2-40B4-BE49-F238E27FC236}">
                    <a16:creationId xmlns:a16="http://schemas.microsoft.com/office/drawing/2014/main" id="{5043E448-2CF5-0D41-8FB4-D04122A9A731}"/>
                  </a:ext>
                </a:extLst>
              </p:cNvPr>
              <p:cNvSpPr/>
              <p:nvPr/>
            </p:nvSpPr>
            <p:spPr>
              <a:xfrm>
                <a:off x="9956497" y="4120959"/>
                <a:ext cx="914400" cy="914400"/>
              </a:xfrm>
              <a:prstGeom prst="ellipse">
                <a:avLst/>
              </a:prstGeom>
              <a:solidFill>
                <a:schemeClr val="bg1"/>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Arial"/>
                  <a:cs typeface="+mn-cs"/>
                </a:endParaRPr>
              </a:p>
            </p:txBody>
          </p:sp>
          <p:sp>
            <p:nvSpPr>
              <p:cNvPr id="27" name="TextBox 26">
                <a:extLst>
                  <a:ext uri="{FF2B5EF4-FFF2-40B4-BE49-F238E27FC236}">
                    <a16:creationId xmlns:a16="http://schemas.microsoft.com/office/drawing/2014/main" id="{C2F549EA-32B9-DF4A-84F5-2C16A467E8EF}"/>
                  </a:ext>
                </a:extLst>
              </p:cNvPr>
              <p:cNvSpPr txBox="1"/>
              <p:nvPr/>
            </p:nvSpPr>
            <p:spPr>
              <a:xfrm>
                <a:off x="6964432" y="3118120"/>
                <a:ext cx="1052490" cy="553998"/>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mn-cs"/>
                  </a:rPr>
                  <a:t>Gee’s game- based learning principle</a:t>
                </a:r>
              </a:p>
            </p:txBody>
          </p:sp>
          <p:sp>
            <p:nvSpPr>
              <p:cNvPr id="30" name="TextBox 29">
                <a:extLst>
                  <a:ext uri="{FF2B5EF4-FFF2-40B4-BE49-F238E27FC236}">
                    <a16:creationId xmlns:a16="http://schemas.microsoft.com/office/drawing/2014/main" id="{87DAEDC5-6E43-BA46-805B-3A5730024F9F}"/>
                  </a:ext>
                </a:extLst>
              </p:cNvPr>
              <p:cNvSpPr txBox="1"/>
              <p:nvPr/>
            </p:nvSpPr>
            <p:spPr>
              <a:xfrm>
                <a:off x="9373854" y="3091700"/>
                <a:ext cx="996797" cy="553998"/>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mn-cs"/>
                  </a:rPr>
                  <a:t>Werbach's gamification framework</a:t>
                </a:r>
              </a:p>
            </p:txBody>
          </p:sp>
          <p:sp>
            <p:nvSpPr>
              <p:cNvPr id="31" name="TextBox 30">
                <a:extLst>
                  <a:ext uri="{FF2B5EF4-FFF2-40B4-BE49-F238E27FC236}">
                    <a16:creationId xmlns:a16="http://schemas.microsoft.com/office/drawing/2014/main" id="{2885FC9C-CD7B-5145-BE84-4CB7D5DB3E0F}"/>
                  </a:ext>
                </a:extLst>
              </p:cNvPr>
              <p:cNvSpPr txBox="1"/>
              <p:nvPr/>
            </p:nvSpPr>
            <p:spPr>
              <a:xfrm>
                <a:off x="9936569" y="4153707"/>
                <a:ext cx="996797" cy="861774"/>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cs typeface="+mn-cs"/>
                  </a:rPr>
                  <a:t>Prensky's digital game-based learning principles</a:t>
                </a:r>
              </a:p>
            </p:txBody>
          </p:sp>
          <p:sp>
            <p:nvSpPr>
              <p:cNvPr id="33" name="Rectangle 32">
                <a:extLst>
                  <a:ext uri="{FF2B5EF4-FFF2-40B4-BE49-F238E27FC236}">
                    <a16:creationId xmlns:a16="http://schemas.microsoft.com/office/drawing/2014/main" id="{7F9D9D07-EE9D-904B-944A-CABE0D79E764}"/>
                  </a:ext>
                </a:extLst>
              </p:cNvPr>
              <p:cNvSpPr/>
              <p:nvPr/>
            </p:nvSpPr>
            <p:spPr>
              <a:xfrm>
                <a:off x="6521930" y="4220981"/>
                <a:ext cx="963937" cy="646331"/>
              </a:xfrm>
              <a:prstGeom prst="rect">
                <a:avLst/>
              </a:prstGeom>
            </p:spPr>
            <p:txBody>
              <a:bodyPr wrap="square">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mn-cs"/>
                  </a:rPr>
                  <a:t>Csikszent-mihalyi's flow theory</a:t>
                </a:r>
              </a:p>
            </p:txBody>
          </p:sp>
          <p:grpSp>
            <p:nvGrpSpPr>
              <p:cNvPr id="34" name="Group 33">
                <a:extLst>
                  <a:ext uri="{FF2B5EF4-FFF2-40B4-BE49-F238E27FC236}">
                    <a16:creationId xmlns:a16="http://schemas.microsoft.com/office/drawing/2014/main" id="{1D075BD7-A70C-3649-A92E-A6AE47714FBA}"/>
                  </a:ext>
                </a:extLst>
              </p:cNvPr>
              <p:cNvGrpSpPr/>
              <p:nvPr/>
            </p:nvGrpSpPr>
            <p:grpSpPr>
              <a:xfrm>
                <a:off x="8386324" y="4138624"/>
                <a:ext cx="679096" cy="1498305"/>
                <a:chOff x="6805069" y="3644383"/>
                <a:chExt cx="1014087" cy="2170414"/>
              </a:xfrm>
            </p:grpSpPr>
            <p:sp>
              <p:nvSpPr>
                <p:cNvPr id="35" name="Rounded Rectangle 17">
                  <a:extLst>
                    <a:ext uri="{FF2B5EF4-FFF2-40B4-BE49-F238E27FC236}">
                      <a16:creationId xmlns:a16="http://schemas.microsoft.com/office/drawing/2014/main" id="{4ECEE27B-52E5-3543-9318-0E2424528BF5}"/>
                    </a:ext>
                  </a:extLst>
                </p:cNvPr>
                <p:cNvSpPr/>
                <p:nvPr/>
              </p:nvSpPr>
              <p:spPr>
                <a:xfrm>
                  <a:off x="6805069" y="3644383"/>
                  <a:ext cx="1014087" cy="2170414"/>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6" name="Rectangle 35">
                  <a:extLst>
                    <a:ext uri="{FF2B5EF4-FFF2-40B4-BE49-F238E27FC236}">
                      <a16:creationId xmlns:a16="http://schemas.microsoft.com/office/drawing/2014/main" id="{2C093A01-C4C9-A448-AEF9-916DD540A683}"/>
                    </a:ext>
                  </a:extLst>
                </p:cNvPr>
                <p:cNvSpPr/>
                <p:nvPr/>
              </p:nvSpPr>
              <p:spPr>
                <a:xfrm>
                  <a:off x="6856511" y="3888554"/>
                  <a:ext cx="911202" cy="168207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37" name="Rounded Rectangle 20">
                  <a:extLst>
                    <a:ext uri="{FF2B5EF4-FFF2-40B4-BE49-F238E27FC236}">
                      <a16:creationId xmlns:a16="http://schemas.microsoft.com/office/drawing/2014/main" id="{30999CF2-17F4-F642-AB05-731156A46877}"/>
                    </a:ext>
                  </a:extLst>
                </p:cNvPr>
                <p:cNvSpPr/>
                <p:nvPr/>
              </p:nvSpPr>
              <p:spPr>
                <a:xfrm>
                  <a:off x="7159167" y="3739266"/>
                  <a:ext cx="277421" cy="54261"/>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8" name="Oval 37">
                  <a:extLst>
                    <a:ext uri="{FF2B5EF4-FFF2-40B4-BE49-F238E27FC236}">
                      <a16:creationId xmlns:a16="http://schemas.microsoft.com/office/drawing/2014/main" id="{38674A2D-186C-D641-8C3D-E832BCAB31D4}"/>
                    </a:ext>
                  </a:extLst>
                </p:cNvPr>
                <p:cNvSpPr/>
                <p:nvPr/>
              </p:nvSpPr>
              <p:spPr>
                <a:xfrm>
                  <a:off x="7228520" y="5597766"/>
                  <a:ext cx="167183" cy="189890"/>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grpSp>
      <p:sp>
        <p:nvSpPr>
          <p:cNvPr id="39" name="TextBox 38">
            <a:extLst>
              <a:ext uri="{FF2B5EF4-FFF2-40B4-BE49-F238E27FC236}">
                <a16:creationId xmlns:a16="http://schemas.microsoft.com/office/drawing/2014/main" id="{BD2B020E-7C8B-824D-B63E-455037B8C79B}"/>
              </a:ext>
            </a:extLst>
          </p:cNvPr>
          <p:cNvSpPr txBox="1"/>
          <p:nvPr/>
        </p:nvSpPr>
        <p:spPr>
          <a:xfrm>
            <a:off x="1301542" y="1620525"/>
            <a:ext cx="3492000" cy="338554"/>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a:cs typeface="Arial" pitchFamily="34" charset="0"/>
              </a:rPr>
              <a:t>Game Features</a:t>
            </a:r>
            <a:endParaRPr kumimoji="0" lang="ko-KR" altLang="en-US" sz="1600" b="1" i="0" u="none" strike="noStrike" kern="1200" cap="none" spc="0" normalizeH="0" baseline="0" noProof="0" dirty="0">
              <a:ln>
                <a:noFill/>
              </a:ln>
              <a:solidFill>
                <a:prstClr val="black"/>
              </a:solidFill>
              <a:effectLst/>
              <a:uLnTx/>
              <a:uFillTx/>
              <a:latin typeface="Arial"/>
              <a:cs typeface="Arial" pitchFamily="34" charset="0"/>
            </a:endParaRPr>
          </a:p>
        </p:txBody>
      </p:sp>
    </p:spTree>
    <p:extLst>
      <p:ext uri="{BB962C8B-B14F-4D97-AF65-F5344CB8AC3E}">
        <p14:creationId xmlns:p14="http://schemas.microsoft.com/office/powerpoint/2010/main" val="3022718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Discussion</a:t>
            </a:r>
          </a:p>
        </p:txBody>
      </p:sp>
      <p:sp>
        <p:nvSpPr>
          <p:cNvPr id="9" name="TextBox 8">
            <a:extLst>
              <a:ext uri="{FF2B5EF4-FFF2-40B4-BE49-F238E27FC236}">
                <a16:creationId xmlns:a16="http://schemas.microsoft.com/office/drawing/2014/main" id="{F0D92B9D-69CC-5C48-B789-22FFBA6AA446}"/>
              </a:ext>
            </a:extLst>
          </p:cNvPr>
          <p:cNvSpPr txBox="1"/>
          <p:nvPr/>
        </p:nvSpPr>
        <p:spPr>
          <a:xfrm>
            <a:off x="1168400" y="1816100"/>
            <a:ext cx="6716600" cy="2708434"/>
          </a:xfrm>
          <a:prstGeom prst="rect">
            <a:avLst/>
          </a:prstGeom>
          <a:noFill/>
        </p:spPr>
        <p:txBody>
          <a:bodyPr wrap="square" rtlCol="0">
            <a:spAutoFit/>
          </a:bodyPr>
          <a:lstStyle/>
          <a:p>
            <a:pPr marL="285750" marR="0" lvl="0" indent="-285750" algn="l" defTabSz="91428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mn-cs"/>
              </a:rPr>
              <a:t>Studies that move beyond simple comparison of traditional approach and mobile game-based approach</a:t>
            </a:r>
          </a:p>
          <a:p>
            <a:pPr marL="285750" marR="0" lvl="0" indent="-285750" algn="l" defTabSz="91428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mn-cs"/>
              </a:rPr>
              <a:t>Studies that base the design of mobile games on learning and motivational theories</a:t>
            </a:r>
          </a:p>
          <a:p>
            <a:pPr marL="285750" marR="0" lvl="0" indent="-285750" algn="l" defTabSz="91428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mn-cs"/>
              </a:rPr>
              <a:t>Studies that adopt a theoretical framework to categorize learning outcomes</a:t>
            </a:r>
          </a:p>
          <a:p>
            <a:pPr marL="285750" marR="0" lvl="0" indent="-285750" algn="l" defTabSz="91428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cs typeface="+mn-cs"/>
              </a:rPr>
              <a:t>Longitudinal studies and replication studies</a:t>
            </a:r>
          </a:p>
        </p:txBody>
      </p:sp>
      <p:grpSp>
        <p:nvGrpSpPr>
          <p:cNvPr id="11" name="Group 10">
            <a:extLst>
              <a:ext uri="{FF2B5EF4-FFF2-40B4-BE49-F238E27FC236}">
                <a16:creationId xmlns:a16="http://schemas.microsoft.com/office/drawing/2014/main" id="{1660E89A-A595-2A46-BA90-0EC112D7A403}"/>
              </a:ext>
            </a:extLst>
          </p:cNvPr>
          <p:cNvGrpSpPr/>
          <p:nvPr/>
        </p:nvGrpSpPr>
        <p:grpSpPr>
          <a:xfrm>
            <a:off x="8246937" y="1852607"/>
            <a:ext cx="3282971" cy="4165581"/>
            <a:chOff x="7050383" y="1768681"/>
            <a:chExt cx="4432371" cy="5020830"/>
          </a:xfrm>
        </p:grpSpPr>
        <p:grpSp>
          <p:nvGrpSpPr>
            <p:cNvPr id="12" name="Group 11">
              <a:extLst>
                <a:ext uri="{FF2B5EF4-FFF2-40B4-BE49-F238E27FC236}">
                  <a16:creationId xmlns:a16="http://schemas.microsoft.com/office/drawing/2014/main" id="{1E19CB65-0743-5348-85E1-13644B923F4C}"/>
                </a:ext>
              </a:extLst>
            </p:cNvPr>
            <p:cNvGrpSpPr/>
            <p:nvPr/>
          </p:nvGrpSpPr>
          <p:grpSpPr>
            <a:xfrm>
              <a:off x="8591850" y="3249752"/>
              <a:ext cx="1369129" cy="2616029"/>
              <a:chOff x="3688167" y="3417317"/>
              <a:chExt cx="1152686" cy="2202466"/>
            </a:xfrm>
          </p:grpSpPr>
          <p:sp>
            <p:nvSpPr>
              <p:cNvPr id="25" name="Rounded Rectangle 17">
                <a:extLst>
                  <a:ext uri="{FF2B5EF4-FFF2-40B4-BE49-F238E27FC236}">
                    <a16:creationId xmlns:a16="http://schemas.microsoft.com/office/drawing/2014/main" id="{CD0A4549-787D-584E-8DBA-EC42DF769965}"/>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6" name="Rectangle 25">
                <a:extLst>
                  <a:ext uri="{FF2B5EF4-FFF2-40B4-BE49-F238E27FC236}">
                    <a16:creationId xmlns:a16="http://schemas.microsoft.com/office/drawing/2014/main" id="{87398F2F-7C25-0A41-ACF3-C42B04A19495}"/>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27" name="Rounded Rectangle 20">
                <a:extLst>
                  <a:ext uri="{FF2B5EF4-FFF2-40B4-BE49-F238E27FC236}">
                    <a16:creationId xmlns:a16="http://schemas.microsoft.com/office/drawing/2014/main" id="{0D03350A-3A01-8D4D-923C-F3956AB5AC32}"/>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8" name="Oval 27">
                <a:extLst>
                  <a:ext uri="{FF2B5EF4-FFF2-40B4-BE49-F238E27FC236}">
                    <a16:creationId xmlns:a16="http://schemas.microsoft.com/office/drawing/2014/main" id="{EB3BD948-3D65-1847-BF89-FB530D726591}"/>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9" name="Rectangle 28">
                <a:extLst>
                  <a:ext uri="{FF2B5EF4-FFF2-40B4-BE49-F238E27FC236}">
                    <a16:creationId xmlns:a16="http://schemas.microsoft.com/office/drawing/2014/main" id="{63FB80B3-FDAD-B94D-807D-0E5697486520}"/>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0" name="Rectangle 58">
                <a:extLst>
                  <a:ext uri="{FF2B5EF4-FFF2-40B4-BE49-F238E27FC236}">
                    <a16:creationId xmlns:a16="http://schemas.microsoft.com/office/drawing/2014/main" id="{9B601F14-A313-BD49-998C-C8EB31A13660}"/>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3" name="Group 12">
              <a:extLst>
                <a:ext uri="{FF2B5EF4-FFF2-40B4-BE49-F238E27FC236}">
                  <a16:creationId xmlns:a16="http://schemas.microsoft.com/office/drawing/2014/main" id="{4D48D0CC-201A-3241-8ECA-8EF4EAB9CD33}"/>
                </a:ext>
              </a:extLst>
            </p:cNvPr>
            <p:cNvGrpSpPr/>
            <p:nvPr/>
          </p:nvGrpSpPr>
          <p:grpSpPr>
            <a:xfrm>
              <a:off x="9011326" y="4504766"/>
              <a:ext cx="786996" cy="786996"/>
              <a:chOff x="3924417" y="4453570"/>
              <a:chExt cx="754422" cy="754422"/>
            </a:xfrm>
          </p:grpSpPr>
          <p:sp>
            <p:nvSpPr>
              <p:cNvPr id="23" name="Oval 22">
                <a:extLst>
                  <a:ext uri="{FF2B5EF4-FFF2-40B4-BE49-F238E27FC236}">
                    <a16:creationId xmlns:a16="http://schemas.microsoft.com/office/drawing/2014/main" id="{1BBD107C-9595-EF45-96C6-B51E8F45C42C}"/>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4" name="Oval 23">
                <a:extLst>
                  <a:ext uri="{FF2B5EF4-FFF2-40B4-BE49-F238E27FC236}">
                    <a16:creationId xmlns:a16="http://schemas.microsoft.com/office/drawing/2014/main" id="{FDF0EA15-42DF-D445-B1EF-D4B3EDDC283B}"/>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14" name="Oval 68">
              <a:extLst>
                <a:ext uri="{FF2B5EF4-FFF2-40B4-BE49-F238E27FC236}">
                  <a16:creationId xmlns:a16="http://schemas.microsoft.com/office/drawing/2014/main" id="{5493F6D2-324E-A64A-9777-E62A035F63AA}"/>
                </a:ext>
              </a:extLst>
            </p:cNvPr>
            <p:cNvSpPr/>
            <p:nvPr/>
          </p:nvSpPr>
          <p:spPr>
            <a:xfrm rot="205243">
              <a:off x="10380033" y="243657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5" name="Oval 68">
              <a:extLst>
                <a:ext uri="{FF2B5EF4-FFF2-40B4-BE49-F238E27FC236}">
                  <a16:creationId xmlns:a16="http://schemas.microsoft.com/office/drawing/2014/main" id="{D1DCEA2F-3A26-8A4F-BE9F-42E623ADAAC6}"/>
                </a:ext>
              </a:extLst>
            </p:cNvPr>
            <p:cNvSpPr/>
            <p:nvPr/>
          </p:nvSpPr>
          <p:spPr>
            <a:xfrm rot="285145" flipV="1">
              <a:off x="10302873" y="393315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6" name="Oval 68">
              <a:extLst>
                <a:ext uri="{FF2B5EF4-FFF2-40B4-BE49-F238E27FC236}">
                  <a16:creationId xmlns:a16="http://schemas.microsoft.com/office/drawing/2014/main" id="{06D17C5E-5F2D-244F-92ED-870F8719A9C4}"/>
                </a:ext>
              </a:extLst>
            </p:cNvPr>
            <p:cNvSpPr/>
            <p:nvPr/>
          </p:nvSpPr>
          <p:spPr>
            <a:xfrm rot="3052891" flipH="1">
              <a:off x="8778178" y="1839231"/>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7" name="Oval 68">
              <a:extLst>
                <a:ext uri="{FF2B5EF4-FFF2-40B4-BE49-F238E27FC236}">
                  <a16:creationId xmlns:a16="http://schemas.microsoft.com/office/drawing/2014/main" id="{6E060F44-3F28-B04C-8118-77CAF0F08499}"/>
                </a:ext>
              </a:extLst>
            </p:cNvPr>
            <p:cNvSpPr/>
            <p:nvPr/>
          </p:nvSpPr>
          <p:spPr>
            <a:xfrm rot="21302571" flipH="1">
              <a:off x="7176325" y="2422775"/>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8" name="Oval 68">
              <a:extLst>
                <a:ext uri="{FF2B5EF4-FFF2-40B4-BE49-F238E27FC236}">
                  <a16:creationId xmlns:a16="http://schemas.microsoft.com/office/drawing/2014/main" id="{A3B34857-B2F9-954F-A40C-74B5A0CC9C6F}"/>
                </a:ext>
              </a:extLst>
            </p:cNvPr>
            <p:cNvSpPr/>
            <p:nvPr/>
          </p:nvSpPr>
          <p:spPr>
            <a:xfrm rot="726905" flipH="1" flipV="1">
              <a:off x="7050383" y="3872178"/>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62626"/>
                </a:solidFill>
                <a:effectLst/>
                <a:uLnTx/>
                <a:uFillTx/>
                <a:latin typeface="Arial"/>
                <a:cs typeface="Arial" pitchFamily="34" charset="0"/>
              </a:endParaRPr>
            </a:p>
          </p:txBody>
        </p:sp>
        <p:grpSp>
          <p:nvGrpSpPr>
            <p:cNvPr id="19" name="Graphic 21">
              <a:extLst>
                <a:ext uri="{FF2B5EF4-FFF2-40B4-BE49-F238E27FC236}">
                  <a16:creationId xmlns:a16="http://schemas.microsoft.com/office/drawing/2014/main" id="{C658162A-CC8E-7646-B54C-DF6C99ABC4B2}"/>
                </a:ext>
              </a:extLst>
            </p:cNvPr>
            <p:cNvGrpSpPr/>
            <p:nvPr/>
          </p:nvGrpSpPr>
          <p:grpSpPr>
            <a:xfrm>
              <a:off x="9309223" y="4431518"/>
              <a:ext cx="1318798" cy="2357993"/>
              <a:chOff x="4170900" y="0"/>
              <a:chExt cx="3835079" cy="6857067"/>
            </a:xfrm>
          </p:grpSpPr>
          <p:sp>
            <p:nvSpPr>
              <p:cNvPr id="20" name="Freeform: Shape 23">
                <a:extLst>
                  <a:ext uri="{FF2B5EF4-FFF2-40B4-BE49-F238E27FC236}">
                    <a16:creationId xmlns:a16="http://schemas.microsoft.com/office/drawing/2014/main" id="{2E73FB82-5CA5-2742-A56B-F739696F117F}"/>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Shape 24">
                <a:extLst>
                  <a:ext uri="{FF2B5EF4-FFF2-40B4-BE49-F238E27FC236}">
                    <a16:creationId xmlns:a16="http://schemas.microsoft.com/office/drawing/2014/main" id="{809FE652-9820-AF4D-9D2A-9825617F0993}"/>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38" name="TextBox 37">
            <a:extLst>
              <a:ext uri="{FF2B5EF4-FFF2-40B4-BE49-F238E27FC236}">
                <a16:creationId xmlns:a16="http://schemas.microsoft.com/office/drawing/2014/main" id="{67DB78B8-A8E9-3249-831C-FC77079787B5}"/>
              </a:ext>
            </a:extLst>
          </p:cNvPr>
          <p:cNvSpPr txBox="1"/>
          <p:nvPr/>
        </p:nvSpPr>
        <p:spPr>
          <a:xfrm>
            <a:off x="1168399" y="1314268"/>
            <a:ext cx="4427729" cy="400110"/>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2000" b="1" i="0" u="sng" strike="noStrike" kern="1200" cap="none" spc="0" normalizeH="0" baseline="0" noProof="0" dirty="0">
                <a:ln>
                  <a:noFill/>
                </a:ln>
                <a:solidFill>
                  <a:prstClr val="black"/>
                </a:solidFill>
                <a:effectLst/>
                <a:uLnTx/>
                <a:uFillTx/>
                <a:latin typeface="Arial"/>
                <a:cs typeface="Arial" pitchFamily="34" charset="0"/>
              </a:rPr>
              <a:t>Types of Study Needed</a:t>
            </a:r>
            <a:endParaRPr kumimoji="0" lang="ko-KR" altLang="en-US" sz="2000" b="1" i="0" u="sng" strike="noStrike" kern="1200" cap="none" spc="0" normalizeH="0" baseline="0" noProof="0" dirty="0">
              <a:ln>
                <a:noFill/>
              </a:ln>
              <a:solidFill>
                <a:prstClr val="black"/>
              </a:solidFill>
              <a:effectLst/>
              <a:uLnTx/>
              <a:uFillTx/>
              <a:latin typeface="Arial"/>
              <a:cs typeface="Arial" pitchFamily="34" charset="0"/>
            </a:endParaRPr>
          </a:p>
        </p:txBody>
      </p:sp>
    </p:spTree>
    <p:extLst>
      <p:ext uri="{BB962C8B-B14F-4D97-AF65-F5344CB8AC3E}">
        <p14:creationId xmlns:p14="http://schemas.microsoft.com/office/powerpoint/2010/main" val="15641586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9401" y="352209"/>
            <a:ext cx="11573197" cy="724247"/>
          </a:xfrm>
        </p:spPr>
        <p:txBody>
          <a:bodyPr>
            <a:normAutofit fontScale="92500" lnSpcReduction="10000"/>
          </a:bodyPr>
          <a:lstStyle/>
          <a:p>
            <a:r>
              <a:rPr lang="en-US" dirty="0"/>
              <a:t>Discussion</a:t>
            </a:r>
          </a:p>
        </p:txBody>
      </p:sp>
      <p:grpSp>
        <p:nvGrpSpPr>
          <p:cNvPr id="11" name="Group 10">
            <a:extLst>
              <a:ext uri="{FF2B5EF4-FFF2-40B4-BE49-F238E27FC236}">
                <a16:creationId xmlns:a16="http://schemas.microsoft.com/office/drawing/2014/main" id="{1660E89A-A595-2A46-BA90-0EC112D7A403}"/>
              </a:ext>
            </a:extLst>
          </p:cNvPr>
          <p:cNvGrpSpPr/>
          <p:nvPr/>
        </p:nvGrpSpPr>
        <p:grpSpPr>
          <a:xfrm>
            <a:off x="8246937" y="1852607"/>
            <a:ext cx="3282971" cy="4165581"/>
            <a:chOff x="7050383" y="1768681"/>
            <a:chExt cx="4432371" cy="5020830"/>
          </a:xfrm>
        </p:grpSpPr>
        <p:grpSp>
          <p:nvGrpSpPr>
            <p:cNvPr id="12" name="Group 11">
              <a:extLst>
                <a:ext uri="{FF2B5EF4-FFF2-40B4-BE49-F238E27FC236}">
                  <a16:creationId xmlns:a16="http://schemas.microsoft.com/office/drawing/2014/main" id="{1E19CB65-0743-5348-85E1-13644B923F4C}"/>
                </a:ext>
              </a:extLst>
            </p:cNvPr>
            <p:cNvGrpSpPr/>
            <p:nvPr/>
          </p:nvGrpSpPr>
          <p:grpSpPr>
            <a:xfrm>
              <a:off x="8591850" y="3249752"/>
              <a:ext cx="1369129" cy="2616029"/>
              <a:chOff x="3688167" y="3417317"/>
              <a:chExt cx="1152686" cy="2202466"/>
            </a:xfrm>
          </p:grpSpPr>
          <p:sp>
            <p:nvSpPr>
              <p:cNvPr id="25" name="Rounded Rectangle 17">
                <a:extLst>
                  <a:ext uri="{FF2B5EF4-FFF2-40B4-BE49-F238E27FC236}">
                    <a16:creationId xmlns:a16="http://schemas.microsoft.com/office/drawing/2014/main" id="{CD0A4549-787D-584E-8DBA-EC42DF769965}"/>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6" name="Rectangle 25">
                <a:extLst>
                  <a:ext uri="{FF2B5EF4-FFF2-40B4-BE49-F238E27FC236}">
                    <a16:creationId xmlns:a16="http://schemas.microsoft.com/office/drawing/2014/main" id="{87398F2F-7C25-0A41-ACF3-C42B04A19495}"/>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sp>
            <p:nvSpPr>
              <p:cNvPr id="27" name="Rounded Rectangle 20">
                <a:extLst>
                  <a:ext uri="{FF2B5EF4-FFF2-40B4-BE49-F238E27FC236}">
                    <a16:creationId xmlns:a16="http://schemas.microsoft.com/office/drawing/2014/main" id="{0D03350A-3A01-8D4D-923C-F3956AB5AC32}"/>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8" name="Oval 27">
                <a:extLst>
                  <a:ext uri="{FF2B5EF4-FFF2-40B4-BE49-F238E27FC236}">
                    <a16:creationId xmlns:a16="http://schemas.microsoft.com/office/drawing/2014/main" id="{EB3BD948-3D65-1847-BF89-FB530D726591}"/>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9" name="Rectangle 28">
                <a:extLst>
                  <a:ext uri="{FF2B5EF4-FFF2-40B4-BE49-F238E27FC236}">
                    <a16:creationId xmlns:a16="http://schemas.microsoft.com/office/drawing/2014/main" id="{63FB80B3-FDAD-B94D-807D-0E5697486520}"/>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30" name="Rectangle 58">
                <a:extLst>
                  <a:ext uri="{FF2B5EF4-FFF2-40B4-BE49-F238E27FC236}">
                    <a16:creationId xmlns:a16="http://schemas.microsoft.com/office/drawing/2014/main" id="{9B601F14-A313-BD49-998C-C8EB31A13660}"/>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grpSp>
          <p:nvGrpSpPr>
            <p:cNvPr id="13" name="Group 12">
              <a:extLst>
                <a:ext uri="{FF2B5EF4-FFF2-40B4-BE49-F238E27FC236}">
                  <a16:creationId xmlns:a16="http://schemas.microsoft.com/office/drawing/2014/main" id="{4D48D0CC-201A-3241-8ECA-8EF4EAB9CD33}"/>
                </a:ext>
              </a:extLst>
            </p:cNvPr>
            <p:cNvGrpSpPr/>
            <p:nvPr/>
          </p:nvGrpSpPr>
          <p:grpSpPr>
            <a:xfrm>
              <a:off x="9011326" y="4504766"/>
              <a:ext cx="786996" cy="786996"/>
              <a:chOff x="3924417" y="4453570"/>
              <a:chExt cx="754422" cy="754422"/>
            </a:xfrm>
          </p:grpSpPr>
          <p:sp>
            <p:nvSpPr>
              <p:cNvPr id="23" name="Oval 22">
                <a:extLst>
                  <a:ext uri="{FF2B5EF4-FFF2-40B4-BE49-F238E27FC236}">
                    <a16:creationId xmlns:a16="http://schemas.microsoft.com/office/drawing/2014/main" id="{1BBD107C-9595-EF45-96C6-B51E8F45C42C}"/>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sp>
            <p:nvSpPr>
              <p:cNvPr id="24" name="Oval 23">
                <a:extLst>
                  <a:ext uri="{FF2B5EF4-FFF2-40B4-BE49-F238E27FC236}">
                    <a16:creationId xmlns:a16="http://schemas.microsoft.com/office/drawing/2014/main" id="{FDF0EA15-42DF-D445-B1EF-D4B3EDDC283B}"/>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sp>
          <p:nvSpPr>
            <p:cNvPr id="14" name="Oval 68">
              <a:extLst>
                <a:ext uri="{FF2B5EF4-FFF2-40B4-BE49-F238E27FC236}">
                  <a16:creationId xmlns:a16="http://schemas.microsoft.com/office/drawing/2014/main" id="{5493F6D2-324E-A64A-9777-E62A035F63AA}"/>
                </a:ext>
              </a:extLst>
            </p:cNvPr>
            <p:cNvSpPr/>
            <p:nvPr/>
          </p:nvSpPr>
          <p:spPr>
            <a:xfrm rot="205243">
              <a:off x="10380033" y="243657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5" name="Oval 68">
              <a:extLst>
                <a:ext uri="{FF2B5EF4-FFF2-40B4-BE49-F238E27FC236}">
                  <a16:creationId xmlns:a16="http://schemas.microsoft.com/office/drawing/2014/main" id="{D1DCEA2F-3A26-8A4F-BE9F-42E623ADAAC6}"/>
                </a:ext>
              </a:extLst>
            </p:cNvPr>
            <p:cNvSpPr/>
            <p:nvPr/>
          </p:nvSpPr>
          <p:spPr>
            <a:xfrm rot="285145" flipV="1">
              <a:off x="10302873" y="3933159"/>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6" name="Oval 68">
              <a:extLst>
                <a:ext uri="{FF2B5EF4-FFF2-40B4-BE49-F238E27FC236}">
                  <a16:creationId xmlns:a16="http://schemas.microsoft.com/office/drawing/2014/main" id="{06D17C5E-5F2D-244F-92ED-870F8719A9C4}"/>
                </a:ext>
              </a:extLst>
            </p:cNvPr>
            <p:cNvSpPr/>
            <p:nvPr/>
          </p:nvSpPr>
          <p:spPr>
            <a:xfrm rot="3052891" flipH="1">
              <a:off x="8778178" y="1839231"/>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7" name="Oval 68">
              <a:extLst>
                <a:ext uri="{FF2B5EF4-FFF2-40B4-BE49-F238E27FC236}">
                  <a16:creationId xmlns:a16="http://schemas.microsoft.com/office/drawing/2014/main" id="{6E060F44-3F28-B04C-8118-77CAF0F08499}"/>
                </a:ext>
              </a:extLst>
            </p:cNvPr>
            <p:cNvSpPr/>
            <p:nvPr/>
          </p:nvSpPr>
          <p:spPr>
            <a:xfrm rot="21302571" flipH="1">
              <a:off x="7176325" y="2422775"/>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62626"/>
                </a:solidFill>
                <a:effectLst/>
                <a:uLnTx/>
                <a:uFillTx/>
                <a:latin typeface="Arial"/>
                <a:cs typeface="Arial" pitchFamily="34" charset="0"/>
              </a:endParaRPr>
            </a:p>
          </p:txBody>
        </p:sp>
        <p:sp>
          <p:nvSpPr>
            <p:cNvPr id="18" name="Oval 68">
              <a:extLst>
                <a:ext uri="{FF2B5EF4-FFF2-40B4-BE49-F238E27FC236}">
                  <a16:creationId xmlns:a16="http://schemas.microsoft.com/office/drawing/2014/main" id="{A3B34857-B2F9-954F-A40C-74B5A0CC9C6F}"/>
                </a:ext>
              </a:extLst>
            </p:cNvPr>
            <p:cNvSpPr/>
            <p:nvPr/>
          </p:nvSpPr>
          <p:spPr>
            <a:xfrm rot="726905" flipH="1" flipV="1">
              <a:off x="7050383" y="3872178"/>
              <a:ext cx="1102721" cy="961622"/>
            </a:xfrm>
            <a:custGeom>
              <a:avLst/>
              <a:gdLst/>
              <a:ahLst/>
              <a:cxnLst/>
              <a:rect l="l" t="t" r="r" b="b"/>
              <a:pathLst>
                <a:path w="1057079" h="921820">
                  <a:moveTo>
                    <a:pt x="596169" y="0"/>
                  </a:moveTo>
                  <a:cubicBezTo>
                    <a:pt x="850723" y="0"/>
                    <a:pt x="1057079" y="206356"/>
                    <a:pt x="1057079" y="460910"/>
                  </a:cubicBezTo>
                  <a:cubicBezTo>
                    <a:pt x="1057079" y="715464"/>
                    <a:pt x="850723" y="921820"/>
                    <a:pt x="596169" y="921820"/>
                  </a:cubicBezTo>
                  <a:cubicBezTo>
                    <a:pt x="485424" y="921820"/>
                    <a:pt x="383802" y="882762"/>
                    <a:pt x="305664" y="816036"/>
                  </a:cubicBezTo>
                  <a:lnTo>
                    <a:pt x="0" y="902526"/>
                  </a:lnTo>
                  <a:lnTo>
                    <a:pt x="180651" y="657214"/>
                  </a:lnTo>
                  <a:cubicBezTo>
                    <a:pt x="151066" y="598124"/>
                    <a:pt x="135259" y="531363"/>
                    <a:pt x="135259" y="460910"/>
                  </a:cubicBezTo>
                  <a:cubicBezTo>
                    <a:pt x="135259" y="206356"/>
                    <a:pt x="341615" y="0"/>
                    <a:pt x="596169"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62626"/>
                </a:solidFill>
                <a:effectLst/>
                <a:uLnTx/>
                <a:uFillTx/>
                <a:latin typeface="Arial"/>
                <a:cs typeface="Arial" pitchFamily="34" charset="0"/>
              </a:endParaRPr>
            </a:p>
          </p:txBody>
        </p:sp>
        <p:grpSp>
          <p:nvGrpSpPr>
            <p:cNvPr id="19" name="Graphic 21">
              <a:extLst>
                <a:ext uri="{FF2B5EF4-FFF2-40B4-BE49-F238E27FC236}">
                  <a16:creationId xmlns:a16="http://schemas.microsoft.com/office/drawing/2014/main" id="{C658162A-CC8E-7646-B54C-DF6C99ABC4B2}"/>
                </a:ext>
              </a:extLst>
            </p:cNvPr>
            <p:cNvGrpSpPr/>
            <p:nvPr/>
          </p:nvGrpSpPr>
          <p:grpSpPr>
            <a:xfrm>
              <a:off x="9309223" y="4431518"/>
              <a:ext cx="1318798" cy="2357993"/>
              <a:chOff x="4170900" y="0"/>
              <a:chExt cx="3835079" cy="6857067"/>
            </a:xfrm>
          </p:grpSpPr>
          <p:sp>
            <p:nvSpPr>
              <p:cNvPr id="20" name="Freeform: Shape 23">
                <a:extLst>
                  <a:ext uri="{FF2B5EF4-FFF2-40B4-BE49-F238E27FC236}">
                    <a16:creationId xmlns:a16="http://schemas.microsoft.com/office/drawing/2014/main" id="{2E73FB82-5CA5-2742-A56B-F739696F117F}"/>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Shape 24">
                <a:extLst>
                  <a:ext uri="{FF2B5EF4-FFF2-40B4-BE49-F238E27FC236}">
                    <a16:creationId xmlns:a16="http://schemas.microsoft.com/office/drawing/2014/main" id="{809FE652-9820-AF4D-9D2A-9825617F0993}"/>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31" name="TextBox 30">
            <a:extLst>
              <a:ext uri="{FF2B5EF4-FFF2-40B4-BE49-F238E27FC236}">
                <a16:creationId xmlns:a16="http://schemas.microsoft.com/office/drawing/2014/main" id="{65E01994-1538-5D41-868C-BA884A10304C}"/>
              </a:ext>
            </a:extLst>
          </p:cNvPr>
          <p:cNvSpPr txBox="1"/>
          <p:nvPr/>
        </p:nvSpPr>
        <p:spPr>
          <a:xfrm>
            <a:off x="1105203" y="1511732"/>
            <a:ext cx="6708009" cy="4893647"/>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cs typeface="Arial" pitchFamily="34" charset="0"/>
              </a:rPr>
              <a:t>When is mobile</a:t>
            </a:r>
            <a:r>
              <a:rPr kumimoji="0" lang="zh-CN" altLang="en-US" sz="2400" b="0" i="0" u="none" strike="noStrike" kern="1200" cap="none" spc="0" normalizeH="0" baseline="0" noProof="0" dirty="0">
                <a:ln>
                  <a:noFill/>
                </a:ln>
                <a:solidFill>
                  <a:prstClr val="black"/>
                </a:solidFill>
                <a:effectLst/>
                <a:uLnTx/>
                <a:uFillTx/>
                <a:latin typeface="Arial"/>
                <a:cs typeface="Arial" pitchFamily="34" charset="0"/>
              </a:rPr>
              <a:t> </a:t>
            </a:r>
            <a:r>
              <a:rPr kumimoji="0" lang="en-US" sz="2400" b="0" i="0" u="none" strike="noStrike" kern="1200" cap="none" spc="0" normalizeH="0" baseline="0" noProof="0" dirty="0">
                <a:ln>
                  <a:noFill/>
                </a:ln>
                <a:solidFill>
                  <a:prstClr val="black"/>
                </a:solidFill>
                <a:effectLst/>
                <a:uLnTx/>
                <a:uFillTx/>
                <a:latin typeface="Arial"/>
                <a:cs typeface="Arial" pitchFamily="34" charset="0"/>
              </a:rPr>
              <a:t>game-based learning an appropriate approach for learning in STEM education and when is not?</a:t>
            </a: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Arial"/>
              <a:cs typeface="Arial" pitchFamily="34" charset="0"/>
            </a:endParaRP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r>
              <a:rPr kumimoji="0" lang="en-US" altLang="ko-KR" sz="2400" b="0" i="0" u="none" strike="noStrike" kern="1200" cap="none" spc="0" normalizeH="0" baseline="0" noProof="0" dirty="0">
                <a:ln>
                  <a:noFill/>
                </a:ln>
                <a:solidFill>
                  <a:prstClr val="black"/>
                </a:solidFill>
                <a:effectLst/>
                <a:uLnTx/>
                <a:uFillTx/>
                <a:latin typeface="Arial"/>
                <a:cs typeface="Arial" pitchFamily="34" charset="0"/>
              </a:rPr>
              <a:t>the educational context</a:t>
            </a: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r>
              <a:rPr kumimoji="0" lang="en-US" altLang="ko-KR" sz="2400" b="0" i="0" u="none" strike="noStrike" kern="1200" cap="none" spc="0" normalizeH="0" baseline="0" noProof="0" dirty="0">
                <a:ln>
                  <a:noFill/>
                </a:ln>
                <a:solidFill>
                  <a:prstClr val="black"/>
                </a:solidFill>
                <a:effectLst/>
                <a:uLnTx/>
                <a:uFillTx/>
                <a:latin typeface="Arial"/>
                <a:cs typeface="Arial" pitchFamily="34" charset="0"/>
              </a:rPr>
              <a:t>the content to be taught</a:t>
            </a: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r>
              <a:rPr kumimoji="0" lang="en-US" altLang="ko-KR" sz="2400" b="0" i="0" u="none" strike="noStrike" kern="1200" cap="none" spc="0" normalizeH="0" baseline="0" noProof="0" dirty="0">
                <a:ln>
                  <a:noFill/>
                </a:ln>
                <a:solidFill>
                  <a:prstClr val="black"/>
                </a:solidFill>
                <a:effectLst/>
                <a:uLnTx/>
                <a:uFillTx/>
                <a:latin typeface="Arial"/>
                <a:cs typeface="Arial" pitchFamily="34" charset="0"/>
              </a:rPr>
              <a:t>the types of learning activities</a:t>
            </a: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r>
              <a:rPr kumimoji="0" lang="en-US" altLang="ko-KR" sz="2400" b="0" i="0" u="none" strike="noStrike" kern="1200" cap="none" spc="0" normalizeH="0" baseline="0" noProof="0" dirty="0">
                <a:ln>
                  <a:noFill/>
                </a:ln>
                <a:solidFill>
                  <a:prstClr val="black"/>
                </a:solidFill>
                <a:effectLst/>
                <a:uLnTx/>
                <a:uFillTx/>
                <a:latin typeface="Arial"/>
                <a:cs typeface="Arial" pitchFamily="34" charset="0"/>
              </a:rPr>
              <a:t>mobile features</a:t>
            </a: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r>
              <a:rPr kumimoji="0" lang="en-US" altLang="ko-KR" sz="2400" b="0" i="0" u="none" strike="noStrike" kern="1200" cap="none" spc="0" normalizeH="0" baseline="0" noProof="0" dirty="0">
                <a:ln>
                  <a:noFill/>
                </a:ln>
                <a:solidFill>
                  <a:prstClr val="black"/>
                </a:solidFill>
                <a:effectLst/>
                <a:uLnTx/>
                <a:uFillTx/>
                <a:latin typeface="Arial"/>
                <a:cs typeface="Arial" pitchFamily="34" charset="0"/>
              </a:rPr>
              <a:t>game features</a:t>
            </a: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endParaRPr kumimoji="0" lang="en-US" altLang="ko-KR" sz="2400" b="0" i="0" u="none" strike="noStrike" kern="1200" cap="none" spc="0" normalizeH="0" baseline="0" noProof="0" dirty="0">
              <a:ln>
                <a:noFill/>
              </a:ln>
              <a:solidFill>
                <a:prstClr val="black"/>
              </a:solidFill>
              <a:effectLst/>
              <a:uLnTx/>
              <a:uFillTx/>
              <a:latin typeface="Arial"/>
              <a:cs typeface="Arial" pitchFamily="34" charset="0"/>
            </a:endParaRP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endParaRPr kumimoji="0" lang="en-US" altLang="ko-KR" sz="2400" b="0" i="0" u="none" strike="noStrike" kern="1200" cap="none" spc="0" normalizeH="0" baseline="0" noProof="0" dirty="0">
              <a:ln>
                <a:noFill/>
              </a:ln>
              <a:solidFill>
                <a:prstClr val="black"/>
              </a:solidFill>
              <a:effectLst/>
              <a:uLnTx/>
              <a:uFillTx/>
              <a:latin typeface="Arial"/>
              <a:cs typeface="Arial" pitchFamily="34" charset="0"/>
            </a:endParaRPr>
          </a:p>
          <a:p>
            <a:pPr marL="457200" marR="0" lvl="0" indent="-457200" algn="l" defTabSz="914286" rtl="0" eaLnBrk="1" fontAlgn="auto" latinLnBrk="0" hangingPunct="1">
              <a:lnSpc>
                <a:spcPct val="100000"/>
              </a:lnSpc>
              <a:spcBef>
                <a:spcPts val="0"/>
              </a:spcBef>
              <a:spcAft>
                <a:spcPts val="0"/>
              </a:spcAft>
              <a:buClrTx/>
              <a:buSzTx/>
              <a:buFontTx/>
              <a:buAutoNum type="alphaLcPeriod"/>
              <a:tabLst/>
              <a:defRPr/>
            </a:pPr>
            <a:endParaRPr kumimoji="0" lang="en-US" altLang="ko-KR" sz="2400" b="0" i="0" u="none" strike="noStrike" kern="1200" cap="none" spc="0" normalizeH="0" baseline="0" noProof="0" dirty="0">
              <a:ln>
                <a:noFill/>
              </a:ln>
              <a:solidFill>
                <a:prstClr val="black"/>
              </a:solidFill>
              <a:effectLst/>
              <a:uLnTx/>
              <a:uFillTx/>
              <a:latin typeface="Arial"/>
              <a:cs typeface="Arial" pitchFamily="34" charset="0"/>
            </a:endParaRP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altLang="ko-KR" sz="2400" b="1" i="0" u="sng" strike="noStrike" kern="1200" cap="none" spc="0" normalizeH="0" baseline="0" noProof="0" dirty="0">
              <a:ln>
                <a:noFill/>
              </a:ln>
              <a:solidFill>
                <a:prstClr val="black"/>
              </a:solidFill>
              <a:effectLst/>
              <a:uLnTx/>
              <a:uFillTx/>
              <a:latin typeface="Arial"/>
              <a:cs typeface="Arial" pitchFamily="34" charset="0"/>
            </a:endParaRPr>
          </a:p>
        </p:txBody>
      </p:sp>
    </p:spTree>
    <p:extLst>
      <p:ext uri="{BB962C8B-B14F-4D97-AF65-F5344CB8AC3E}">
        <p14:creationId xmlns:p14="http://schemas.microsoft.com/office/powerpoint/2010/main" val="980259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691C40-340A-44BC-A6B3-C3A20A9ED913}"/>
              </a:ext>
            </a:extLst>
          </p:cNvPr>
          <p:cNvSpPr txBox="1"/>
          <p:nvPr/>
        </p:nvSpPr>
        <p:spPr>
          <a:xfrm>
            <a:off x="6867524" y="2746073"/>
            <a:ext cx="5324475" cy="995209"/>
          </a:xfrm>
          <a:prstGeom prst="rect">
            <a:avLst/>
          </a:prstGeom>
          <a:noFill/>
        </p:spPr>
        <p:txBody>
          <a:bodyPr wrap="square" rtlCol="0" anchor="ctr">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altLang="ko-KR" sz="5867" b="0" i="0" u="none" strike="noStrike" kern="1200" cap="none" spc="0" normalizeH="0" baseline="0" noProof="0">
                <a:ln>
                  <a:noFill/>
                </a:ln>
                <a:solidFill>
                  <a:prstClr val="white"/>
                </a:solidFill>
                <a:effectLst/>
                <a:uLnTx/>
                <a:uFillTx/>
                <a:latin typeface="Arial"/>
                <a:cs typeface="Arial" pitchFamily="34" charset="0"/>
              </a:rPr>
              <a:t>Thank You!</a:t>
            </a:r>
            <a:endParaRPr kumimoji="0" lang="ko-KR" altLang="en-US" sz="5867" b="0" i="0" u="none" strike="noStrike" kern="1200" cap="none" spc="0" normalizeH="0" baseline="0" noProof="0" dirty="0">
              <a:ln>
                <a:noFill/>
              </a:ln>
              <a:solidFill>
                <a:prstClr val="white"/>
              </a:solidFill>
              <a:effectLst/>
              <a:uLnTx/>
              <a:uFillTx/>
              <a:latin typeface="Arial"/>
              <a:cs typeface="Arial" pitchFamily="34" charset="0"/>
            </a:endParaRPr>
          </a:p>
        </p:txBody>
      </p:sp>
      <p:sp>
        <p:nvSpPr>
          <p:cNvPr id="5" name="TextBox 4">
            <a:extLst>
              <a:ext uri="{FF2B5EF4-FFF2-40B4-BE49-F238E27FC236}">
                <a16:creationId xmlns:a16="http://schemas.microsoft.com/office/drawing/2014/main" id="{FB2F21A8-A2DC-448E-8003-AFE4C77CBA6F}"/>
              </a:ext>
            </a:extLst>
          </p:cNvPr>
          <p:cNvSpPr txBox="1"/>
          <p:nvPr/>
        </p:nvSpPr>
        <p:spPr>
          <a:xfrm>
            <a:off x="6867524" y="4463437"/>
            <a:ext cx="5324410" cy="1241622"/>
          </a:xfrm>
          <a:prstGeom prst="rect">
            <a:avLst/>
          </a:prstGeom>
          <a:noFill/>
        </p:spPr>
        <p:txBody>
          <a:bodyPr wrap="square" rtlCol="0" anchor="ctr">
            <a:spAutoFit/>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kumimoji="0" lang="en-US" altLang="ko-KR" sz="1867" b="0" i="0" u="none" strike="noStrike" kern="1200" cap="none" spc="0" normalizeH="0" baseline="0" noProof="0" dirty="0">
              <a:ln>
                <a:noFill/>
              </a:ln>
              <a:solidFill>
                <a:prstClr val="white"/>
              </a:solidFill>
              <a:effectLst/>
              <a:uLnTx/>
              <a:uFillTx/>
              <a:latin typeface="Arial"/>
              <a:cs typeface="Arial" pitchFamily="34" charset="0"/>
            </a:endParaRPr>
          </a:p>
          <a:p>
            <a:pPr marL="0" marR="0" lvl="0" indent="0" algn="r" defTabSz="914286" rtl="0" eaLnBrk="1" fontAlgn="auto" latinLnBrk="0" hangingPunct="1">
              <a:lnSpc>
                <a:spcPct val="100000"/>
              </a:lnSpc>
              <a:spcBef>
                <a:spcPts val="0"/>
              </a:spcBef>
              <a:spcAft>
                <a:spcPts val="0"/>
              </a:spcAft>
              <a:buClrTx/>
              <a:buSzTx/>
              <a:buFontTx/>
              <a:buNone/>
              <a:tabLst/>
              <a:defRPr/>
            </a:pPr>
            <a:r>
              <a:rPr kumimoji="0" lang="en-US" altLang="ko-KR" sz="1867" b="0" i="0" u="none" strike="noStrike" kern="1200" cap="none" spc="0" normalizeH="0" baseline="0" noProof="0" dirty="0">
                <a:ln>
                  <a:noFill/>
                </a:ln>
                <a:solidFill>
                  <a:prstClr val="white"/>
                </a:solidFill>
                <a:effectLst/>
                <a:uLnTx/>
                <a:uFillTx/>
                <a:latin typeface="Arial"/>
                <a:cs typeface="Arial" pitchFamily="34" charset="0"/>
              </a:rPr>
              <a:t>Contact Information:</a:t>
            </a:r>
          </a:p>
          <a:p>
            <a:pPr marL="0" marR="0" lvl="0" indent="0" algn="r" defTabSz="914286" rtl="0" eaLnBrk="1" fontAlgn="auto" latinLnBrk="0" hangingPunct="1">
              <a:lnSpc>
                <a:spcPct val="100000"/>
              </a:lnSpc>
              <a:spcBef>
                <a:spcPts val="0"/>
              </a:spcBef>
              <a:spcAft>
                <a:spcPts val="0"/>
              </a:spcAft>
              <a:buClrTx/>
              <a:buSzTx/>
              <a:buFontTx/>
              <a:buNone/>
              <a:tabLst/>
              <a:defRPr/>
            </a:pPr>
            <a:r>
              <a:rPr kumimoji="0" lang="en-US" altLang="ko-KR" sz="1867" b="0" i="0" u="none" strike="noStrike" kern="1200" cap="none" spc="0" normalizeH="0" baseline="0" noProof="0" dirty="0">
                <a:ln>
                  <a:noFill/>
                </a:ln>
                <a:solidFill>
                  <a:prstClr val="white"/>
                </a:solidFill>
                <a:effectLst/>
                <a:uLnTx/>
                <a:uFillTx/>
                <a:latin typeface="Arial"/>
                <a:cs typeface="Arial" pitchFamily="34" charset="0"/>
              </a:rPr>
              <a:t>Fei Gao</a:t>
            </a:r>
          </a:p>
          <a:p>
            <a:pPr marL="0" marR="0" lvl="0" indent="0" algn="r" defTabSz="914286" rtl="0" eaLnBrk="1" fontAlgn="auto" latinLnBrk="0" hangingPunct="1">
              <a:lnSpc>
                <a:spcPct val="100000"/>
              </a:lnSpc>
              <a:spcBef>
                <a:spcPts val="0"/>
              </a:spcBef>
              <a:spcAft>
                <a:spcPts val="0"/>
              </a:spcAft>
              <a:buClrTx/>
              <a:buSzTx/>
              <a:buFontTx/>
              <a:buNone/>
              <a:tabLst/>
              <a:defRPr/>
            </a:pPr>
            <a:r>
              <a:rPr kumimoji="0" lang="en-US" altLang="ko-KR" sz="1867" b="0" i="0" u="none" strike="noStrike" kern="1200" cap="none" spc="0" normalizeH="0" baseline="0" noProof="0" dirty="0" err="1">
                <a:ln>
                  <a:noFill/>
                </a:ln>
                <a:solidFill>
                  <a:prstClr val="white"/>
                </a:solidFill>
                <a:effectLst/>
                <a:uLnTx/>
                <a:uFillTx/>
                <a:latin typeface="Arial"/>
                <a:cs typeface="Arial" pitchFamily="34" charset="0"/>
              </a:rPr>
              <a:t>gaof@bgsu.edu</a:t>
            </a:r>
            <a:endParaRPr kumimoji="0" lang="ko-KR" altLang="en-US" sz="1867" b="0" i="0" u="none" strike="noStrike" kern="1200" cap="none" spc="0" normalizeH="0" baseline="0" noProof="0" dirty="0">
              <a:ln>
                <a:noFill/>
              </a:ln>
              <a:solidFill>
                <a:prstClr val="white"/>
              </a:solidFill>
              <a:effectLst/>
              <a:uLnTx/>
              <a:uFillTx/>
              <a:latin typeface="Arial"/>
              <a:cs typeface="Arial" pitchFamily="34" charset="0"/>
            </a:endParaRPr>
          </a:p>
        </p:txBody>
      </p:sp>
    </p:spTree>
    <p:extLst>
      <p:ext uri="{BB962C8B-B14F-4D97-AF65-F5344CB8AC3E}">
        <p14:creationId xmlns:p14="http://schemas.microsoft.com/office/powerpoint/2010/main" val="25189069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8185-1E0F-4D54-BE52-DEF0B023EBF7}"/>
              </a:ext>
            </a:extLst>
          </p:cNvPr>
          <p:cNvSpPr>
            <a:spLocks noGrp="1"/>
          </p:cNvSpPr>
          <p:nvPr>
            <p:ph type="ctrTitle"/>
          </p:nvPr>
        </p:nvSpPr>
        <p:spPr/>
        <p:txBody>
          <a:bodyPr>
            <a:normAutofit fontScale="90000"/>
          </a:bodyPr>
          <a:lstStyle/>
          <a:p>
            <a:r>
              <a:rPr lang="en-US" b="1" dirty="0"/>
              <a:t>A meta‑analysis of wearables research in educational</a:t>
            </a:r>
            <a:br>
              <a:rPr lang="en-US" b="1" dirty="0"/>
            </a:br>
            <a:r>
              <a:rPr lang="en-US" b="1" dirty="0"/>
              <a:t>settings published 2016–2019</a:t>
            </a:r>
          </a:p>
        </p:txBody>
      </p:sp>
      <p:sp>
        <p:nvSpPr>
          <p:cNvPr id="3" name="Subtitle 2">
            <a:extLst>
              <a:ext uri="{FF2B5EF4-FFF2-40B4-BE49-F238E27FC236}">
                <a16:creationId xmlns:a16="http://schemas.microsoft.com/office/drawing/2014/main" id="{4801349C-7081-41B6-97F7-2E298EA2398C}"/>
              </a:ext>
            </a:extLst>
          </p:cNvPr>
          <p:cNvSpPr>
            <a:spLocks noGrp="1"/>
          </p:cNvSpPr>
          <p:nvPr>
            <p:ph type="subTitle" idx="1"/>
          </p:nvPr>
        </p:nvSpPr>
        <p:spPr/>
        <p:txBody>
          <a:bodyPr/>
          <a:lstStyle/>
          <a:p>
            <a:pPr>
              <a:lnSpc>
                <a:spcPct val="100000"/>
              </a:lnSpc>
              <a:spcBef>
                <a:spcPts val="0"/>
              </a:spcBef>
            </a:pPr>
            <a:r>
              <a:rPr lang="en-US" dirty="0"/>
              <a:t>Byron Havard, University of West Florida</a:t>
            </a:r>
            <a:br>
              <a:rPr lang="en-US" dirty="0"/>
            </a:br>
            <a:r>
              <a:rPr lang="en-US" dirty="0"/>
              <a:t>Megan </a:t>
            </a:r>
            <a:r>
              <a:rPr lang="en-US" dirty="0" err="1"/>
              <a:t>Podsiad</a:t>
            </a:r>
            <a:r>
              <a:rPr lang="en-US" dirty="0"/>
              <a:t>, University of Florida</a:t>
            </a:r>
          </a:p>
          <a:p>
            <a:pPr>
              <a:lnSpc>
                <a:spcPct val="100000"/>
              </a:lnSpc>
              <a:spcBef>
                <a:spcPts val="0"/>
              </a:spcBef>
            </a:pPr>
            <a:r>
              <a:rPr lang="en-US" dirty="0"/>
              <a:t>Cassie Arnold, University of West Florida</a:t>
            </a:r>
          </a:p>
        </p:txBody>
      </p:sp>
    </p:spTree>
    <p:custDataLst>
      <p:tags r:id="rId1"/>
    </p:custDataLst>
    <p:extLst>
      <p:ext uri="{BB962C8B-B14F-4D97-AF65-F5344CB8AC3E}">
        <p14:creationId xmlns:p14="http://schemas.microsoft.com/office/powerpoint/2010/main" val="1535027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FC4B-866C-A741-8829-7155F2B14681}"/>
              </a:ext>
            </a:extLst>
          </p:cNvPr>
          <p:cNvSpPr>
            <a:spLocks noGrp="1"/>
          </p:cNvSpPr>
          <p:nvPr>
            <p:ph type="title"/>
          </p:nvPr>
        </p:nvSpPr>
        <p:spPr/>
        <p:txBody>
          <a:bodyPr/>
          <a:lstStyle/>
          <a:p>
            <a:r>
              <a:rPr lang="en-US" dirty="0"/>
              <a:t>What Data Types and Data Collection Methods Are Being Used?</a:t>
            </a:r>
          </a:p>
        </p:txBody>
      </p:sp>
      <p:graphicFrame>
        <p:nvGraphicFramePr>
          <p:cNvPr id="4" name="Content Placeholder 3">
            <a:extLst>
              <a:ext uri="{FF2B5EF4-FFF2-40B4-BE49-F238E27FC236}">
                <a16:creationId xmlns:a16="http://schemas.microsoft.com/office/drawing/2014/main" id="{1E369772-7252-194A-888C-46AB27C9E2F9}"/>
              </a:ext>
            </a:extLst>
          </p:cNvPr>
          <p:cNvGraphicFramePr>
            <a:graphicFrameLocks noGrp="1"/>
          </p:cNvGraphicFramePr>
          <p:nvPr>
            <p:ph idx="1"/>
            <p:extLst>
              <p:ext uri="{D42A27DB-BD31-4B8C-83A1-F6EECF244321}">
                <p14:modId xmlns:p14="http://schemas.microsoft.com/office/powerpoint/2010/main" val="880891502"/>
              </p:ext>
            </p:extLst>
          </p:nvPr>
        </p:nvGraphicFramePr>
        <p:xfrm>
          <a:off x="2461623" y="1854923"/>
          <a:ext cx="6723225" cy="4637952"/>
        </p:xfrm>
        <a:graphic>
          <a:graphicData uri="http://schemas.openxmlformats.org/drawingml/2006/table">
            <a:tbl>
              <a:tblPr firstRow="1" bandRow="1">
                <a:tableStyleId>{5C22544A-7EE6-4342-B048-85BDC9FD1C3A}</a:tableStyleId>
              </a:tblPr>
              <a:tblGrid>
                <a:gridCol w="3926523">
                  <a:extLst>
                    <a:ext uri="{9D8B030D-6E8A-4147-A177-3AD203B41FA5}">
                      <a16:colId xmlns:a16="http://schemas.microsoft.com/office/drawing/2014/main" val="4081421396"/>
                    </a:ext>
                  </a:extLst>
                </a:gridCol>
                <a:gridCol w="2796702">
                  <a:extLst>
                    <a:ext uri="{9D8B030D-6E8A-4147-A177-3AD203B41FA5}">
                      <a16:colId xmlns:a16="http://schemas.microsoft.com/office/drawing/2014/main" val="3594990012"/>
                    </a:ext>
                  </a:extLst>
                </a:gridCol>
              </a:tblGrid>
              <a:tr h="579744">
                <a:tc>
                  <a:txBody>
                    <a:bodyPr/>
                    <a:lstStyle/>
                    <a:p>
                      <a:r>
                        <a:rPr lang="en-US" sz="2800" dirty="0"/>
                        <a:t>Data Types and Methods</a:t>
                      </a:r>
                    </a:p>
                  </a:txBody>
                  <a:tcPr/>
                </a:tc>
                <a:tc>
                  <a:txBody>
                    <a:bodyPr/>
                    <a:lstStyle/>
                    <a:p>
                      <a:r>
                        <a:rPr lang="en-US" sz="2800" dirty="0"/>
                        <a:t>Percent</a:t>
                      </a:r>
                    </a:p>
                  </a:txBody>
                  <a:tcPr/>
                </a:tc>
                <a:extLst>
                  <a:ext uri="{0D108BD9-81ED-4DB2-BD59-A6C34878D82A}">
                    <a16:rowId xmlns:a16="http://schemas.microsoft.com/office/drawing/2014/main" val="3585735352"/>
                  </a:ext>
                </a:extLst>
              </a:tr>
              <a:tr h="579744">
                <a:tc>
                  <a:txBody>
                    <a:bodyPr/>
                    <a:lstStyle/>
                    <a:p>
                      <a:r>
                        <a:rPr lang="en-US" sz="2800" dirty="0"/>
                        <a:t>Qualitative</a:t>
                      </a:r>
                    </a:p>
                  </a:txBody>
                  <a:tcPr/>
                </a:tc>
                <a:tc>
                  <a:txBody>
                    <a:bodyPr/>
                    <a:lstStyle/>
                    <a:p>
                      <a:r>
                        <a:rPr lang="en-US" sz="2800" dirty="0"/>
                        <a:t>35%</a:t>
                      </a:r>
                    </a:p>
                  </a:txBody>
                  <a:tcPr/>
                </a:tc>
                <a:extLst>
                  <a:ext uri="{0D108BD9-81ED-4DB2-BD59-A6C34878D82A}">
                    <a16:rowId xmlns:a16="http://schemas.microsoft.com/office/drawing/2014/main" val="641108708"/>
                  </a:ext>
                </a:extLst>
              </a:tr>
              <a:tr h="579744">
                <a:tc>
                  <a:txBody>
                    <a:bodyPr/>
                    <a:lstStyle/>
                    <a:p>
                      <a:r>
                        <a:rPr lang="en-US" sz="2800" dirty="0"/>
                        <a:t>Quantitative</a:t>
                      </a:r>
                    </a:p>
                  </a:txBody>
                  <a:tcPr>
                    <a:lnB w="12700" cmpd="sng">
                      <a:noFill/>
                    </a:lnB>
                  </a:tcPr>
                </a:tc>
                <a:tc>
                  <a:txBody>
                    <a:bodyPr/>
                    <a:lstStyle/>
                    <a:p>
                      <a:r>
                        <a:rPr lang="en-US" sz="2800" dirty="0"/>
                        <a:t>48%</a:t>
                      </a:r>
                    </a:p>
                  </a:txBody>
                  <a:tcPr>
                    <a:lnB w="12700" cmpd="sng">
                      <a:noFill/>
                    </a:lnB>
                  </a:tcPr>
                </a:tc>
                <a:extLst>
                  <a:ext uri="{0D108BD9-81ED-4DB2-BD59-A6C34878D82A}">
                    <a16:rowId xmlns:a16="http://schemas.microsoft.com/office/drawing/2014/main" val="170224353"/>
                  </a:ext>
                </a:extLst>
              </a:tr>
              <a:tr h="579744">
                <a:tc>
                  <a:txBody>
                    <a:bodyPr/>
                    <a:lstStyle/>
                    <a:p>
                      <a:r>
                        <a:rPr lang="en-US" sz="2800" dirty="0"/>
                        <a:t>Mixed Methods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dirty="0"/>
                        <a:t>17%</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1842731"/>
                  </a:ext>
                </a:extLst>
              </a:tr>
              <a:tr h="579744">
                <a:tc>
                  <a:txBody>
                    <a:bodyPr/>
                    <a:lstStyle/>
                    <a:p>
                      <a:r>
                        <a:rPr lang="en-US" sz="2800" dirty="0"/>
                        <a:t>Survey</a:t>
                      </a:r>
                    </a:p>
                  </a:txBody>
                  <a:tcPr>
                    <a:lnT w="12700" cap="flat" cmpd="sng" algn="ctr">
                      <a:solidFill>
                        <a:schemeClr val="tx1"/>
                      </a:solidFill>
                      <a:prstDash val="solid"/>
                      <a:round/>
                      <a:headEnd type="none" w="med" len="med"/>
                      <a:tailEnd type="none" w="med" len="med"/>
                    </a:lnT>
                  </a:tcPr>
                </a:tc>
                <a:tc>
                  <a:txBody>
                    <a:bodyPr/>
                    <a:lstStyle/>
                    <a:p>
                      <a:r>
                        <a:rPr lang="en-US" sz="2800" dirty="0"/>
                        <a:t>58%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06883547"/>
                  </a:ext>
                </a:extLst>
              </a:tr>
              <a:tr h="579744">
                <a:tc>
                  <a:txBody>
                    <a:bodyPr/>
                    <a:lstStyle/>
                    <a:p>
                      <a:r>
                        <a:rPr lang="en-US" sz="2800" dirty="0"/>
                        <a:t>Interview</a:t>
                      </a:r>
                    </a:p>
                  </a:txBody>
                  <a:tcPr/>
                </a:tc>
                <a:tc>
                  <a:txBody>
                    <a:bodyPr/>
                    <a:lstStyle/>
                    <a:p>
                      <a:r>
                        <a:rPr lang="en-US" sz="2800" dirty="0"/>
                        <a:t>31%</a:t>
                      </a:r>
                    </a:p>
                  </a:txBody>
                  <a:tcPr/>
                </a:tc>
                <a:extLst>
                  <a:ext uri="{0D108BD9-81ED-4DB2-BD59-A6C34878D82A}">
                    <a16:rowId xmlns:a16="http://schemas.microsoft.com/office/drawing/2014/main" val="2078940627"/>
                  </a:ext>
                </a:extLst>
              </a:tr>
              <a:tr h="579744">
                <a:tc>
                  <a:txBody>
                    <a:bodyPr/>
                    <a:lstStyle/>
                    <a:p>
                      <a:r>
                        <a:rPr lang="en-US" sz="2800" dirty="0"/>
                        <a:t>Social Media Archives</a:t>
                      </a:r>
                    </a:p>
                  </a:txBody>
                  <a:tcPr/>
                </a:tc>
                <a:tc>
                  <a:txBody>
                    <a:bodyPr/>
                    <a:lstStyle/>
                    <a:p>
                      <a:r>
                        <a:rPr lang="en-US" sz="2800" dirty="0"/>
                        <a:t>18%</a:t>
                      </a:r>
                    </a:p>
                  </a:txBody>
                  <a:tcPr/>
                </a:tc>
                <a:extLst>
                  <a:ext uri="{0D108BD9-81ED-4DB2-BD59-A6C34878D82A}">
                    <a16:rowId xmlns:a16="http://schemas.microsoft.com/office/drawing/2014/main" val="1434334766"/>
                  </a:ext>
                </a:extLst>
              </a:tr>
              <a:tr h="579744">
                <a:tc>
                  <a:txBody>
                    <a:bodyPr/>
                    <a:lstStyle/>
                    <a:p>
                      <a:r>
                        <a:rPr lang="en-US" sz="2800" dirty="0"/>
                        <a:t>Literature</a:t>
                      </a:r>
                    </a:p>
                  </a:txBody>
                  <a:tcPr/>
                </a:tc>
                <a:tc>
                  <a:txBody>
                    <a:bodyPr/>
                    <a:lstStyle/>
                    <a:p>
                      <a:r>
                        <a:rPr lang="en-US" sz="2800" dirty="0"/>
                        <a:t>1%</a:t>
                      </a:r>
                    </a:p>
                  </a:txBody>
                  <a:tcPr/>
                </a:tc>
                <a:extLst>
                  <a:ext uri="{0D108BD9-81ED-4DB2-BD59-A6C34878D82A}">
                    <a16:rowId xmlns:a16="http://schemas.microsoft.com/office/drawing/2014/main" val="4107836077"/>
                  </a:ext>
                </a:extLst>
              </a:tr>
            </a:tbl>
          </a:graphicData>
        </a:graphic>
      </p:graphicFrame>
    </p:spTree>
    <p:custDataLst>
      <p:tags r:id="rId1"/>
    </p:custDataLst>
    <p:extLst>
      <p:ext uri="{BB962C8B-B14F-4D97-AF65-F5344CB8AC3E}">
        <p14:creationId xmlns:p14="http://schemas.microsoft.com/office/powerpoint/2010/main" val="27764335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49BA-3273-4DA7-944B-CF363CEDF754}"/>
              </a:ext>
            </a:extLst>
          </p:cNvPr>
          <p:cNvSpPr>
            <a:spLocks noGrp="1"/>
          </p:cNvSpPr>
          <p:nvPr>
            <p:ph type="title"/>
          </p:nvPr>
        </p:nvSpPr>
        <p:spPr/>
        <p:txBody>
          <a:bodyPr/>
          <a:lstStyle/>
          <a:p>
            <a:r>
              <a:rPr lang="en-US" b="1" dirty="0"/>
              <a:t>Purpose, Definition, &amp; Process </a:t>
            </a:r>
          </a:p>
        </p:txBody>
      </p:sp>
      <p:sp>
        <p:nvSpPr>
          <p:cNvPr id="3" name="Content Placeholder 2">
            <a:extLst>
              <a:ext uri="{FF2B5EF4-FFF2-40B4-BE49-F238E27FC236}">
                <a16:creationId xmlns:a16="http://schemas.microsoft.com/office/drawing/2014/main" id="{A6A46B3C-0AFF-4288-9C69-46BF9012CD60}"/>
              </a:ext>
            </a:extLst>
          </p:cNvPr>
          <p:cNvSpPr>
            <a:spLocks noGrp="1"/>
          </p:cNvSpPr>
          <p:nvPr>
            <p:ph idx="1"/>
          </p:nvPr>
        </p:nvSpPr>
        <p:spPr/>
        <p:txBody>
          <a:bodyPr>
            <a:normAutofit lnSpcReduction="10000"/>
          </a:bodyPr>
          <a:lstStyle/>
          <a:p>
            <a:r>
              <a:rPr lang="en-US" dirty="0"/>
              <a:t>Problem/Purpose: Provide a synthesis of the quantitative educational research that currently exists regarding the effects of wearable use on learning and motivation outcomes</a:t>
            </a:r>
          </a:p>
          <a:p>
            <a:r>
              <a:rPr lang="en-US" dirty="0"/>
              <a:t>Wearable definition: “include a variety of body-borne sensory, communication, and computational components that may be worn on the body, under, over, or within clothing”(Havard and </a:t>
            </a:r>
            <a:r>
              <a:rPr lang="en-US" dirty="0" err="1"/>
              <a:t>Podsiad</a:t>
            </a:r>
            <a:r>
              <a:rPr lang="en-US" dirty="0"/>
              <a:t> 2017, p. 356)</a:t>
            </a:r>
          </a:p>
          <a:p>
            <a:r>
              <a:rPr lang="en-US" dirty="0"/>
              <a:t>Process: (a) problem formulation, (b), literature search, (c) data evaluation, (d), data analysis, (e) interpretation of results, and (f) presentation of results by Cooper et al. (2019)</a:t>
            </a:r>
          </a:p>
          <a:p>
            <a:r>
              <a:rPr lang="en-US" dirty="0"/>
              <a:t>Research Questions: Six research questions guided this study</a:t>
            </a:r>
          </a:p>
          <a:p>
            <a:endParaRPr lang="en-US" dirty="0"/>
          </a:p>
        </p:txBody>
      </p:sp>
    </p:spTree>
    <p:custDataLst>
      <p:tags r:id="rId1"/>
    </p:custDataLst>
    <p:extLst>
      <p:ext uri="{BB962C8B-B14F-4D97-AF65-F5344CB8AC3E}">
        <p14:creationId xmlns:p14="http://schemas.microsoft.com/office/powerpoint/2010/main" val="831633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55F7-762F-4E2F-97D6-7BCFA8470493}"/>
              </a:ext>
            </a:extLst>
          </p:cNvPr>
          <p:cNvSpPr>
            <a:spLocks noGrp="1"/>
          </p:cNvSpPr>
          <p:nvPr>
            <p:ph type="title"/>
          </p:nvPr>
        </p:nvSpPr>
        <p:spPr/>
        <p:txBody>
          <a:bodyPr/>
          <a:lstStyle/>
          <a:p>
            <a:r>
              <a:rPr lang="en-US" b="1" dirty="0"/>
              <a:t>Wearable E-Textiles and Fitness Trackers</a:t>
            </a:r>
          </a:p>
        </p:txBody>
      </p:sp>
      <p:sp>
        <p:nvSpPr>
          <p:cNvPr id="3" name="Content Placeholder 2">
            <a:extLst>
              <a:ext uri="{FF2B5EF4-FFF2-40B4-BE49-F238E27FC236}">
                <a16:creationId xmlns:a16="http://schemas.microsoft.com/office/drawing/2014/main" id="{398A2E68-C474-40CE-96DC-3EDBF6DE02CB}"/>
              </a:ext>
            </a:extLst>
          </p:cNvPr>
          <p:cNvSpPr>
            <a:spLocks noGrp="1"/>
          </p:cNvSpPr>
          <p:nvPr>
            <p:ph idx="1"/>
          </p:nvPr>
        </p:nvSpPr>
        <p:spPr/>
        <p:txBody>
          <a:bodyPr/>
          <a:lstStyle/>
          <a:p>
            <a:endParaRPr lang="en-US" dirty="0"/>
          </a:p>
        </p:txBody>
      </p:sp>
      <p:grpSp>
        <p:nvGrpSpPr>
          <p:cNvPr id="6" name="Group 5">
            <a:extLst>
              <a:ext uri="{FF2B5EF4-FFF2-40B4-BE49-F238E27FC236}">
                <a16:creationId xmlns:a16="http://schemas.microsoft.com/office/drawing/2014/main" id="{0D625916-68D2-46B3-81B9-99F2981BBA62}"/>
              </a:ext>
            </a:extLst>
          </p:cNvPr>
          <p:cNvGrpSpPr/>
          <p:nvPr/>
        </p:nvGrpSpPr>
        <p:grpSpPr>
          <a:xfrm>
            <a:off x="6581775" y="1808941"/>
            <a:ext cx="4158946" cy="4019748"/>
            <a:chOff x="1477819" y="1551708"/>
            <a:chExt cx="5227783" cy="5052812"/>
          </a:xfrm>
        </p:grpSpPr>
        <p:pic>
          <p:nvPicPr>
            <p:cNvPr id="4" name="Shape 277">
              <a:extLst>
                <a:ext uri="{FF2B5EF4-FFF2-40B4-BE49-F238E27FC236}">
                  <a16:creationId xmlns:a16="http://schemas.microsoft.com/office/drawing/2014/main" id="{5DB0CA6D-0E57-4DA5-92A3-685C8D6EFCED}"/>
                </a:ext>
              </a:extLst>
            </p:cNvPr>
            <p:cNvPicPr preferRelativeResize="0"/>
            <p:nvPr/>
          </p:nvPicPr>
          <p:blipFill rotWithShape="1">
            <a:blip r:embed="rId3">
              <a:alphaModFix/>
            </a:blip>
            <a:srcRect l="1410" t="3505" r="1583" b="4015"/>
            <a:stretch/>
          </p:blipFill>
          <p:spPr>
            <a:xfrm>
              <a:off x="1477819" y="1551708"/>
              <a:ext cx="5227782" cy="2032001"/>
            </a:xfrm>
            <a:prstGeom prst="rect">
              <a:avLst/>
            </a:prstGeom>
            <a:noFill/>
            <a:ln>
              <a:noFill/>
            </a:ln>
          </p:spPr>
        </p:pic>
        <p:pic>
          <p:nvPicPr>
            <p:cNvPr id="5" name="Shape 276" descr="Lee_Physical1.jpg">
              <a:extLst>
                <a:ext uri="{FF2B5EF4-FFF2-40B4-BE49-F238E27FC236}">
                  <a16:creationId xmlns:a16="http://schemas.microsoft.com/office/drawing/2014/main" id="{6808318B-627A-4945-9F6B-902E8897DF87}"/>
                </a:ext>
              </a:extLst>
            </p:cNvPr>
            <p:cNvPicPr preferRelativeResize="0"/>
            <p:nvPr/>
          </p:nvPicPr>
          <p:blipFill rotWithShape="1">
            <a:blip r:embed="rId4">
              <a:alphaModFix/>
            </a:blip>
            <a:srcRect/>
            <a:stretch/>
          </p:blipFill>
          <p:spPr>
            <a:xfrm>
              <a:off x="1477820" y="3666833"/>
              <a:ext cx="5227782" cy="2937687"/>
            </a:xfrm>
            <a:prstGeom prst="rect">
              <a:avLst/>
            </a:prstGeom>
            <a:noFill/>
            <a:ln>
              <a:noFill/>
            </a:ln>
          </p:spPr>
        </p:pic>
      </p:grpSp>
      <p:pic>
        <p:nvPicPr>
          <p:cNvPr id="7" name="Shape 377" descr="Barker_Fritzing CircuitDesign.png">
            <a:extLst>
              <a:ext uri="{FF2B5EF4-FFF2-40B4-BE49-F238E27FC236}">
                <a16:creationId xmlns:a16="http://schemas.microsoft.com/office/drawing/2014/main" id="{87C91742-33E3-46FF-8B88-E5AC02BA9327}"/>
              </a:ext>
            </a:extLst>
          </p:cNvPr>
          <p:cNvPicPr preferRelativeResize="0"/>
          <p:nvPr/>
        </p:nvPicPr>
        <p:blipFill rotWithShape="1">
          <a:blip r:embed="rId5">
            <a:alphaModFix/>
          </a:blip>
          <a:srcRect/>
          <a:stretch/>
        </p:blipFill>
        <p:spPr>
          <a:xfrm>
            <a:off x="2319010" y="1825339"/>
            <a:ext cx="2528168" cy="1831038"/>
          </a:xfrm>
          <a:prstGeom prst="rect">
            <a:avLst/>
          </a:prstGeom>
          <a:noFill/>
          <a:ln>
            <a:noFill/>
          </a:ln>
        </p:spPr>
      </p:pic>
      <p:pic>
        <p:nvPicPr>
          <p:cNvPr id="8" name="Shape 379" descr="Barker_microcontroller and switches.jpg">
            <a:extLst>
              <a:ext uri="{FF2B5EF4-FFF2-40B4-BE49-F238E27FC236}">
                <a16:creationId xmlns:a16="http://schemas.microsoft.com/office/drawing/2014/main" id="{90543F6F-94C1-443C-B9CD-BC8EE75FB74A}"/>
              </a:ext>
            </a:extLst>
          </p:cNvPr>
          <p:cNvPicPr preferRelativeResize="0"/>
          <p:nvPr/>
        </p:nvPicPr>
        <p:blipFill rotWithShape="1">
          <a:blip r:embed="rId6">
            <a:alphaModFix/>
          </a:blip>
          <a:srcRect/>
          <a:stretch/>
        </p:blipFill>
        <p:spPr>
          <a:xfrm>
            <a:off x="2022293" y="3656090"/>
            <a:ext cx="3258600" cy="2172599"/>
          </a:xfrm>
          <a:prstGeom prst="roundRect">
            <a:avLst>
              <a:gd name="adj" fmla="val 0"/>
            </a:avLst>
          </a:prstGeom>
          <a:noFill/>
          <a:ln>
            <a:noFill/>
          </a:ln>
        </p:spPr>
      </p:pic>
      <p:sp>
        <p:nvSpPr>
          <p:cNvPr id="9" name="Rectangle 8">
            <a:extLst>
              <a:ext uri="{FF2B5EF4-FFF2-40B4-BE49-F238E27FC236}">
                <a16:creationId xmlns:a16="http://schemas.microsoft.com/office/drawing/2014/main" id="{2516097C-C6BD-4CBE-BDA3-592A39A370BD}"/>
              </a:ext>
            </a:extLst>
          </p:cNvPr>
          <p:cNvSpPr/>
          <p:nvPr/>
        </p:nvSpPr>
        <p:spPr>
          <a:xfrm>
            <a:off x="9197549" y="5848393"/>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(Lee et al., 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AD722D4-4C06-4A17-AF1D-EEA06BCD9A06}"/>
              </a:ext>
            </a:extLst>
          </p:cNvPr>
          <p:cNvSpPr/>
          <p:nvPr/>
        </p:nvSpPr>
        <p:spPr>
          <a:xfrm>
            <a:off x="3483145" y="5848393"/>
            <a:ext cx="19319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(Barker et al., 2015)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23765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B015-C489-46BB-804E-8B559B84FE77}"/>
              </a:ext>
            </a:extLst>
          </p:cNvPr>
          <p:cNvSpPr>
            <a:spLocks noGrp="1"/>
          </p:cNvSpPr>
          <p:nvPr>
            <p:ph type="title"/>
          </p:nvPr>
        </p:nvSpPr>
        <p:spPr/>
        <p:txBody>
          <a:bodyPr/>
          <a:lstStyle/>
          <a:p>
            <a:r>
              <a:rPr lang="en-US" b="1" dirty="0"/>
              <a:t>Wearable Headsets/Glasses</a:t>
            </a:r>
          </a:p>
        </p:txBody>
      </p:sp>
      <p:sp>
        <p:nvSpPr>
          <p:cNvPr id="3" name="Content Placeholder 2">
            <a:extLst>
              <a:ext uri="{FF2B5EF4-FFF2-40B4-BE49-F238E27FC236}">
                <a16:creationId xmlns:a16="http://schemas.microsoft.com/office/drawing/2014/main" id="{37AE397C-5BB2-4B8F-AFCF-C7B14D101E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97AB55-F857-496B-80B8-068A12FC5F52}"/>
              </a:ext>
            </a:extLst>
          </p:cNvPr>
          <p:cNvPicPr>
            <a:picLocks noChangeAspect="1"/>
          </p:cNvPicPr>
          <p:nvPr/>
        </p:nvPicPr>
        <p:blipFill>
          <a:blip r:embed="rId3"/>
          <a:stretch>
            <a:fillRect/>
          </a:stretch>
        </p:blipFill>
        <p:spPr>
          <a:xfrm>
            <a:off x="6943725" y="1690688"/>
            <a:ext cx="3286125" cy="4144332"/>
          </a:xfrm>
          <a:prstGeom prst="rect">
            <a:avLst/>
          </a:prstGeom>
        </p:spPr>
      </p:pic>
      <p:sp>
        <p:nvSpPr>
          <p:cNvPr id="5" name="Rectangle 4">
            <a:extLst>
              <a:ext uri="{FF2B5EF4-FFF2-40B4-BE49-F238E27FC236}">
                <a16:creationId xmlns:a16="http://schemas.microsoft.com/office/drawing/2014/main" id="{32458C5A-9ADC-4EC3-AAE8-A99EB56E98EB}"/>
              </a:ext>
            </a:extLst>
          </p:cNvPr>
          <p:cNvSpPr/>
          <p:nvPr/>
        </p:nvSpPr>
        <p:spPr>
          <a:xfrm>
            <a:off x="8569638" y="5870662"/>
            <a:ext cx="18117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(Kuhn et al., </a:t>
            </a:r>
            <a:r>
              <a:rPr kumimoji="0" lang="en"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19B74F1-6297-4012-9B1F-D8FC4041ECDE}"/>
              </a:ext>
            </a:extLst>
          </p:cNvPr>
          <p:cNvGrpSpPr/>
          <p:nvPr/>
        </p:nvGrpSpPr>
        <p:grpSpPr>
          <a:xfrm>
            <a:off x="1647825" y="1758391"/>
            <a:ext cx="4550581" cy="4161808"/>
            <a:chOff x="233507" y="1273175"/>
            <a:chExt cx="5348143" cy="4891232"/>
          </a:xfrm>
        </p:grpSpPr>
        <p:pic>
          <p:nvPicPr>
            <p:cNvPr id="7" name="Picture 6">
              <a:extLst>
                <a:ext uri="{FF2B5EF4-FFF2-40B4-BE49-F238E27FC236}">
                  <a16:creationId xmlns:a16="http://schemas.microsoft.com/office/drawing/2014/main" id="{79A12928-C63C-4300-98FB-645B5622C8A6}"/>
                </a:ext>
              </a:extLst>
            </p:cNvPr>
            <p:cNvPicPr>
              <a:picLocks noChangeAspect="1"/>
            </p:cNvPicPr>
            <p:nvPr/>
          </p:nvPicPr>
          <p:blipFill rotWithShape="1">
            <a:blip r:embed="rId4"/>
            <a:srcRect b="12381"/>
            <a:stretch/>
          </p:blipFill>
          <p:spPr>
            <a:xfrm>
              <a:off x="233507" y="1273175"/>
              <a:ext cx="5314950" cy="4573443"/>
            </a:xfrm>
            <a:prstGeom prst="rect">
              <a:avLst/>
            </a:prstGeom>
          </p:spPr>
        </p:pic>
        <p:pic>
          <p:nvPicPr>
            <p:cNvPr id="8" name="Picture 7">
              <a:extLst>
                <a:ext uri="{FF2B5EF4-FFF2-40B4-BE49-F238E27FC236}">
                  <a16:creationId xmlns:a16="http://schemas.microsoft.com/office/drawing/2014/main" id="{47C713E0-ACAE-4066-9388-348E551C6E53}"/>
                </a:ext>
              </a:extLst>
            </p:cNvPr>
            <p:cNvPicPr>
              <a:picLocks noChangeAspect="1"/>
            </p:cNvPicPr>
            <p:nvPr/>
          </p:nvPicPr>
          <p:blipFill rotWithShape="1">
            <a:blip r:embed="rId4"/>
            <a:srcRect l="56344" t="51186" r="1216" b="5107"/>
            <a:stretch/>
          </p:blipFill>
          <p:spPr>
            <a:xfrm>
              <a:off x="2974108" y="3883025"/>
              <a:ext cx="2255693" cy="2281382"/>
            </a:xfrm>
            <a:prstGeom prst="rect">
              <a:avLst/>
            </a:prstGeom>
          </p:spPr>
        </p:pic>
        <p:sp>
          <p:nvSpPr>
            <p:cNvPr id="9" name="Rectangle 8">
              <a:extLst>
                <a:ext uri="{FF2B5EF4-FFF2-40B4-BE49-F238E27FC236}">
                  <a16:creationId xmlns:a16="http://schemas.microsoft.com/office/drawing/2014/main" id="{8A4EDA7E-FEB5-497E-954C-6284DFB67806}"/>
                </a:ext>
              </a:extLst>
            </p:cNvPr>
            <p:cNvSpPr/>
            <p:nvPr/>
          </p:nvSpPr>
          <p:spPr>
            <a:xfrm>
              <a:off x="5225991" y="3962400"/>
              <a:ext cx="355659" cy="192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23B07862-E09B-4A6B-A201-E57D1CD3CAF2}"/>
              </a:ext>
            </a:extLst>
          </p:cNvPr>
          <p:cNvSpPr/>
          <p:nvPr/>
        </p:nvSpPr>
        <p:spPr>
          <a:xfrm>
            <a:off x="4544929" y="5874865"/>
            <a:ext cx="14622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(Parton, 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7791472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FC90-93F4-4E28-B5C8-A678B6890987}"/>
              </a:ext>
            </a:extLst>
          </p:cNvPr>
          <p:cNvSpPr>
            <a:spLocks noGrp="1"/>
          </p:cNvSpPr>
          <p:nvPr>
            <p:ph type="title"/>
          </p:nvPr>
        </p:nvSpPr>
        <p:spPr/>
        <p:txBody>
          <a:bodyPr/>
          <a:lstStyle/>
          <a:p>
            <a:r>
              <a:rPr lang="en-US" b="1" dirty="0"/>
              <a:t>Wearable E-Textiles</a:t>
            </a:r>
          </a:p>
        </p:txBody>
      </p:sp>
      <p:sp>
        <p:nvSpPr>
          <p:cNvPr id="3" name="Content Placeholder 2">
            <a:extLst>
              <a:ext uri="{FF2B5EF4-FFF2-40B4-BE49-F238E27FC236}">
                <a16:creationId xmlns:a16="http://schemas.microsoft.com/office/drawing/2014/main" id="{C5F60B63-163A-4490-AA41-2A6452C1E479}"/>
              </a:ext>
            </a:extLst>
          </p:cNvPr>
          <p:cNvSpPr>
            <a:spLocks noGrp="1"/>
          </p:cNvSpPr>
          <p:nvPr>
            <p:ph idx="1"/>
          </p:nvPr>
        </p:nvSpPr>
        <p:spPr/>
        <p:txBody>
          <a:bodyPr/>
          <a:lstStyle/>
          <a:p>
            <a:endParaRPr lang="en-US" dirty="0"/>
          </a:p>
        </p:txBody>
      </p:sp>
      <p:sp>
        <p:nvSpPr>
          <p:cNvPr id="8" name="Rectangle 7">
            <a:extLst>
              <a:ext uri="{FF2B5EF4-FFF2-40B4-BE49-F238E27FC236}">
                <a16:creationId xmlns:a16="http://schemas.microsoft.com/office/drawing/2014/main" id="{FBD0E104-D77C-4374-AFD4-79A015CBEF64}"/>
              </a:ext>
            </a:extLst>
          </p:cNvPr>
          <p:cNvSpPr/>
          <p:nvPr/>
        </p:nvSpPr>
        <p:spPr>
          <a:xfrm>
            <a:off x="9281773" y="5848393"/>
            <a:ext cx="23102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(Ngai et al., 2009, 2010)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D6035F5-41A4-47B5-AA3C-3DDDDAF61AC4}"/>
              </a:ext>
            </a:extLst>
          </p:cNvPr>
          <p:cNvGrpSpPr/>
          <p:nvPr/>
        </p:nvGrpSpPr>
        <p:grpSpPr>
          <a:xfrm>
            <a:off x="838199" y="1785330"/>
            <a:ext cx="10617567" cy="4189672"/>
            <a:chOff x="152923" y="1352825"/>
            <a:chExt cx="11713634" cy="4622178"/>
          </a:xfrm>
        </p:grpSpPr>
        <p:pic>
          <p:nvPicPr>
            <p:cNvPr id="4" name="Shape 450" descr="Ngai_DSCN6815.JPG">
              <a:extLst>
                <a:ext uri="{FF2B5EF4-FFF2-40B4-BE49-F238E27FC236}">
                  <a16:creationId xmlns:a16="http://schemas.microsoft.com/office/drawing/2014/main" id="{0D4FF67A-5DC4-4CB9-91DF-3C0C6933F45F}"/>
                </a:ext>
              </a:extLst>
            </p:cNvPr>
            <p:cNvPicPr preferRelativeResize="0"/>
            <p:nvPr/>
          </p:nvPicPr>
          <p:blipFill rotWithShape="1">
            <a:blip r:embed="rId3">
              <a:alphaModFix/>
            </a:blip>
            <a:srcRect/>
            <a:stretch/>
          </p:blipFill>
          <p:spPr>
            <a:xfrm>
              <a:off x="152923" y="1352826"/>
              <a:ext cx="3081299" cy="4622177"/>
            </a:xfrm>
            <a:prstGeom prst="roundRect">
              <a:avLst>
                <a:gd name="adj" fmla="val 0"/>
              </a:avLst>
            </a:prstGeom>
            <a:noFill/>
            <a:ln>
              <a:noFill/>
            </a:ln>
          </p:spPr>
        </p:pic>
        <p:pic>
          <p:nvPicPr>
            <p:cNvPr id="5" name="Shape 452" descr="Ngai_gunmen project-anonymized.png">
              <a:extLst>
                <a:ext uri="{FF2B5EF4-FFF2-40B4-BE49-F238E27FC236}">
                  <a16:creationId xmlns:a16="http://schemas.microsoft.com/office/drawing/2014/main" id="{92C28285-F3F5-485B-842F-B661EB826B10}"/>
                </a:ext>
              </a:extLst>
            </p:cNvPr>
            <p:cNvPicPr preferRelativeResize="0"/>
            <p:nvPr/>
          </p:nvPicPr>
          <p:blipFill rotWithShape="1">
            <a:blip r:embed="rId4">
              <a:alphaModFix/>
            </a:blip>
            <a:srcRect/>
            <a:stretch/>
          </p:blipFill>
          <p:spPr>
            <a:xfrm>
              <a:off x="3334224" y="1352825"/>
              <a:ext cx="3295720" cy="2201212"/>
            </a:xfrm>
            <a:prstGeom prst="roundRect">
              <a:avLst>
                <a:gd name="adj" fmla="val 0"/>
              </a:avLst>
            </a:prstGeom>
            <a:noFill/>
            <a:ln>
              <a:noFill/>
            </a:ln>
          </p:spPr>
        </p:pic>
        <p:pic>
          <p:nvPicPr>
            <p:cNvPr id="7" name="Shape 451" descr="Ngai_dog with twitter.jpg">
              <a:extLst>
                <a:ext uri="{FF2B5EF4-FFF2-40B4-BE49-F238E27FC236}">
                  <a16:creationId xmlns:a16="http://schemas.microsoft.com/office/drawing/2014/main" id="{391DA111-8CC4-4686-BABC-22C308D8A246}"/>
                </a:ext>
              </a:extLst>
            </p:cNvPr>
            <p:cNvPicPr preferRelativeResize="0"/>
            <p:nvPr/>
          </p:nvPicPr>
          <p:blipFill rotWithShape="1">
            <a:blip r:embed="rId5">
              <a:alphaModFix/>
            </a:blip>
            <a:srcRect/>
            <a:stretch/>
          </p:blipFill>
          <p:spPr>
            <a:xfrm>
              <a:off x="6867279" y="1825625"/>
              <a:ext cx="4999278" cy="3749359"/>
            </a:xfrm>
            <a:prstGeom prst="roundRect">
              <a:avLst>
                <a:gd name="adj" fmla="val 0"/>
              </a:avLst>
            </a:prstGeom>
            <a:noFill/>
            <a:ln>
              <a:noFill/>
            </a:ln>
          </p:spPr>
        </p:pic>
        <p:pic>
          <p:nvPicPr>
            <p:cNvPr id="10" name="Shape 436" descr="Ngai_StudentsWorking.png">
              <a:extLst>
                <a:ext uri="{FF2B5EF4-FFF2-40B4-BE49-F238E27FC236}">
                  <a16:creationId xmlns:a16="http://schemas.microsoft.com/office/drawing/2014/main" id="{B994AD63-2D0E-44F4-B5B4-F8B46BF6217F}"/>
                </a:ext>
              </a:extLst>
            </p:cNvPr>
            <p:cNvPicPr preferRelativeResize="0"/>
            <p:nvPr/>
          </p:nvPicPr>
          <p:blipFill rotWithShape="1">
            <a:blip r:embed="rId6">
              <a:alphaModFix/>
            </a:blip>
            <a:srcRect/>
            <a:stretch/>
          </p:blipFill>
          <p:spPr>
            <a:xfrm>
              <a:off x="3334224" y="3647015"/>
              <a:ext cx="3295720" cy="2320406"/>
            </a:xfrm>
            <a:prstGeom prst="roundRect">
              <a:avLst>
                <a:gd name="adj" fmla="val 0"/>
              </a:avLst>
            </a:prstGeom>
            <a:noFill/>
            <a:ln>
              <a:noFill/>
            </a:ln>
          </p:spPr>
        </p:pic>
      </p:grpSp>
    </p:spTree>
    <p:custDataLst>
      <p:tags r:id="rId1"/>
    </p:custDataLst>
    <p:extLst>
      <p:ext uri="{BB962C8B-B14F-4D97-AF65-F5344CB8AC3E}">
        <p14:creationId xmlns:p14="http://schemas.microsoft.com/office/powerpoint/2010/main" val="39291597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700FD4-9A29-451C-9168-BCB6F604B9B1}"/>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863CD82E-83C8-4BFF-95DD-5B99B2BC76A9}"/>
              </a:ext>
            </a:extLst>
          </p:cNvPr>
          <p:cNvSpPr>
            <a:spLocks noGrp="1"/>
          </p:cNvSpPr>
          <p:nvPr>
            <p:ph type="title"/>
          </p:nvPr>
        </p:nvSpPr>
        <p:spPr/>
        <p:txBody>
          <a:bodyPr/>
          <a:lstStyle/>
          <a:p>
            <a:r>
              <a:rPr lang="en-US" b="1" dirty="0"/>
              <a:t>Wearable E-Textiles</a:t>
            </a:r>
          </a:p>
        </p:txBody>
      </p:sp>
      <p:grpSp>
        <p:nvGrpSpPr>
          <p:cNvPr id="8" name="Group 7">
            <a:extLst>
              <a:ext uri="{FF2B5EF4-FFF2-40B4-BE49-F238E27FC236}">
                <a16:creationId xmlns:a16="http://schemas.microsoft.com/office/drawing/2014/main" id="{AABAC06E-6F9F-46C6-BFEA-E729F9ED0A1E}"/>
              </a:ext>
            </a:extLst>
          </p:cNvPr>
          <p:cNvGrpSpPr/>
          <p:nvPr/>
        </p:nvGrpSpPr>
        <p:grpSpPr>
          <a:xfrm>
            <a:off x="838200" y="1940150"/>
            <a:ext cx="10513287" cy="3754761"/>
            <a:chOff x="838200" y="1940150"/>
            <a:chExt cx="10513287" cy="3754761"/>
          </a:xfrm>
        </p:grpSpPr>
        <p:pic>
          <p:nvPicPr>
            <p:cNvPr id="5" name="Shape 485" descr="BEESIM.jpg">
              <a:extLst>
                <a:ext uri="{FF2B5EF4-FFF2-40B4-BE49-F238E27FC236}">
                  <a16:creationId xmlns:a16="http://schemas.microsoft.com/office/drawing/2014/main" id="{AC357EE7-A88B-4811-A6CD-484FF6D322D5}"/>
                </a:ext>
              </a:extLst>
            </p:cNvPr>
            <p:cNvPicPr preferRelativeResize="0"/>
            <p:nvPr/>
          </p:nvPicPr>
          <p:blipFill>
            <a:blip r:embed="rId3">
              <a:alphaModFix/>
            </a:blip>
            <a:stretch>
              <a:fillRect/>
            </a:stretch>
          </p:blipFill>
          <p:spPr>
            <a:xfrm>
              <a:off x="3343565" y="1940150"/>
              <a:ext cx="3639300" cy="3754761"/>
            </a:xfrm>
            <a:prstGeom prst="rect">
              <a:avLst/>
            </a:prstGeom>
            <a:noFill/>
            <a:ln>
              <a:noFill/>
            </a:ln>
          </p:spPr>
        </p:pic>
        <p:pic>
          <p:nvPicPr>
            <p:cNvPr id="4" name="Shape 487" descr="bee sim 3.jpg">
              <a:extLst>
                <a:ext uri="{FF2B5EF4-FFF2-40B4-BE49-F238E27FC236}">
                  <a16:creationId xmlns:a16="http://schemas.microsoft.com/office/drawing/2014/main" id="{43A5A88F-E797-4D50-9246-5FAE3898E452}"/>
                </a:ext>
              </a:extLst>
            </p:cNvPr>
            <p:cNvPicPr preferRelativeResize="0"/>
            <p:nvPr/>
          </p:nvPicPr>
          <p:blipFill>
            <a:blip r:embed="rId4">
              <a:alphaModFix/>
            </a:blip>
            <a:stretch>
              <a:fillRect/>
            </a:stretch>
          </p:blipFill>
          <p:spPr>
            <a:xfrm>
              <a:off x="6918036" y="2172969"/>
              <a:ext cx="4433451" cy="3455571"/>
            </a:xfrm>
            <a:prstGeom prst="snip2DiagRect">
              <a:avLst>
                <a:gd name="adj1" fmla="val 0"/>
                <a:gd name="adj2" fmla="val 0"/>
              </a:avLst>
            </a:prstGeom>
            <a:noFill/>
            <a:ln>
              <a:noFill/>
            </a:ln>
          </p:spPr>
        </p:pic>
        <p:pic>
          <p:nvPicPr>
            <p:cNvPr id="6" name="Shape 501" descr="P1000278.JPG">
              <a:extLst>
                <a:ext uri="{FF2B5EF4-FFF2-40B4-BE49-F238E27FC236}">
                  <a16:creationId xmlns:a16="http://schemas.microsoft.com/office/drawing/2014/main" id="{DEBABF80-4084-43C0-8055-4CC724CFDB86}"/>
                </a:ext>
              </a:extLst>
            </p:cNvPr>
            <p:cNvPicPr preferRelativeResize="0"/>
            <p:nvPr/>
          </p:nvPicPr>
          <p:blipFill rotWithShape="1">
            <a:blip r:embed="rId5">
              <a:alphaModFix/>
            </a:blip>
            <a:srcRect/>
            <a:stretch/>
          </p:blipFill>
          <p:spPr>
            <a:xfrm>
              <a:off x="838200" y="2183817"/>
              <a:ext cx="2583705" cy="3444723"/>
            </a:xfrm>
            <a:prstGeom prst="roundRect">
              <a:avLst>
                <a:gd name="adj" fmla="val 0"/>
              </a:avLst>
            </a:prstGeom>
            <a:noFill/>
            <a:ln>
              <a:noFill/>
            </a:ln>
          </p:spPr>
        </p:pic>
      </p:grpSp>
      <p:sp>
        <p:nvSpPr>
          <p:cNvPr id="7" name="Rectangle 6">
            <a:extLst>
              <a:ext uri="{FF2B5EF4-FFF2-40B4-BE49-F238E27FC236}">
                <a16:creationId xmlns:a16="http://schemas.microsoft.com/office/drawing/2014/main" id="{F2CA5C0E-A528-49EE-8A4A-9B69CDAC64DE}"/>
              </a:ext>
            </a:extLst>
          </p:cNvPr>
          <p:cNvSpPr/>
          <p:nvPr/>
        </p:nvSpPr>
        <p:spPr>
          <a:xfrm>
            <a:off x="9457127" y="5861359"/>
            <a:ext cx="20329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(Peppler et al., 2010)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30635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E10C-13AA-4034-B4E1-70571A13A6B2}"/>
              </a:ext>
            </a:extLst>
          </p:cNvPr>
          <p:cNvSpPr>
            <a:spLocks noGrp="1"/>
          </p:cNvSpPr>
          <p:nvPr>
            <p:ph type="title"/>
          </p:nvPr>
        </p:nvSpPr>
        <p:spPr/>
        <p:txBody>
          <a:bodyPr/>
          <a:lstStyle/>
          <a:p>
            <a:r>
              <a:rPr lang="en-US" b="1" dirty="0"/>
              <a:t>Wearable E-Textiles</a:t>
            </a:r>
          </a:p>
        </p:txBody>
      </p:sp>
      <p:sp>
        <p:nvSpPr>
          <p:cNvPr id="3" name="Content Placeholder 2">
            <a:extLst>
              <a:ext uri="{FF2B5EF4-FFF2-40B4-BE49-F238E27FC236}">
                <a16:creationId xmlns:a16="http://schemas.microsoft.com/office/drawing/2014/main" id="{530567C9-D6F3-4AE4-9240-8CCBDA1D4DF9}"/>
              </a:ext>
            </a:extLst>
          </p:cNvPr>
          <p:cNvSpPr>
            <a:spLocks noGrp="1"/>
          </p:cNvSpPr>
          <p:nvPr>
            <p:ph idx="1"/>
          </p:nvPr>
        </p:nvSpPr>
        <p:spPr/>
        <p:txBody>
          <a:bodyPr/>
          <a:lstStyle/>
          <a:p>
            <a:endParaRPr lang="en-US" dirty="0"/>
          </a:p>
        </p:txBody>
      </p:sp>
      <p:pic>
        <p:nvPicPr>
          <p:cNvPr id="4" name="Shape 532">
            <a:extLst>
              <a:ext uri="{FF2B5EF4-FFF2-40B4-BE49-F238E27FC236}">
                <a16:creationId xmlns:a16="http://schemas.microsoft.com/office/drawing/2014/main" id="{9C4C85BF-C5C8-433F-B12B-1789BC5D011B}"/>
              </a:ext>
            </a:extLst>
          </p:cNvPr>
          <p:cNvPicPr preferRelativeResize="0"/>
          <p:nvPr/>
        </p:nvPicPr>
        <p:blipFill rotWithShape="1">
          <a:blip r:embed="rId3">
            <a:alphaModFix/>
          </a:blip>
          <a:srcRect/>
          <a:stretch/>
        </p:blipFill>
        <p:spPr>
          <a:xfrm>
            <a:off x="862231" y="1813714"/>
            <a:ext cx="4331400" cy="2865300"/>
          </a:xfrm>
          <a:prstGeom prst="round2DiagRect">
            <a:avLst>
              <a:gd name="adj1" fmla="val 0"/>
              <a:gd name="adj2" fmla="val 0"/>
            </a:avLst>
          </a:prstGeom>
          <a:noFill/>
          <a:ln>
            <a:noFill/>
          </a:ln>
        </p:spPr>
      </p:pic>
      <p:pic>
        <p:nvPicPr>
          <p:cNvPr id="5" name="Shape 533">
            <a:extLst>
              <a:ext uri="{FF2B5EF4-FFF2-40B4-BE49-F238E27FC236}">
                <a16:creationId xmlns:a16="http://schemas.microsoft.com/office/drawing/2014/main" id="{3847E819-D560-4413-AFE4-BA3CDE990521}"/>
              </a:ext>
            </a:extLst>
          </p:cNvPr>
          <p:cNvPicPr preferRelativeResize="0"/>
          <p:nvPr/>
        </p:nvPicPr>
        <p:blipFill rotWithShape="1">
          <a:blip r:embed="rId4">
            <a:alphaModFix/>
          </a:blip>
          <a:srcRect/>
          <a:stretch/>
        </p:blipFill>
        <p:spPr>
          <a:xfrm>
            <a:off x="5276755" y="2185540"/>
            <a:ext cx="5242555" cy="3538809"/>
          </a:xfrm>
          <a:prstGeom prst="roundRect">
            <a:avLst>
              <a:gd name="adj" fmla="val 0"/>
            </a:avLst>
          </a:prstGeom>
          <a:noFill/>
          <a:ln>
            <a:noFill/>
          </a:ln>
        </p:spPr>
      </p:pic>
      <p:pic>
        <p:nvPicPr>
          <p:cNvPr id="6" name="Shape 534">
            <a:extLst>
              <a:ext uri="{FF2B5EF4-FFF2-40B4-BE49-F238E27FC236}">
                <a16:creationId xmlns:a16="http://schemas.microsoft.com/office/drawing/2014/main" id="{2DA775DC-9147-4527-A796-4F43FEB161AE}"/>
              </a:ext>
            </a:extLst>
          </p:cNvPr>
          <p:cNvPicPr preferRelativeResize="0"/>
          <p:nvPr/>
        </p:nvPicPr>
        <p:blipFill rotWithShape="1">
          <a:blip r:embed="rId5">
            <a:alphaModFix/>
          </a:blip>
          <a:srcRect/>
          <a:stretch/>
        </p:blipFill>
        <p:spPr>
          <a:xfrm>
            <a:off x="2372252" y="4771676"/>
            <a:ext cx="2821379" cy="1880919"/>
          </a:xfrm>
          <a:prstGeom prst="round2DiagRect">
            <a:avLst>
              <a:gd name="adj1" fmla="val 0"/>
              <a:gd name="adj2" fmla="val 0"/>
            </a:avLst>
          </a:prstGeom>
          <a:noFill/>
          <a:ln>
            <a:noFill/>
          </a:ln>
        </p:spPr>
      </p:pic>
      <p:sp>
        <p:nvSpPr>
          <p:cNvPr id="7" name="Rectangle 6">
            <a:extLst>
              <a:ext uri="{FF2B5EF4-FFF2-40B4-BE49-F238E27FC236}">
                <a16:creationId xmlns:a16="http://schemas.microsoft.com/office/drawing/2014/main" id="{A6278707-1B97-4B34-B3CF-88811899FC56}"/>
              </a:ext>
            </a:extLst>
          </p:cNvPr>
          <p:cNvSpPr/>
          <p:nvPr/>
        </p:nvSpPr>
        <p:spPr>
          <a:xfrm>
            <a:off x="8603557" y="5819542"/>
            <a:ext cx="20617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263248"/>
                </a:solidFill>
                <a:effectLst/>
                <a:uLnTx/>
                <a:uFillTx/>
                <a:latin typeface="Roboto Condensed Light"/>
                <a:ea typeface="Roboto Condensed Light"/>
                <a:cs typeface="Roboto Condensed Light"/>
                <a:sym typeface="Roboto Condensed Light"/>
              </a:rPr>
              <a:t>(Rosales et al., 2015)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3477502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EDD5-AD89-40FE-AD87-63F56B6945EC}"/>
              </a:ext>
            </a:extLst>
          </p:cNvPr>
          <p:cNvSpPr>
            <a:spLocks noGrp="1"/>
          </p:cNvSpPr>
          <p:nvPr>
            <p:ph type="title"/>
          </p:nvPr>
        </p:nvSpPr>
        <p:spPr/>
        <p:txBody>
          <a:bodyPr/>
          <a:lstStyle/>
          <a:p>
            <a:r>
              <a:rPr lang="en-US" b="1" dirty="0"/>
              <a:t>Wearable Interfaces</a:t>
            </a:r>
          </a:p>
        </p:txBody>
      </p:sp>
      <p:sp>
        <p:nvSpPr>
          <p:cNvPr id="3" name="Content Placeholder 2">
            <a:extLst>
              <a:ext uri="{FF2B5EF4-FFF2-40B4-BE49-F238E27FC236}">
                <a16:creationId xmlns:a16="http://schemas.microsoft.com/office/drawing/2014/main" id="{B4171454-2B3E-4F15-AF17-F28959FACEE8}"/>
              </a:ext>
            </a:extLst>
          </p:cNvPr>
          <p:cNvSpPr>
            <a:spLocks noGrp="1"/>
          </p:cNvSpPr>
          <p:nvPr>
            <p:ph idx="1"/>
          </p:nvPr>
        </p:nvSpPr>
        <p:spPr/>
        <p:txBody>
          <a:bodyPr/>
          <a:lstStyle/>
          <a:p>
            <a:endParaRPr lang="en-US" b="1" dirty="0"/>
          </a:p>
        </p:txBody>
      </p:sp>
      <p:pic>
        <p:nvPicPr>
          <p:cNvPr id="6" name="Shape 435" descr="Ngai_Programming.png">
            <a:extLst>
              <a:ext uri="{FF2B5EF4-FFF2-40B4-BE49-F238E27FC236}">
                <a16:creationId xmlns:a16="http://schemas.microsoft.com/office/drawing/2014/main" id="{332C0609-7146-43A2-AEE3-A7EDF2CC6FB2}"/>
              </a:ext>
            </a:extLst>
          </p:cNvPr>
          <p:cNvPicPr preferRelativeResize="0"/>
          <p:nvPr/>
        </p:nvPicPr>
        <p:blipFill rotWithShape="1">
          <a:blip r:embed="rId3">
            <a:alphaModFix/>
          </a:blip>
          <a:srcRect/>
          <a:stretch/>
        </p:blipFill>
        <p:spPr>
          <a:xfrm>
            <a:off x="6914801" y="1798974"/>
            <a:ext cx="4438999" cy="4024310"/>
          </a:xfrm>
          <a:prstGeom prst="rect">
            <a:avLst/>
          </a:prstGeom>
          <a:noFill/>
          <a:ln>
            <a:noFill/>
          </a:ln>
        </p:spPr>
      </p:pic>
      <p:pic>
        <p:nvPicPr>
          <p:cNvPr id="7" name="Picture 6">
            <a:extLst>
              <a:ext uri="{FF2B5EF4-FFF2-40B4-BE49-F238E27FC236}">
                <a16:creationId xmlns:a16="http://schemas.microsoft.com/office/drawing/2014/main" id="{141C649C-F728-498C-A93E-27DF26ACCF5B}"/>
              </a:ext>
            </a:extLst>
          </p:cNvPr>
          <p:cNvPicPr>
            <a:picLocks noChangeAspect="1"/>
          </p:cNvPicPr>
          <p:nvPr/>
        </p:nvPicPr>
        <p:blipFill>
          <a:blip r:embed="rId4"/>
          <a:stretch>
            <a:fillRect/>
          </a:stretch>
        </p:blipFill>
        <p:spPr>
          <a:xfrm>
            <a:off x="838199" y="1915655"/>
            <a:ext cx="5165559" cy="3919065"/>
          </a:xfrm>
          <a:prstGeom prst="rect">
            <a:avLst/>
          </a:prstGeom>
        </p:spPr>
      </p:pic>
      <p:sp>
        <p:nvSpPr>
          <p:cNvPr id="8" name="Rectangle 7">
            <a:extLst>
              <a:ext uri="{FF2B5EF4-FFF2-40B4-BE49-F238E27FC236}">
                <a16:creationId xmlns:a16="http://schemas.microsoft.com/office/drawing/2014/main" id="{82E4E8F5-F01D-4F9B-AB0F-6245E3544337}"/>
              </a:ext>
            </a:extLst>
          </p:cNvPr>
          <p:cNvSpPr/>
          <p:nvPr/>
        </p:nvSpPr>
        <p:spPr>
          <a:xfrm>
            <a:off x="9203868" y="5849935"/>
            <a:ext cx="23102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Roboto Condensed Light"/>
                <a:ea typeface="Roboto Condensed Light"/>
                <a:cs typeface="Roboto Condensed Light"/>
                <a:sym typeface="Roboto Condensed Light"/>
              </a:rPr>
              <a:t>(Ngai et al., 2009, 2010)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955836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3616B-B97C-415A-9F45-5B4312A59C1E}"/>
              </a:ext>
            </a:extLst>
          </p:cNvPr>
          <p:cNvSpPr>
            <a:spLocks noGrp="1"/>
          </p:cNvSpPr>
          <p:nvPr>
            <p:ph type="title"/>
          </p:nvPr>
        </p:nvSpPr>
        <p:spPr/>
        <p:txBody>
          <a:bodyPr/>
          <a:lstStyle/>
          <a:p>
            <a:r>
              <a:rPr lang="en-US" b="1" dirty="0"/>
              <a:t>Literature Search &amp; Coding</a:t>
            </a:r>
          </a:p>
        </p:txBody>
      </p:sp>
      <p:sp>
        <p:nvSpPr>
          <p:cNvPr id="3" name="Content Placeholder 2">
            <a:extLst>
              <a:ext uri="{FF2B5EF4-FFF2-40B4-BE49-F238E27FC236}">
                <a16:creationId xmlns:a16="http://schemas.microsoft.com/office/drawing/2014/main" id="{4EFE2FA1-79D9-4503-BBA5-132422BC4868}"/>
              </a:ext>
            </a:extLst>
          </p:cNvPr>
          <p:cNvSpPr>
            <a:spLocks noGrp="1"/>
          </p:cNvSpPr>
          <p:nvPr>
            <p:ph idx="1"/>
          </p:nvPr>
        </p:nvSpPr>
        <p:spPr/>
        <p:txBody>
          <a:bodyPr/>
          <a:lstStyle/>
          <a:p>
            <a:r>
              <a:rPr lang="en-US" dirty="0"/>
              <a:t>Literature Search: Institute of Electrical and Electronics Engineers (IEEE) Xplore, Web of Science (</a:t>
            </a:r>
            <a:r>
              <a:rPr lang="en-US" dirty="0" err="1"/>
              <a:t>WoS</a:t>
            </a:r>
            <a:r>
              <a:rPr lang="en-US" dirty="0"/>
              <a:t>), and Education Resources Information Center (ERIC) - 62,000+ results IEEE search for “wearable” </a:t>
            </a:r>
          </a:p>
          <a:p>
            <a:r>
              <a:rPr lang="en-US" dirty="0"/>
              <a:t>Inclusion criteria: Seven criteria for inclusion</a:t>
            </a:r>
          </a:p>
          <a:p>
            <a:r>
              <a:rPr lang="en-US" dirty="0"/>
              <a:t>Search results: 171 articles met the search criteria and filters</a:t>
            </a:r>
          </a:p>
          <a:p>
            <a:r>
              <a:rPr lang="en-US" dirty="0"/>
              <a:t>Coding: Coding manual, field parameters, procedures</a:t>
            </a:r>
          </a:p>
          <a:p>
            <a:r>
              <a:rPr lang="en-US" dirty="0"/>
              <a:t>Study Characteristics</a:t>
            </a:r>
          </a:p>
          <a:p>
            <a:pPr lvl="1"/>
            <a:endParaRPr lang="en-US" dirty="0"/>
          </a:p>
        </p:txBody>
      </p:sp>
    </p:spTree>
    <p:custDataLst>
      <p:tags r:id="rId1"/>
    </p:custDataLst>
    <p:extLst>
      <p:ext uri="{BB962C8B-B14F-4D97-AF65-F5344CB8AC3E}">
        <p14:creationId xmlns:p14="http://schemas.microsoft.com/office/powerpoint/2010/main" val="1982036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2F7D-9DDB-4311-8E2E-E0C3C9698D1B}"/>
              </a:ext>
            </a:extLst>
          </p:cNvPr>
          <p:cNvSpPr>
            <a:spLocks noGrp="1"/>
          </p:cNvSpPr>
          <p:nvPr>
            <p:ph type="title"/>
          </p:nvPr>
        </p:nvSpPr>
        <p:spPr/>
        <p:txBody>
          <a:bodyPr/>
          <a:lstStyle/>
          <a:p>
            <a:r>
              <a:rPr lang="en-US" b="1" dirty="0"/>
              <a:t>Data Analysis &amp; Results</a:t>
            </a:r>
          </a:p>
        </p:txBody>
      </p:sp>
      <p:sp>
        <p:nvSpPr>
          <p:cNvPr id="3" name="Content Placeholder 2">
            <a:extLst>
              <a:ext uri="{FF2B5EF4-FFF2-40B4-BE49-F238E27FC236}">
                <a16:creationId xmlns:a16="http://schemas.microsoft.com/office/drawing/2014/main" id="{B599B64A-0367-458F-AEFA-7C1F678FB834}"/>
              </a:ext>
            </a:extLst>
          </p:cNvPr>
          <p:cNvSpPr>
            <a:spLocks noGrp="1"/>
          </p:cNvSpPr>
          <p:nvPr>
            <p:ph idx="1"/>
          </p:nvPr>
        </p:nvSpPr>
        <p:spPr/>
        <p:txBody>
          <a:bodyPr/>
          <a:lstStyle/>
          <a:p>
            <a:r>
              <a:rPr lang="en-US" dirty="0"/>
              <a:t>Data Analysis: IBM SPSS Statistics Version 25.0, SPSS macros Version 2005.05.23 (Wilson 2006), Comprehensive meta-analysis (CMA) version 3.0 - Hedges’ </a:t>
            </a:r>
            <a:r>
              <a:rPr lang="en-US" i="1" dirty="0"/>
              <a:t>g</a:t>
            </a:r>
            <a:r>
              <a:rPr lang="en-US" dirty="0"/>
              <a:t> - small sample size bias correction factor (Cooper et al. 2019, p. 296)</a:t>
            </a:r>
          </a:p>
          <a:p>
            <a:r>
              <a:rPr lang="en-US" dirty="0"/>
              <a:t>Wearable outcomes: overall weighted mean effect size for 20 outcomes (</a:t>
            </a:r>
            <a:r>
              <a:rPr lang="en-US" i="1" dirty="0"/>
              <a:t>g</a:t>
            </a:r>
            <a:r>
              <a:rPr lang="en-US" dirty="0"/>
              <a:t> = .6373, </a:t>
            </a:r>
            <a:r>
              <a:rPr lang="en-US" i="1" dirty="0"/>
              <a:t>SE</a:t>
            </a:r>
            <a:r>
              <a:rPr lang="en-US" dirty="0"/>
              <a:t> = .1622), cognitive learning (</a:t>
            </a:r>
            <a:r>
              <a:rPr lang="en-US" i="1" dirty="0"/>
              <a:t>g </a:t>
            </a:r>
            <a:r>
              <a:rPr lang="en-US" dirty="0"/>
              <a:t>= .9986, </a:t>
            </a:r>
            <a:r>
              <a:rPr lang="en-US" i="1" dirty="0"/>
              <a:t>SE </a:t>
            </a:r>
            <a:r>
              <a:rPr lang="en-US" dirty="0"/>
              <a:t>= .2936)</a:t>
            </a:r>
          </a:p>
          <a:p>
            <a:pPr marL="0" indent="0">
              <a:buNone/>
            </a:pPr>
            <a:endParaRPr lang="en-US" dirty="0"/>
          </a:p>
        </p:txBody>
      </p:sp>
    </p:spTree>
    <p:custDataLst>
      <p:tags r:id="rId1"/>
    </p:custDataLst>
    <p:extLst>
      <p:ext uri="{BB962C8B-B14F-4D97-AF65-F5344CB8AC3E}">
        <p14:creationId xmlns:p14="http://schemas.microsoft.com/office/powerpoint/2010/main" val="2137432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8814-EACB-4BCC-943A-6EFC229E3869}"/>
              </a:ext>
            </a:extLst>
          </p:cNvPr>
          <p:cNvSpPr>
            <a:spLocks noGrp="1"/>
          </p:cNvSpPr>
          <p:nvPr>
            <p:ph type="title"/>
          </p:nvPr>
        </p:nvSpPr>
        <p:spPr/>
        <p:txBody>
          <a:bodyPr/>
          <a:lstStyle/>
          <a:p>
            <a:r>
              <a:rPr lang="en-US" b="1" dirty="0"/>
              <a:t>Results Continued</a:t>
            </a:r>
          </a:p>
        </p:txBody>
      </p:sp>
      <p:sp>
        <p:nvSpPr>
          <p:cNvPr id="3" name="Content Placeholder 2">
            <a:extLst>
              <a:ext uri="{FF2B5EF4-FFF2-40B4-BE49-F238E27FC236}">
                <a16:creationId xmlns:a16="http://schemas.microsoft.com/office/drawing/2014/main" id="{714C2B72-4E51-4F3E-9405-A01EF33E0615}"/>
              </a:ext>
            </a:extLst>
          </p:cNvPr>
          <p:cNvSpPr>
            <a:spLocks noGrp="1"/>
          </p:cNvSpPr>
          <p:nvPr>
            <p:ph idx="1"/>
          </p:nvPr>
        </p:nvSpPr>
        <p:spPr/>
        <p:txBody>
          <a:bodyPr/>
          <a:lstStyle/>
          <a:p>
            <a:r>
              <a:rPr lang="en-US" dirty="0"/>
              <a:t>Forest plot</a:t>
            </a:r>
          </a:p>
          <a:p>
            <a:pPr lvl="1"/>
            <a:r>
              <a:rPr lang="en-US" dirty="0"/>
              <a:t>Cognitive</a:t>
            </a:r>
          </a:p>
          <a:p>
            <a:pPr lvl="1"/>
            <a:r>
              <a:rPr lang="en-US" dirty="0"/>
              <a:t>Affective</a:t>
            </a:r>
          </a:p>
          <a:p>
            <a:pPr lvl="1"/>
            <a:r>
              <a:rPr lang="en-US" dirty="0"/>
              <a:t>Psychomotor</a:t>
            </a:r>
          </a:p>
          <a:p>
            <a:pPr lvl="1"/>
            <a:r>
              <a:rPr lang="en-US" dirty="0"/>
              <a:t>Motivation</a:t>
            </a:r>
          </a:p>
        </p:txBody>
      </p:sp>
      <p:pic>
        <p:nvPicPr>
          <p:cNvPr id="4" name="Picture 3">
            <a:extLst>
              <a:ext uri="{FF2B5EF4-FFF2-40B4-BE49-F238E27FC236}">
                <a16:creationId xmlns:a16="http://schemas.microsoft.com/office/drawing/2014/main" id="{1FB4993D-FA5A-41DD-ACD6-43D08714191F}"/>
              </a:ext>
            </a:extLst>
          </p:cNvPr>
          <p:cNvPicPr>
            <a:picLocks noChangeAspect="1"/>
          </p:cNvPicPr>
          <p:nvPr/>
        </p:nvPicPr>
        <p:blipFill>
          <a:blip r:embed="rId3"/>
          <a:stretch>
            <a:fillRect/>
          </a:stretch>
        </p:blipFill>
        <p:spPr>
          <a:xfrm>
            <a:off x="5082373" y="1136072"/>
            <a:ext cx="6693991" cy="5569460"/>
          </a:xfrm>
          <a:prstGeom prst="rect">
            <a:avLst/>
          </a:prstGeom>
        </p:spPr>
      </p:pic>
    </p:spTree>
    <p:custDataLst>
      <p:tags r:id="rId1"/>
    </p:custDataLst>
    <p:extLst>
      <p:ext uri="{BB962C8B-B14F-4D97-AF65-F5344CB8AC3E}">
        <p14:creationId xmlns:p14="http://schemas.microsoft.com/office/powerpoint/2010/main" val="29097485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GZsnAY8Z"/>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3">
      <a:majorFont>
        <a:latin typeface="Great Vibes"/>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mobile">
      <a:dk1>
        <a:sysClr val="windowText" lastClr="000000"/>
      </a:dk1>
      <a:lt1>
        <a:sysClr val="window" lastClr="FFFFFF"/>
      </a:lt1>
      <a:dk2>
        <a:srgbClr val="44546A"/>
      </a:dk2>
      <a:lt2>
        <a:srgbClr val="E7E6E6"/>
      </a:lt2>
      <a:accent1>
        <a:srgbClr val="3282BE"/>
      </a:accent1>
      <a:accent2>
        <a:srgbClr val="28608C"/>
      </a:accent2>
      <a:accent3>
        <a:srgbClr val="262626"/>
      </a:accent3>
      <a:accent4>
        <a:srgbClr val="3282BE"/>
      </a:accent4>
      <a:accent5>
        <a:srgbClr val="28608C"/>
      </a:accent5>
      <a:accent6>
        <a:srgbClr val="262626"/>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rame">
  <a:themeElements>
    <a:clrScheme name="AECT Blue-Green 1">
      <a:dk1>
        <a:srgbClr val="000000"/>
      </a:dk1>
      <a:lt1>
        <a:srgbClr val="FFFFFF"/>
      </a:lt1>
      <a:dk2>
        <a:srgbClr val="545454"/>
      </a:dk2>
      <a:lt2>
        <a:srgbClr val="BFBFBF"/>
      </a:lt2>
      <a:accent1>
        <a:srgbClr val="3E79A6"/>
      </a:accent1>
      <a:accent2>
        <a:srgbClr val="FAB900"/>
      </a:accent2>
      <a:accent3>
        <a:srgbClr val="86B955"/>
      </a:accent3>
      <a:accent4>
        <a:srgbClr val="EE7008"/>
      </a:accent4>
      <a:accent5>
        <a:srgbClr val="1AB39F"/>
      </a:accent5>
      <a:accent6>
        <a:srgbClr val="D5393D"/>
      </a:accent6>
      <a:hlink>
        <a:srgbClr val="90BB23"/>
      </a:hlink>
      <a:folHlink>
        <a:srgbClr val="EE700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1640</TotalTime>
  <Words>6555</Words>
  <Application>Microsoft Office PowerPoint</Application>
  <PresentationFormat>Widescreen</PresentationFormat>
  <Paragraphs>1117</Paragraphs>
  <Slides>102</Slides>
  <Notes>52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102</vt:i4>
      </vt:variant>
    </vt:vector>
  </HeadingPairs>
  <TitlesOfParts>
    <vt:vector size="122" baseType="lpstr">
      <vt:lpstr>DengXian</vt:lpstr>
      <vt:lpstr>Abadi</vt:lpstr>
      <vt:lpstr>Arial</vt:lpstr>
      <vt:lpstr>Avenir Next LT Pro</vt:lpstr>
      <vt:lpstr>Calibri</vt:lpstr>
      <vt:lpstr>Calibri Light</vt:lpstr>
      <vt:lpstr>Futura Condensed Medium</vt:lpstr>
      <vt:lpstr>Gill Sans MT</vt:lpstr>
      <vt:lpstr>Great Vibes</vt:lpstr>
      <vt:lpstr>Roboto Condensed Light</vt:lpstr>
      <vt:lpstr>Tahoma</vt:lpstr>
      <vt:lpstr>Times New Roman</vt:lpstr>
      <vt:lpstr>Wingdings</vt:lpstr>
      <vt:lpstr>Wingdings 2</vt:lpstr>
      <vt:lpstr>Office Theme</vt:lpstr>
      <vt:lpstr>1_Office Theme</vt:lpstr>
      <vt:lpstr>Contents Slide Master</vt:lpstr>
      <vt:lpstr>Frame</vt:lpstr>
      <vt:lpstr>2_Office Theme</vt:lpstr>
      <vt:lpstr>3_Office Theme</vt:lpstr>
      <vt:lpstr>Systematic Review of Research on Learning Environments and Technology: A Very Special Issue (of ETR&amp;D) Curt Bonk, Vanessa Dennen, Meina Zhu, Florence Martin, Tian Luo, Fei Gao, Byron Havard, and colleagues Wednesday November 4, 2020 </vt:lpstr>
      <vt:lpstr>Special Issue: Martin, F., Dennen, V. P., &amp; Bonk, C, J. (Eds.) (2020). Systematic Reviews of Research on Emerging Learning Environments and Technology. Educational Technology Research and Development (ETR&amp;D) 68(4). </vt:lpstr>
      <vt:lpstr>Social media, teenagers, and the school context:  A scoping review  of research in education and related fields</vt:lpstr>
      <vt:lpstr>Research Problem</vt:lpstr>
      <vt:lpstr>Sampling:  Web of Science  peer-reviewed journals  2009-2018</vt:lpstr>
      <vt:lpstr>Publication Trajectory</vt:lpstr>
      <vt:lpstr>Top 10 Disciplinary Categories</vt:lpstr>
      <vt:lpstr>Where’s the Research Conducted?</vt:lpstr>
      <vt:lpstr>What Data Types and Data Collection Methods Are Being Used?</vt:lpstr>
      <vt:lpstr>What Education Levels are Studied?</vt:lpstr>
      <vt:lpstr>Topics: Education-related articles</vt:lpstr>
      <vt:lpstr>Top 5 articles topics outside education</vt:lpstr>
      <vt:lpstr>Big takeaways</vt:lpstr>
      <vt:lpstr>Summary Thoughts</vt:lpstr>
      <vt:lpstr>Social media, teenagers, and the school context:  A scoping review  of research in education and related fields</vt:lpstr>
      <vt:lpstr>A Comprehensive Systematic Review of MOOC Research: Research Techniques, Topics, and Trends from 2009 to 2019</vt:lpstr>
      <vt:lpstr>Purpose</vt:lpstr>
      <vt:lpstr>Research questions</vt:lpstr>
      <vt:lpstr>Methods</vt:lpstr>
      <vt:lpstr>Data analysis</vt:lpstr>
      <vt:lpstr>Data analysis</vt:lpstr>
      <vt:lpstr>Results</vt:lpstr>
      <vt:lpstr>Results</vt:lpstr>
      <vt:lpstr>Results</vt:lpstr>
      <vt:lpstr>Results</vt:lpstr>
      <vt:lpstr>Results- Data collection</vt:lpstr>
      <vt:lpstr>Results- Data analysis</vt:lpstr>
      <vt:lpstr>Results</vt:lpstr>
      <vt:lpstr>Results</vt:lpstr>
      <vt:lpstr>Results</vt:lpstr>
      <vt:lpstr>Results</vt:lpstr>
      <vt:lpstr>Results</vt:lpstr>
      <vt:lpstr>Results</vt:lpstr>
      <vt:lpstr>Results</vt:lpstr>
      <vt:lpstr>Results</vt:lpstr>
      <vt:lpstr>Conclusion</vt:lpstr>
      <vt:lpstr>Conclusion</vt:lpstr>
      <vt:lpstr>PowerPoint Presentation</vt:lpstr>
      <vt:lpstr>Systematic review of adaptive learning research designs, context, strategies, and technologies from 2009 to 2018</vt:lpstr>
      <vt:lpstr>Adaptive Learning Definition</vt:lpstr>
      <vt:lpstr>PowerPoint Presentation</vt:lpstr>
      <vt:lpstr>Adaptive Learning Framework</vt:lpstr>
      <vt:lpstr>Adaptive Learning Framework</vt:lpstr>
      <vt:lpstr>Adaptive Source and Target</vt:lpstr>
      <vt:lpstr>Purpose of this Study</vt:lpstr>
      <vt:lpstr>Research Questions</vt:lpstr>
      <vt:lpstr>Methods</vt:lpstr>
      <vt:lpstr>Inclusion/exclusion</vt:lpstr>
      <vt:lpstr>PRISMA Flowchart</vt:lpstr>
      <vt:lpstr>Data Coding &amp; Analysis</vt:lpstr>
      <vt:lpstr>Publication Timeline </vt:lpstr>
      <vt:lpstr>Journal &amp; Locations</vt:lpstr>
      <vt:lpstr>Instructional Context &amp; Subject</vt:lpstr>
      <vt:lpstr>Research Methodology</vt:lpstr>
      <vt:lpstr>Research Focus</vt:lpstr>
      <vt:lpstr>Adaptive Sources</vt:lpstr>
      <vt:lpstr>Adaptive Targets</vt:lpstr>
      <vt:lpstr>Categorization of Adaptive Technology</vt:lpstr>
      <vt:lpstr>Implications and Future Research</vt:lpstr>
      <vt:lpstr>Adaptive Learning</vt:lpstr>
      <vt:lpstr>“Like, Comment, and Share”:  Professional Development Through Social Media in Higher Education </vt:lpstr>
      <vt:lpstr>Introduction</vt:lpstr>
      <vt:lpstr>Research Questions</vt:lpstr>
      <vt:lpstr>Article Identification Process following PRISMA </vt:lpstr>
      <vt:lpstr>Current trends: Year of Publication </vt:lpstr>
      <vt:lpstr>Current trends: Countries of Studies</vt:lpstr>
      <vt:lpstr>Types of PD: Formal vs. Informal </vt:lpstr>
      <vt:lpstr>Social Media Platform Studied</vt:lpstr>
      <vt:lpstr>Academic Disciplines</vt:lpstr>
      <vt:lpstr>Theoretical Frameworks</vt:lpstr>
      <vt:lpstr>Research Methodology</vt:lpstr>
      <vt:lpstr>Guidelines and Implications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meta‑analysis of wearables research in educational settings published 2016–2019</vt:lpstr>
      <vt:lpstr>Purpose, Definition, &amp; Process </vt:lpstr>
      <vt:lpstr>Wearable E-Textiles and Fitness Trackers</vt:lpstr>
      <vt:lpstr>Wearable Headsets/Glasses</vt:lpstr>
      <vt:lpstr>Wearable E-Textiles</vt:lpstr>
      <vt:lpstr>Wearable E-Textiles</vt:lpstr>
      <vt:lpstr>Wearable E-Textiles</vt:lpstr>
      <vt:lpstr>Wearable Interfaces</vt:lpstr>
      <vt:lpstr>Literature Search &amp; Coding</vt:lpstr>
      <vt:lpstr>Data Analysis &amp; Results</vt:lpstr>
      <vt:lpstr>Results Continued</vt:lpstr>
      <vt:lpstr>Results Continued</vt:lpstr>
      <vt:lpstr>Discussion, Implications, &amp; Limitations</vt:lpstr>
      <vt:lpstr>Thank you from: Curt Bonk, Vanessa Dennen, Meina Zhu, Florence Martin, Tian Luo, Fei Gao, Byron Havard, and colleagues   Martin, F., Dennen, V. P., &amp; Bonk, C, J. (Eds.) (2020). Special Issue: Systematic Reviews of Research on Emerging Learning Environments and Technology. Educational Technology Research and Development (ETR&amp;D) 68(4). https://link.springer.com/journal/11423/volumes-and-issues/68-4    Preface, Introduction, and Closing articles are at: http://publicationshare.com/30 or http://www.publicationshare.com/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teenagers, and the school context:  A scoping review  of research in education and related fields</dc:title>
  <dc:creator>Vanessa Dennen</dc:creator>
  <cp:lastModifiedBy>Curtis Bonk</cp:lastModifiedBy>
  <cp:revision>9</cp:revision>
  <dcterms:created xsi:type="dcterms:W3CDTF">2020-11-03T15:16:48Z</dcterms:created>
  <dcterms:modified xsi:type="dcterms:W3CDTF">2020-11-04T20:21:35Z</dcterms:modified>
</cp:coreProperties>
</file>