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1" r:id="rId3"/>
  </p:sldMasterIdLst>
  <p:notesMasterIdLst>
    <p:notesMasterId r:id="rId64"/>
  </p:notesMasterIdLst>
  <p:sldIdLst>
    <p:sldId id="256" r:id="rId4"/>
    <p:sldId id="324" r:id="rId5"/>
    <p:sldId id="325" r:id="rId6"/>
    <p:sldId id="326" r:id="rId7"/>
    <p:sldId id="327" r:id="rId8"/>
    <p:sldId id="305" r:id="rId9"/>
    <p:sldId id="328" r:id="rId10"/>
    <p:sldId id="257" r:id="rId11"/>
    <p:sldId id="258" r:id="rId12"/>
    <p:sldId id="259" r:id="rId13"/>
    <p:sldId id="260" r:id="rId14"/>
    <p:sldId id="261" r:id="rId15"/>
    <p:sldId id="262" r:id="rId16"/>
    <p:sldId id="263" r:id="rId17"/>
    <p:sldId id="264" r:id="rId18"/>
    <p:sldId id="329" r:id="rId19"/>
    <p:sldId id="304" r:id="rId20"/>
    <p:sldId id="266" r:id="rId21"/>
    <p:sldId id="271" r:id="rId22"/>
    <p:sldId id="272" r:id="rId23"/>
    <p:sldId id="273" r:id="rId24"/>
    <p:sldId id="274" r:id="rId25"/>
    <p:sldId id="267" r:id="rId26"/>
    <p:sldId id="270" r:id="rId27"/>
    <p:sldId id="275" r:id="rId28"/>
    <p:sldId id="276" r:id="rId29"/>
    <p:sldId id="277" r:id="rId30"/>
    <p:sldId id="269" r:id="rId31"/>
    <p:sldId id="268" r:id="rId32"/>
    <p:sldId id="306" r:id="rId33"/>
    <p:sldId id="307" r:id="rId34"/>
    <p:sldId id="308" r:id="rId35"/>
    <p:sldId id="287" r:id="rId36"/>
    <p:sldId id="288" r:id="rId37"/>
    <p:sldId id="289" r:id="rId38"/>
    <p:sldId id="309" r:id="rId39"/>
    <p:sldId id="310" r:id="rId40"/>
    <p:sldId id="311" r:id="rId41"/>
    <p:sldId id="278" r:id="rId42"/>
    <p:sldId id="312" r:id="rId43"/>
    <p:sldId id="313" r:id="rId44"/>
    <p:sldId id="314" r:id="rId45"/>
    <p:sldId id="315" r:id="rId46"/>
    <p:sldId id="265" r:id="rId47"/>
    <p:sldId id="316" r:id="rId48"/>
    <p:sldId id="279" r:id="rId49"/>
    <p:sldId id="317" r:id="rId50"/>
    <p:sldId id="318" r:id="rId51"/>
    <p:sldId id="319" r:id="rId52"/>
    <p:sldId id="284" r:id="rId53"/>
    <p:sldId id="320" r:id="rId54"/>
    <p:sldId id="321" r:id="rId55"/>
    <p:sldId id="283" r:id="rId56"/>
    <p:sldId id="285" r:id="rId57"/>
    <p:sldId id="286" r:id="rId58"/>
    <p:sldId id="322" r:id="rId59"/>
    <p:sldId id="280" r:id="rId60"/>
    <p:sldId id="323" r:id="rId61"/>
    <p:sldId id="281" r:id="rId62"/>
    <p:sldId id="28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1"/>
    <p:restoredTop sz="96327"/>
  </p:normalViewPr>
  <p:slideViewPr>
    <p:cSldViewPr snapToGrid="0" snapToObjects="1">
      <p:cViewPr varScale="1">
        <p:scale>
          <a:sx n="109" d="100"/>
          <a:sy n="109" d="100"/>
        </p:scale>
        <p:origin x="144" y="6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02BAC-970D-4D6D-A182-C309091D1993}" type="datetimeFigureOut">
              <a:rPr lang="en-US" smtClean="0"/>
              <a:t>10/30/2020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0CA846-E36C-405B-AF1F-B7BB8A338B68}" type="slidenum">
              <a:rPr lang="en-US" smtClean="0"/>
              <a:t>‹#›</a:t>
            </a:fld>
            <a:endParaRPr lang="en-US"/>
          </a:p>
        </p:txBody>
      </p:sp>
    </p:spTree>
    <p:extLst>
      <p:ext uri="{BB962C8B-B14F-4D97-AF65-F5344CB8AC3E}">
        <p14:creationId xmlns:p14="http://schemas.microsoft.com/office/powerpoint/2010/main" val="286393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ahoma" panose="020B0604030504040204" pitchFamily="34" charset="0"/>
                <a:ea typeface="Tahoma" panose="020B0604030504040204" pitchFamily="34" charset="0"/>
                <a:cs typeface="Tahoma" panose="020B0604030504040204" pitchFamily="34" charset="0"/>
              </a:rPr>
              <a:t>What do your writing spaces look like? Are there special writing places you use for different parts of the writing process? How/why do you work in different spaces?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37A28-5F8C-405C-AED5-8256D00DB9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379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ahoma" panose="020B0604030504040204" pitchFamily="34" charset="0"/>
                <a:ea typeface="Tahoma" panose="020B0604030504040204" pitchFamily="34" charset="0"/>
                <a:cs typeface="Tahoma" panose="020B0604030504040204" pitchFamily="34" charset="0"/>
              </a:rPr>
              <a:t>What do your writing spaces look like? Are there special writing places you use for different parts of the writing process? How/why do you work in different spaces?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37A28-5F8C-405C-AED5-8256D00DB9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806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ahoma" panose="020B0604030504040204" pitchFamily="34" charset="0"/>
                <a:ea typeface="Tahoma" panose="020B0604030504040204" pitchFamily="34" charset="0"/>
                <a:cs typeface="Tahoma" panose="020B0604030504040204" pitchFamily="34" charset="0"/>
              </a:rPr>
              <a:t>Alternative locations. Any hideaways…? Secret locations? Special places?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37A28-5F8C-405C-AED5-8256D00DB9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59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AD1C1-76C2-1245-8128-9693945C31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551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AD1C1-76C2-1245-8128-9693945C31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844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AD1C1-76C2-1245-8128-9693945C31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86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AD1C1-76C2-1245-8128-9693945C31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37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AD1C1-76C2-1245-8128-9693945C31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360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AD1C1-76C2-1245-8128-9693945C31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136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389A-0EE3-BB4F-AA56-146365243B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51438C-2C28-374B-9DE9-8D52667BCC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816BDC-372A-6549-8DC9-4C5EA86EFE9B}"/>
              </a:ext>
            </a:extLst>
          </p:cNvPr>
          <p:cNvSpPr>
            <a:spLocks noGrp="1"/>
          </p:cNvSpPr>
          <p:nvPr>
            <p:ph type="dt" sz="half" idx="10"/>
          </p:nvPr>
        </p:nvSpPr>
        <p:spPr/>
        <p:txBody>
          <a:bodyPr/>
          <a:lstStyle/>
          <a:p>
            <a:fld id="{FB2B7867-5ED6-7F4D-B7FD-96F2421F3266}" type="datetimeFigureOut">
              <a:rPr lang="en-US" smtClean="0"/>
              <a:t>10/30/2020</a:t>
            </a:fld>
            <a:endParaRPr lang="en-US"/>
          </a:p>
        </p:txBody>
      </p:sp>
      <p:sp>
        <p:nvSpPr>
          <p:cNvPr id="5" name="Footer Placeholder 4">
            <a:extLst>
              <a:ext uri="{FF2B5EF4-FFF2-40B4-BE49-F238E27FC236}">
                <a16:creationId xmlns:a16="http://schemas.microsoft.com/office/drawing/2014/main" id="{68F4E91C-0BA3-7D45-AF7F-BD9141F2A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812C4-458B-C343-8F5E-37E31B821926}"/>
              </a:ext>
            </a:extLst>
          </p:cNvPr>
          <p:cNvSpPr>
            <a:spLocks noGrp="1"/>
          </p:cNvSpPr>
          <p:nvPr>
            <p:ph type="sldNum" sz="quarter" idx="12"/>
          </p:nvPr>
        </p:nvSpPr>
        <p:spPr/>
        <p:txBody>
          <a:bodyPr/>
          <a:lstStyle/>
          <a:p>
            <a:fld id="{FD99AC7A-5661-AF43-94C0-18A6A2B5302D}" type="slidenum">
              <a:rPr lang="en-US" smtClean="0"/>
              <a:t>‹#›</a:t>
            </a:fld>
            <a:endParaRPr lang="en-US"/>
          </a:p>
        </p:txBody>
      </p:sp>
    </p:spTree>
    <p:extLst>
      <p:ext uri="{BB962C8B-B14F-4D97-AF65-F5344CB8AC3E}">
        <p14:creationId xmlns:p14="http://schemas.microsoft.com/office/powerpoint/2010/main" val="369610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5AFD-F4C1-4D48-A135-0E3823A458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088B87-F372-0B49-B7AA-983959077F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CC901-A8D5-9442-A3CC-F31314C68417}"/>
              </a:ext>
            </a:extLst>
          </p:cNvPr>
          <p:cNvSpPr>
            <a:spLocks noGrp="1"/>
          </p:cNvSpPr>
          <p:nvPr>
            <p:ph type="dt" sz="half" idx="10"/>
          </p:nvPr>
        </p:nvSpPr>
        <p:spPr/>
        <p:txBody>
          <a:bodyPr/>
          <a:lstStyle/>
          <a:p>
            <a:fld id="{FB2B7867-5ED6-7F4D-B7FD-96F2421F3266}" type="datetimeFigureOut">
              <a:rPr lang="en-US" smtClean="0"/>
              <a:t>10/30/2020</a:t>
            </a:fld>
            <a:endParaRPr lang="en-US"/>
          </a:p>
        </p:txBody>
      </p:sp>
      <p:sp>
        <p:nvSpPr>
          <p:cNvPr id="5" name="Footer Placeholder 4">
            <a:extLst>
              <a:ext uri="{FF2B5EF4-FFF2-40B4-BE49-F238E27FC236}">
                <a16:creationId xmlns:a16="http://schemas.microsoft.com/office/drawing/2014/main" id="{BE4279E6-DC9C-CB43-9D30-6D638C1C2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D452A-DC2F-9A40-AC8F-5D1285D10702}"/>
              </a:ext>
            </a:extLst>
          </p:cNvPr>
          <p:cNvSpPr>
            <a:spLocks noGrp="1"/>
          </p:cNvSpPr>
          <p:nvPr>
            <p:ph type="sldNum" sz="quarter" idx="12"/>
          </p:nvPr>
        </p:nvSpPr>
        <p:spPr/>
        <p:txBody>
          <a:bodyPr/>
          <a:lstStyle/>
          <a:p>
            <a:fld id="{FD99AC7A-5661-AF43-94C0-18A6A2B5302D}" type="slidenum">
              <a:rPr lang="en-US" smtClean="0"/>
              <a:t>‹#›</a:t>
            </a:fld>
            <a:endParaRPr lang="en-US"/>
          </a:p>
        </p:txBody>
      </p:sp>
    </p:spTree>
    <p:extLst>
      <p:ext uri="{BB962C8B-B14F-4D97-AF65-F5344CB8AC3E}">
        <p14:creationId xmlns:p14="http://schemas.microsoft.com/office/powerpoint/2010/main" val="3550044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AA90E3-1A67-9B4D-AC7F-E1E722F531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8BE291-21A8-AA46-BCCF-61BCA99103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8B41CF-45F6-F143-AC86-70A6CF14B433}"/>
              </a:ext>
            </a:extLst>
          </p:cNvPr>
          <p:cNvSpPr>
            <a:spLocks noGrp="1"/>
          </p:cNvSpPr>
          <p:nvPr>
            <p:ph type="dt" sz="half" idx="10"/>
          </p:nvPr>
        </p:nvSpPr>
        <p:spPr/>
        <p:txBody>
          <a:bodyPr/>
          <a:lstStyle/>
          <a:p>
            <a:fld id="{FB2B7867-5ED6-7F4D-B7FD-96F2421F3266}" type="datetimeFigureOut">
              <a:rPr lang="en-US" smtClean="0"/>
              <a:t>10/30/2020</a:t>
            </a:fld>
            <a:endParaRPr lang="en-US"/>
          </a:p>
        </p:txBody>
      </p:sp>
      <p:sp>
        <p:nvSpPr>
          <p:cNvPr id="5" name="Footer Placeholder 4">
            <a:extLst>
              <a:ext uri="{FF2B5EF4-FFF2-40B4-BE49-F238E27FC236}">
                <a16:creationId xmlns:a16="http://schemas.microsoft.com/office/drawing/2014/main" id="{ECCB03F9-96A5-FC4D-8152-D5DC66276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86B-D9B5-6A45-922A-64DF1F8B24A8}"/>
              </a:ext>
            </a:extLst>
          </p:cNvPr>
          <p:cNvSpPr>
            <a:spLocks noGrp="1"/>
          </p:cNvSpPr>
          <p:nvPr>
            <p:ph type="sldNum" sz="quarter" idx="12"/>
          </p:nvPr>
        </p:nvSpPr>
        <p:spPr/>
        <p:txBody>
          <a:bodyPr/>
          <a:lstStyle/>
          <a:p>
            <a:fld id="{FD99AC7A-5661-AF43-94C0-18A6A2B5302D}" type="slidenum">
              <a:rPr lang="en-US" smtClean="0"/>
              <a:t>‹#›</a:t>
            </a:fld>
            <a:endParaRPr lang="en-US"/>
          </a:p>
        </p:txBody>
      </p:sp>
    </p:spTree>
    <p:extLst>
      <p:ext uri="{BB962C8B-B14F-4D97-AF65-F5344CB8AC3E}">
        <p14:creationId xmlns:p14="http://schemas.microsoft.com/office/powerpoint/2010/main" val="181175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12632" y="1140000"/>
            <a:ext cx="6994357" cy="3255264"/>
          </a:xfrm>
        </p:spPr>
        <p:txBody>
          <a:bodyPr anchor="b">
            <a:normAutofit/>
          </a:bodyPr>
          <a:lstStyle>
            <a:lvl1pPr algn="l">
              <a:defRPr sz="4400" b="1" i="0" spc="-100" baseline="0">
                <a:solidFill>
                  <a:schemeClr val="tx1">
                    <a:lumMod val="50000"/>
                    <a:lumOff val="50000"/>
                  </a:schemeClr>
                </a:solidFill>
                <a:latin typeface="+mj-lt"/>
                <a:cs typeface="Aharoni" panose="02010803020104030203" pitchFamily="2" charset="-79"/>
              </a:defRPr>
            </a:lvl1pPr>
          </a:lstStyle>
          <a:p>
            <a:r>
              <a:rPr lang="en-US" dirty="0"/>
              <a:t>Click to edit Master title style</a:t>
            </a:r>
          </a:p>
        </p:txBody>
      </p:sp>
      <p:sp>
        <p:nvSpPr>
          <p:cNvPr id="3" name="Subtitle 2"/>
          <p:cNvSpPr>
            <a:spLocks noGrp="1"/>
          </p:cNvSpPr>
          <p:nvPr>
            <p:ph type="subTitle" idx="1"/>
          </p:nvPr>
        </p:nvSpPr>
        <p:spPr>
          <a:xfrm>
            <a:off x="4812632" y="4511797"/>
            <a:ext cx="6994357" cy="1480505"/>
          </a:xfrm>
        </p:spPr>
        <p:txBody>
          <a:bodyPr anchor="t">
            <a:normAutofit/>
          </a:bodyPr>
          <a:lstStyle>
            <a:lvl1pPr marL="0" indent="0" algn="l">
              <a:buNone/>
              <a:defRPr sz="2000" b="0" i="0" cap="none" spc="0" baseline="0">
                <a:solidFill>
                  <a:schemeClr val="accent3"/>
                </a:solidFill>
                <a:latin typeface="Gill Sans MT" panose="020B0502020104020203" pitchFamily="34" charset="77"/>
                <a:cs typeface="Futura Condensed Medium" panose="020B0602020204020303" pitchFamily="34" charset="-79"/>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7" name="Picture 16" descr="A picture containing food&#10;&#10;Description automatically generated">
            <a:extLst>
              <a:ext uri="{FF2B5EF4-FFF2-40B4-BE49-F238E27FC236}">
                <a16:creationId xmlns:a16="http://schemas.microsoft.com/office/drawing/2014/main" id="{58EBE3CD-004E-794E-9E87-6CA8363D7B67}"/>
              </a:ext>
            </a:extLst>
          </p:cNvPr>
          <p:cNvPicPr>
            <a:picLocks noChangeAspect="1"/>
          </p:cNvPicPr>
          <p:nvPr userDrawn="1"/>
        </p:nvPicPr>
        <p:blipFill rotWithShape="1">
          <a:blip r:embed="rId2" cstate="screen">
            <a:clrChange>
              <a:clrFrom>
                <a:srgbClr val="FFFFFF"/>
              </a:clrFrom>
              <a:clrTo>
                <a:srgbClr val="FFFFFF">
                  <a:alpha val="0"/>
                </a:srgbClr>
              </a:clrTo>
            </a:clrChange>
            <a:alphaModFix amt="91000"/>
            <a:extLst>
              <a:ext uri="{28A0092B-C50C-407E-A947-70E740481C1C}">
                <a14:useLocalDpi xmlns:a14="http://schemas.microsoft.com/office/drawing/2010/main"/>
              </a:ext>
            </a:extLst>
          </a:blip>
          <a:srcRect/>
          <a:stretch/>
        </p:blipFill>
        <p:spPr>
          <a:xfrm>
            <a:off x="-145719" y="-130504"/>
            <a:ext cx="5604840" cy="1036320"/>
          </a:xfrm>
          <a:prstGeom prst="rect">
            <a:avLst/>
          </a:prstGeom>
        </p:spPr>
      </p:pic>
      <p:pic>
        <p:nvPicPr>
          <p:cNvPr id="21" name="Picture 20" descr="A picture containing food&#10;&#10;Description automatically generated">
            <a:extLst>
              <a:ext uri="{FF2B5EF4-FFF2-40B4-BE49-F238E27FC236}">
                <a16:creationId xmlns:a16="http://schemas.microsoft.com/office/drawing/2014/main" id="{D176AFAC-0A3E-5143-8285-61E23C081D69}"/>
              </a:ext>
            </a:extLst>
          </p:cNvPr>
          <p:cNvPicPr>
            <a:picLocks noChangeAspect="1"/>
          </p:cNvPicPr>
          <p:nvPr userDrawn="1"/>
        </p:nvPicPr>
        <p:blipFill rotWithShape="1">
          <a:blip r:embed="rId3" cstate="screen">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35877" y="538143"/>
            <a:ext cx="3247378" cy="1127978"/>
          </a:xfrm>
          <a:prstGeom prst="rect">
            <a:avLst/>
          </a:prstGeom>
        </p:spPr>
      </p:pic>
      <p:pic>
        <p:nvPicPr>
          <p:cNvPr id="5" name="Picture 4" descr="Background pattern&#10;&#10;Description automatically generated">
            <a:extLst>
              <a:ext uri="{FF2B5EF4-FFF2-40B4-BE49-F238E27FC236}">
                <a16:creationId xmlns:a16="http://schemas.microsoft.com/office/drawing/2014/main" id="{890D821C-42A2-2843-9311-F5CF9BDCEB94}"/>
              </a:ext>
            </a:extLst>
          </p:cNvPr>
          <p:cNvPicPr>
            <a:picLocks noChangeAspect="1"/>
          </p:cNvPicPr>
          <p:nvPr userDrawn="1"/>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0618" y="1172697"/>
            <a:ext cx="4460816" cy="4512605"/>
          </a:xfrm>
          <a:prstGeom prst="ellipse">
            <a:avLst/>
          </a:prstGeom>
        </p:spPr>
      </p:pic>
      <p:pic>
        <p:nvPicPr>
          <p:cNvPr id="10" name="Picture 9" descr="A close up of a sign&#10;&#10;Description automatically generated">
            <a:extLst>
              <a:ext uri="{FF2B5EF4-FFF2-40B4-BE49-F238E27FC236}">
                <a16:creationId xmlns:a16="http://schemas.microsoft.com/office/drawing/2014/main" id="{BE4F9199-FF4F-5848-BB17-8DFCB87EA5DB}"/>
              </a:ext>
            </a:extLst>
          </p:cNvPr>
          <p:cNvPicPr>
            <a:picLocks noChangeAspect="1"/>
          </p:cNvPicPr>
          <p:nvPr userDrawn="1"/>
        </p:nvPicPr>
        <p:blipFill>
          <a:blip r:embed="rId5" cstate="screen">
            <a:clrChange>
              <a:clrFrom>
                <a:srgbClr val="FEFCFB"/>
              </a:clrFrom>
              <a:clrTo>
                <a:srgbClr val="FEFCFB">
                  <a:alpha val="0"/>
                </a:srgbClr>
              </a:clrTo>
            </a:clrChange>
            <a:extLst>
              <a:ext uri="{28A0092B-C50C-407E-A947-70E740481C1C}">
                <a14:useLocalDpi xmlns:a14="http://schemas.microsoft.com/office/drawing/2010/main"/>
              </a:ext>
            </a:extLst>
          </a:blip>
          <a:stretch>
            <a:fillRect/>
          </a:stretch>
        </p:blipFill>
        <p:spPr>
          <a:xfrm>
            <a:off x="8117305" y="5928658"/>
            <a:ext cx="3962596" cy="866580"/>
          </a:xfrm>
          <a:prstGeom prst="rect">
            <a:avLst/>
          </a:prstGeom>
          <a:effectLst>
            <a:outerShdw blurRad="88900" dist="38100" dir="5400000" algn="ctr" rotWithShape="0">
              <a:schemeClr val="bg1"/>
            </a:outerShdw>
          </a:effectLst>
        </p:spPr>
      </p:pic>
    </p:spTree>
    <p:extLst>
      <p:ext uri="{BB962C8B-B14F-4D97-AF65-F5344CB8AC3E}">
        <p14:creationId xmlns:p14="http://schemas.microsoft.com/office/powerpoint/2010/main" val="1565766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14862" y="1298448"/>
            <a:ext cx="8568249" cy="3255264"/>
          </a:xfrm>
        </p:spPr>
        <p:txBody>
          <a:bodyPr anchor="b">
            <a:normAutofit/>
          </a:bodyPr>
          <a:lstStyle>
            <a:lvl1pPr>
              <a:defRPr sz="4400" b="1"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14862" y="4672584"/>
            <a:ext cx="8586538" cy="914400"/>
          </a:xfrm>
        </p:spPr>
        <p:txBody>
          <a:bodyPr anchor="t">
            <a:normAutofit/>
          </a:bodyPr>
          <a:lstStyle>
            <a:lvl1pPr marL="0" indent="0">
              <a:buNone/>
              <a:defRPr sz="2200" cap="none" spc="0" baseline="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CE122C89-3DB9-D84D-91F9-8803CCC870AA}"/>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8" name="Slide Number Placeholder 7">
            <a:extLst>
              <a:ext uri="{FF2B5EF4-FFF2-40B4-BE49-F238E27FC236}">
                <a16:creationId xmlns:a16="http://schemas.microsoft.com/office/drawing/2014/main" id="{44ADAAFA-592E-964A-B4A6-1C014D961407}"/>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pic>
        <p:nvPicPr>
          <p:cNvPr id="9" name="Picture 8" descr="Background pattern&#10;&#10;Description automatically generated">
            <a:extLst>
              <a:ext uri="{FF2B5EF4-FFF2-40B4-BE49-F238E27FC236}">
                <a16:creationId xmlns:a16="http://schemas.microsoft.com/office/drawing/2014/main" id="{D6372C7A-310C-4E4C-9677-A6B8C379047E}"/>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3722" y="2391417"/>
            <a:ext cx="2230408" cy="2256302"/>
          </a:xfrm>
          <a:prstGeom prst="ellipse">
            <a:avLst/>
          </a:prstGeom>
        </p:spPr>
      </p:pic>
    </p:spTree>
    <p:extLst>
      <p:ext uri="{BB962C8B-B14F-4D97-AF65-F5344CB8AC3E}">
        <p14:creationId xmlns:p14="http://schemas.microsoft.com/office/powerpoint/2010/main" val="242157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6">
            <a:extLst>
              <a:ext uri="{FF2B5EF4-FFF2-40B4-BE49-F238E27FC236}">
                <a16:creationId xmlns:a16="http://schemas.microsoft.com/office/drawing/2014/main" id="{DAAB2F34-29B8-C747-86C5-FACA815F7834}"/>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7" name="Slide Number Placeholder 7">
            <a:extLst>
              <a:ext uri="{FF2B5EF4-FFF2-40B4-BE49-F238E27FC236}">
                <a16:creationId xmlns:a16="http://schemas.microsoft.com/office/drawing/2014/main" id="{9F500959-2683-A448-8E55-DE3A9132A976}"/>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03322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D168-15E7-7543-B8EB-E47EE533822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CEB17A4-1368-CF49-AF4A-A26EC2E3E88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97BD1A89-7C85-C248-8290-2FEA00F2D91E}"/>
              </a:ext>
            </a:extLst>
          </p:cNvPr>
          <p:cNvSpPr>
            <a:spLocks noGrp="1"/>
          </p:cNvSpPr>
          <p:nvPr>
            <p:ph type="sldNum" sz="quarter" idx="11"/>
          </p:nvPr>
        </p:nvSpPr>
        <p:spPr/>
        <p:txBody>
          <a:bodyPr/>
          <a:lstStyle/>
          <a:p>
            <a:fld id="{4FAB73BC-B049-4115-A692-8D63A059BFB8}" type="slidenum">
              <a:rPr lang="en-US" smtClean="0"/>
              <a:pPr/>
              <a:t>‹#›</a:t>
            </a:fld>
            <a:endParaRPr lang="en-US" dirty="0"/>
          </a:p>
        </p:txBody>
      </p:sp>
      <p:sp>
        <p:nvSpPr>
          <p:cNvPr id="6" name="Content Placeholder 5">
            <a:extLst>
              <a:ext uri="{FF2B5EF4-FFF2-40B4-BE49-F238E27FC236}">
                <a16:creationId xmlns:a16="http://schemas.microsoft.com/office/drawing/2014/main" id="{4FDB9CA3-D167-1549-B110-8F06BA239784}"/>
              </a:ext>
            </a:extLst>
          </p:cNvPr>
          <p:cNvSpPr>
            <a:spLocks noGrp="1"/>
          </p:cNvSpPr>
          <p:nvPr>
            <p:ph sz="quarter" idx="12"/>
          </p:nvPr>
        </p:nvSpPr>
        <p:spPr>
          <a:xfrm>
            <a:off x="373063" y="1106906"/>
            <a:ext cx="11250612" cy="4973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Background pattern&#10;&#10;Description automatically generated">
            <a:extLst>
              <a:ext uri="{FF2B5EF4-FFF2-40B4-BE49-F238E27FC236}">
                <a16:creationId xmlns:a16="http://schemas.microsoft.com/office/drawing/2014/main" id="{D6F1865A-A357-E241-8E61-9EFABE49A4BD}"/>
              </a:ext>
            </a:extLst>
          </p:cNvPr>
          <p:cNvPicPr>
            <a:picLocks noChangeAspect="1"/>
          </p:cNvPicPr>
          <p:nvPr userDrawn="1"/>
        </p:nvPicPr>
        <p:blipFill rotWithShape="1">
          <a:blip r:embed="rId2" cstate="screen">
            <a:clrChange>
              <a:clrFrom>
                <a:srgbClr val="FFFFFF"/>
              </a:clrFrom>
              <a:clrTo>
                <a:srgbClr val="FFFFFF">
                  <a:alpha val="0"/>
                </a:srgbClr>
              </a:clrTo>
            </a:clrChange>
            <a:alphaModFix amt="15000"/>
            <a:extLst>
              <a:ext uri="{28A0092B-C50C-407E-A947-70E740481C1C}">
                <a14:useLocalDpi xmlns:a14="http://schemas.microsoft.com/office/drawing/2010/main"/>
              </a:ext>
            </a:extLst>
          </a:blip>
          <a:srcRect/>
          <a:stretch/>
        </p:blipFill>
        <p:spPr>
          <a:xfrm rot="19663675">
            <a:off x="7576274" y="2398970"/>
            <a:ext cx="5942153" cy="6011140"/>
          </a:xfrm>
          <a:prstGeom prst="ellipse">
            <a:avLst/>
          </a:prstGeom>
        </p:spPr>
      </p:pic>
    </p:spTree>
    <p:extLst>
      <p:ext uri="{BB962C8B-B14F-4D97-AF65-F5344CB8AC3E}">
        <p14:creationId xmlns:p14="http://schemas.microsoft.com/office/powerpoint/2010/main" val="1537293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29495" y="1052195"/>
            <a:ext cx="5562121" cy="5120640"/>
          </a:xfrm>
        </p:spPr>
        <p:txBody>
          <a:bodyPr>
            <a:normAutofit/>
          </a:bodyPr>
          <a:lstStyle>
            <a:lvl1pPr>
              <a:defRPr sz="3600"/>
            </a:lvl1pPr>
            <a:lvl2pPr>
              <a:defRPr sz="3200"/>
            </a:lvl2pPr>
            <a:lvl3pPr>
              <a:defRPr sz="2800"/>
            </a:lvl3pPr>
            <a:lvl4pPr>
              <a:defRPr sz="2400"/>
            </a:lvl4pPr>
            <a:lvl5pPr>
              <a:defRPr sz="2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0384" y="1052195"/>
            <a:ext cx="5423769" cy="5120640"/>
          </a:xfrm>
        </p:spPr>
        <p:txBody>
          <a:bodyPr>
            <a:normAutofit/>
          </a:bodyPr>
          <a:lstStyle>
            <a:lvl1pPr>
              <a:defRPr sz="3600"/>
            </a:lvl1pPr>
            <a:lvl2pPr>
              <a:defRPr sz="3200"/>
            </a:lvl2pPr>
            <a:lvl3pPr>
              <a:defRPr sz="2800"/>
            </a:lvl3pPr>
            <a:lvl4pPr>
              <a:defRPr sz="2400"/>
            </a:lvl4pPr>
            <a:lvl5pPr>
              <a:defRPr sz="2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6">
            <a:extLst>
              <a:ext uri="{FF2B5EF4-FFF2-40B4-BE49-F238E27FC236}">
                <a16:creationId xmlns:a16="http://schemas.microsoft.com/office/drawing/2014/main" id="{0C23D2CC-C6F2-0C40-A99F-0A0C561EC390}"/>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6" name="Slide Number Placeholder 7">
            <a:extLst>
              <a:ext uri="{FF2B5EF4-FFF2-40B4-BE49-F238E27FC236}">
                <a16:creationId xmlns:a16="http://schemas.microsoft.com/office/drawing/2014/main" id="{878BDBBE-A286-F140-B329-F90116C7757D}"/>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81448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94547" y="1023586"/>
            <a:ext cx="5484335" cy="807720"/>
          </a:xfrm>
          <a:solidFill>
            <a:schemeClr val="accent2"/>
          </a:solidFill>
          <a:ln>
            <a:noFill/>
          </a:ln>
        </p:spPr>
        <p:txBody>
          <a:bodyPr anchor="b">
            <a:noAutofit/>
          </a:bodyPr>
          <a:lstStyle>
            <a:lvl1pPr marL="0" indent="0">
              <a:spcBef>
                <a:spcPts val="0"/>
              </a:spcBef>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4548" y="1930936"/>
            <a:ext cx="5484334" cy="402336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13118" y="1023586"/>
            <a:ext cx="5311035" cy="813171"/>
          </a:xfrm>
          <a:solidFill>
            <a:schemeClr val="accent2"/>
          </a:solidFill>
          <a:ln>
            <a:noFill/>
          </a:ln>
        </p:spPr>
        <p:txBody>
          <a:bodyPr anchor="b">
            <a:noAutofit/>
          </a:bodyPr>
          <a:lstStyle>
            <a:lvl1pPr marL="0" indent="0">
              <a:spcBef>
                <a:spcPts val="0"/>
              </a:spcBef>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13118" y="1930936"/>
            <a:ext cx="5311035" cy="402336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a:extLst>
              <a:ext uri="{FF2B5EF4-FFF2-40B4-BE49-F238E27FC236}">
                <a16:creationId xmlns:a16="http://schemas.microsoft.com/office/drawing/2014/main" id="{F32DB0E5-907C-1842-B520-EAF27FED08E2}"/>
              </a:ext>
            </a:extLst>
          </p:cNvPr>
          <p:cNvSpPr>
            <a:spLocks noGrp="1"/>
          </p:cNvSpPr>
          <p:nvPr>
            <p:ph type="ftr" sz="quarter" idx="10"/>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9" name="Slide Number Placeholder 7">
            <a:extLst>
              <a:ext uri="{FF2B5EF4-FFF2-40B4-BE49-F238E27FC236}">
                <a16:creationId xmlns:a16="http://schemas.microsoft.com/office/drawing/2014/main" id="{6F4A3FFB-BD68-7A40-9F09-E09CABE9C581}"/>
              </a:ext>
            </a:extLst>
          </p:cNvPr>
          <p:cNvSpPr>
            <a:spLocks noGrp="1"/>
          </p:cNvSpPr>
          <p:nvPr>
            <p:ph type="sldNum" sz="quarter" idx="11"/>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13140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7" name="Footer Placeholder 6"/>
          <p:cNvSpPr>
            <a:spLocks noGrp="1"/>
          </p:cNvSpPr>
          <p:nvPr>
            <p:ph type="ftr" sz="quarter" idx="11"/>
          </p:nvPr>
        </p:nvSpPr>
        <p:spPr>
          <a:xfrm>
            <a:off x="1644649" y="6372058"/>
            <a:ext cx="8144244" cy="365125"/>
          </a:xfrm>
          <a:prstGeom prst="rect">
            <a:avLst/>
          </a:prstGeom>
        </p:spPr>
        <p:txBody>
          <a:bodyPr/>
          <a:lstStyle>
            <a:lvl1pPr algn="ctr">
              <a:defRPr/>
            </a:lvl1pPr>
          </a:lstStyle>
          <a:p>
            <a:pPr algn="ctr"/>
            <a:endParaRPr lang="en-US" dirty="0"/>
          </a:p>
        </p:txBody>
      </p:sp>
      <p:sp>
        <p:nvSpPr>
          <p:cNvPr id="8" name="Slide Number Placeholder 7"/>
          <p:cNvSpPr>
            <a:spLocks noGrp="1"/>
          </p:cNvSpPr>
          <p:nvPr>
            <p:ph type="sldNum" sz="quarter" idx="12"/>
          </p:nvPr>
        </p:nvSpPr>
        <p:spPr>
          <a:xfrm>
            <a:off x="113722" y="6369017"/>
            <a:ext cx="1530927"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33842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99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65D-8D69-4F43-A26B-561007102B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3D6A4D-523E-C84F-9C93-8452C7790E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DE36B-748B-7A4B-8753-A54917B29B07}"/>
              </a:ext>
            </a:extLst>
          </p:cNvPr>
          <p:cNvSpPr>
            <a:spLocks noGrp="1"/>
          </p:cNvSpPr>
          <p:nvPr>
            <p:ph type="dt" sz="half" idx="10"/>
          </p:nvPr>
        </p:nvSpPr>
        <p:spPr/>
        <p:txBody>
          <a:bodyPr/>
          <a:lstStyle/>
          <a:p>
            <a:fld id="{FB2B7867-5ED6-7F4D-B7FD-96F2421F3266}" type="datetimeFigureOut">
              <a:rPr lang="en-US" smtClean="0"/>
              <a:t>10/30/2020</a:t>
            </a:fld>
            <a:endParaRPr lang="en-US"/>
          </a:p>
        </p:txBody>
      </p:sp>
      <p:sp>
        <p:nvSpPr>
          <p:cNvPr id="5" name="Footer Placeholder 4">
            <a:extLst>
              <a:ext uri="{FF2B5EF4-FFF2-40B4-BE49-F238E27FC236}">
                <a16:creationId xmlns:a16="http://schemas.microsoft.com/office/drawing/2014/main" id="{F57E84D9-88CC-5544-A054-07E28075D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A3ECB-C3D0-FC4A-889B-3DAF4E0C8476}"/>
              </a:ext>
            </a:extLst>
          </p:cNvPr>
          <p:cNvSpPr>
            <a:spLocks noGrp="1"/>
          </p:cNvSpPr>
          <p:nvPr>
            <p:ph type="sldNum" sz="quarter" idx="12"/>
          </p:nvPr>
        </p:nvSpPr>
        <p:spPr/>
        <p:txBody>
          <a:bodyPr/>
          <a:lstStyle/>
          <a:p>
            <a:fld id="{FD99AC7A-5661-AF43-94C0-18A6A2B5302D}" type="slidenum">
              <a:rPr lang="en-US" smtClean="0"/>
              <a:t>‹#›</a:t>
            </a:fld>
            <a:endParaRPr lang="en-US"/>
          </a:p>
        </p:txBody>
      </p:sp>
    </p:spTree>
    <p:extLst>
      <p:ext uri="{BB962C8B-B14F-4D97-AF65-F5344CB8AC3E}">
        <p14:creationId xmlns:p14="http://schemas.microsoft.com/office/powerpoint/2010/main" val="373077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868680"/>
            <a:ext cx="3459320" cy="2651760"/>
          </a:xfrm>
        </p:spPr>
        <p:txBody>
          <a:bodyPr anchor="b">
            <a:normAutofit/>
          </a:bodyPr>
          <a:lstStyle>
            <a:lvl1pPr>
              <a:defRPr sz="3200" b="1" baseline="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4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1" y="3520440"/>
            <a:ext cx="3459319" cy="246888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Footer Placeholder 6">
            <a:extLst>
              <a:ext uri="{FF2B5EF4-FFF2-40B4-BE49-F238E27FC236}">
                <a16:creationId xmlns:a16="http://schemas.microsoft.com/office/drawing/2014/main" id="{EE642160-DB8B-6845-819D-3DE20C640E7E}"/>
              </a:ext>
            </a:extLst>
          </p:cNvPr>
          <p:cNvSpPr>
            <a:spLocks noGrp="1"/>
          </p:cNvSpPr>
          <p:nvPr>
            <p:ph type="ftr" sz="quarter" idx="11"/>
          </p:nvPr>
        </p:nvSpPr>
        <p:spPr>
          <a:xfrm>
            <a:off x="1644649" y="6372058"/>
            <a:ext cx="8144244" cy="365125"/>
          </a:xfrm>
          <a:prstGeom prst="rect">
            <a:avLst/>
          </a:prstGeom>
        </p:spPr>
        <p:txBody>
          <a:bodyPr/>
          <a:lstStyle>
            <a:lvl1pPr algn="ctr">
              <a:defRPr/>
            </a:lvl1pPr>
          </a:lstStyle>
          <a:p>
            <a:pPr algn="ctr"/>
            <a:endParaRPr lang="en-US" dirty="0"/>
          </a:p>
        </p:txBody>
      </p:sp>
      <p:sp>
        <p:nvSpPr>
          <p:cNvPr id="13" name="Slide Number Placeholder 7">
            <a:extLst>
              <a:ext uri="{FF2B5EF4-FFF2-40B4-BE49-F238E27FC236}">
                <a16:creationId xmlns:a16="http://schemas.microsoft.com/office/drawing/2014/main" id="{00F6DD13-5313-EE40-A79C-93D0BD725FF6}"/>
              </a:ext>
            </a:extLst>
          </p:cNvPr>
          <p:cNvSpPr>
            <a:spLocks noGrp="1"/>
          </p:cNvSpPr>
          <p:nvPr>
            <p:ph type="sldNum" sz="quarter" idx="12"/>
          </p:nvPr>
        </p:nvSpPr>
        <p:spPr>
          <a:xfrm>
            <a:off x="113722" y="6369017"/>
            <a:ext cx="1530927"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71923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767419"/>
            <a:ext cx="3170562" cy="2753021"/>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1" y="3520439"/>
            <a:ext cx="3170561" cy="257014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10/30/2020</a:t>
            </a:fld>
            <a:endParaRPr lang="en-US" dirty="0"/>
          </a:p>
        </p:txBody>
      </p:sp>
      <p:sp>
        <p:nvSpPr>
          <p:cNvPr id="9" name="Footer Placeholder 8"/>
          <p:cNvSpPr>
            <a:spLocks noGrp="1"/>
          </p:cNvSpPr>
          <p:nvPr>
            <p:ph type="ftr" sz="quarter" idx="11"/>
          </p:nvPr>
        </p:nvSpPr>
        <p:spPr>
          <a:xfrm>
            <a:off x="3499101" y="6356350"/>
            <a:ext cx="5911517" cy="365125"/>
          </a:xfrm>
          <a:prstGeom prst="rect">
            <a:avLst/>
          </a:prstGeom>
        </p:spPr>
        <p:txBody>
          <a:bodyPr/>
          <a:lstStyle/>
          <a:p>
            <a:endParaRPr lang="en-US" dirty="0"/>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84824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0158F8-92AC-4F2A-AD78-10EE651C24A0}"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B19CF-0AC6-4223-A060-3C5FD2193688}" type="slidenum">
              <a:rPr lang="en-US" smtClean="0"/>
              <a:t>‹#›</a:t>
            </a:fld>
            <a:endParaRPr lang="en-US"/>
          </a:p>
        </p:txBody>
      </p:sp>
    </p:spTree>
    <p:extLst>
      <p:ext uri="{BB962C8B-B14F-4D97-AF65-F5344CB8AC3E}">
        <p14:creationId xmlns:p14="http://schemas.microsoft.com/office/powerpoint/2010/main" val="1471013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158F8-92AC-4F2A-AD78-10EE651C24A0}"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B19CF-0AC6-4223-A060-3C5FD2193688}" type="slidenum">
              <a:rPr lang="en-US" smtClean="0"/>
              <a:t>‹#›</a:t>
            </a:fld>
            <a:endParaRPr lang="en-US"/>
          </a:p>
        </p:txBody>
      </p:sp>
    </p:spTree>
    <p:extLst>
      <p:ext uri="{BB962C8B-B14F-4D97-AF65-F5344CB8AC3E}">
        <p14:creationId xmlns:p14="http://schemas.microsoft.com/office/powerpoint/2010/main" val="392018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0158F8-92AC-4F2A-AD78-10EE651C24A0}"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B19CF-0AC6-4223-A060-3C5FD2193688}" type="slidenum">
              <a:rPr lang="en-US" smtClean="0"/>
              <a:t>‹#›</a:t>
            </a:fld>
            <a:endParaRPr lang="en-US"/>
          </a:p>
        </p:txBody>
      </p:sp>
    </p:spTree>
    <p:extLst>
      <p:ext uri="{BB962C8B-B14F-4D97-AF65-F5344CB8AC3E}">
        <p14:creationId xmlns:p14="http://schemas.microsoft.com/office/powerpoint/2010/main" val="1729374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0158F8-92AC-4F2A-AD78-10EE651C24A0}"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EB19CF-0AC6-4223-A060-3C5FD2193688}" type="slidenum">
              <a:rPr lang="en-US" smtClean="0"/>
              <a:t>‹#›</a:t>
            </a:fld>
            <a:endParaRPr lang="en-US"/>
          </a:p>
        </p:txBody>
      </p:sp>
    </p:spTree>
    <p:extLst>
      <p:ext uri="{BB962C8B-B14F-4D97-AF65-F5344CB8AC3E}">
        <p14:creationId xmlns:p14="http://schemas.microsoft.com/office/powerpoint/2010/main" val="204654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0158F8-92AC-4F2A-AD78-10EE651C24A0}" type="datetimeFigureOut">
              <a:rPr lang="en-US" smtClean="0"/>
              <a:t>10/30/2020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EB19CF-0AC6-4223-A060-3C5FD2193688}" type="slidenum">
              <a:rPr lang="en-US" smtClean="0"/>
              <a:t>‹#›</a:t>
            </a:fld>
            <a:endParaRPr lang="en-US"/>
          </a:p>
        </p:txBody>
      </p:sp>
    </p:spTree>
    <p:extLst>
      <p:ext uri="{BB962C8B-B14F-4D97-AF65-F5344CB8AC3E}">
        <p14:creationId xmlns:p14="http://schemas.microsoft.com/office/powerpoint/2010/main" val="1619803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0158F8-92AC-4F2A-AD78-10EE651C24A0}" type="datetimeFigureOut">
              <a:rPr lang="en-US" smtClean="0"/>
              <a:t>10/30/2020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EB19CF-0AC6-4223-A060-3C5FD2193688}" type="slidenum">
              <a:rPr lang="en-US" smtClean="0"/>
              <a:t>‹#›</a:t>
            </a:fld>
            <a:endParaRPr lang="en-US"/>
          </a:p>
        </p:txBody>
      </p:sp>
    </p:spTree>
    <p:extLst>
      <p:ext uri="{BB962C8B-B14F-4D97-AF65-F5344CB8AC3E}">
        <p14:creationId xmlns:p14="http://schemas.microsoft.com/office/powerpoint/2010/main" val="3847312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158F8-92AC-4F2A-AD78-10EE651C24A0}" type="datetimeFigureOut">
              <a:rPr lang="en-US" smtClean="0"/>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EB19CF-0AC6-4223-A060-3C5FD2193688}" type="slidenum">
              <a:rPr lang="en-US" smtClean="0"/>
              <a:t>‹#›</a:t>
            </a:fld>
            <a:endParaRPr lang="en-US"/>
          </a:p>
        </p:txBody>
      </p:sp>
    </p:spTree>
    <p:extLst>
      <p:ext uri="{BB962C8B-B14F-4D97-AF65-F5344CB8AC3E}">
        <p14:creationId xmlns:p14="http://schemas.microsoft.com/office/powerpoint/2010/main" val="3364401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0158F8-92AC-4F2A-AD78-10EE651C24A0}"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EB19CF-0AC6-4223-A060-3C5FD2193688}" type="slidenum">
              <a:rPr lang="en-US" smtClean="0"/>
              <a:t>‹#›</a:t>
            </a:fld>
            <a:endParaRPr lang="en-US"/>
          </a:p>
        </p:txBody>
      </p:sp>
    </p:spTree>
    <p:extLst>
      <p:ext uri="{BB962C8B-B14F-4D97-AF65-F5344CB8AC3E}">
        <p14:creationId xmlns:p14="http://schemas.microsoft.com/office/powerpoint/2010/main" val="324853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9C1A2-49A3-3A4D-BB6F-409C011B5F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525677-EE18-7948-B888-F3258F079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B77035-FD47-2240-A9E9-46319911ABAF}"/>
              </a:ext>
            </a:extLst>
          </p:cNvPr>
          <p:cNvSpPr>
            <a:spLocks noGrp="1"/>
          </p:cNvSpPr>
          <p:nvPr>
            <p:ph type="dt" sz="half" idx="10"/>
          </p:nvPr>
        </p:nvSpPr>
        <p:spPr/>
        <p:txBody>
          <a:bodyPr/>
          <a:lstStyle/>
          <a:p>
            <a:fld id="{FB2B7867-5ED6-7F4D-B7FD-96F2421F3266}" type="datetimeFigureOut">
              <a:rPr lang="en-US" smtClean="0"/>
              <a:t>10/30/2020</a:t>
            </a:fld>
            <a:endParaRPr lang="en-US"/>
          </a:p>
        </p:txBody>
      </p:sp>
      <p:sp>
        <p:nvSpPr>
          <p:cNvPr id="5" name="Footer Placeholder 4">
            <a:extLst>
              <a:ext uri="{FF2B5EF4-FFF2-40B4-BE49-F238E27FC236}">
                <a16:creationId xmlns:a16="http://schemas.microsoft.com/office/drawing/2014/main" id="{3D7FF7FF-2C7C-BE45-8BDD-AEBCAED82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3564B-F089-C646-BADE-54EAC4CC3A68}"/>
              </a:ext>
            </a:extLst>
          </p:cNvPr>
          <p:cNvSpPr>
            <a:spLocks noGrp="1"/>
          </p:cNvSpPr>
          <p:nvPr>
            <p:ph type="sldNum" sz="quarter" idx="12"/>
          </p:nvPr>
        </p:nvSpPr>
        <p:spPr/>
        <p:txBody>
          <a:bodyPr/>
          <a:lstStyle/>
          <a:p>
            <a:fld id="{FD99AC7A-5661-AF43-94C0-18A6A2B5302D}" type="slidenum">
              <a:rPr lang="en-US" smtClean="0"/>
              <a:t>‹#›</a:t>
            </a:fld>
            <a:endParaRPr lang="en-US"/>
          </a:p>
        </p:txBody>
      </p:sp>
    </p:spTree>
    <p:extLst>
      <p:ext uri="{BB962C8B-B14F-4D97-AF65-F5344CB8AC3E}">
        <p14:creationId xmlns:p14="http://schemas.microsoft.com/office/powerpoint/2010/main" val="2014663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0158F8-92AC-4F2A-AD78-10EE651C24A0}"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EB19CF-0AC6-4223-A060-3C5FD2193688}" type="slidenum">
              <a:rPr lang="en-US" smtClean="0"/>
              <a:t>‹#›</a:t>
            </a:fld>
            <a:endParaRPr lang="en-US"/>
          </a:p>
        </p:txBody>
      </p:sp>
    </p:spTree>
    <p:extLst>
      <p:ext uri="{BB962C8B-B14F-4D97-AF65-F5344CB8AC3E}">
        <p14:creationId xmlns:p14="http://schemas.microsoft.com/office/powerpoint/2010/main" val="3998135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158F8-92AC-4F2A-AD78-10EE651C24A0}"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B19CF-0AC6-4223-A060-3C5FD2193688}" type="slidenum">
              <a:rPr lang="en-US" smtClean="0"/>
              <a:t>‹#›</a:t>
            </a:fld>
            <a:endParaRPr lang="en-US"/>
          </a:p>
        </p:txBody>
      </p:sp>
    </p:spTree>
    <p:extLst>
      <p:ext uri="{BB962C8B-B14F-4D97-AF65-F5344CB8AC3E}">
        <p14:creationId xmlns:p14="http://schemas.microsoft.com/office/powerpoint/2010/main" val="2792702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158F8-92AC-4F2A-AD78-10EE651C24A0}"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B19CF-0AC6-4223-A060-3C5FD2193688}" type="slidenum">
              <a:rPr lang="en-US" smtClean="0"/>
              <a:t>‹#›</a:t>
            </a:fld>
            <a:endParaRPr lang="en-US"/>
          </a:p>
        </p:txBody>
      </p:sp>
    </p:spTree>
    <p:extLst>
      <p:ext uri="{BB962C8B-B14F-4D97-AF65-F5344CB8AC3E}">
        <p14:creationId xmlns:p14="http://schemas.microsoft.com/office/powerpoint/2010/main" val="2454193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E98E-F93A-4D47-A80C-7030A9EC87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904D9B-AD7D-A24A-BA1B-FD87A62BC3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815348-CA6C-0845-B346-2BEE1E9BB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315A2B-818E-5B49-AAB4-9183E8297715}"/>
              </a:ext>
            </a:extLst>
          </p:cNvPr>
          <p:cNvSpPr>
            <a:spLocks noGrp="1"/>
          </p:cNvSpPr>
          <p:nvPr>
            <p:ph type="dt" sz="half" idx="10"/>
          </p:nvPr>
        </p:nvSpPr>
        <p:spPr/>
        <p:txBody>
          <a:bodyPr/>
          <a:lstStyle/>
          <a:p>
            <a:fld id="{FB2B7867-5ED6-7F4D-B7FD-96F2421F3266}" type="datetimeFigureOut">
              <a:rPr lang="en-US" smtClean="0"/>
              <a:t>10/30/2020</a:t>
            </a:fld>
            <a:endParaRPr lang="en-US"/>
          </a:p>
        </p:txBody>
      </p:sp>
      <p:sp>
        <p:nvSpPr>
          <p:cNvPr id="6" name="Footer Placeholder 5">
            <a:extLst>
              <a:ext uri="{FF2B5EF4-FFF2-40B4-BE49-F238E27FC236}">
                <a16:creationId xmlns:a16="http://schemas.microsoft.com/office/drawing/2014/main" id="{1CE922E3-65A6-EE49-91E4-C14CB986A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EF3B16-8883-B544-9041-606A8E191488}"/>
              </a:ext>
            </a:extLst>
          </p:cNvPr>
          <p:cNvSpPr>
            <a:spLocks noGrp="1"/>
          </p:cNvSpPr>
          <p:nvPr>
            <p:ph type="sldNum" sz="quarter" idx="12"/>
          </p:nvPr>
        </p:nvSpPr>
        <p:spPr/>
        <p:txBody>
          <a:bodyPr/>
          <a:lstStyle/>
          <a:p>
            <a:fld id="{FD99AC7A-5661-AF43-94C0-18A6A2B5302D}" type="slidenum">
              <a:rPr lang="en-US" smtClean="0"/>
              <a:t>‹#›</a:t>
            </a:fld>
            <a:endParaRPr lang="en-US"/>
          </a:p>
        </p:txBody>
      </p:sp>
    </p:spTree>
    <p:extLst>
      <p:ext uri="{BB962C8B-B14F-4D97-AF65-F5344CB8AC3E}">
        <p14:creationId xmlns:p14="http://schemas.microsoft.com/office/powerpoint/2010/main" val="350006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29B8-EB11-C845-8EAA-0B86B49C5D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C925B4-6285-8F4E-9241-C6C2480FEF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83AE95-F426-A547-B8F4-12A5D8505D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E59AB9-2886-FB49-9D34-B237B81A98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54B18E-623D-624B-97EC-73E0CB6E90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6D4CE2-1465-834E-B0C1-F9DB5D75EB69}"/>
              </a:ext>
            </a:extLst>
          </p:cNvPr>
          <p:cNvSpPr>
            <a:spLocks noGrp="1"/>
          </p:cNvSpPr>
          <p:nvPr>
            <p:ph type="dt" sz="half" idx="10"/>
          </p:nvPr>
        </p:nvSpPr>
        <p:spPr/>
        <p:txBody>
          <a:bodyPr/>
          <a:lstStyle/>
          <a:p>
            <a:fld id="{FB2B7867-5ED6-7F4D-B7FD-96F2421F3266}" type="datetimeFigureOut">
              <a:rPr lang="en-US" smtClean="0"/>
              <a:t>10/30/2020</a:t>
            </a:fld>
            <a:endParaRPr lang="en-US"/>
          </a:p>
        </p:txBody>
      </p:sp>
      <p:sp>
        <p:nvSpPr>
          <p:cNvPr id="8" name="Footer Placeholder 7">
            <a:extLst>
              <a:ext uri="{FF2B5EF4-FFF2-40B4-BE49-F238E27FC236}">
                <a16:creationId xmlns:a16="http://schemas.microsoft.com/office/drawing/2014/main" id="{E903E027-6FE2-6342-A6E6-4BFF1DC98D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075C22-1CF4-0A4A-A12D-84546F1A9BBE}"/>
              </a:ext>
            </a:extLst>
          </p:cNvPr>
          <p:cNvSpPr>
            <a:spLocks noGrp="1"/>
          </p:cNvSpPr>
          <p:nvPr>
            <p:ph type="sldNum" sz="quarter" idx="12"/>
          </p:nvPr>
        </p:nvSpPr>
        <p:spPr/>
        <p:txBody>
          <a:bodyPr/>
          <a:lstStyle/>
          <a:p>
            <a:fld id="{FD99AC7A-5661-AF43-94C0-18A6A2B5302D}" type="slidenum">
              <a:rPr lang="en-US" smtClean="0"/>
              <a:t>‹#›</a:t>
            </a:fld>
            <a:endParaRPr lang="en-US"/>
          </a:p>
        </p:txBody>
      </p:sp>
    </p:spTree>
    <p:extLst>
      <p:ext uri="{BB962C8B-B14F-4D97-AF65-F5344CB8AC3E}">
        <p14:creationId xmlns:p14="http://schemas.microsoft.com/office/powerpoint/2010/main" val="3732507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45BA-3384-364C-892B-57CD9E5C45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444753-3B3E-3940-A7CC-6919FF2536F9}"/>
              </a:ext>
            </a:extLst>
          </p:cNvPr>
          <p:cNvSpPr>
            <a:spLocks noGrp="1"/>
          </p:cNvSpPr>
          <p:nvPr>
            <p:ph type="dt" sz="half" idx="10"/>
          </p:nvPr>
        </p:nvSpPr>
        <p:spPr/>
        <p:txBody>
          <a:bodyPr/>
          <a:lstStyle/>
          <a:p>
            <a:fld id="{FB2B7867-5ED6-7F4D-B7FD-96F2421F3266}" type="datetimeFigureOut">
              <a:rPr lang="en-US" smtClean="0"/>
              <a:t>10/30/2020</a:t>
            </a:fld>
            <a:endParaRPr lang="en-US"/>
          </a:p>
        </p:txBody>
      </p:sp>
      <p:sp>
        <p:nvSpPr>
          <p:cNvPr id="4" name="Footer Placeholder 3">
            <a:extLst>
              <a:ext uri="{FF2B5EF4-FFF2-40B4-BE49-F238E27FC236}">
                <a16:creationId xmlns:a16="http://schemas.microsoft.com/office/drawing/2014/main" id="{BB4E253B-EE69-E748-BF06-1761D2B096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51AED-88B7-1545-A113-395328C6808F}"/>
              </a:ext>
            </a:extLst>
          </p:cNvPr>
          <p:cNvSpPr>
            <a:spLocks noGrp="1"/>
          </p:cNvSpPr>
          <p:nvPr>
            <p:ph type="sldNum" sz="quarter" idx="12"/>
          </p:nvPr>
        </p:nvSpPr>
        <p:spPr/>
        <p:txBody>
          <a:bodyPr/>
          <a:lstStyle/>
          <a:p>
            <a:fld id="{FD99AC7A-5661-AF43-94C0-18A6A2B5302D}" type="slidenum">
              <a:rPr lang="en-US" smtClean="0"/>
              <a:t>‹#›</a:t>
            </a:fld>
            <a:endParaRPr lang="en-US"/>
          </a:p>
        </p:txBody>
      </p:sp>
    </p:spTree>
    <p:extLst>
      <p:ext uri="{BB962C8B-B14F-4D97-AF65-F5344CB8AC3E}">
        <p14:creationId xmlns:p14="http://schemas.microsoft.com/office/powerpoint/2010/main" val="1864287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D771-62D4-764A-91B0-72C816C1EF79}"/>
              </a:ext>
            </a:extLst>
          </p:cNvPr>
          <p:cNvSpPr>
            <a:spLocks noGrp="1"/>
          </p:cNvSpPr>
          <p:nvPr>
            <p:ph type="dt" sz="half" idx="10"/>
          </p:nvPr>
        </p:nvSpPr>
        <p:spPr/>
        <p:txBody>
          <a:bodyPr/>
          <a:lstStyle/>
          <a:p>
            <a:fld id="{FB2B7867-5ED6-7F4D-B7FD-96F2421F3266}" type="datetimeFigureOut">
              <a:rPr lang="en-US" smtClean="0"/>
              <a:t>10/30/2020</a:t>
            </a:fld>
            <a:endParaRPr lang="en-US"/>
          </a:p>
        </p:txBody>
      </p:sp>
      <p:sp>
        <p:nvSpPr>
          <p:cNvPr id="3" name="Footer Placeholder 2">
            <a:extLst>
              <a:ext uri="{FF2B5EF4-FFF2-40B4-BE49-F238E27FC236}">
                <a16:creationId xmlns:a16="http://schemas.microsoft.com/office/drawing/2014/main" id="{8E07BCD4-F3D8-2942-B8A2-3DE5ADC185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ABA51-E29D-4544-817A-BCB6AB1D6645}"/>
              </a:ext>
            </a:extLst>
          </p:cNvPr>
          <p:cNvSpPr>
            <a:spLocks noGrp="1"/>
          </p:cNvSpPr>
          <p:nvPr>
            <p:ph type="sldNum" sz="quarter" idx="12"/>
          </p:nvPr>
        </p:nvSpPr>
        <p:spPr/>
        <p:txBody>
          <a:bodyPr/>
          <a:lstStyle/>
          <a:p>
            <a:fld id="{FD99AC7A-5661-AF43-94C0-18A6A2B5302D}" type="slidenum">
              <a:rPr lang="en-US" smtClean="0"/>
              <a:t>‹#›</a:t>
            </a:fld>
            <a:endParaRPr lang="en-US"/>
          </a:p>
        </p:txBody>
      </p:sp>
    </p:spTree>
    <p:extLst>
      <p:ext uri="{BB962C8B-B14F-4D97-AF65-F5344CB8AC3E}">
        <p14:creationId xmlns:p14="http://schemas.microsoft.com/office/powerpoint/2010/main" val="1444622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CE5B0-5F95-8944-8EEB-D6A2568A8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1D9674-9626-4C49-B87C-9EF9E977F0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15D0C6-BC36-2748-A3EF-FD57D6DB5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A4715-671E-DD4E-B70F-40A3D1823AFA}"/>
              </a:ext>
            </a:extLst>
          </p:cNvPr>
          <p:cNvSpPr>
            <a:spLocks noGrp="1"/>
          </p:cNvSpPr>
          <p:nvPr>
            <p:ph type="dt" sz="half" idx="10"/>
          </p:nvPr>
        </p:nvSpPr>
        <p:spPr/>
        <p:txBody>
          <a:bodyPr/>
          <a:lstStyle/>
          <a:p>
            <a:fld id="{FB2B7867-5ED6-7F4D-B7FD-96F2421F3266}" type="datetimeFigureOut">
              <a:rPr lang="en-US" smtClean="0"/>
              <a:t>10/30/2020</a:t>
            </a:fld>
            <a:endParaRPr lang="en-US"/>
          </a:p>
        </p:txBody>
      </p:sp>
      <p:sp>
        <p:nvSpPr>
          <p:cNvPr id="6" name="Footer Placeholder 5">
            <a:extLst>
              <a:ext uri="{FF2B5EF4-FFF2-40B4-BE49-F238E27FC236}">
                <a16:creationId xmlns:a16="http://schemas.microsoft.com/office/drawing/2014/main" id="{2591D589-2C5C-6448-961B-B74FC6E71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D89BD6-D81E-2847-A690-D30ABE6C3D5C}"/>
              </a:ext>
            </a:extLst>
          </p:cNvPr>
          <p:cNvSpPr>
            <a:spLocks noGrp="1"/>
          </p:cNvSpPr>
          <p:nvPr>
            <p:ph type="sldNum" sz="quarter" idx="12"/>
          </p:nvPr>
        </p:nvSpPr>
        <p:spPr/>
        <p:txBody>
          <a:bodyPr/>
          <a:lstStyle/>
          <a:p>
            <a:fld id="{FD99AC7A-5661-AF43-94C0-18A6A2B5302D}" type="slidenum">
              <a:rPr lang="en-US" smtClean="0"/>
              <a:t>‹#›</a:t>
            </a:fld>
            <a:endParaRPr lang="en-US"/>
          </a:p>
        </p:txBody>
      </p:sp>
    </p:spTree>
    <p:extLst>
      <p:ext uri="{BB962C8B-B14F-4D97-AF65-F5344CB8AC3E}">
        <p14:creationId xmlns:p14="http://schemas.microsoft.com/office/powerpoint/2010/main" val="348333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C762-5D84-3649-B34F-ADC558ABF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7ACD18-E902-4240-944F-617566627B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055D6E-4DA0-BE46-AB5E-47A439371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EF0765-BCC3-D741-A318-715BD5728A83}"/>
              </a:ext>
            </a:extLst>
          </p:cNvPr>
          <p:cNvSpPr>
            <a:spLocks noGrp="1"/>
          </p:cNvSpPr>
          <p:nvPr>
            <p:ph type="dt" sz="half" idx="10"/>
          </p:nvPr>
        </p:nvSpPr>
        <p:spPr/>
        <p:txBody>
          <a:bodyPr/>
          <a:lstStyle/>
          <a:p>
            <a:fld id="{FB2B7867-5ED6-7F4D-B7FD-96F2421F3266}" type="datetimeFigureOut">
              <a:rPr lang="en-US" smtClean="0"/>
              <a:t>10/30/2020</a:t>
            </a:fld>
            <a:endParaRPr lang="en-US"/>
          </a:p>
        </p:txBody>
      </p:sp>
      <p:sp>
        <p:nvSpPr>
          <p:cNvPr id="6" name="Footer Placeholder 5">
            <a:extLst>
              <a:ext uri="{FF2B5EF4-FFF2-40B4-BE49-F238E27FC236}">
                <a16:creationId xmlns:a16="http://schemas.microsoft.com/office/drawing/2014/main" id="{483ED0C9-2880-544F-8A64-81BA55D18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C6601F-48F6-5E4E-888B-7B997F105CB3}"/>
              </a:ext>
            </a:extLst>
          </p:cNvPr>
          <p:cNvSpPr>
            <a:spLocks noGrp="1"/>
          </p:cNvSpPr>
          <p:nvPr>
            <p:ph type="sldNum" sz="quarter" idx="12"/>
          </p:nvPr>
        </p:nvSpPr>
        <p:spPr/>
        <p:txBody>
          <a:bodyPr/>
          <a:lstStyle/>
          <a:p>
            <a:fld id="{FD99AC7A-5661-AF43-94C0-18A6A2B5302D}" type="slidenum">
              <a:rPr lang="en-US" smtClean="0"/>
              <a:t>‹#›</a:t>
            </a:fld>
            <a:endParaRPr lang="en-US"/>
          </a:p>
        </p:txBody>
      </p:sp>
    </p:spTree>
    <p:extLst>
      <p:ext uri="{BB962C8B-B14F-4D97-AF65-F5344CB8AC3E}">
        <p14:creationId xmlns:p14="http://schemas.microsoft.com/office/powerpoint/2010/main" val="1105059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873FAD-A946-AB43-86E4-031697B85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498D40-AC27-7348-881F-3D20838504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669DB-F0C7-5C48-BB86-CDC2B8028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B7867-5ED6-7F4D-B7FD-96F2421F3266}" type="datetimeFigureOut">
              <a:rPr lang="en-US" smtClean="0"/>
              <a:t>10/30/2020</a:t>
            </a:fld>
            <a:endParaRPr lang="en-US"/>
          </a:p>
        </p:txBody>
      </p:sp>
      <p:sp>
        <p:nvSpPr>
          <p:cNvPr id="5" name="Footer Placeholder 4">
            <a:extLst>
              <a:ext uri="{FF2B5EF4-FFF2-40B4-BE49-F238E27FC236}">
                <a16:creationId xmlns:a16="http://schemas.microsoft.com/office/drawing/2014/main" id="{D9E7E6BC-76FF-9B4B-B312-BA62D7C0C5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B4CEDD-5E58-DD4F-B2E5-BE1F7B1C2F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C7A-5661-AF43-94C0-18A6A2B5302D}" type="slidenum">
              <a:rPr lang="en-US" smtClean="0"/>
              <a:t>‹#›</a:t>
            </a:fld>
            <a:endParaRPr lang="en-US"/>
          </a:p>
        </p:txBody>
      </p:sp>
    </p:spTree>
    <p:extLst>
      <p:ext uri="{BB962C8B-B14F-4D97-AF65-F5344CB8AC3E}">
        <p14:creationId xmlns:p14="http://schemas.microsoft.com/office/powerpoint/2010/main" val="107518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A close up of a sign&#10;&#10;Description automatically generated">
            <a:extLst>
              <a:ext uri="{FF2B5EF4-FFF2-40B4-BE49-F238E27FC236}">
                <a16:creationId xmlns:a16="http://schemas.microsoft.com/office/drawing/2014/main" id="{7008447D-F4B4-754D-A305-099FA11E8BEB}"/>
              </a:ext>
            </a:extLst>
          </p:cNvPr>
          <p:cNvPicPr>
            <a:picLocks noChangeAspect="1"/>
          </p:cNvPicPr>
          <p:nvPr userDrawn="1"/>
        </p:nvPicPr>
        <p:blipFill rotWithShape="1">
          <a:blip r:embed="rId12" cstate="screen">
            <a:clrChange>
              <a:clrFrom>
                <a:srgbClr val="FEFCFB"/>
              </a:clrFrom>
              <a:clrTo>
                <a:srgbClr val="FEFCFB">
                  <a:alpha val="0"/>
                </a:srgbClr>
              </a:clrTo>
            </a:clrChange>
            <a:extLst>
              <a:ext uri="{28A0092B-C50C-407E-A947-70E740481C1C}">
                <a14:useLocalDpi xmlns:a14="http://schemas.microsoft.com/office/drawing/2010/main"/>
              </a:ext>
            </a:extLst>
          </a:blip>
          <a:srcRect/>
          <a:stretch/>
        </p:blipFill>
        <p:spPr>
          <a:xfrm>
            <a:off x="10143562" y="6369017"/>
            <a:ext cx="2000312" cy="465557"/>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4303146A-7BC1-0149-8F41-1BEBCF4B1B6F}"/>
              </a:ext>
            </a:extLst>
          </p:cNvPr>
          <p:cNvPicPr>
            <a:picLocks noChangeAspect="1"/>
          </p:cNvPicPr>
          <p:nvPr userDrawn="1"/>
        </p:nvPicPr>
        <p:blipFill rotWithShape="1">
          <a:blip r:embed="rId13" cstate="screen">
            <a:clrChange>
              <a:clrFrom>
                <a:srgbClr val="FFFFFF"/>
              </a:clrFrom>
              <a:clrTo>
                <a:srgbClr val="FFFFFF">
                  <a:alpha val="0"/>
                </a:srgbClr>
              </a:clrTo>
            </a:clrChange>
            <a:alphaModFix amt="25000"/>
            <a:extLst>
              <a:ext uri="{28A0092B-C50C-407E-A947-70E740481C1C}">
                <a14:useLocalDpi xmlns:a14="http://schemas.microsoft.com/office/drawing/2010/main"/>
              </a:ext>
            </a:extLst>
          </a:blip>
          <a:srcRect/>
          <a:stretch/>
        </p:blipFill>
        <p:spPr>
          <a:xfrm>
            <a:off x="-145719" y="-130504"/>
            <a:ext cx="5604840" cy="1036320"/>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5F95F286-27C3-154D-9E09-D0E38968592F}"/>
              </a:ext>
            </a:extLst>
          </p:cNvPr>
          <p:cNvPicPr>
            <a:picLocks noChangeAspect="1"/>
          </p:cNvPicPr>
          <p:nvPr userDrawn="1"/>
        </p:nvPicPr>
        <p:blipFill rotWithShape="1">
          <a:blip r:embed="rId14" cstate="screen">
            <a:clrChange>
              <a:clrFrom>
                <a:srgbClr val="FFFFFF"/>
              </a:clrFrom>
              <a:clrTo>
                <a:srgbClr val="FFFFFF">
                  <a:alpha val="0"/>
                </a:srgbClr>
              </a:clrTo>
            </a:clrChange>
            <a:duotone>
              <a:prstClr val="black"/>
              <a:schemeClr val="accent1">
                <a:tint val="45000"/>
                <a:satMod val="400000"/>
              </a:schemeClr>
            </a:duotone>
            <a:alphaModFix amt="25000"/>
            <a:extLst>
              <a:ext uri="{28A0092B-C50C-407E-A947-70E740481C1C}">
                <a14:useLocalDpi xmlns:a14="http://schemas.microsoft.com/office/drawing/2010/main"/>
              </a:ext>
            </a:extLst>
          </a:blip>
          <a:srcRect/>
          <a:stretch/>
        </p:blipFill>
        <p:spPr>
          <a:xfrm>
            <a:off x="-235877" y="538143"/>
            <a:ext cx="3247378" cy="1127978"/>
          </a:xfrm>
          <a:prstGeom prst="rect">
            <a:avLst/>
          </a:prstGeom>
        </p:spPr>
      </p:pic>
      <p:sp>
        <p:nvSpPr>
          <p:cNvPr id="3" name="Text Placeholder 2"/>
          <p:cNvSpPr>
            <a:spLocks noGrp="1"/>
          </p:cNvSpPr>
          <p:nvPr>
            <p:ph type="body" idx="1"/>
          </p:nvPr>
        </p:nvSpPr>
        <p:spPr>
          <a:xfrm>
            <a:off x="408739" y="1069318"/>
            <a:ext cx="11215414" cy="5120640"/>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72435" y="374641"/>
            <a:ext cx="11251718" cy="542284"/>
          </a:xfrm>
          <a:prstGeom prst="rect">
            <a:avLst/>
          </a:prstGeom>
        </p:spPr>
        <p:txBody>
          <a:bodyPr vert="horz" lIns="91440" tIns="45720" rIns="91440" bIns="45720" rtlCol="0" anchor="b">
            <a:noAutofit/>
          </a:bodyPr>
          <a:lstStyle/>
          <a:p>
            <a:r>
              <a:rPr lang="en-US" dirty="0"/>
              <a:t>Click to edit Master title style</a:t>
            </a:r>
          </a:p>
        </p:txBody>
      </p:sp>
      <p:sp>
        <p:nvSpPr>
          <p:cNvPr id="13" name="Footer Placeholder 6">
            <a:extLst>
              <a:ext uri="{FF2B5EF4-FFF2-40B4-BE49-F238E27FC236}">
                <a16:creationId xmlns:a16="http://schemas.microsoft.com/office/drawing/2014/main" id="{9E0E832D-88D1-024E-913B-37680CB41470}"/>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14" name="Slide Number Placeholder 7">
            <a:extLst>
              <a:ext uri="{FF2B5EF4-FFF2-40B4-BE49-F238E27FC236}">
                <a16:creationId xmlns:a16="http://schemas.microsoft.com/office/drawing/2014/main" id="{BE9A1E46-D479-3D4B-B3AC-DC63DC626E0A}"/>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59543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914400" rtl="0" eaLnBrk="1" latinLnBrk="0" hangingPunct="1">
        <a:lnSpc>
          <a:spcPct val="90000"/>
        </a:lnSpc>
        <a:spcBef>
          <a:spcPct val="0"/>
        </a:spcBef>
        <a:buNone/>
        <a:defRPr sz="4000" b="1" i="0" kern="1200" spc="-60" baseline="0">
          <a:solidFill>
            <a:schemeClr val="accent1"/>
          </a:solidFill>
          <a:latin typeface="Gill Sans MT" panose="020B0502020104020203" pitchFamily="34" charset="77"/>
          <a:ea typeface="+mj-ea"/>
          <a:cs typeface="+mj-cs"/>
        </a:defRPr>
      </a:lvl1pPr>
    </p:titleStyle>
    <p:body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158F8-92AC-4F2A-AD78-10EE651C24A0}" type="datetimeFigureOut">
              <a:rPr lang="en-US" smtClean="0"/>
              <a:t>10/30/2020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EB19CF-0AC6-4223-A060-3C5FD2193688}" type="slidenum">
              <a:rPr lang="en-US" smtClean="0"/>
              <a:t>‹#›</a:t>
            </a:fld>
            <a:endParaRPr lang="en-US"/>
          </a:p>
        </p:txBody>
      </p:sp>
    </p:spTree>
    <p:extLst>
      <p:ext uri="{BB962C8B-B14F-4D97-AF65-F5344CB8AC3E}">
        <p14:creationId xmlns:p14="http://schemas.microsoft.com/office/powerpoint/2010/main" val="38389487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4.xml"/><Relationship Id="rId4" Type="http://schemas.openxmlformats.org/officeDocument/2006/relationships/image" Target="../media/image41.tiff"/></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4.xml"/><Relationship Id="rId4" Type="http://schemas.openxmlformats.org/officeDocument/2006/relationships/image" Target="../media/image44.tif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7.xml"/><Relationship Id="rId1" Type="http://schemas.openxmlformats.org/officeDocument/2006/relationships/tags" Target="../tags/tag1.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6.tiff"/></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4.xml"/><Relationship Id="rId4" Type="http://schemas.openxmlformats.org/officeDocument/2006/relationships/image" Target="../media/image54.tiff"/></Relationships>
</file>

<file path=ppt/slides/_rels/slide2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61.tiff"/></Relationships>
</file>

<file path=ppt/slides/_rels/slide2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sciences.ucf.edu/statistics/dms/people/board/charles-d-dziuban/" TargetMode="External"/><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digitallearning.ucf.edu/contact/" TargetMode="External"/><Relationship Id="rId1" Type="http://schemas.openxmlformats.org/officeDocument/2006/relationships/slideLayout" Target="../slideLayouts/slideLayout6.xml"/><Relationship Id="rId5" Type="http://schemas.openxmlformats.org/officeDocument/2006/relationships/image" Target="../media/image67.jp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digitallearning.ucf.edu/contact/" TargetMode="Externa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2" Type="http://schemas.openxmlformats.org/officeDocument/2006/relationships/hyperlink" Target="https://digitallearning.ucf.edu/contac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digitallearning.ucf.edu/contact/"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steinhardt.nyu.edu/people/alyssa-wise" TargetMode="Externa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udayton.edu/directory/education/deans_office/carr-chellman_alison.php" TargetMode="Externa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udayton.edu/directory/education/deans_office/carr-chellman_alison.php"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uh.edu/education/about/directory/employee-profile/index.php?id=618" TargetMode="External"/><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hyperlink" Target="https://www.openculture.com/2016/05/george-orwells-six-rules-for-writing-clear-and-tight-prose.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distinguishedprofessors.ku.edu/professor/zhao-y" TargetMode="Externa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education.byu.edu/directory/view/charles-graham" TargetMode="Externa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edd.sfsu.edu/content/bios/beatty.html" TargetMode="External"/><Relationship Id="rId2" Type="http://schemas.openxmlformats.org/officeDocument/2006/relationships/hyperlink" Target="https://faculty.sfsu.edu/~bjbeatty/" TargetMode="External"/><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94.jpg"/></Relationships>
</file>

<file path=ppt/slides/_rels/slide48.xml.rels><?xml version="1.0" encoding="UTF-8" standalone="yes"?>
<Relationships xmlns="http://schemas.openxmlformats.org/package/2006/relationships"><Relationship Id="rId3" Type="http://schemas.openxmlformats.org/officeDocument/2006/relationships/hyperlink" Target="https://edd.sfsu.edu/content/bios/beatty.html" TargetMode="External"/><Relationship Id="rId2" Type="http://schemas.openxmlformats.org/officeDocument/2006/relationships/hyperlink" Target="https://faculty.sfsu.edu/~bjbeatty/"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hyperlink" Target="https://edd.sfsu.edu/content/bios/beatty.html" TargetMode="External"/><Relationship Id="rId2" Type="http://schemas.openxmlformats.org/officeDocument/2006/relationships/hyperlink" Target="https://faculty.sfsu.edu/~bjbeatty/" TargetMode="Externa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hyperlink" Target="https://punyamishra.com/home/" TargetMode="External"/><Relationship Id="rId2" Type="http://schemas.openxmlformats.org/officeDocument/2006/relationships/hyperlink" Target="https://education.asu.edu/about/people/punya-mishra" TargetMode="Externa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g"/></Relationships>
</file>

<file path=ppt/slides/_rels/slide52.xml.rels><?xml version="1.0" encoding="UTF-8" standalone="yes"?>
<Relationships xmlns="http://schemas.openxmlformats.org/package/2006/relationships"><Relationship Id="rId3" Type="http://schemas.openxmlformats.org/officeDocument/2006/relationships/hyperlink" Target="https://punyamishra.com/home/" TargetMode="External"/><Relationship Id="rId2" Type="http://schemas.openxmlformats.org/officeDocument/2006/relationships/hyperlink" Target="https://education.asu.edu/about/people/punya-mishra"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punyamishra.com/home/" TargetMode="External"/><Relationship Id="rId2" Type="http://schemas.openxmlformats.org/officeDocument/2006/relationships/hyperlink" Target="https://education.asu.edu/about/people/punya-mishra"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education.fsu.edu/vanessa-dennen" TargetMode="Externa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3" Type="http://schemas.openxmlformats.org/officeDocument/2006/relationships/hyperlink" Target="https://francescocirillo.com/pages/pomodoro-technique" TargetMode="External"/><Relationship Id="rId2" Type="http://schemas.openxmlformats.org/officeDocument/2006/relationships/hyperlink" Target="https://education.fsu.edu/vanessa-dennen" TargetMode="Externa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hyperlink" Target="https://www.waikato.ac.nz/staff-profiles/people/ekhoo" TargetMode="External"/><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108.png"/><Relationship Id="rId4" Type="http://schemas.openxmlformats.org/officeDocument/2006/relationships/image" Target="../media/image107.jpg"/></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s://www.waikato.ac.nz/staff-profiles/people/ekhoo" TargetMode="Externa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scholar.google.com/citations?user=kuy1wIUAAAAJ&amp;hl=th" TargetMode="Externa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s://www.waikato.ac.nz/staff-profiles/people/ekhoo" TargetMode="Externa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e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5F1C40-05FE-494F-921C-C3F1126EF658}"/>
              </a:ext>
            </a:extLst>
          </p:cNvPr>
          <p:cNvSpPr>
            <a:spLocks noGrp="1"/>
          </p:cNvSpPr>
          <p:nvPr>
            <p:ph type="subTitle" idx="1"/>
          </p:nvPr>
        </p:nvSpPr>
        <p:spPr>
          <a:xfrm>
            <a:off x="910915" y="816963"/>
            <a:ext cx="10646501" cy="3777522"/>
          </a:xfrm>
        </p:spPr>
        <p:txBody>
          <a:bodyPr>
            <a:normAutofit lnSpcReduction="10000"/>
          </a:bodyPr>
          <a:lstStyle/>
          <a:p>
            <a:r>
              <a:rPr lang="en-US" sz="3600" b="1" dirty="0">
                <a:latin typeface="Tahoma" panose="020B0604030504040204" pitchFamily="34" charset="0"/>
                <a:ea typeface="Tahoma" panose="020B0604030504040204" pitchFamily="34" charset="0"/>
                <a:cs typeface="Tahoma" panose="020B0604030504040204" pitchFamily="34" charset="0"/>
              </a:rPr>
              <a:t>AECT 2020 Workshop Desks of Ed Tech Scholars</a:t>
            </a:r>
          </a:p>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Crafting Writing Spaces: Insights from Educational Technology Scholars Around the World</a:t>
            </a:r>
          </a:p>
          <a:p>
            <a:endPar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Presenters: </a:t>
            </a:r>
          </a:p>
          <a:p>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Susie Gronseth, Curtis J. Bonk, Thomas C. Reeves, Tiffany Roman, Meina Zhu</a:t>
            </a:r>
          </a:p>
        </p:txBody>
      </p:sp>
      <p:pic>
        <p:nvPicPr>
          <p:cNvPr id="1026" name="Picture 2" descr="2020 AECT Convention Registration - Association for Educational  Communications and Technology">
            <a:extLst>
              <a:ext uri="{FF2B5EF4-FFF2-40B4-BE49-F238E27FC236}">
                <a16:creationId xmlns:a16="http://schemas.microsoft.com/office/drawing/2014/main" id="{A5E91977-8D0F-4351-9B04-18F4E49E3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0177" y="5244609"/>
            <a:ext cx="4621823" cy="161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81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3FFD-DD29-E647-8DFC-38705D11F1FE}"/>
              </a:ext>
            </a:extLst>
          </p:cNvPr>
          <p:cNvSpPr>
            <a:spLocks noGrp="1"/>
          </p:cNvSpPr>
          <p:nvPr>
            <p:ph type="title"/>
          </p:nvPr>
        </p:nvSpPr>
        <p:spPr>
          <a:xfrm>
            <a:off x="9378778" y="3998011"/>
            <a:ext cx="2813221" cy="1325563"/>
          </a:xfrm>
        </p:spPr>
        <p:txBody>
          <a:bodyPr/>
          <a:lstStyle/>
          <a:p>
            <a:pPr algn="ctr"/>
            <a:r>
              <a:rPr lang="en-US" dirty="0"/>
              <a:t>Donald Clark</a:t>
            </a:r>
          </a:p>
        </p:txBody>
      </p:sp>
      <p:pic>
        <p:nvPicPr>
          <p:cNvPr id="5" name="Picture 4" descr="A person sitting on top of a sandy beach&#10;&#10;Description automatically generated">
            <a:extLst>
              <a:ext uri="{FF2B5EF4-FFF2-40B4-BE49-F238E27FC236}">
                <a16:creationId xmlns:a16="http://schemas.microsoft.com/office/drawing/2014/main" id="{58328FF8-F90F-CE47-BBA9-103EEFCF9C05}"/>
              </a:ext>
            </a:extLst>
          </p:cNvPr>
          <p:cNvPicPr>
            <a:picLocks noChangeAspect="1"/>
          </p:cNvPicPr>
          <p:nvPr/>
        </p:nvPicPr>
        <p:blipFill rotWithShape="1">
          <a:blip r:embed="rId2"/>
          <a:srcRect r="13776"/>
          <a:stretch/>
        </p:blipFill>
        <p:spPr>
          <a:xfrm>
            <a:off x="1" y="0"/>
            <a:ext cx="9279924" cy="6858000"/>
          </a:xfrm>
          <a:prstGeom prst="rect">
            <a:avLst/>
          </a:prstGeom>
        </p:spPr>
      </p:pic>
    </p:spTree>
    <p:extLst>
      <p:ext uri="{BB962C8B-B14F-4D97-AF65-F5344CB8AC3E}">
        <p14:creationId xmlns:p14="http://schemas.microsoft.com/office/powerpoint/2010/main" val="3728495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53B4D-2712-FA42-A006-E71BD651BE3A}"/>
              </a:ext>
            </a:extLst>
          </p:cNvPr>
          <p:cNvSpPr>
            <a:spLocks noGrp="1"/>
          </p:cNvSpPr>
          <p:nvPr>
            <p:ph type="title"/>
          </p:nvPr>
        </p:nvSpPr>
        <p:spPr>
          <a:xfrm>
            <a:off x="9315852" y="4882862"/>
            <a:ext cx="2714353" cy="1325563"/>
          </a:xfrm>
        </p:spPr>
        <p:txBody>
          <a:bodyPr/>
          <a:lstStyle/>
          <a:p>
            <a:r>
              <a:rPr lang="en-US" dirty="0"/>
              <a:t>Yayoi Anzai</a:t>
            </a:r>
          </a:p>
        </p:txBody>
      </p:sp>
      <p:pic>
        <p:nvPicPr>
          <p:cNvPr id="4" name="Picture 3" descr="A desktop computer monitor sitting on top of a desk&#10;&#10;Description automatically generated">
            <a:extLst>
              <a:ext uri="{FF2B5EF4-FFF2-40B4-BE49-F238E27FC236}">
                <a16:creationId xmlns:a16="http://schemas.microsoft.com/office/drawing/2014/main" id="{560E5832-B440-AE4B-9958-13BC60077E55}"/>
              </a:ext>
            </a:extLst>
          </p:cNvPr>
          <p:cNvPicPr>
            <a:picLocks noChangeAspect="1"/>
          </p:cNvPicPr>
          <p:nvPr/>
        </p:nvPicPr>
        <p:blipFill>
          <a:blip r:embed="rId2"/>
          <a:stretch>
            <a:fillRect/>
          </a:stretch>
        </p:blipFill>
        <p:spPr>
          <a:xfrm>
            <a:off x="0" y="0"/>
            <a:ext cx="9144000" cy="6858000"/>
          </a:xfrm>
          <a:prstGeom prst="rect">
            <a:avLst/>
          </a:prstGeom>
        </p:spPr>
      </p:pic>
      <p:pic>
        <p:nvPicPr>
          <p:cNvPr id="9" name="Picture 8" descr="A person sitting on a bench&#10;&#10;Description automatically generated">
            <a:extLst>
              <a:ext uri="{FF2B5EF4-FFF2-40B4-BE49-F238E27FC236}">
                <a16:creationId xmlns:a16="http://schemas.microsoft.com/office/drawing/2014/main" id="{0DBD84AE-4BCE-4641-A766-EDF8C58F6522}"/>
              </a:ext>
            </a:extLst>
          </p:cNvPr>
          <p:cNvPicPr>
            <a:picLocks noChangeAspect="1"/>
          </p:cNvPicPr>
          <p:nvPr/>
        </p:nvPicPr>
        <p:blipFill rotWithShape="1">
          <a:blip r:embed="rId3"/>
          <a:srcRect l="1384" t="29893" r="58189" b="43234"/>
          <a:stretch/>
        </p:blipFill>
        <p:spPr>
          <a:xfrm>
            <a:off x="9381748" y="2718487"/>
            <a:ext cx="2582562" cy="1791730"/>
          </a:xfrm>
          <a:prstGeom prst="rect">
            <a:avLst/>
          </a:prstGeom>
        </p:spPr>
      </p:pic>
    </p:spTree>
    <p:extLst>
      <p:ext uri="{BB962C8B-B14F-4D97-AF65-F5344CB8AC3E}">
        <p14:creationId xmlns:p14="http://schemas.microsoft.com/office/powerpoint/2010/main" val="930647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C52A3-78A3-BE4E-AB81-50D29290067E}"/>
              </a:ext>
            </a:extLst>
          </p:cNvPr>
          <p:cNvSpPr>
            <a:spLocks noGrp="1"/>
          </p:cNvSpPr>
          <p:nvPr>
            <p:ph type="title"/>
          </p:nvPr>
        </p:nvSpPr>
        <p:spPr>
          <a:xfrm>
            <a:off x="9144001" y="4183362"/>
            <a:ext cx="3048000" cy="1325563"/>
          </a:xfrm>
        </p:spPr>
        <p:txBody>
          <a:bodyPr/>
          <a:lstStyle/>
          <a:p>
            <a:r>
              <a:rPr lang="en-US" dirty="0"/>
              <a:t>Saul Carliner</a:t>
            </a:r>
          </a:p>
        </p:txBody>
      </p:sp>
      <p:pic>
        <p:nvPicPr>
          <p:cNvPr id="4" name="Picture 3" descr="A room with a book shelf&#10;&#10;Description automatically generated">
            <a:extLst>
              <a:ext uri="{FF2B5EF4-FFF2-40B4-BE49-F238E27FC236}">
                <a16:creationId xmlns:a16="http://schemas.microsoft.com/office/drawing/2014/main" id="{CFB1C2D4-D8E1-F043-82FB-50DAE4E6B261}"/>
              </a:ext>
            </a:extLst>
          </p:cNvPr>
          <p:cNvPicPr>
            <a:picLocks noChangeAspect="1"/>
          </p:cNvPicPr>
          <p:nvPr/>
        </p:nvPicPr>
        <p:blipFill>
          <a:blip r:embed="rId2"/>
          <a:stretch>
            <a:fillRect/>
          </a:stretch>
        </p:blipFill>
        <p:spPr>
          <a:xfrm>
            <a:off x="0" y="0"/>
            <a:ext cx="9144000" cy="6858000"/>
          </a:xfrm>
          <a:prstGeom prst="rect">
            <a:avLst/>
          </a:prstGeom>
        </p:spPr>
      </p:pic>
      <p:pic>
        <p:nvPicPr>
          <p:cNvPr id="6" name="Picture 5" descr="A person wearing a suit and tie smiling at the camera&#10;&#10;Description automatically generated">
            <a:extLst>
              <a:ext uri="{FF2B5EF4-FFF2-40B4-BE49-F238E27FC236}">
                <a16:creationId xmlns:a16="http://schemas.microsoft.com/office/drawing/2014/main" id="{97523568-7F70-6D4C-9FB4-84D3D025EB56}"/>
              </a:ext>
            </a:extLst>
          </p:cNvPr>
          <p:cNvPicPr>
            <a:picLocks noChangeAspect="1"/>
          </p:cNvPicPr>
          <p:nvPr/>
        </p:nvPicPr>
        <p:blipFill>
          <a:blip r:embed="rId3"/>
          <a:stretch>
            <a:fillRect/>
          </a:stretch>
        </p:blipFill>
        <p:spPr>
          <a:xfrm>
            <a:off x="9497070" y="1663356"/>
            <a:ext cx="2341862" cy="2341862"/>
          </a:xfrm>
          <a:prstGeom prst="rect">
            <a:avLst/>
          </a:prstGeom>
        </p:spPr>
      </p:pic>
    </p:spTree>
    <p:extLst>
      <p:ext uri="{BB962C8B-B14F-4D97-AF65-F5344CB8AC3E}">
        <p14:creationId xmlns:p14="http://schemas.microsoft.com/office/powerpoint/2010/main" val="4013955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A156-47A6-3141-BA5F-567DB156104D}"/>
              </a:ext>
            </a:extLst>
          </p:cNvPr>
          <p:cNvSpPr>
            <a:spLocks noGrp="1"/>
          </p:cNvSpPr>
          <p:nvPr>
            <p:ph type="title"/>
          </p:nvPr>
        </p:nvSpPr>
        <p:spPr>
          <a:xfrm>
            <a:off x="9243391" y="4502221"/>
            <a:ext cx="2948609" cy="1325563"/>
          </a:xfrm>
        </p:spPr>
        <p:txBody>
          <a:bodyPr/>
          <a:lstStyle/>
          <a:p>
            <a:pPr algn="ctr"/>
            <a:r>
              <a:rPr lang="en-US" dirty="0"/>
              <a:t>Paul </a:t>
            </a:r>
            <a:br>
              <a:rPr lang="en-US" dirty="0"/>
            </a:br>
            <a:r>
              <a:rPr lang="en-US" dirty="0"/>
              <a:t>Kirschner</a:t>
            </a:r>
          </a:p>
        </p:txBody>
      </p:sp>
      <p:pic>
        <p:nvPicPr>
          <p:cNvPr id="4" name="Picture 3" descr="A desktop computer sitting on top of a desk&#10;&#10;Description automatically generated">
            <a:extLst>
              <a:ext uri="{FF2B5EF4-FFF2-40B4-BE49-F238E27FC236}">
                <a16:creationId xmlns:a16="http://schemas.microsoft.com/office/drawing/2014/main" id="{AFDAA8F9-A694-5D43-B7CC-ADDF771300EC}"/>
              </a:ext>
            </a:extLst>
          </p:cNvPr>
          <p:cNvPicPr>
            <a:picLocks noChangeAspect="1"/>
          </p:cNvPicPr>
          <p:nvPr/>
        </p:nvPicPr>
        <p:blipFill>
          <a:blip r:embed="rId2"/>
          <a:stretch>
            <a:fillRect/>
          </a:stretch>
        </p:blipFill>
        <p:spPr>
          <a:xfrm>
            <a:off x="0" y="0"/>
            <a:ext cx="9144000" cy="6858000"/>
          </a:xfrm>
          <a:prstGeom prst="rect">
            <a:avLst/>
          </a:prstGeom>
        </p:spPr>
      </p:pic>
      <p:pic>
        <p:nvPicPr>
          <p:cNvPr id="6" name="Picture 5" descr="A person in a blue shirt&#10;&#10;Description automatically generated">
            <a:extLst>
              <a:ext uri="{FF2B5EF4-FFF2-40B4-BE49-F238E27FC236}">
                <a16:creationId xmlns:a16="http://schemas.microsoft.com/office/drawing/2014/main" id="{FBB55673-2C27-9E44-B5DF-8C5E55211035}"/>
              </a:ext>
            </a:extLst>
          </p:cNvPr>
          <p:cNvPicPr>
            <a:picLocks noChangeAspect="1"/>
          </p:cNvPicPr>
          <p:nvPr/>
        </p:nvPicPr>
        <p:blipFill>
          <a:blip r:embed="rId3"/>
          <a:stretch>
            <a:fillRect/>
          </a:stretch>
        </p:blipFill>
        <p:spPr>
          <a:xfrm>
            <a:off x="9574695" y="1987135"/>
            <a:ext cx="2286000" cy="2286000"/>
          </a:xfrm>
          <a:prstGeom prst="rect">
            <a:avLst/>
          </a:prstGeom>
        </p:spPr>
      </p:pic>
    </p:spTree>
    <p:extLst>
      <p:ext uri="{BB962C8B-B14F-4D97-AF65-F5344CB8AC3E}">
        <p14:creationId xmlns:p14="http://schemas.microsoft.com/office/powerpoint/2010/main" val="3522199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297F1-A81C-844D-AD25-99D95030034F}"/>
              </a:ext>
            </a:extLst>
          </p:cNvPr>
          <p:cNvSpPr>
            <a:spLocks noGrp="1"/>
          </p:cNvSpPr>
          <p:nvPr>
            <p:ph type="title"/>
          </p:nvPr>
        </p:nvSpPr>
        <p:spPr>
          <a:xfrm>
            <a:off x="8712487" y="4002846"/>
            <a:ext cx="2763895" cy="1325563"/>
          </a:xfrm>
        </p:spPr>
        <p:txBody>
          <a:bodyPr/>
          <a:lstStyle/>
          <a:p>
            <a:pPr algn="ctr"/>
            <a:r>
              <a:rPr lang="en-US" dirty="0"/>
              <a:t>Eva Baker</a:t>
            </a:r>
          </a:p>
        </p:txBody>
      </p:sp>
      <p:pic>
        <p:nvPicPr>
          <p:cNvPr id="6" name="Picture 5" descr="A group of stuffed animals on display in a room&#10;&#10;Description automatically generated">
            <a:extLst>
              <a:ext uri="{FF2B5EF4-FFF2-40B4-BE49-F238E27FC236}">
                <a16:creationId xmlns:a16="http://schemas.microsoft.com/office/drawing/2014/main" id="{24D8ACDC-E8F5-B048-B462-DD4064DDAD91}"/>
              </a:ext>
            </a:extLst>
          </p:cNvPr>
          <p:cNvPicPr>
            <a:picLocks noChangeAspect="1"/>
          </p:cNvPicPr>
          <p:nvPr/>
        </p:nvPicPr>
        <p:blipFill>
          <a:blip r:embed="rId2"/>
          <a:stretch>
            <a:fillRect/>
          </a:stretch>
        </p:blipFill>
        <p:spPr>
          <a:xfrm>
            <a:off x="1347883" y="0"/>
            <a:ext cx="6474740" cy="6858000"/>
          </a:xfrm>
          <a:prstGeom prst="rect">
            <a:avLst/>
          </a:prstGeom>
        </p:spPr>
      </p:pic>
      <p:pic>
        <p:nvPicPr>
          <p:cNvPr id="2050" name="Picture 2" descr="Eva Baker - CRESST">
            <a:extLst>
              <a:ext uri="{FF2B5EF4-FFF2-40B4-BE49-F238E27FC236}">
                <a16:creationId xmlns:a16="http://schemas.microsoft.com/office/drawing/2014/main" id="{47251981-3145-DE41-84E3-AF5C710F3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4434" y="1689652"/>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261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A156-47A6-3141-BA5F-567DB156104D}"/>
              </a:ext>
            </a:extLst>
          </p:cNvPr>
          <p:cNvSpPr>
            <a:spLocks noGrp="1"/>
          </p:cNvSpPr>
          <p:nvPr>
            <p:ph type="title"/>
          </p:nvPr>
        </p:nvSpPr>
        <p:spPr>
          <a:xfrm>
            <a:off x="9243391" y="4502221"/>
            <a:ext cx="2948609" cy="1325563"/>
          </a:xfrm>
        </p:spPr>
        <p:txBody>
          <a:bodyPr/>
          <a:lstStyle/>
          <a:p>
            <a:pPr algn="ctr"/>
            <a:r>
              <a:rPr lang="en-US" dirty="0"/>
              <a:t>Tom Reeves</a:t>
            </a:r>
          </a:p>
        </p:txBody>
      </p:sp>
      <p:pic>
        <p:nvPicPr>
          <p:cNvPr id="5" name="Picture 4" descr="A person wearing a suit and tie smiling at the camera&#10;&#10;Description automatically generated">
            <a:extLst>
              <a:ext uri="{FF2B5EF4-FFF2-40B4-BE49-F238E27FC236}">
                <a16:creationId xmlns:a16="http://schemas.microsoft.com/office/drawing/2014/main" id="{75A24B72-AFA2-4545-8B3F-629B474967F9}"/>
              </a:ext>
            </a:extLst>
          </p:cNvPr>
          <p:cNvPicPr>
            <a:picLocks noChangeAspect="1"/>
          </p:cNvPicPr>
          <p:nvPr/>
        </p:nvPicPr>
        <p:blipFill>
          <a:blip r:embed="rId2"/>
          <a:stretch>
            <a:fillRect/>
          </a:stretch>
        </p:blipFill>
        <p:spPr>
          <a:xfrm>
            <a:off x="9724372" y="1839340"/>
            <a:ext cx="1805692" cy="2706130"/>
          </a:xfrm>
          <a:prstGeom prst="rect">
            <a:avLst/>
          </a:prstGeom>
        </p:spPr>
      </p:pic>
      <p:pic>
        <p:nvPicPr>
          <p:cNvPr id="8" name="Picture 7">
            <a:extLst>
              <a:ext uri="{FF2B5EF4-FFF2-40B4-BE49-F238E27FC236}">
                <a16:creationId xmlns:a16="http://schemas.microsoft.com/office/drawing/2014/main" id="{7A38222B-58D0-A542-9200-DFB7FEDDFFE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04336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E45E3C-B924-9842-8E18-88D2204D3238}"/>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What would be your ideal space? </a:t>
            </a:r>
          </a:p>
        </p:txBody>
      </p:sp>
    </p:spTree>
    <p:extLst>
      <p:ext uri="{BB962C8B-B14F-4D97-AF65-F5344CB8AC3E}">
        <p14:creationId xmlns:p14="http://schemas.microsoft.com/office/powerpoint/2010/main" val="3310487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A0E3-20A4-6B40-A27F-66D0DDF4E4FF}"/>
              </a:ext>
            </a:extLst>
          </p:cNvPr>
          <p:cNvSpPr>
            <a:spLocks noGrp="1"/>
          </p:cNvSpPr>
          <p:nvPr>
            <p:ph type="ctrTitle"/>
          </p:nvPr>
        </p:nvSpPr>
        <p:spPr>
          <a:xfrm>
            <a:off x="5205664" y="1259174"/>
            <a:ext cx="6659051" cy="3072983"/>
          </a:xfrm>
        </p:spPr>
        <p:txBody>
          <a:bodyPr>
            <a:noAutofit/>
          </a:bodyPr>
          <a:lstStyle/>
          <a:p>
            <a:r>
              <a:rPr lang="en-US" sz="4400" dirty="0">
                <a:solidFill>
                  <a:srgbClr val="0070C0"/>
                </a:solidFill>
              </a:rPr>
              <a:t>Part 2: </a:t>
            </a:r>
            <a:br>
              <a:rPr lang="en-US" sz="4400" dirty="0">
                <a:solidFill>
                  <a:srgbClr val="0070C0"/>
                </a:solidFill>
              </a:rPr>
            </a:br>
            <a:r>
              <a:rPr lang="en-US" sz="4400" dirty="0">
                <a:solidFill>
                  <a:srgbClr val="0070C0"/>
                </a:solidFill>
              </a:rPr>
              <a:t>Writing Spaces and Tips</a:t>
            </a:r>
            <a:br>
              <a:rPr lang="en-US" sz="4400" dirty="0"/>
            </a:br>
            <a:br>
              <a:rPr lang="en-US" sz="4400" dirty="0"/>
            </a:br>
            <a:r>
              <a:rPr lang="en-US" sz="4400" dirty="0"/>
              <a:t>Section Presenter: </a:t>
            </a:r>
            <a:br>
              <a:rPr lang="en-US" sz="4400" dirty="0"/>
            </a:br>
            <a:r>
              <a:rPr lang="en-US" sz="4400" dirty="0"/>
              <a:t>Meina Zhu, Wayne State</a:t>
            </a:r>
          </a:p>
        </p:txBody>
      </p:sp>
    </p:spTree>
    <p:extLst>
      <p:ext uri="{BB962C8B-B14F-4D97-AF65-F5344CB8AC3E}">
        <p14:creationId xmlns:p14="http://schemas.microsoft.com/office/powerpoint/2010/main" val="1628228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B741-AD1A-0C4D-932B-F4FA8E81A84B}"/>
              </a:ext>
            </a:extLst>
          </p:cNvPr>
          <p:cNvSpPr>
            <a:spLocks noGrp="1"/>
          </p:cNvSpPr>
          <p:nvPr>
            <p:ph type="title"/>
          </p:nvPr>
        </p:nvSpPr>
        <p:spPr/>
        <p:txBody>
          <a:bodyPr/>
          <a:lstStyle/>
          <a:p>
            <a:r>
              <a:rPr lang="en-US" dirty="0"/>
              <a:t>Dr. Lin Lin</a:t>
            </a:r>
          </a:p>
        </p:txBody>
      </p:sp>
      <p:sp>
        <p:nvSpPr>
          <p:cNvPr id="3" name="Content Placeholder 2">
            <a:extLst>
              <a:ext uri="{FF2B5EF4-FFF2-40B4-BE49-F238E27FC236}">
                <a16:creationId xmlns:a16="http://schemas.microsoft.com/office/drawing/2014/main" id="{CDFABAA9-0822-C748-ADE8-4575AF39AAAA}"/>
              </a:ext>
            </a:extLst>
          </p:cNvPr>
          <p:cNvSpPr>
            <a:spLocks noGrp="1"/>
          </p:cNvSpPr>
          <p:nvPr>
            <p:ph idx="1"/>
          </p:nvPr>
        </p:nvSpPr>
        <p:spPr>
          <a:xfrm>
            <a:off x="219455" y="3629638"/>
            <a:ext cx="5382866" cy="2999232"/>
          </a:xfrm>
        </p:spPr>
        <p:txBody>
          <a:bodyPr>
            <a:normAutofit fontScale="70000" lnSpcReduction="20000"/>
          </a:bodyPr>
          <a:lstStyle/>
          <a:p>
            <a:pPr marL="0" indent="0">
              <a:lnSpc>
                <a:spcPct val="160000"/>
              </a:lnSpc>
              <a:buNone/>
            </a:pPr>
            <a:r>
              <a:rPr lang="en-US" sz="2800" dirty="0"/>
              <a:t>As far as writing, I usually need to set aside a block of time to write, and it usually takes longer than I have hoped. Yet, if I set aside time and get started, I usually can get it done and be happy about it. I know some people can do 15 minutes a day, but that doesn’t work for me.</a:t>
            </a:r>
          </a:p>
        </p:txBody>
      </p:sp>
      <p:pic>
        <p:nvPicPr>
          <p:cNvPr id="5" name="Picture 4">
            <a:extLst>
              <a:ext uri="{FF2B5EF4-FFF2-40B4-BE49-F238E27FC236}">
                <a16:creationId xmlns:a16="http://schemas.microsoft.com/office/drawing/2014/main" id="{650B9923-B02E-2643-825E-AD81079EFB69}"/>
              </a:ext>
            </a:extLst>
          </p:cNvPr>
          <p:cNvPicPr>
            <a:picLocks noChangeAspect="1"/>
          </p:cNvPicPr>
          <p:nvPr/>
        </p:nvPicPr>
        <p:blipFill>
          <a:blip r:embed="rId2"/>
          <a:stretch>
            <a:fillRect/>
          </a:stretch>
        </p:blipFill>
        <p:spPr>
          <a:xfrm rot="5400000">
            <a:off x="8080248" y="2078206"/>
            <a:ext cx="5120640" cy="31028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B1E96FF7-B0C5-7A40-8E00-78351EE42AA8}"/>
              </a:ext>
            </a:extLst>
          </p:cNvPr>
          <p:cNvPicPr>
            <a:picLocks noChangeAspect="1"/>
          </p:cNvPicPr>
          <p:nvPr/>
        </p:nvPicPr>
        <p:blipFill>
          <a:blip r:embed="rId3"/>
          <a:stretch>
            <a:fillRect/>
          </a:stretch>
        </p:blipFill>
        <p:spPr>
          <a:xfrm rot="5400000">
            <a:off x="4821984" y="2156354"/>
            <a:ext cx="5120640" cy="29465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B0718133-2106-9140-8115-FB3CC7CD3A07}"/>
              </a:ext>
            </a:extLst>
          </p:cNvPr>
          <p:cNvPicPr>
            <a:picLocks noChangeAspect="1"/>
          </p:cNvPicPr>
          <p:nvPr/>
        </p:nvPicPr>
        <p:blipFill>
          <a:blip r:embed="rId4"/>
          <a:stretch>
            <a:fillRect/>
          </a:stretch>
        </p:blipFill>
        <p:spPr>
          <a:xfrm>
            <a:off x="372435" y="1025390"/>
            <a:ext cx="2414017" cy="241401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86DE615-B29A-F944-B276-68A90BF133FA}"/>
              </a:ext>
            </a:extLst>
          </p:cNvPr>
          <p:cNvSpPr txBox="1"/>
          <p:nvPr/>
        </p:nvSpPr>
        <p:spPr>
          <a:xfrm>
            <a:off x="2910888" y="1025390"/>
            <a:ext cx="2589800"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Professor, Department of Learning Technologies, College of Information,  University of North Texas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08253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440D-C104-B842-9066-4CD7510E29E1}"/>
              </a:ext>
            </a:extLst>
          </p:cNvPr>
          <p:cNvSpPr>
            <a:spLocks noGrp="1"/>
          </p:cNvSpPr>
          <p:nvPr>
            <p:ph type="title"/>
          </p:nvPr>
        </p:nvSpPr>
        <p:spPr/>
        <p:txBody>
          <a:bodyPr/>
          <a:lstStyle/>
          <a:p>
            <a:r>
              <a:rPr lang="en-US" dirty="0"/>
              <a:t>Dr.  </a:t>
            </a:r>
            <a:r>
              <a:rPr lang="en-US" dirty="0" err="1"/>
              <a:t>Yunjo</a:t>
            </a:r>
            <a:r>
              <a:rPr lang="en-US" dirty="0"/>
              <a:t> An</a:t>
            </a:r>
          </a:p>
        </p:txBody>
      </p:sp>
      <p:sp>
        <p:nvSpPr>
          <p:cNvPr id="7" name="Content Placeholder 2">
            <a:extLst>
              <a:ext uri="{FF2B5EF4-FFF2-40B4-BE49-F238E27FC236}">
                <a16:creationId xmlns:a16="http://schemas.microsoft.com/office/drawing/2014/main" id="{DB2E2C45-5ACA-0E45-86FB-AAE7EB31A738}"/>
              </a:ext>
            </a:extLst>
          </p:cNvPr>
          <p:cNvSpPr txBox="1">
            <a:spLocks/>
          </p:cNvSpPr>
          <p:nvPr/>
        </p:nvSpPr>
        <p:spPr>
          <a:xfrm>
            <a:off x="72982" y="4029062"/>
            <a:ext cx="5171665" cy="2600715"/>
          </a:xfrm>
          <a:prstGeom prst="rect">
            <a:avLst/>
          </a:prstGeom>
        </p:spPr>
        <p:txBody>
          <a:bodyPr vert="horz" lIns="91440" tIns="45720" rIns="91440" bIns="45720" rtlCol="0" anchor="t">
            <a:normAutofit fontScale="92500" lnSpcReduction="20000"/>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36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Write with your target audience in mind.</a:t>
            </a: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36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Be concise and to the point.</a:t>
            </a: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36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Revise, revise, revise!</a:t>
            </a: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36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36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36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pic>
        <p:nvPicPr>
          <p:cNvPr id="4" name="Picture 3">
            <a:extLst>
              <a:ext uri="{FF2B5EF4-FFF2-40B4-BE49-F238E27FC236}">
                <a16:creationId xmlns:a16="http://schemas.microsoft.com/office/drawing/2014/main" id="{03431051-1DDD-9A4C-86CA-CFA5ACA61DC8}"/>
              </a:ext>
            </a:extLst>
          </p:cNvPr>
          <p:cNvPicPr>
            <a:picLocks noChangeAspect="1"/>
          </p:cNvPicPr>
          <p:nvPr/>
        </p:nvPicPr>
        <p:blipFill>
          <a:blip r:embed="rId2"/>
          <a:stretch>
            <a:fillRect/>
          </a:stretch>
        </p:blipFill>
        <p:spPr>
          <a:xfrm>
            <a:off x="5881720" y="1147363"/>
            <a:ext cx="5978788" cy="45767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55089602-B5EB-7149-88CA-0F6CAFB7474E}"/>
              </a:ext>
            </a:extLst>
          </p:cNvPr>
          <p:cNvPicPr>
            <a:picLocks noChangeAspect="1"/>
          </p:cNvPicPr>
          <p:nvPr/>
        </p:nvPicPr>
        <p:blipFill>
          <a:blip r:embed="rId3"/>
          <a:stretch>
            <a:fillRect/>
          </a:stretch>
        </p:blipFill>
        <p:spPr>
          <a:xfrm>
            <a:off x="3029442" y="1147363"/>
            <a:ext cx="2347229" cy="246257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D8A3419-717A-2F4A-B73E-68D4432B78F8}"/>
              </a:ext>
            </a:extLst>
          </p:cNvPr>
          <p:cNvPicPr>
            <a:picLocks noChangeAspect="1"/>
          </p:cNvPicPr>
          <p:nvPr/>
        </p:nvPicPr>
        <p:blipFill>
          <a:blip r:embed="rId4"/>
          <a:stretch>
            <a:fillRect/>
          </a:stretch>
        </p:blipFill>
        <p:spPr>
          <a:xfrm>
            <a:off x="208184" y="1147363"/>
            <a:ext cx="2447705" cy="244770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9DACEFE-86E7-FF4A-B44B-B12922293F9C}"/>
              </a:ext>
            </a:extLst>
          </p:cNvPr>
          <p:cNvSpPr txBox="1"/>
          <p:nvPr/>
        </p:nvSpPr>
        <p:spPr>
          <a:xfrm>
            <a:off x="5881720" y="84737"/>
            <a:ext cx="6034053"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 Associate Professor and Chair of the Department of Learning Technologies, College of Information,  University of North Texas</a:t>
            </a:r>
            <a:endPar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7174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hotograph of the desk area of Gronseth's office at the University of Houston. Two monitors, lots of papers, several pictures on the wall, and a diploma." title="Campus office"/>
          <p:cNvPicPr>
            <a:picLocks noChangeAspect="1"/>
          </p:cNvPicPr>
          <p:nvPr/>
        </p:nvPicPr>
        <p:blipFill rotWithShape="1">
          <a:blip r:embed="rId3" cstate="print">
            <a:extLst>
              <a:ext uri="{28A0092B-C50C-407E-A947-70E740481C1C}">
                <a14:useLocalDpi xmlns:a14="http://schemas.microsoft.com/office/drawing/2010/main" val="0"/>
              </a:ext>
            </a:extLst>
          </a:blip>
          <a:srcRect r="579"/>
          <a:stretch/>
        </p:blipFill>
        <p:spPr>
          <a:xfrm>
            <a:off x="244349" y="1316648"/>
            <a:ext cx="5735201" cy="4326503"/>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Selfie photograph of Gronseth and son &quot;Zane&quot; in her office set-up at home. Laptop and second monitor, coffee, and a window." title="Home office"/>
          <p:cNvPicPr>
            <a:picLocks noChangeAspect="1"/>
          </p:cNvPicPr>
          <p:nvPr/>
        </p:nvPicPr>
        <p:blipFill rotWithShape="1">
          <a:blip r:embed="rId4" cstate="print">
            <a:extLst>
              <a:ext uri="{28A0092B-C50C-407E-A947-70E740481C1C}">
                <a14:useLocalDpi xmlns:a14="http://schemas.microsoft.com/office/drawing/2010/main" val="0"/>
              </a:ext>
            </a:extLst>
          </a:blip>
          <a:srcRect l="403" r="16"/>
          <a:stretch/>
        </p:blipFill>
        <p:spPr>
          <a:xfrm rot="10800000">
            <a:off x="6118885" y="1380048"/>
            <a:ext cx="5744435" cy="4326503"/>
          </a:xfrm>
          <a:prstGeom prst="rect">
            <a:avLst/>
          </a:prstGeom>
          <a:ln>
            <a:solidFill>
              <a:srgbClr val="0D6937"/>
            </a:solidFill>
          </a:ln>
          <a:effectLst>
            <a:outerShdw blurRad="50800" dist="38100" dir="2700000" algn="tl" rotWithShape="0">
              <a:prstClr val="black">
                <a:alpha val="40000"/>
              </a:prstClr>
            </a:outerShdw>
          </a:effectLst>
        </p:spPr>
      </p:pic>
      <p:sp>
        <p:nvSpPr>
          <p:cNvPr id="10" name="TextBox 9"/>
          <p:cNvSpPr txBox="1"/>
          <p:nvPr/>
        </p:nvSpPr>
        <p:spPr>
          <a:xfrm>
            <a:off x="244348" y="5643151"/>
            <a:ext cx="5735202" cy="584776"/>
          </a:xfrm>
          <a:prstGeom prst="rect">
            <a:avLst/>
          </a:prstGeom>
          <a:solidFill>
            <a:srgbClr val="25262B"/>
          </a:solidFill>
          <a:ln>
            <a:solidFill>
              <a:srgbClr val="0E0E0E"/>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Office</a:t>
            </a:r>
          </a:p>
        </p:txBody>
      </p:sp>
      <p:sp>
        <p:nvSpPr>
          <p:cNvPr id="11" name="TextBox 10"/>
          <p:cNvSpPr txBox="1"/>
          <p:nvPr/>
        </p:nvSpPr>
        <p:spPr>
          <a:xfrm>
            <a:off x="6118884" y="5643154"/>
            <a:ext cx="5744435" cy="584775"/>
          </a:xfrm>
          <a:prstGeom prst="rect">
            <a:avLst/>
          </a:prstGeom>
          <a:solidFill>
            <a:srgbClr val="25262B"/>
          </a:solidFill>
          <a:ln>
            <a:solidFill>
              <a:srgbClr val="0E0E0E"/>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Home</a:t>
            </a:r>
          </a:p>
        </p:txBody>
      </p:sp>
      <p:sp>
        <p:nvSpPr>
          <p:cNvPr id="8" name="Title 1">
            <a:extLst>
              <a:ext uri="{FF2B5EF4-FFF2-40B4-BE49-F238E27FC236}">
                <a16:creationId xmlns:a16="http://schemas.microsoft.com/office/drawing/2014/main" id="{DFA31480-B93A-450F-9BA1-64ECE70D8C0B}"/>
              </a:ext>
            </a:extLst>
          </p:cNvPr>
          <p:cNvSpPr>
            <a:spLocks noGrp="1"/>
          </p:cNvSpPr>
          <p:nvPr>
            <p:ph type="title"/>
          </p:nvPr>
        </p:nvSpPr>
        <p:spPr>
          <a:xfrm>
            <a:off x="876915" y="205473"/>
            <a:ext cx="10493477" cy="983247"/>
          </a:xfrm>
        </p:spPr>
        <p:txBody>
          <a:bodyPr>
            <a:normAutofit fontScale="90000"/>
          </a:bodyPr>
          <a:lstStyle/>
          <a:p>
            <a:pPr algn="ctr"/>
            <a:r>
              <a:rPr lang="en-US" b="1" dirty="0">
                <a:solidFill>
                  <a:srgbClr val="25262B"/>
                </a:solidFill>
                <a:latin typeface="Tahoma" panose="020B0604030504040204" pitchFamily="34" charset="0"/>
                <a:ea typeface="Tahoma" panose="020B0604030504040204" pitchFamily="34" charset="0"/>
                <a:cs typeface="Tahoma" panose="020B0604030504040204" pitchFamily="34" charset="0"/>
              </a:rPr>
              <a:t>Susie </a:t>
            </a:r>
            <a:r>
              <a:rPr lang="en-US" b="1" dirty="0" err="1">
                <a:solidFill>
                  <a:srgbClr val="25262B"/>
                </a:solidFill>
                <a:latin typeface="Tahoma" panose="020B0604030504040204" pitchFamily="34" charset="0"/>
                <a:ea typeface="Tahoma" panose="020B0604030504040204" pitchFamily="34" charset="0"/>
                <a:cs typeface="Tahoma" panose="020B0604030504040204" pitchFamily="34" charset="0"/>
              </a:rPr>
              <a:t>Gronseth’s</a:t>
            </a:r>
            <a:r>
              <a:rPr lang="en-US" b="1" dirty="0">
                <a:solidFill>
                  <a:srgbClr val="25262B"/>
                </a:solidFill>
                <a:latin typeface="Tahoma" panose="020B0604030504040204" pitchFamily="34" charset="0"/>
                <a:ea typeface="Tahoma" panose="020B0604030504040204" pitchFamily="34" charset="0"/>
                <a:cs typeface="Tahoma" panose="020B0604030504040204" pitchFamily="34" charset="0"/>
              </a:rPr>
              <a:t> Typical Writing Spaces</a:t>
            </a:r>
            <a:endParaRPr lang="en-US" dirty="0">
              <a:solidFill>
                <a:srgbClr val="25262B"/>
              </a:solidFill>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418152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B741-AD1A-0C4D-932B-F4FA8E81A84B}"/>
              </a:ext>
            </a:extLst>
          </p:cNvPr>
          <p:cNvSpPr>
            <a:spLocks noGrp="1"/>
          </p:cNvSpPr>
          <p:nvPr>
            <p:ph type="title"/>
          </p:nvPr>
        </p:nvSpPr>
        <p:spPr/>
        <p:txBody>
          <a:bodyPr/>
          <a:lstStyle/>
          <a:p>
            <a:r>
              <a:rPr lang="en-US" dirty="0"/>
              <a:t>Dr. George </a:t>
            </a:r>
            <a:r>
              <a:rPr lang="en-US" dirty="0" err="1"/>
              <a:t>Veletsianos</a:t>
            </a:r>
            <a:endParaRPr lang="en-US" dirty="0"/>
          </a:p>
        </p:txBody>
      </p:sp>
      <p:sp>
        <p:nvSpPr>
          <p:cNvPr id="3" name="Content Placeholder 2">
            <a:extLst>
              <a:ext uri="{FF2B5EF4-FFF2-40B4-BE49-F238E27FC236}">
                <a16:creationId xmlns:a16="http://schemas.microsoft.com/office/drawing/2014/main" id="{CDFABAA9-0822-C748-ADE8-4575AF39AAAA}"/>
              </a:ext>
            </a:extLst>
          </p:cNvPr>
          <p:cNvSpPr>
            <a:spLocks noGrp="1"/>
          </p:cNvSpPr>
          <p:nvPr>
            <p:ph idx="1"/>
          </p:nvPr>
        </p:nvSpPr>
        <p:spPr>
          <a:xfrm>
            <a:off x="2604897" y="2159700"/>
            <a:ext cx="5084064" cy="5120640"/>
          </a:xfrm>
        </p:spPr>
        <p:txBody>
          <a:bodyPr>
            <a:normAutofit/>
          </a:bodyPr>
          <a:lstStyle/>
          <a:p>
            <a:pPr>
              <a:lnSpc>
                <a:spcPct val="150000"/>
              </a:lnSpc>
            </a:pPr>
            <a:r>
              <a:rPr lang="en-US" sz="2000" b="1" dirty="0"/>
              <a:t>When I write I block my access to the Internet to eliminate distractions.</a:t>
            </a:r>
          </a:p>
          <a:p>
            <a:pPr>
              <a:lnSpc>
                <a:spcPct val="150000"/>
              </a:lnSpc>
            </a:pPr>
            <a:r>
              <a:rPr lang="en-US" sz="2000" b="1" dirty="0"/>
              <a:t>I write in blocks of time and those range from 30 minutes to 2 hours, depending on availability.</a:t>
            </a:r>
          </a:p>
          <a:p>
            <a:pPr>
              <a:lnSpc>
                <a:spcPct val="150000"/>
              </a:lnSpc>
            </a:pPr>
            <a:r>
              <a:rPr lang="en-US" sz="2000" b="1" dirty="0"/>
              <a:t>I write very rough (and bad) first drafts that I edit later.</a:t>
            </a:r>
          </a:p>
        </p:txBody>
      </p:sp>
      <p:pic>
        <p:nvPicPr>
          <p:cNvPr id="7" name="Picture 6">
            <a:extLst>
              <a:ext uri="{FF2B5EF4-FFF2-40B4-BE49-F238E27FC236}">
                <a16:creationId xmlns:a16="http://schemas.microsoft.com/office/drawing/2014/main" id="{B1E96FF7-B0C5-7A40-8E00-78351EE42AA8}"/>
              </a:ext>
            </a:extLst>
          </p:cNvPr>
          <p:cNvPicPr>
            <a:picLocks noChangeAspect="1"/>
          </p:cNvPicPr>
          <p:nvPr/>
        </p:nvPicPr>
        <p:blipFill>
          <a:blip r:embed="rId3"/>
          <a:stretch>
            <a:fillRect/>
          </a:stretch>
        </p:blipFill>
        <p:spPr>
          <a:xfrm>
            <a:off x="7620126" y="2159700"/>
            <a:ext cx="4571874" cy="428431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13F50C1A-E737-FC4D-A8CB-D6017031CB76}"/>
              </a:ext>
            </a:extLst>
          </p:cNvPr>
          <p:cNvPicPr>
            <a:picLocks noChangeAspect="1"/>
          </p:cNvPicPr>
          <p:nvPr/>
        </p:nvPicPr>
        <p:blipFill>
          <a:blip r:embed="rId4"/>
          <a:stretch>
            <a:fillRect/>
          </a:stretch>
        </p:blipFill>
        <p:spPr>
          <a:xfrm>
            <a:off x="291258" y="2264353"/>
            <a:ext cx="2313639" cy="289317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34638F5-231C-EA48-B480-7FC7FF60CF14}"/>
              </a:ext>
            </a:extLst>
          </p:cNvPr>
          <p:cNvSpPr txBox="1"/>
          <p:nvPr/>
        </p:nvSpPr>
        <p:spPr>
          <a:xfrm>
            <a:off x="372435" y="806978"/>
            <a:ext cx="1140503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A full Professor in the School of Education and Technology at Royal Roads University. He holds the Canada Research Chair in Innovative Learning and Technology and the Commonwealth of Learning Chair in Flexible Learning. </a:t>
            </a:r>
            <a:endParaRPr kumimoji="0" lang="en-US" sz="2400" b="0" i="0" u="none" strike="noStrike" kern="1200" cap="none" spc="0" normalizeH="0" baseline="0" noProof="0" dirty="0">
              <a:ln>
                <a:noFill/>
              </a:ln>
              <a:solidFill>
                <a:srgbClr val="3E79A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19607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B741-AD1A-0C4D-932B-F4FA8E81A84B}"/>
              </a:ext>
            </a:extLst>
          </p:cNvPr>
          <p:cNvSpPr>
            <a:spLocks noGrp="1"/>
          </p:cNvSpPr>
          <p:nvPr>
            <p:ph type="title"/>
          </p:nvPr>
        </p:nvSpPr>
        <p:spPr/>
        <p:txBody>
          <a:bodyPr/>
          <a:lstStyle/>
          <a:p>
            <a:r>
              <a:rPr lang="en-US" dirty="0"/>
              <a:t>Dr. Florence Martin</a:t>
            </a:r>
          </a:p>
        </p:txBody>
      </p:sp>
      <p:sp>
        <p:nvSpPr>
          <p:cNvPr id="3" name="Content Placeholder 2">
            <a:extLst>
              <a:ext uri="{FF2B5EF4-FFF2-40B4-BE49-F238E27FC236}">
                <a16:creationId xmlns:a16="http://schemas.microsoft.com/office/drawing/2014/main" id="{CDFABAA9-0822-C748-ADE8-4575AF39AAAA}"/>
              </a:ext>
            </a:extLst>
          </p:cNvPr>
          <p:cNvSpPr>
            <a:spLocks noGrp="1"/>
          </p:cNvSpPr>
          <p:nvPr>
            <p:ph idx="1"/>
          </p:nvPr>
        </p:nvSpPr>
        <p:spPr>
          <a:xfrm>
            <a:off x="6456243" y="2019942"/>
            <a:ext cx="5177674" cy="5120640"/>
          </a:xfrm>
        </p:spPr>
        <p:txBody>
          <a:bodyPr>
            <a:normAutofit/>
          </a:bodyPr>
          <a:lstStyle/>
          <a:p>
            <a:pPr>
              <a:lnSpc>
                <a:spcPct val="150000"/>
              </a:lnSpc>
            </a:pPr>
            <a:r>
              <a:rPr lang="en-US" sz="2800" b="1" dirty="0"/>
              <a:t>Set goals and deadlines</a:t>
            </a:r>
          </a:p>
          <a:p>
            <a:pPr>
              <a:lnSpc>
                <a:spcPct val="150000"/>
              </a:lnSpc>
            </a:pPr>
            <a:r>
              <a:rPr lang="en-US" sz="2800" b="1" dirty="0"/>
              <a:t>Write about topics that you are passionate about</a:t>
            </a:r>
          </a:p>
          <a:p>
            <a:pPr>
              <a:lnSpc>
                <a:spcPct val="150000"/>
              </a:lnSpc>
            </a:pPr>
            <a:r>
              <a:rPr lang="en-US" sz="2800" b="1" dirty="0"/>
              <a:t>Find a collaborative team to support you on projects </a:t>
            </a:r>
            <a:endParaRPr lang="en-US" dirty="0"/>
          </a:p>
          <a:p>
            <a:pPr>
              <a:lnSpc>
                <a:spcPct val="150000"/>
              </a:lnSpc>
            </a:pPr>
            <a:endParaRPr lang="en-US" dirty="0"/>
          </a:p>
        </p:txBody>
      </p:sp>
      <p:pic>
        <p:nvPicPr>
          <p:cNvPr id="7" name="Picture 6">
            <a:extLst>
              <a:ext uri="{FF2B5EF4-FFF2-40B4-BE49-F238E27FC236}">
                <a16:creationId xmlns:a16="http://schemas.microsoft.com/office/drawing/2014/main" id="{B1E96FF7-B0C5-7A40-8E00-78351EE42AA8}"/>
              </a:ext>
            </a:extLst>
          </p:cNvPr>
          <p:cNvPicPr>
            <a:picLocks noChangeAspect="1"/>
          </p:cNvPicPr>
          <p:nvPr/>
        </p:nvPicPr>
        <p:blipFill>
          <a:blip r:embed="rId2"/>
          <a:stretch>
            <a:fillRect/>
          </a:stretch>
        </p:blipFill>
        <p:spPr>
          <a:xfrm>
            <a:off x="372435" y="2036677"/>
            <a:ext cx="5785478" cy="44849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4">
            <a:extLst>
              <a:ext uri="{FF2B5EF4-FFF2-40B4-BE49-F238E27FC236}">
                <a16:creationId xmlns:a16="http://schemas.microsoft.com/office/drawing/2014/main" id="{9C1FDB10-1FCA-9046-8765-910019589575}"/>
              </a:ext>
            </a:extLst>
          </p:cNvPr>
          <p:cNvSpPr txBox="1"/>
          <p:nvPr/>
        </p:nvSpPr>
        <p:spPr>
          <a:xfrm>
            <a:off x="372435" y="806978"/>
            <a:ext cx="11405037"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Dr. Martin a Professor in Learning, Design and Technology, Program Director of the Post-Master’s Certificate of University and College Teaching and Program Coordinator of the </a:t>
            </a:r>
            <a:r>
              <a:rPr kumimoji="0" lang="en-US" sz="2000" b="0" i="0" u="none" strike="noStrike" kern="1200" cap="none" spc="0" normalizeH="0" baseline="0" noProof="0" dirty="0" err="1">
                <a:ln>
                  <a:noFill/>
                </a:ln>
                <a:solidFill>
                  <a:srgbClr val="3E79A6"/>
                </a:solidFill>
                <a:effectLst/>
                <a:uLnTx/>
                <a:uFillTx/>
                <a:latin typeface="Gill Sans MT" panose="020B0502020104020203"/>
                <a:ea typeface="+mn-ea"/>
                <a:cs typeface="Futura Condensed Medium" panose="020B0602020204020303" pitchFamily="34" charset="-79"/>
              </a:rPr>
              <a:t>Ed.D</a:t>
            </a:r>
            <a:r>
              <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 in Educational Leadership, Learning, Design and Technology concentration at University of North Carolina Charlotte. </a:t>
            </a:r>
            <a:endPar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70441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B741-AD1A-0C4D-932B-F4FA8E81A84B}"/>
              </a:ext>
            </a:extLst>
          </p:cNvPr>
          <p:cNvSpPr>
            <a:spLocks noGrp="1"/>
          </p:cNvSpPr>
          <p:nvPr>
            <p:ph type="title"/>
          </p:nvPr>
        </p:nvSpPr>
        <p:spPr/>
        <p:txBody>
          <a:bodyPr/>
          <a:lstStyle/>
          <a:p>
            <a:r>
              <a:rPr lang="en-US" dirty="0"/>
              <a:t>Dr. </a:t>
            </a:r>
            <a:r>
              <a:rPr lang="en-US" dirty="0" err="1"/>
              <a:t>Looi</a:t>
            </a:r>
            <a:r>
              <a:rPr lang="en-US" dirty="0"/>
              <a:t> Chee Kit</a:t>
            </a:r>
          </a:p>
        </p:txBody>
      </p:sp>
      <p:sp>
        <p:nvSpPr>
          <p:cNvPr id="3" name="Content Placeholder 2">
            <a:extLst>
              <a:ext uri="{FF2B5EF4-FFF2-40B4-BE49-F238E27FC236}">
                <a16:creationId xmlns:a16="http://schemas.microsoft.com/office/drawing/2014/main" id="{CDFABAA9-0822-C748-ADE8-4575AF39AAAA}"/>
              </a:ext>
            </a:extLst>
          </p:cNvPr>
          <p:cNvSpPr>
            <a:spLocks noGrp="1"/>
          </p:cNvSpPr>
          <p:nvPr>
            <p:ph idx="1"/>
          </p:nvPr>
        </p:nvSpPr>
        <p:spPr>
          <a:xfrm>
            <a:off x="4480560" y="1107990"/>
            <a:ext cx="7305486" cy="5120640"/>
          </a:xfrm>
        </p:spPr>
        <p:txBody>
          <a:bodyPr>
            <a:normAutofit fontScale="85000" lnSpcReduction="10000"/>
          </a:bodyPr>
          <a:lstStyle/>
          <a:p>
            <a:pPr>
              <a:lnSpc>
                <a:spcPct val="110000"/>
              </a:lnSpc>
            </a:pPr>
            <a:r>
              <a:rPr lang="en-US" sz="2400" dirty="0"/>
              <a:t>We always think: I need to have my thought process sorted out or my ideas clarified before I started typing or writing. Oftentimes, once I start typing, the flow comes. Especially when I wrote academic reviews of papers submitted to journals or conferences. So don’t procrastinate, you can do the writing and thinking together …</a:t>
            </a:r>
          </a:p>
          <a:p>
            <a:pPr>
              <a:lnSpc>
                <a:spcPct val="110000"/>
              </a:lnSpc>
            </a:pPr>
            <a:r>
              <a:rPr lang="en-US" sz="2400" dirty="0"/>
              <a:t>If your first language is not English, don’t hold back because of your fear of writing in the language. Get your ideas out first, get the thoughts flowing, ... language editing can come latter. Focus on the ideas and the logical flow on the arguments. In some ways, academic writing is much easier than other forms of writing. Read more, imitate good writing, and keep thinking in English.</a:t>
            </a:r>
          </a:p>
          <a:p>
            <a:pPr>
              <a:lnSpc>
                <a:spcPct val="110000"/>
              </a:lnSpc>
            </a:pPr>
            <a:r>
              <a:rPr lang="en-US" sz="2400" dirty="0"/>
              <a:t>Get someone with writing experience to help to improve the writing. It can be a good fast way to improve.</a:t>
            </a:r>
          </a:p>
          <a:p>
            <a:pPr>
              <a:lnSpc>
                <a:spcPct val="110000"/>
              </a:lnSpc>
            </a:pPr>
            <a:endParaRPr lang="en-US" sz="2400" dirty="0"/>
          </a:p>
          <a:p>
            <a:pPr>
              <a:lnSpc>
                <a:spcPct val="110000"/>
              </a:lnSpc>
            </a:pPr>
            <a:endParaRPr lang="en-US" sz="2400" dirty="0"/>
          </a:p>
          <a:p>
            <a:pPr>
              <a:lnSpc>
                <a:spcPct val="110000"/>
              </a:lnSpc>
            </a:pPr>
            <a:endParaRPr lang="en-US" sz="2400" dirty="0"/>
          </a:p>
        </p:txBody>
      </p:sp>
      <p:pic>
        <p:nvPicPr>
          <p:cNvPr id="5" name="Picture 4">
            <a:extLst>
              <a:ext uri="{FF2B5EF4-FFF2-40B4-BE49-F238E27FC236}">
                <a16:creationId xmlns:a16="http://schemas.microsoft.com/office/drawing/2014/main" id="{B8E410BD-0C3B-9F49-9635-31D7915A4D78}"/>
              </a:ext>
            </a:extLst>
          </p:cNvPr>
          <p:cNvPicPr>
            <a:picLocks noChangeAspect="1"/>
          </p:cNvPicPr>
          <p:nvPr/>
        </p:nvPicPr>
        <p:blipFill>
          <a:blip r:embed="rId2"/>
          <a:stretch>
            <a:fillRect/>
          </a:stretch>
        </p:blipFill>
        <p:spPr>
          <a:xfrm>
            <a:off x="1510705" y="3371931"/>
            <a:ext cx="3324766" cy="32300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C6896B18-54B6-224A-96CA-5EE30424EC32}"/>
              </a:ext>
            </a:extLst>
          </p:cNvPr>
          <p:cNvPicPr>
            <a:picLocks noChangeAspect="1"/>
          </p:cNvPicPr>
          <p:nvPr/>
        </p:nvPicPr>
        <p:blipFill>
          <a:blip r:embed="rId3"/>
          <a:stretch>
            <a:fillRect/>
          </a:stretch>
        </p:blipFill>
        <p:spPr>
          <a:xfrm>
            <a:off x="0" y="1107990"/>
            <a:ext cx="1481328" cy="222199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249E6BB-D312-864E-8EE7-D3ABC91A55FF}"/>
              </a:ext>
            </a:extLst>
          </p:cNvPr>
          <p:cNvSpPr txBox="1"/>
          <p:nvPr/>
        </p:nvSpPr>
        <p:spPr>
          <a:xfrm>
            <a:off x="1688161" y="1107990"/>
            <a:ext cx="2640952"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Dr. Chee Kit is Head of Learning Sciences Lab of the National Institute of Education, Nanyang Technological Society, the first research </a:t>
            </a:r>
            <a:r>
              <a:rPr kumimoji="0" lang="en-US" sz="1600" b="0" i="0" u="none" strike="noStrike" kern="1200" cap="none" spc="0" normalizeH="0" baseline="0" noProof="0" dirty="0" err="1">
                <a:ln>
                  <a:noFill/>
                </a:ln>
                <a:solidFill>
                  <a:srgbClr val="3E79A6"/>
                </a:solidFill>
                <a:effectLst/>
                <a:uLnTx/>
                <a:uFillTx/>
                <a:latin typeface="Gill Sans MT" panose="020B0502020104020203"/>
                <a:ea typeface="+mn-ea"/>
                <a:cs typeface="Futura Condensed Medium" panose="020B0602020204020303" pitchFamily="34" charset="-79"/>
              </a:rPr>
              <a:t>centre</a:t>
            </a:r>
            <a:r>
              <a:rPr kumimoji="0" lang="en-US" sz="16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 devoted to the study of the sciences of learning in the Asia-Pacific region.</a:t>
            </a:r>
            <a:endParaRPr kumimoji="0" lang="en-US" sz="1600" b="0" i="0" u="none" strike="noStrike" kern="1200" cap="none" spc="0" normalizeH="0" baseline="0" noProof="0" dirty="0">
              <a:ln>
                <a:noFill/>
              </a:ln>
              <a:solidFill>
                <a:srgbClr val="3E79A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003174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B741-AD1A-0C4D-932B-F4FA8E81A84B}"/>
              </a:ext>
            </a:extLst>
          </p:cNvPr>
          <p:cNvSpPr>
            <a:spLocks noGrp="1"/>
          </p:cNvSpPr>
          <p:nvPr>
            <p:ph type="title"/>
          </p:nvPr>
        </p:nvSpPr>
        <p:spPr/>
        <p:txBody>
          <a:bodyPr/>
          <a:lstStyle/>
          <a:p>
            <a:r>
              <a:rPr lang="en-US" dirty="0"/>
              <a:t>Dr. Fei Gao</a:t>
            </a:r>
          </a:p>
        </p:txBody>
      </p:sp>
      <p:sp>
        <p:nvSpPr>
          <p:cNvPr id="3" name="Content Placeholder 2">
            <a:extLst>
              <a:ext uri="{FF2B5EF4-FFF2-40B4-BE49-F238E27FC236}">
                <a16:creationId xmlns:a16="http://schemas.microsoft.com/office/drawing/2014/main" id="{CDFABAA9-0822-C748-ADE8-4575AF39AAAA}"/>
              </a:ext>
            </a:extLst>
          </p:cNvPr>
          <p:cNvSpPr>
            <a:spLocks noGrp="1"/>
          </p:cNvSpPr>
          <p:nvPr>
            <p:ph idx="1"/>
          </p:nvPr>
        </p:nvSpPr>
        <p:spPr>
          <a:xfrm>
            <a:off x="372435" y="3294795"/>
            <a:ext cx="5690046" cy="3773995"/>
          </a:xfrm>
        </p:spPr>
        <p:txBody>
          <a:bodyPr>
            <a:normAutofit/>
          </a:bodyPr>
          <a:lstStyle/>
          <a:p>
            <a:pPr lvl="0">
              <a:lnSpc>
                <a:spcPct val="150000"/>
              </a:lnSpc>
            </a:pPr>
            <a:r>
              <a:rPr lang="en-US" sz="2800" b="1" dirty="0"/>
              <a:t>Regularly read the cutting-edge research in your field.</a:t>
            </a:r>
          </a:p>
          <a:p>
            <a:pPr lvl="0">
              <a:lnSpc>
                <a:spcPct val="150000"/>
              </a:lnSpc>
            </a:pPr>
            <a:r>
              <a:rPr lang="en-US" sz="2800" b="1" dirty="0"/>
              <a:t>Pay yourself first. Consider making writing your first task of the day.</a:t>
            </a:r>
          </a:p>
        </p:txBody>
      </p:sp>
      <p:pic>
        <p:nvPicPr>
          <p:cNvPr id="6" name="Picture 5">
            <a:extLst>
              <a:ext uri="{FF2B5EF4-FFF2-40B4-BE49-F238E27FC236}">
                <a16:creationId xmlns:a16="http://schemas.microsoft.com/office/drawing/2014/main" id="{0497FA13-FBD4-F244-8D60-669B5BFA1AA4}"/>
              </a:ext>
            </a:extLst>
          </p:cNvPr>
          <p:cNvPicPr>
            <a:picLocks noChangeAspect="1"/>
          </p:cNvPicPr>
          <p:nvPr/>
        </p:nvPicPr>
        <p:blipFill>
          <a:blip r:embed="rId2"/>
          <a:stretch>
            <a:fillRect/>
          </a:stretch>
        </p:blipFill>
        <p:spPr>
          <a:xfrm>
            <a:off x="6332344" y="944763"/>
            <a:ext cx="5498013" cy="47000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018E2503-9885-5C49-BC09-C506938EF76B}"/>
              </a:ext>
            </a:extLst>
          </p:cNvPr>
          <p:cNvPicPr>
            <a:picLocks noChangeAspect="1"/>
          </p:cNvPicPr>
          <p:nvPr/>
        </p:nvPicPr>
        <p:blipFill>
          <a:blip r:embed="rId3"/>
          <a:stretch>
            <a:fillRect/>
          </a:stretch>
        </p:blipFill>
        <p:spPr>
          <a:xfrm>
            <a:off x="523111" y="861666"/>
            <a:ext cx="1730345" cy="237970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C9A23B3-C7F3-3944-A7BD-C2811D99D86E}"/>
              </a:ext>
            </a:extLst>
          </p:cNvPr>
          <p:cNvSpPr txBox="1"/>
          <p:nvPr/>
        </p:nvSpPr>
        <p:spPr>
          <a:xfrm>
            <a:off x="2404132" y="916925"/>
            <a:ext cx="3182282"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Associate Professor in College of Technology Architecture and Applied Engineering at Bowling Green State University </a:t>
            </a:r>
            <a:endParaRPr kumimoji="0" lang="en-US" sz="2400" b="0" i="0" u="none" strike="noStrike" kern="1200" cap="none" spc="0" normalizeH="0" baseline="0" noProof="0" dirty="0">
              <a:ln>
                <a:noFill/>
              </a:ln>
              <a:solidFill>
                <a:srgbClr val="3E79A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14124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440D-C104-B842-9066-4CD7510E29E1}"/>
              </a:ext>
            </a:extLst>
          </p:cNvPr>
          <p:cNvSpPr>
            <a:spLocks noGrp="1"/>
          </p:cNvSpPr>
          <p:nvPr>
            <p:ph type="title"/>
          </p:nvPr>
        </p:nvSpPr>
        <p:spPr/>
        <p:txBody>
          <a:bodyPr/>
          <a:lstStyle/>
          <a:p>
            <a:r>
              <a:rPr lang="en-US" dirty="0"/>
              <a:t>Dr.  EunJung Grace Oh</a:t>
            </a:r>
          </a:p>
        </p:txBody>
      </p:sp>
      <p:sp>
        <p:nvSpPr>
          <p:cNvPr id="7" name="Content Placeholder 2">
            <a:extLst>
              <a:ext uri="{FF2B5EF4-FFF2-40B4-BE49-F238E27FC236}">
                <a16:creationId xmlns:a16="http://schemas.microsoft.com/office/drawing/2014/main" id="{DB2E2C45-5ACA-0E45-86FB-AAE7EB31A738}"/>
              </a:ext>
            </a:extLst>
          </p:cNvPr>
          <p:cNvSpPr txBox="1">
            <a:spLocks/>
          </p:cNvSpPr>
          <p:nvPr/>
        </p:nvSpPr>
        <p:spPr>
          <a:xfrm>
            <a:off x="128016" y="1306154"/>
            <a:ext cx="6053328" cy="5295813"/>
          </a:xfrm>
          <a:prstGeom prst="rect">
            <a:avLst/>
          </a:prstGeom>
        </p:spPr>
        <p:txBody>
          <a:bodyPr vert="horz" lIns="91440" tIns="45720" rIns="91440" bIns="45720" rtlCol="0" anchor="t">
            <a:normAutofit/>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Block writing times for deep work each week on calendar. Treat those times same as meetings.  </a:t>
            </a: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For days that I cannot have a block of time for writing, revisit the work-in-progress file for a short amount of time (20-30 mins would be fine) to keep up with my thinking thread and write as much as I could (e.g., revising/adding a paragraph, etc.).</a:t>
            </a: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Form a writing group with junior colleagues and meet once a month to share monthly writing goals and progress, and provide feedback on manuscripts, etc.</a:t>
            </a: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pic>
        <p:nvPicPr>
          <p:cNvPr id="8" name="Picture 7">
            <a:extLst>
              <a:ext uri="{FF2B5EF4-FFF2-40B4-BE49-F238E27FC236}">
                <a16:creationId xmlns:a16="http://schemas.microsoft.com/office/drawing/2014/main" id="{3CECCB84-E4DE-A04B-B81B-5F3D6D128DBA}"/>
              </a:ext>
            </a:extLst>
          </p:cNvPr>
          <p:cNvPicPr>
            <a:picLocks noChangeAspect="1"/>
          </p:cNvPicPr>
          <p:nvPr/>
        </p:nvPicPr>
        <p:blipFill>
          <a:blip r:embed="rId2"/>
          <a:stretch>
            <a:fillRect/>
          </a:stretch>
        </p:blipFill>
        <p:spPr>
          <a:xfrm>
            <a:off x="8796858" y="1326807"/>
            <a:ext cx="2659431" cy="246199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636F643-B9BB-8040-814A-908CF62F0C96}"/>
              </a:ext>
            </a:extLst>
          </p:cNvPr>
          <p:cNvPicPr>
            <a:picLocks noChangeAspect="1"/>
          </p:cNvPicPr>
          <p:nvPr/>
        </p:nvPicPr>
        <p:blipFill>
          <a:blip r:embed="rId3"/>
          <a:stretch>
            <a:fillRect/>
          </a:stretch>
        </p:blipFill>
        <p:spPr>
          <a:xfrm>
            <a:off x="6181344" y="3921204"/>
            <a:ext cx="5442808" cy="28724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CEF63103-12FF-B744-B171-DF62E0B20E9B}"/>
              </a:ext>
            </a:extLst>
          </p:cNvPr>
          <p:cNvPicPr>
            <a:picLocks noChangeAspect="1"/>
          </p:cNvPicPr>
          <p:nvPr/>
        </p:nvPicPr>
        <p:blipFill>
          <a:blip r:embed="rId4"/>
          <a:stretch>
            <a:fillRect/>
          </a:stretch>
        </p:blipFill>
        <p:spPr>
          <a:xfrm>
            <a:off x="6181344" y="1306154"/>
            <a:ext cx="2435248" cy="248264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17D0ABF-8827-D44D-8207-38F2EC3D9148}"/>
              </a:ext>
            </a:extLst>
          </p:cNvPr>
          <p:cNvSpPr txBox="1"/>
          <p:nvPr/>
        </p:nvSpPr>
        <p:spPr>
          <a:xfrm>
            <a:off x="6181344" y="-5923"/>
            <a:ext cx="544280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Associate Professor, Education Policy, Organization and Leadership, University of Illinois at Urbana-Champaign</a:t>
            </a:r>
            <a:endParaRPr kumimoji="0" lang="en-US" sz="2400" b="0" i="0" u="none" strike="noStrike" kern="1200" cap="none" spc="0" normalizeH="0" baseline="0" noProof="0" dirty="0">
              <a:ln>
                <a:noFill/>
              </a:ln>
              <a:solidFill>
                <a:srgbClr val="3E79A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62448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5;p14">
            <a:extLst>
              <a:ext uri="{FF2B5EF4-FFF2-40B4-BE49-F238E27FC236}">
                <a16:creationId xmlns:a16="http://schemas.microsoft.com/office/drawing/2014/main" id="{B213D32B-8DED-CE4A-8609-5F8F83F41601}"/>
              </a:ext>
            </a:extLst>
          </p:cNvPr>
          <p:cNvSpPr txBox="1">
            <a:spLocks/>
          </p:cNvSpPr>
          <p:nvPr/>
        </p:nvSpPr>
        <p:spPr>
          <a:xfrm>
            <a:off x="271463" y="218512"/>
            <a:ext cx="6415087" cy="710175"/>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000" b="1" i="0" kern="1200" spc="-60" baseline="0">
                <a:solidFill>
                  <a:schemeClr val="accent1"/>
                </a:solidFill>
                <a:latin typeface="Gill Sans MT" panose="020B0502020104020203" pitchFamily="34" charset="77"/>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60" normalizeH="0" baseline="0" noProof="0" dirty="0">
                <a:ln>
                  <a:noFill/>
                </a:ln>
                <a:solidFill>
                  <a:srgbClr val="3E79A6"/>
                </a:solidFill>
                <a:effectLst/>
                <a:uLnTx/>
                <a:uFillTx/>
                <a:latin typeface="Gill Sans MT" panose="020B0502020104020203" pitchFamily="34" charset="77"/>
                <a:ea typeface="+mj-ea"/>
                <a:cs typeface="+mj-cs"/>
              </a:rPr>
              <a:t>Dr. </a:t>
            </a:r>
            <a:r>
              <a:rPr kumimoji="0" lang="en-US" sz="3200" b="1" i="0" u="none" strike="noStrike" kern="1200" cap="none" spc="-60" normalizeH="0" baseline="0" noProof="0" dirty="0" err="1">
                <a:ln>
                  <a:noFill/>
                </a:ln>
                <a:solidFill>
                  <a:srgbClr val="3E79A6"/>
                </a:solidFill>
                <a:effectLst/>
                <a:uLnTx/>
                <a:uFillTx/>
                <a:latin typeface="Gill Sans MT" panose="020B0502020104020203" pitchFamily="34" charset="77"/>
                <a:ea typeface="+mj-ea"/>
                <a:cs typeface="+mj-cs"/>
              </a:rPr>
              <a:t>Dabae</a:t>
            </a:r>
            <a:r>
              <a:rPr kumimoji="0" lang="en-US" sz="3200" b="1" i="0" u="none" strike="noStrike" kern="1200" cap="none" spc="-60" normalizeH="0" baseline="0" noProof="0" dirty="0">
                <a:ln>
                  <a:noFill/>
                </a:ln>
                <a:solidFill>
                  <a:srgbClr val="3E79A6"/>
                </a:solidFill>
                <a:effectLst/>
                <a:uLnTx/>
                <a:uFillTx/>
                <a:latin typeface="Gill Sans MT" panose="020B0502020104020203" pitchFamily="34" charset="77"/>
                <a:ea typeface="+mj-ea"/>
                <a:cs typeface="+mj-cs"/>
              </a:rPr>
              <a:t> Lee’s  Writing Tips</a:t>
            </a:r>
          </a:p>
        </p:txBody>
      </p:sp>
      <p:sp>
        <p:nvSpPr>
          <p:cNvPr id="5" name="Google Shape;96;p14">
            <a:extLst>
              <a:ext uri="{FF2B5EF4-FFF2-40B4-BE49-F238E27FC236}">
                <a16:creationId xmlns:a16="http://schemas.microsoft.com/office/drawing/2014/main" id="{09712F42-36FF-154A-8967-6411A5A62B99}"/>
              </a:ext>
            </a:extLst>
          </p:cNvPr>
          <p:cNvSpPr txBox="1">
            <a:spLocks/>
          </p:cNvSpPr>
          <p:nvPr/>
        </p:nvSpPr>
        <p:spPr>
          <a:xfrm>
            <a:off x="729449" y="1435938"/>
            <a:ext cx="8637309" cy="4507662"/>
          </a:xfrm>
          <a:prstGeom prst="rect">
            <a:avLst/>
          </a:prstGeom>
        </p:spPr>
        <p:txBody>
          <a:bodyPr spcFirstLastPara="1" vert="horz" wrap="square" lIns="91425" tIns="91425" rIns="91425" bIns="91425" rtlCol="0" anchor="t" anchorCtr="0">
            <a:noAutofit/>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marR="0" lvl="0" indent="-311150" algn="l" defTabSz="914400" rtl="0" eaLnBrk="1" fontAlgn="auto" latinLnBrk="0" hangingPunct="1">
              <a:lnSpc>
                <a:spcPct val="90000"/>
              </a:lnSpc>
              <a:spcBef>
                <a:spcPts val="0"/>
              </a:spcBef>
              <a:spcAft>
                <a:spcPts val="0"/>
              </a:spcAft>
              <a:buClr>
                <a:srgbClr val="3E79A6"/>
              </a:buClr>
              <a:buSzPts val="1300"/>
              <a:buFont typeface="Wingdings 2" pitchFamily="18" charset="2"/>
              <a:buChar char="●"/>
              <a:tabLst/>
              <a:defRPr/>
            </a:pPr>
            <a:r>
              <a:rPr kumimoji="0" lang="en-US" sz="32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Have sustainable and concrete goals. </a:t>
            </a:r>
          </a:p>
          <a:p>
            <a:pPr marL="914400" marR="0" lvl="1" indent="-298450" algn="l" defTabSz="914400" rtl="0" eaLnBrk="1" fontAlgn="auto" latinLnBrk="0" hangingPunct="1">
              <a:lnSpc>
                <a:spcPct val="90000"/>
              </a:lnSpc>
              <a:spcBef>
                <a:spcPts val="0"/>
              </a:spcBef>
              <a:spcAft>
                <a:spcPts val="0"/>
              </a:spcAft>
              <a:buClr>
                <a:srgbClr val="FAB900"/>
              </a:buClr>
              <a:buSzPts val="1100"/>
              <a:buFont typeface="Wingdings 2" pitchFamily="18" charset="2"/>
              <a:buChar char="○"/>
              <a:tabLst/>
              <a:defRPr/>
            </a:pPr>
            <a:r>
              <a:rPr kumimoji="0" lang="en-US" sz="28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Don’t be too harsh on yourself. </a:t>
            </a:r>
          </a:p>
          <a:p>
            <a:pPr marL="914400" marR="0" lvl="1" indent="-298450" algn="l" defTabSz="914400" rtl="0" eaLnBrk="1" fontAlgn="auto" latinLnBrk="0" hangingPunct="1">
              <a:lnSpc>
                <a:spcPct val="90000"/>
              </a:lnSpc>
              <a:spcBef>
                <a:spcPts val="0"/>
              </a:spcBef>
              <a:spcAft>
                <a:spcPts val="0"/>
              </a:spcAft>
              <a:buClr>
                <a:srgbClr val="FAB900"/>
              </a:buClr>
              <a:buSzPts val="1100"/>
              <a:buFont typeface="Wingdings 2" pitchFamily="18" charset="2"/>
              <a:buChar char="○"/>
              <a:tabLst/>
              <a:defRPr/>
            </a:pPr>
            <a:r>
              <a:rPr kumimoji="0" lang="en-US" sz="28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Little by little is okay. </a:t>
            </a:r>
          </a:p>
          <a:p>
            <a:pPr marL="914400" marR="0" lvl="1" indent="-298450" algn="l" defTabSz="914400" rtl="0" eaLnBrk="1" fontAlgn="auto" latinLnBrk="0" hangingPunct="1">
              <a:lnSpc>
                <a:spcPct val="90000"/>
              </a:lnSpc>
              <a:spcBef>
                <a:spcPts val="0"/>
              </a:spcBef>
              <a:spcAft>
                <a:spcPts val="0"/>
              </a:spcAft>
              <a:buClr>
                <a:srgbClr val="FAB900"/>
              </a:buClr>
              <a:buSzPts val="1100"/>
              <a:buFont typeface="Wingdings 2" pitchFamily="18" charset="2"/>
              <a:buChar char="○"/>
              <a:tabLst/>
              <a:defRPr/>
            </a:pPr>
            <a:r>
              <a:rPr kumimoji="0" lang="en-US" sz="28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Maybe a paragraph per day. </a:t>
            </a:r>
          </a:p>
          <a:p>
            <a:pPr marL="457200" marR="0" lvl="0" indent="-311150" algn="l" defTabSz="914400" rtl="0" eaLnBrk="1" fontAlgn="auto" latinLnBrk="0" hangingPunct="1">
              <a:lnSpc>
                <a:spcPct val="90000"/>
              </a:lnSpc>
              <a:spcBef>
                <a:spcPts val="0"/>
              </a:spcBef>
              <a:spcAft>
                <a:spcPts val="0"/>
              </a:spcAft>
              <a:buClr>
                <a:srgbClr val="3E79A6"/>
              </a:buClr>
              <a:buSzPts val="1300"/>
              <a:buFont typeface="Wingdings 2" pitchFamily="18" charset="2"/>
              <a:buChar char="●"/>
              <a:tabLst/>
              <a:defRPr/>
            </a:pPr>
            <a:r>
              <a:rPr kumimoji="0" lang="en-US" sz="28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Determine where to submit before starting to write. </a:t>
            </a:r>
          </a:p>
          <a:p>
            <a:pPr marL="914400" marR="0" lvl="1" indent="-298450" algn="l" defTabSz="914400" rtl="0" eaLnBrk="1" fontAlgn="auto" latinLnBrk="0" hangingPunct="1">
              <a:lnSpc>
                <a:spcPct val="90000"/>
              </a:lnSpc>
              <a:spcBef>
                <a:spcPts val="0"/>
              </a:spcBef>
              <a:spcAft>
                <a:spcPts val="0"/>
              </a:spcAft>
              <a:buClr>
                <a:srgbClr val="FAB900"/>
              </a:buClr>
              <a:buSzPts val="1100"/>
              <a:buFont typeface="Wingdings 2" pitchFamily="18" charset="2"/>
              <a:buChar char="○"/>
              <a:tabLst/>
              <a:defRPr/>
            </a:pPr>
            <a:r>
              <a:rPr kumimoji="0" lang="en-US" sz="28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Write specifically for the journal’s scope and requirements. </a:t>
            </a:r>
          </a:p>
          <a:p>
            <a:pPr marL="457200" marR="0" lvl="0" indent="-311150" algn="l" defTabSz="914400" rtl="0" eaLnBrk="1" fontAlgn="auto" latinLnBrk="0" hangingPunct="1">
              <a:lnSpc>
                <a:spcPct val="90000"/>
              </a:lnSpc>
              <a:spcBef>
                <a:spcPts val="0"/>
              </a:spcBef>
              <a:spcAft>
                <a:spcPts val="0"/>
              </a:spcAft>
              <a:buClr>
                <a:srgbClr val="3E79A6"/>
              </a:buClr>
              <a:buSzPts val="1300"/>
              <a:buFont typeface="Wingdings 2" pitchFamily="18" charset="2"/>
              <a:buChar char="●"/>
              <a:tabLst/>
              <a:defRPr/>
            </a:pPr>
            <a:r>
              <a:rPr kumimoji="0" lang="en-US" sz="28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Set the writing environment as enjoyable as possible. </a:t>
            </a:r>
          </a:p>
          <a:p>
            <a:pPr marL="914400" marR="0" lvl="1" indent="-298450" algn="l" defTabSz="914400" rtl="0" eaLnBrk="1" fontAlgn="auto" latinLnBrk="0" hangingPunct="1">
              <a:lnSpc>
                <a:spcPct val="90000"/>
              </a:lnSpc>
              <a:spcBef>
                <a:spcPts val="0"/>
              </a:spcBef>
              <a:spcAft>
                <a:spcPts val="0"/>
              </a:spcAft>
              <a:buClr>
                <a:srgbClr val="FAB900"/>
              </a:buClr>
              <a:buSzPts val="1100"/>
              <a:buFont typeface="Wingdings 2" pitchFamily="18" charset="2"/>
              <a:buChar char="○"/>
              <a:tabLst/>
              <a:defRPr/>
            </a:pPr>
            <a:r>
              <a:rPr kumimoji="0" lang="en-US" sz="28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Favorite cup of tea or coffee.</a:t>
            </a:r>
          </a:p>
          <a:p>
            <a:pPr marL="914400" marR="0" lvl="1" indent="-298450" algn="l" defTabSz="914400" rtl="0" eaLnBrk="1" fontAlgn="auto" latinLnBrk="0" hangingPunct="1">
              <a:lnSpc>
                <a:spcPct val="90000"/>
              </a:lnSpc>
              <a:spcBef>
                <a:spcPts val="0"/>
              </a:spcBef>
              <a:spcAft>
                <a:spcPts val="0"/>
              </a:spcAft>
              <a:buClr>
                <a:srgbClr val="FAB900"/>
              </a:buClr>
              <a:buSzPts val="1100"/>
              <a:buFont typeface="Wingdings 2" pitchFamily="18" charset="2"/>
              <a:buChar char="○"/>
              <a:tabLst/>
              <a:defRPr/>
            </a:pPr>
            <a:r>
              <a:rPr kumimoji="0" lang="en-US" sz="28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Cafe music.</a:t>
            </a:r>
          </a:p>
          <a:p>
            <a:pPr marL="914400" marR="0" lvl="1" indent="-298450" algn="l" defTabSz="914400" rtl="0" eaLnBrk="1" fontAlgn="auto" latinLnBrk="0" hangingPunct="1">
              <a:lnSpc>
                <a:spcPct val="90000"/>
              </a:lnSpc>
              <a:spcBef>
                <a:spcPts val="0"/>
              </a:spcBef>
              <a:spcAft>
                <a:spcPts val="0"/>
              </a:spcAft>
              <a:buClr>
                <a:srgbClr val="FAB900"/>
              </a:buClr>
              <a:buSzPts val="1100"/>
              <a:buFont typeface="Wingdings 2" pitchFamily="18" charset="2"/>
              <a:buChar char="○"/>
              <a:tabLst/>
              <a:defRPr/>
            </a:pPr>
            <a:r>
              <a:rPr kumimoji="0" lang="en-US" sz="28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Enjoy the moment!</a:t>
            </a:r>
          </a:p>
        </p:txBody>
      </p:sp>
      <p:pic>
        <p:nvPicPr>
          <p:cNvPr id="6" name="Picture 5">
            <a:extLst>
              <a:ext uri="{FF2B5EF4-FFF2-40B4-BE49-F238E27FC236}">
                <a16:creationId xmlns:a16="http://schemas.microsoft.com/office/drawing/2014/main" id="{265C5BE8-F761-C944-9C2C-9FADE581D127}"/>
              </a:ext>
            </a:extLst>
          </p:cNvPr>
          <p:cNvPicPr>
            <a:picLocks noChangeAspect="1"/>
          </p:cNvPicPr>
          <p:nvPr/>
        </p:nvPicPr>
        <p:blipFill>
          <a:blip r:embed="rId3"/>
          <a:stretch>
            <a:fillRect/>
          </a:stretch>
        </p:blipFill>
        <p:spPr>
          <a:xfrm>
            <a:off x="9081008" y="2341838"/>
            <a:ext cx="2170684" cy="269586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D5EFC2B-729B-F940-A9F3-C12D2F2A2102}"/>
              </a:ext>
            </a:extLst>
          </p:cNvPr>
          <p:cNvSpPr txBox="1"/>
          <p:nvPr/>
        </p:nvSpPr>
        <p:spPr>
          <a:xfrm>
            <a:off x="5843589" y="97690"/>
            <a:ext cx="580913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Assistant Professor and IDT Program Director at Emporia State University</a:t>
            </a:r>
            <a:endParaRPr kumimoji="0" lang="en-US" sz="2400" b="0" i="0" u="none" strike="noStrike" kern="1200" cap="none" spc="0" normalizeH="0" baseline="0" noProof="0" dirty="0">
              <a:ln>
                <a:noFill/>
              </a:ln>
              <a:solidFill>
                <a:srgbClr val="3E79A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391012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6;p13">
            <a:extLst>
              <a:ext uri="{FF2B5EF4-FFF2-40B4-BE49-F238E27FC236}">
                <a16:creationId xmlns:a16="http://schemas.microsoft.com/office/drawing/2014/main" id="{507956E3-DD9D-E548-8A13-2B2850DE150C}"/>
              </a:ext>
            </a:extLst>
          </p:cNvPr>
          <p:cNvSpPr txBox="1">
            <a:spLocks/>
          </p:cNvSpPr>
          <p:nvPr/>
        </p:nvSpPr>
        <p:spPr>
          <a:xfrm>
            <a:off x="859637" y="5133270"/>
            <a:ext cx="5176500" cy="1304105"/>
          </a:xfrm>
          <a:prstGeom prst="rect">
            <a:avLst/>
          </a:prstGeom>
        </p:spPr>
        <p:txBody>
          <a:bodyPr spcFirstLastPara="1" vert="horz" wrap="square" lIns="91425" tIns="91425" rIns="91425" bIns="91425" rtlCol="0" anchor="t" anchorCtr="0">
            <a:noAutofit/>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1600"/>
              </a:spcAft>
              <a:buClr>
                <a:srgbClr val="3E79A6"/>
              </a:buClr>
              <a:buSzTx/>
              <a:buFont typeface="Wingdings 2" pitchFamily="18" charset="2"/>
              <a:buNone/>
              <a:tabLst/>
              <a:defRPr/>
            </a:pPr>
            <a:r>
              <a:rPr kumimoji="0" lang="en-US" sz="32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A writing space that I share with my family.</a:t>
            </a:r>
          </a:p>
        </p:txBody>
      </p:sp>
      <p:pic>
        <p:nvPicPr>
          <p:cNvPr id="5" name="Google Shape;87;p13">
            <a:extLst>
              <a:ext uri="{FF2B5EF4-FFF2-40B4-BE49-F238E27FC236}">
                <a16:creationId xmlns:a16="http://schemas.microsoft.com/office/drawing/2014/main" id="{5C375D14-689B-4C43-9BB4-F5BD405699BF}"/>
              </a:ext>
            </a:extLst>
          </p:cNvPr>
          <p:cNvPicPr preferRelativeResize="0"/>
          <p:nvPr/>
        </p:nvPicPr>
        <p:blipFill>
          <a:blip r:embed="rId2">
            <a:alphaModFix/>
          </a:blip>
          <a:stretch>
            <a:fillRect/>
          </a:stretch>
        </p:blipFill>
        <p:spPr>
          <a:xfrm>
            <a:off x="6164086" y="1483187"/>
            <a:ext cx="4637263" cy="3320899"/>
          </a:xfrm>
          <a:prstGeom prst="rect">
            <a:avLst/>
          </a:prstGeom>
          <a:ln>
            <a:noFill/>
          </a:ln>
          <a:effectLst>
            <a:outerShdw blurRad="292100" dist="139700" dir="2700000" algn="tl" rotWithShape="0">
              <a:srgbClr val="333333">
                <a:alpha val="65000"/>
              </a:srgbClr>
            </a:outerShdw>
          </a:effectLst>
        </p:spPr>
      </p:pic>
      <p:pic>
        <p:nvPicPr>
          <p:cNvPr id="6" name="Google Shape;88;p13">
            <a:extLst>
              <a:ext uri="{FF2B5EF4-FFF2-40B4-BE49-F238E27FC236}">
                <a16:creationId xmlns:a16="http://schemas.microsoft.com/office/drawing/2014/main" id="{5123E450-48F9-E643-9B02-5DCE5A40B72A}"/>
              </a:ext>
            </a:extLst>
          </p:cNvPr>
          <p:cNvPicPr preferRelativeResize="0"/>
          <p:nvPr/>
        </p:nvPicPr>
        <p:blipFill rotWithShape="1">
          <a:blip r:embed="rId3">
            <a:alphaModFix/>
          </a:blip>
          <a:srcRect l="4552" t="18300"/>
          <a:stretch/>
        </p:blipFill>
        <p:spPr>
          <a:xfrm>
            <a:off x="859612" y="1483187"/>
            <a:ext cx="5176525" cy="3323301"/>
          </a:xfrm>
          <a:prstGeom prst="rect">
            <a:avLst/>
          </a:prstGeom>
          <a:ln>
            <a:noFill/>
          </a:ln>
          <a:effectLst>
            <a:outerShdw blurRad="292100" dist="139700" dir="2700000" algn="tl" rotWithShape="0">
              <a:srgbClr val="333333">
                <a:alpha val="65000"/>
              </a:srgbClr>
            </a:outerShdw>
          </a:effectLst>
        </p:spPr>
      </p:pic>
      <p:sp>
        <p:nvSpPr>
          <p:cNvPr id="7" name="Google Shape;89;p13">
            <a:extLst>
              <a:ext uri="{FF2B5EF4-FFF2-40B4-BE49-F238E27FC236}">
                <a16:creationId xmlns:a16="http://schemas.microsoft.com/office/drawing/2014/main" id="{88DA4370-8C84-C745-B4A9-21E30FF06B28}"/>
              </a:ext>
            </a:extLst>
          </p:cNvPr>
          <p:cNvSpPr txBox="1">
            <a:spLocks/>
          </p:cNvSpPr>
          <p:nvPr/>
        </p:nvSpPr>
        <p:spPr>
          <a:xfrm>
            <a:off x="6164125" y="5096695"/>
            <a:ext cx="4637224" cy="460500"/>
          </a:xfrm>
          <a:prstGeom prst="rect">
            <a:avLst/>
          </a:prstGeom>
        </p:spPr>
        <p:txBody>
          <a:bodyPr spcFirstLastPara="1" vert="horz" wrap="square" lIns="91425" tIns="91425" rIns="91425" bIns="91425" rtlCol="0" anchor="t" anchorCtr="0">
            <a:noAutofit/>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3E79A6"/>
              </a:buClr>
              <a:buSzTx/>
              <a:buFont typeface="Wingdings 2" pitchFamily="18" charset="2"/>
              <a:buNone/>
              <a:tabLst/>
              <a:defRPr/>
            </a:pPr>
            <a:r>
              <a:rPr kumimoji="0" lang="en-US" sz="28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When I need to be alone - </a:t>
            </a:r>
          </a:p>
          <a:p>
            <a:pPr marL="0" marR="0" lvl="0" indent="0" algn="ctr" defTabSz="914400" rtl="0" eaLnBrk="1" fontAlgn="auto" latinLnBrk="0" hangingPunct="1">
              <a:lnSpc>
                <a:spcPct val="90000"/>
              </a:lnSpc>
              <a:spcBef>
                <a:spcPts val="0"/>
              </a:spcBef>
              <a:spcAft>
                <a:spcPts val="0"/>
              </a:spcAft>
              <a:buClr>
                <a:srgbClr val="3E79A6"/>
              </a:buClr>
              <a:buSzTx/>
              <a:buFont typeface="Wingdings 2" pitchFamily="18" charset="2"/>
              <a:buNone/>
              <a:tabLst/>
              <a:defRPr/>
            </a:pPr>
            <a:r>
              <a:rPr kumimoji="0" lang="en-US" sz="28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A guest room in the basement.</a:t>
            </a:r>
          </a:p>
        </p:txBody>
      </p:sp>
      <p:sp>
        <p:nvSpPr>
          <p:cNvPr id="8" name="Google Shape;90;p13">
            <a:extLst>
              <a:ext uri="{FF2B5EF4-FFF2-40B4-BE49-F238E27FC236}">
                <a16:creationId xmlns:a16="http://schemas.microsoft.com/office/drawing/2014/main" id="{A10F43A9-40BD-1F4D-95F2-F0FD7A160B6A}"/>
              </a:ext>
            </a:extLst>
          </p:cNvPr>
          <p:cNvSpPr txBox="1">
            <a:spLocks/>
          </p:cNvSpPr>
          <p:nvPr/>
        </p:nvSpPr>
        <p:spPr>
          <a:xfrm>
            <a:off x="558000" y="239137"/>
            <a:ext cx="10243350" cy="5352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000" b="1" i="0" kern="1200" spc="-60" baseline="0">
                <a:solidFill>
                  <a:schemeClr val="accent1"/>
                </a:solidFill>
                <a:latin typeface="Gill Sans MT" panose="020B0502020104020203" pitchFamily="34" charset="77"/>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60" normalizeH="0" baseline="0" noProof="0" dirty="0">
                <a:ln>
                  <a:noFill/>
                </a:ln>
                <a:solidFill>
                  <a:srgbClr val="3E79A6"/>
                </a:solidFill>
                <a:effectLst/>
                <a:uLnTx/>
                <a:uFillTx/>
                <a:latin typeface="Gill Sans MT" panose="020B0502020104020203" pitchFamily="34" charset="77"/>
                <a:ea typeface="+mj-ea"/>
                <a:cs typeface="+mj-cs"/>
              </a:rPr>
              <a:t>Dr. </a:t>
            </a:r>
            <a:r>
              <a:rPr kumimoji="0" lang="en-US" sz="3200" b="1" i="0" u="none" strike="noStrike" kern="1200" cap="none" spc="-60" normalizeH="0" baseline="0" noProof="0" dirty="0" err="1">
                <a:ln>
                  <a:noFill/>
                </a:ln>
                <a:solidFill>
                  <a:srgbClr val="3E79A6"/>
                </a:solidFill>
                <a:effectLst/>
                <a:uLnTx/>
                <a:uFillTx/>
                <a:latin typeface="Gill Sans MT" panose="020B0502020104020203" pitchFamily="34" charset="77"/>
                <a:ea typeface="+mj-ea"/>
                <a:cs typeface="+mj-cs"/>
              </a:rPr>
              <a:t>Dabae</a:t>
            </a:r>
            <a:r>
              <a:rPr kumimoji="0" lang="en-US" sz="3200" b="1" i="0" u="none" strike="noStrike" kern="1200" cap="none" spc="-60" normalizeH="0" baseline="0" noProof="0" dirty="0">
                <a:ln>
                  <a:noFill/>
                </a:ln>
                <a:solidFill>
                  <a:srgbClr val="3E79A6"/>
                </a:solidFill>
                <a:effectLst/>
                <a:uLnTx/>
                <a:uFillTx/>
                <a:latin typeface="Gill Sans MT" panose="020B0502020104020203" pitchFamily="34" charset="77"/>
                <a:ea typeface="+mj-ea"/>
                <a:cs typeface="+mj-cs"/>
              </a:rPr>
              <a:t> Lee’s Writing Spaces During the Pandemic</a:t>
            </a:r>
          </a:p>
        </p:txBody>
      </p:sp>
    </p:spTree>
    <p:extLst>
      <p:ext uri="{BB962C8B-B14F-4D97-AF65-F5344CB8AC3E}">
        <p14:creationId xmlns:p14="http://schemas.microsoft.com/office/powerpoint/2010/main" val="872222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440D-C104-B842-9066-4CD7510E29E1}"/>
              </a:ext>
            </a:extLst>
          </p:cNvPr>
          <p:cNvSpPr>
            <a:spLocks noGrp="1"/>
          </p:cNvSpPr>
          <p:nvPr>
            <p:ph type="title"/>
          </p:nvPr>
        </p:nvSpPr>
        <p:spPr/>
        <p:txBody>
          <a:bodyPr/>
          <a:lstStyle/>
          <a:p>
            <a:r>
              <a:rPr lang="en-US" dirty="0"/>
              <a:t>Dr.  Yeol Huh</a:t>
            </a:r>
          </a:p>
        </p:txBody>
      </p:sp>
      <p:pic>
        <p:nvPicPr>
          <p:cNvPr id="5" name="Content Placeholder 4">
            <a:extLst>
              <a:ext uri="{FF2B5EF4-FFF2-40B4-BE49-F238E27FC236}">
                <a16:creationId xmlns:a16="http://schemas.microsoft.com/office/drawing/2014/main" id="{647CC017-DC35-C541-83E1-C6B9EFDA1748}"/>
              </a:ext>
            </a:extLst>
          </p:cNvPr>
          <p:cNvPicPr>
            <a:picLocks noGrp="1" noChangeAspect="1"/>
          </p:cNvPicPr>
          <p:nvPr>
            <p:ph idx="1"/>
          </p:nvPr>
        </p:nvPicPr>
        <p:blipFill>
          <a:blip r:embed="rId2"/>
          <a:stretch>
            <a:fillRect/>
          </a:stretch>
        </p:blipFill>
        <p:spPr>
          <a:xfrm>
            <a:off x="8083296" y="1120520"/>
            <a:ext cx="4108704" cy="39185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ontent Placeholder 2">
            <a:extLst>
              <a:ext uri="{FF2B5EF4-FFF2-40B4-BE49-F238E27FC236}">
                <a16:creationId xmlns:a16="http://schemas.microsoft.com/office/drawing/2014/main" id="{DB2E2C45-5ACA-0E45-86FB-AAE7EB31A738}"/>
              </a:ext>
            </a:extLst>
          </p:cNvPr>
          <p:cNvSpPr txBox="1">
            <a:spLocks/>
          </p:cNvSpPr>
          <p:nvPr/>
        </p:nvSpPr>
        <p:spPr>
          <a:xfrm>
            <a:off x="1827124" y="1120520"/>
            <a:ext cx="6256172" cy="5481447"/>
          </a:xfrm>
          <a:prstGeom prst="rect">
            <a:avLst/>
          </a:prstGeom>
        </p:spPr>
        <p:txBody>
          <a:bodyPr vert="horz" lIns="91440" tIns="45720" rIns="91440" bIns="45720" rtlCol="0" anchor="t">
            <a:normAutofit fontScale="92500"/>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For me, not a special tip for writing, but I purchased a mechanical keyboard that gives you a lively sound and feels when typing. I just wanted to make the act of typing a pleasant task.</a:t>
            </a: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Also, to help organize the reading materials for your literature review, using a blog type of tool with tagging is a good way. You can create a short summary of the article you read and give relevant tags (i.e., K-12, motivation, tech integration etc.) so that later you can sort the literature easily using the tag.</a:t>
            </a: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28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28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28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pic>
        <p:nvPicPr>
          <p:cNvPr id="3" name="Picture 2">
            <a:extLst>
              <a:ext uri="{FF2B5EF4-FFF2-40B4-BE49-F238E27FC236}">
                <a16:creationId xmlns:a16="http://schemas.microsoft.com/office/drawing/2014/main" id="{3D1FA8A1-C643-344C-94E6-39D33C00B091}"/>
              </a:ext>
            </a:extLst>
          </p:cNvPr>
          <p:cNvPicPr>
            <a:picLocks noChangeAspect="1"/>
          </p:cNvPicPr>
          <p:nvPr/>
        </p:nvPicPr>
        <p:blipFill>
          <a:blip r:embed="rId3"/>
          <a:stretch>
            <a:fillRect/>
          </a:stretch>
        </p:blipFill>
        <p:spPr>
          <a:xfrm>
            <a:off x="46555" y="3408392"/>
            <a:ext cx="1827124" cy="240411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36AE3C8-6510-B449-BEEC-086831F7DEC6}"/>
              </a:ext>
            </a:extLst>
          </p:cNvPr>
          <p:cNvSpPr txBox="1"/>
          <p:nvPr/>
        </p:nvSpPr>
        <p:spPr>
          <a:xfrm>
            <a:off x="93110" y="1140788"/>
            <a:ext cx="1828320"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Assistant Professor and IDT Program Director at Emporia State University</a:t>
            </a:r>
            <a:endPar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179932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440D-C104-B842-9066-4CD7510E29E1}"/>
              </a:ext>
            </a:extLst>
          </p:cNvPr>
          <p:cNvSpPr>
            <a:spLocks noGrp="1"/>
          </p:cNvSpPr>
          <p:nvPr>
            <p:ph type="title"/>
          </p:nvPr>
        </p:nvSpPr>
        <p:spPr/>
        <p:txBody>
          <a:bodyPr/>
          <a:lstStyle/>
          <a:p>
            <a:r>
              <a:rPr lang="en-US" dirty="0"/>
              <a:t>Dr.  </a:t>
            </a:r>
            <a:r>
              <a:rPr lang="en-US" dirty="0" err="1"/>
              <a:t>Wanli</a:t>
            </a:r>
            <a:r>
              <a:rPr lang="en-US" dirty="0"/>
              <a:t> Xing</a:t>
            </a:r>
          </a:p>
        </p:txBody>
      </p:sp>
      <p:sp>
        <p:nvSpPr>
          <p:cNvPr id="7" name="Content Placeholder 2">
            <a:extLst>
              <a:ext uri="{FF2B5EF4-FFF2-40B4-BE49-F238E27FC236}">
                <a16:creationId xmlns:a16="http://schemas.microsoft.com/office/drawing/2014/main" id="{DB2E2C45-5ACA-0E45-86FB-AAE7EB31A738}"/>
              </a:ext>
            </a:extLst>
          </p:cNvPr>
          <p:cNvSpPr txBox="1">
            <a:spLocks/>
          </p:cNvSpPr>
          <p:nvPr/>
        </p:nvSpPr>
        <p:spPr>
          <a:xfrm>
            <a:off x="3926441" y="1356469"/>
            <a:ext cx="7534656" cy="1696995"/>
          </a:xfrm>
          <a:prstGeom prst="rect">
            <a:avLst/>
          </a:prstGeom>
        </p:spPr>
        <p:txBody>
          <a:bodyPr vert="horz" lIns="91440" tIns="45720" rIns="91440" bIns="45720" rtlCol="0" anchor="t">
            <a:normAutofit fontScale="92500"/>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32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Write every day. I try my best to write something for research everyday. </a:t>
            </a: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32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Establish strong collaborations.</a:t>
            </a:r>
            <a:endParaRPr kumimoji="0" lang="en-US" sz="36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pic>
        <p:nvPicPr>
          <p:cNvPr id="4" name="Picture 3">
            <a:extLst>
              <a:ext uri="{FF2B5EF4-FFF2-40B4-BE49-F238E27FC236}">
                <a16:creationId xmlns:a16="http://schemas.microsoft.com/office/drawing/2014/main" id="{F0AADDAF-6F1D-6247-9BEC-5A637220421E}"/>
              </a:ext>
            </a:extLst>
          </p:cNvPr>
          <p:cNvPicPr>
            <a:picLocks noChangeAspect="1"/>
          </p:cNvPicPr>
          <p:nvPr/>
        </p:nvPicPr>
        <p:blipFill>
          <a:blip r:embed="rId3"/>
          <a:stretch>
            <a:fillRect/>
          </a:stretch>
        </p:blipFill>
        <p:spPr>
          <a:xfrm>
            <a:off x="4396292" y="3273236"/>
            <a:ext cx="6594953" cy="292607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FFF0A518-9A4F-4245-8581-AE8A2A18DD63}"/>
              </a:ext>
            </a:extLst>
          </p:cNvPr>
          <p:cNvPicPr>
            <a:picLocks noChangeAspect="1"/>
          </p:cNvPicPr>
          <p:nvPr/>
        </p:nvPicPr>
        <p:blipFill>
          <a:blip r:embed="rId4"/>
          <a:stretch>
            <a:fillRect/>
          </a:stretch>
        </p:blipFill>
        <p:spPr>
          <a:xfrm>
            <a:off x="372435" y="2155950"/>
            <a:ext cx="3554006" cy="404336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8596386-5BC6-5B43-A990-2D1D547F23CB}"/>
              </a:ext>
            </a:extLst>
          </p:cNvPr>
          <p:cNvSpPr txBox="1"/>
          <p:nvPr/>
        </p:nvSpPr>
        <p:spPr>
          <a:xfrm>
            <a:off x="372435" y="845486"/>
            <a:ext cx="3554006"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Assistant Professor, School of Teaching and Learning, University of Florida</a:t>
            </a:r>
            <a:endParaRPr kumimoji="0" lang="en-US" sz="2400" b="0" i="0" u="none" strike="noStrike" kern="1200" cap="none" spc="0" normalizeH="0" baseline="0" noProof="0" dirty="0">
              <a:ln>
                <a:noFill/>
              </a:ln>
              <a:solidFill>
                <a:srgbClr val="3E79A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20957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440D-C104-B842-9066-4CD7510E29E1}"/>
              </a:ext>
            </a:extLst>
          </p:cNvPr>
          <p:cNvSpPr>
            <a:spLocks noGrp="1"/>
          </p:cNvSpPr>
          <p:nvPr>
            <p:ph type="title"/>
          </p:nvPr>
        </p:nvSpPr>
        <p:spPr/>
        <p:txBody>
          <a:bodyPr/>
          <a:lstStyle/>
          <a:p>
            <a:r>
              <a:rPr lang="en-US" dirty="0"/>
              <a:t>Dr.  Albert D. </a:t>
            </a:r>
            <a:r>
              <a:rPr lang="en-US" dirty="0" err="1"/>
              <a:t>Ritzhaupt</a:t>
            </a:r>
            <a:endParaRPr lang="en-US" dirty="0"/>
          </a:p>
        </p:txBody>
      </p:sp>
      <p:sp>
        <p:nvSpPr>
          <p:cNvPr id="7" name="Content Placeholder 2">
            <a:extLst>
              <a:ext uri="{FF2B5EF4-FFF2-40B4-BE49-F238E27FC236}">
                <a16:creationId xmlns:a16="http://schemas.microsoft.com/office/drawing/2014/main" id="{DB2E2C45-5ACA-0E45-86FB-AAE7EB31A738}"/>
              </a:ext>
            </a:extLst>
          </p:cNvPr>
          <p:cNvSpPr txBox="1">
            <a:spLocks/>
          </p:cNvSpPr>
          <p:nvPr/>
        </p:nvSpPr>
        <p:spPr>
          <a:xfrm>
            <a:off x="128016" y="1408176"/>
            <a:ext cx="6053328" cy="5193791"/>
          </a:xfrm>
          <a:prstGeom prst="rect">
            <a:avLst/>
          </a:prstGeom>
        </p:spPr>
        <p:txBody>
          <a:bodyPr vert="horz" lIns="91440" tIns="45720" rIns="91440" bIns="45720" rtlCol="0" anchor="t">
            <a:normAutofit/>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I don't think I am a good example of best practices for writing. I have been working at my dining room table for the past seven months, which is not ideally configured or ergonomic. </a:t>
            </a: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r>
              <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Additionally, when I write, I go on short binges where I keep writing for hours until I run out of steam. I don't think these situations are good examples of writing practices.</a:t>
            </a: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32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32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32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a:p>
            <a:pPr marL="466725" marR="0" lvl="0" indent="-466725" algn="l" defTabSz="914400" rtl="0" eaLnBrk="1" fontAlgn="auto" latinLnBrk="0" hangingPunct="1">
              <a:lnSpc>
                <a:spcPct val="100000"/>
              </a:lnSpc>
              <a:spcBef>
                <a:spcPts val="1200"/>
              </a:spcBef>
              <a:spcAft>
                <a:spcPts val="0"/>
              </a:spcAft>
              <a:buClr>
                <a:srgbClr val="3E79A6"/>
              </a:buClr>
              <a:buSzTx/>
              <a:buFont typeface="Wingdings 2" pitchFamily="18" charset="2"/>
              <a:buChar char=""/>
              <a:tabLst/>
              <a:defRPr/>
            </a:pPr>
            <a:endParaRPr kumimoji="0" lang="en-US" sz="32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pic>
        <p:nvPicPr>
          <p:cNvPr id="8" name="Picture 7">
            <a:extLst>
              <a:ext uri="{FF2B5EF4-FFF2-40B4-BE49-F238E27FC236}">
                <a16:creationId xmlns:a16="http://schemas.microsoft.com/office/drawing/2014/main" id="{27839236-28E2-6946-A0FB-949D2E9658E9}"/>
              </a:ext>
            </a:extLst>
          </p:cNvPr>
          <p:cNvPicPr>
            <a:picLocks noChangeAspect="1"/>
          </p:cNvPicPr>
          <p:nvPr/>
        </p:nvPicPr>
        <p:blipFill>
          <a:blip r:embed="rId2"/>
          <a:stretch>
            <a:fillRect/>
          </a:stretch>
        </p:blipFill>
        <p:spPr>
          <a:xfrm>
            <a:off x="6324218" y="1593913"/>
            <a:ext cx="5105781" cy="414350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ED04AF3-F23B-1D42-BF25-7EF8027676A1}"/>
              </a:ext>
            </a:extLst>
          </p:cNvPr>
          <p:cNvSpPr txBox="1"/>
          <p:nvPr/>
        </p:nvSpPr>
        <p:spPr>
          <a:xfrm>
            <a:off x="6181344" y="84737"/>
            <a:ext cx="573443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Associate Professor of Educational Technology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and Computer Science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Associate Director for Graduate Studies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Futura Condensed Medium" panose="020B0602020204020303" pitchFamily="34" charset="-79"/>
              </a:rPr>
              <a:t>School of Teaching and Learning, University of Florida</a:t>
            </a:r>
            <a:endParaRPr kumimoji="0" lang="en-US" sz="2000" b="0" i="0" u="none" strike="noStrike" kern="1200" cap="none" spc="0" normalizeH="0" baseline="0" noProof="0" dirty="0">
              <a:ln>
                <a:noFill/>
              </a:ln>
              <a:solidFill>
                <a:srgbClr val="3E79A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52006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876915" y="205473"/>
            <a:ext cx="10493477" cy="983247"/>
          </a:xfrm>
        </p:spPr>
        <p:txBody>
          <a:bodyPr>
            <a:normAutofit/>
          </a:bodyPr>
          <a:lstStyle/>
          <a:p>
            <a:pPr algn="ctr"/>
            <a:r>
              <a:rPr lang="en-US" b="1" dirty="0">
                <a:solidFill>
                  <a:srgbClr val="25262B"/>
                </a:solidFill>
                <a:latin typeface="Tahoma" panose="020B0604030504040204" pitchFamily="34" charset="0"/>
                <a:ea typeface="Tahoma" panose="020B0604030504040204" pitchFamily="34" charset="0"/>
                <a:cs typeface="Tahoma" panose="020B0604030504040204" pitchFamily="34" charset="0"/>
              </a:rPr>
              <a:t>Writing…Writing…Everywhere!</a:t>
            </a:r>
            <a:endParaRPr lang="en-US" dirty="0">
              <a:solidFill>
                <a:srgbClr val="25262B"/>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 t="8551" r="-887"/>
          <a:stretch/>
        </p:blipFill>
        <p:spPr>
          <a:xfrm rot="5400000">
            <a:off x="8059471" y="2010089"/>
            <a:ext cx="4581409" cy="3114607"/>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8792871" y="5819067"/>
            <a:ext cx="3172041" cy="584775"/>
          </a:xfrm>
          <a:prstGeom prst="rect">
            <a:avLst/>
          </a:prstGeom>
          <a:solidFill>
            <a:srgbClr val="25262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Cafe</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0555" r="14703"/>
          <a:stretch/>
        </p:blipFill>
        <p:spPr>
          <a:xfrm>
            <a:off x="4543590" y="1276688"/>
            <a:ext cx="3954780" cy="4581409"/>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4487242" y="5819066"/>
            <a:ext cx="4047459" cy="584776"/>
          </a:xfrm>
          <a:prstGeom prst="rect">
            <a:avLst/>
          </a:prstGeom>
          <a:solidFill>
            <a:srgbClr val="25262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Plane</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1754" r="25084"/>
          <a:stretch/>
        </p:blipFill>
        <p:spPr>
          <a:xfrm>
            <a:off x="275518" y="1266780"/>
            <a:ext cx="3909610" cy="4642431"/>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p:cNvSpPr txBox="1"/>
          <p:nvPr/>
        </p:nvSpPr>
        <p:spPr>
          <a:xfrm>
            <a:off x="275517" y="5819067"/>
            <a:ext cx="3973573" cy="584775"/>
          </a:xfrm>
          <a:prstGeom prst="rect">
            <a:avLst/>
          </a:prstGeom>
          <a:solidFill>
            <a:srgbClr val="25262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Outside</a:t>
            </a:r>
          </a:p>
        </p:txBody>
      </p:sp>
      <p:pic>
        <p:nvPicPr>
          <p:cNvPr id="3074" name="Picture 2" descr="Employee Profile - College of Education - University of Houston -  University of Houston">
            <a:extLst>
              <a:ext uri="{FF2B5EF4-FFF2-40B4-BE49-F238E27FC236}">
                <a16:creationId xmlns:a16="http://schemas.microsoft.com/office/drawing/2014/main" id="{84ED1857-4932-42C1-9E39-174B9CFC9B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6751" y="3574794"/>
            <a:ext cx="937043" cy="124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617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A0E3-20A4-6B40-A27F-66D0DDF4E4FF}"/>
              </a:ext>
            </a:extLst>
          </p:cNvPr>
          <p:cNvSpPr>
            <a:spLocks noGrp="1"/>
          </p:cNvSpPr>
          <p:nvPr>
            <p:ph type="ctrTitle"/>
          </p:nvPr>
        </p:nvSpPr>
        <p:spPr>
          <a:xfrm>
            <a:off x="5205664" y="1094282"/>
            <a:ext cx="6659051" cy="3237875"/>
          </a:xfrm>
        </p:spPr>
        <p:txBody>
          <a:bodyPr>
            <a:noAutofit/>
          </a:bodyPr>
          <a:lstStyle/>
          <a:p>
            <a:r>
              <a:rPr lang="en-US" sz="4400" dirty="0">
                <a:solidFill>
                  <a:srgbClr val="0070C0"/>
                </a:solidFill>
              </a:rPr>
              <a:t>Part 3. </a:t>
            </a:r>
            <a:br>
              <a:rPr lang="en-US" sz="4400" dirty="0">
                <a:solidFill>
                  <a:srgbClr val="0070C0"/>
                </a:solidFill>
              </a:rPr>
            </a:br>
            <a:r>
              <a:rPr lang="en-US" sz="4400" dirty="0">
                <a:solidFill>
                  <a:srgbClr val="0070C0"/>
                </a:solidFill>
              </a:rPr>
              <a:t>Writing Spaces and Tips</a:t>
            </a:r>
            <a:br>
              <a:rPr lang="en-US" sz="4400" dirty="0"/>
            </a:br>
            <a:br>
              <a:rPr lang="en-US" sz="4400" dirty="0"/>
            </a:br>
            <a:r>
              <a:rPr lang="en-US" sz="4400" dirty="0"/>
              <a:t>Section Presenter: </a:t>
            </a:r>
            <a:br>
              <a:rPr lang="en-US" sz="4400" dirty="0"/>
            </a:br>
            <a:r>
              <a:rPr lang="en-US" sz="4400" dirty="0"/>
              <a:t>Curt Bonk, Indiana Univ.</a:t>
            </a:r>
          </a:p>
        </p:txBody>
      </p:sp>
    </p:spTree>
    <p:extLst>
      <p:ext uri="{BB962C8B-B14F-4D97-AF65-F5344CB8AC3E}">
        <p14:creationId xmlns:p14="http://schemas.microsoft.com/office/powerpoint/2010/main" val="1322835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DF51D8-72CE-450C-8598-3425E88B7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4070"/>
            <a:ext cx="4685240" cy="35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199" y="365125"/>
            <a:ext cx="10640627" cy="2804203"/>
          </a:xfrm>
        </p:spPr>
        <p:txBody>
          <a:bodyPr>
            <a:normAutofit fontScale="90000"/>
          </a:bodyPr>
          <a:lstStyle/>
          <a:p>
            <a:pPr>
              <a:lnSpc>
                <a:spcPct val="100000"/>
              </a:lnSpc>
            </a:pP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1. Chuck Dziuban, University of Central Florida</a:t>
            </a:r>
            <a:b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https://sciences.ucf.edu/statistics/dms/people/board/charles-d-dziuban/</a:t>
            </a: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 typical Chuck writing space: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1. The way to learn to write is to write.</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2. The first draft is always crap.</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3. Progress is best made in bite sized chunks.</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4. From Hemingway, “Write drunk, edit sober.” 😃</a:t>
            </a:r>
            <a:endParaRPr lang="en-US" dirty="0"/>
          </a:p>
        </p:txBody>
      </p:sp>
      <p:pic>
        <p:nvPicPr>
          <p:cNvPr id="3" name="Picture 2" descr="A person wearing a suit and tie&#10;&#10;Description automatically generated">
            <a:extLst>
              <a:ext uri="{FF2B5EF4-FFF2-40B4-BE49-F238E27FC236}">
                <a16:creationId xmlns:a16="http://schemas.microsoft.com/office/drawing/2014/main" id="{C42BCE45-6F8D-482E-8FD6-B8DEE88BC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733" y="3387576"/>
            <a:ext cx="7443268" cy="3470424"/>
          </a:xfrm>
          <a:prstGeom prst="rect">
            <a:avLst/>
          </a:prstGeom>
        </p:spPr>
      </p:pic>
    </p:spTree>
    <p:extLst>
      <p:ext uri="{BB962C8B-B14F-4D97-AF65-F5344CB8AC3E}">
        <p14:creationId xmlns:p14="http://schemas.microsoft.com/office/powerpoint/2010/main" val="449304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199" y="365125"/>
            <a:ext cx="10234493" cy="1448307"/>
          </a:xfrm>
        </p:spPr>
        <p:txBody>
          <a:bodyPr>
            <a:normAutofit fontScale="90000"/>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2. Patsy D. Moskal, University of Central Florida</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Director, Digital Learning Impact Evaluation</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https://digitallearning.ucf.edu/contact/</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a:extLst>
              <a:ext uri="{FF2B5EF4-FFF2-40B4-BE49-F238E27FC236}">
                <a16:creationId xmlns:a16="http://schemas.microsoft.com/office/drawing/2014/main" id="{0B620477-BEEB-40A8-815D-A7F1A69B1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21683"/>
            <a:ext cx="2599804" cy="463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a:extLst>
              <a:ext uri="{FF2B5EF4-FFF2-40B4-BE49-F238E27FC236}">
                <a16:creationId xmlns:a16="http://schemas.microsoft.com/office/drawing/2014/main" id="{9B056505-8308-4723-B307-C91C7EED4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9556" y="2243861"/>
            <a:ext cx="2602287" cy="461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smiling for the camera&#10;&#10;Description automatically generated">
            <a:extLst>
              <a:ext uri="{FF2B5EF4-FFF2-40B4-BE49-F238E27FC236}">
                <a16:creationId xmlns:a16="http://schemas.microsoft.com/office/drawing/2014/main" id="{307C3745-6ECE-4A10-903A-451C0517E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1597" y="2305332"/>
            <a:ext cx="3028659" cy="4542989"/>
          </a:xfrm>
          <a:prstGeom prst="rect">
            <a:avLst/>
          </a:prstGeom>
        </p:spPr>
      </p:pic>
    </p:spTree>
    <p:extLst>
      <p:ext uri="{BB962C8B-B14F-4D97-AF65-F5344CB8AC3E}">
        <p14:creationId xmlns:p14="http://schemas.microsoft.com/office/powerpoint/2010/main" val="2088130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199" y="365125"/>
            <a:ext cx="10234493" cy="1448307"/>
          </a:xfrm>
        </p:spPr>
        <p:txBody>
          <a:bodyPr>
            <a:normAutofit fontScale="90000"/>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2. Patsy D. Moskal, University of Central Florida</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Director, Digital Learning Impact Evaluation</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https://digitallearning.ucf.edu/contact/</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836F62AC-A5DF-4FC1-8672-2B04FCD9E6BC}"/>
              </a:ext>
            </a:extLst>
          </p:cNvPr>
          <p:cNvPicPr>
            <a:picLocks noChangeAspect="1"/>
          </p:cNvPicPr>
          <p:nvPr/>
        </p:nvPicPr>
        <p:blipFill>
          <a:blip r:embed="rId3"/>
          <a:stretch>
            <a:fillRect/>
          </a:stretch>
        </p:blipFill>
        <p:spPr>
          <a:xfrm>
            <a:off x="0" y="2745103"/>
            <a:ext cx="7200000" cy="4047619"/>
          </a:xfrm>
          <a:prstGeom prst="rect">
            <a:avLst/>
          </a:prstGeom>
        </p:spPr>
      </p:pic>
      <p:pic>
        <p:nvPicPr>
          <p:cNvPr id="5" name="Picture 2">
            <a:extLst>
              <a:ext uri="{FF2B5EF4-FFF2-40B4-BE49-F238E27FC236}">
                <a16:creationId xmlns:a16="http://schemas.microsoft.com/office/drawing/2014/main" id="{07D8A4C3-4D26-4C07-8559-7D78D943F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4609" y="1733550"/>
            <a:ext cx="288607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061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p:txBody>
          <a:bodyPr>
            <a:normAutofit fontScale="90000"/>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2. Patsy D. Moskal, University of Central Florida</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Director, Digital Learning Impact Evaluation</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https://digitallearning.ucf.edu/contact/</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BCA1FEAA-591D-4B5A-A36A-0E452DC14D00}"/>
              </a:ext>
            </a:extLst>
          </p:cNvPr>
          <p:cNvSpPr>
            <a:spLocks noGrp="1"/>
          </p:cNvSpPr>
          <p:nvPr>
            <p:ph idx="1"/>
          </p:nvPr>
        </p:nvSpPr>
        <p:spPr>
          <a:xfrm>
            <a:off x="838200" y="2071514"/>
            <a:ext cx="9996287" cy="4351338"/>
          </a:xfrm>
        </p:spPr>
        <p:txBody>
          <a:bodyPr>
            <a:normAutofit/>
          </a:bodyPr>
          <a:lstStyle/>
          <a:p>
            <a:pPr marL="0" indent="0">
              <a:lnSpc>
                <a:spcPct val="100000"/>
              </a:lnSpc>
              <a:spcBef>
                <a:spcPts val="0"/>
              </a:spcBef>
              <a:buNone/>
            </a:pPr>
            <a:r>
              <a:rPr lang="en-US" sz="2200" b="1" dirty="0">
                <a:latin typeface="Tahoma" panose="020B0604030504040204" pitchFamily="34" charset="0"/>
                <a:ea typeface="Tahoma" panose="020B0604030504040204" pitchFamily="34" charset="0"/>
                <a:cs typeface="Tahoma" panose="020B0604030504040204" pitchFamily="34" charset="0"/>
              </a:rPr>
              <a:t>This is specific to 2020 as it’s “different” to say the least!!</a:t>
            </a:r>
          </a:p>
          <a:p>
            <a:pPr>
              <a:lnSpc>
                <a:spcPct val="100000"/>
              </a:lnSpc>
              <a:spcBef>
                <a:spcPts val="0"/>
              </a:spcBef>
            </a:pP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My 2020 “COVID-writing” set-up </a:t>
            </a:r>
            <a:r>
              <a:rPr lang="en-US" sz="2200" b="1" dirty="0">
                <a:latin typeface="Tahoma" panose="020B0604030504040204" pitchFamily="34" charset="0"/>
                <a:ea typeface="Tahoma" panose="020B0604030504040204" pitchFamily="34" charset="0"/>
                <a:cs typeface="Tahoma" panose="020B0604030504040204" pitchFamily="34" charset="0"/>
              </a:rPr>
              <a:t>(hubby and I share a folding buffet table side by side as our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2 sons have other rooms </a:t>
            </a:r>
            <a:r>
              <a:rPr lang="en-US" sz="2200" b="1" dirty="0">
                <a:latin typeface="Tahoma" panose="020B0604030504040204" pitchFamily="34" charset="0"/>
                <a:ea typeface="Tahoma" panose="020B0604030504040204" pitchFamily="34" charset="0"/>
                <a:cs typeface="Tahoma" panose="020B0604030504040204" pitchFamily="34" charset="0"/>
              </a:rPr>
              <a:t>and we had to monitor the puppy)</a:t>
            </a:r>
          </a:p>
          <a:p>
            <a:pPr>
              <a:lnSpc>
                <a:spcPct val="100000"/>
              </a:lnSpc>
              <a:spcBef>
                <a:spcPts val="0"/>
              </a:spcBef>
            </a:pPr>
            <a:r>
              <a:rPr lang="en-US" sz="2200" b="1" dirty="0">
                <a:latin typeface="Tahoma" panose="020B0604030504040204" pitchFamily="34" charset="0"/>
                <a:ea typeface="Tahoma" panose="020B0604030504040204" pitchFamily="34" charset="0"/>
                <a:cs typeface="Tahoma" panose="020B0604030504040204" pitchFamily="34" charset="0"/>
              </a:rPr>
              <a:t>And, my frequent writing “collaborators”  … or is it “cheerleaders?”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Zoe</a:t>
            </a:r>
            <a:r>
              <a:rPr lang="en-US" sz="2200" b="1" dirty="0">
                <a:latin typeface="Tahoma" panose="020B0604030504040204" pitchFamily="34" charset="0"/>
                <a:ea typeface="Tahoma" panose="020B0604030504040204" pitchFamily="34" charset="0"/>
                <a:cs typeface="Tahoma" panose="020B0604030504040204" pitchFamily="34" charset="0"/>
              </a:rPr>
              <a:t>, Blue Merle, 11 </a:t>
            </a:r>
            <a:r>
              <a:rPr lang="en-US" sz="2200" b="1" dirty="0" err="1">
                <a:latin typeface="Tahoma" panose="020B0604030504040204" pitchFamily="34" charset="0"/>
                <a:ea typeface="Tahoma" panose="020B0604030504040204" pitchFamily="34" charset="0"/>
                <a:cs typeface="Tahoma" panose="020B0604030504040204" pitchFamily="34" charset="0"/>
              </a:rPr>
              <a:t>mos</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Annie</a:t>
            </a:r>
            <a:r>
              <a:rPr lang="en-US" sz="2200" b="1" dirty="0">
                <a:latin typeface="Tahoma" panose="020B0604030504040204" pitchFamily="34" charset="0"/>
                <a:ea typeface="Tahoma" panose="020B0604030504040204" pitchFamily="34" charset="0"/>
                <a:cs typeface="Tahoma" panose="020B0604030504040204" pitchFamily="34" charset="0"/>
              </a:rPr>
              <a:t>, Black Tri, 2 </a:t>
            </a:r>
            <a:r>
              <a:rPr lang="en-US" sz="2200" b="1" dirty="0" err="1">
                <a:latin typeface="Tahoma" panose="020B0604030504040204" pitchFamily="34" charset="0"/>
                <a:ea typeface="Tahoma" panose="020B0604030504040204" pitchFamily="34" charset="0"/>
                <a:cs typeface="Tahoma" panose="020B0604030504040204" pitchFamily="34" charset="0"/>
              </a:rPr>
              <a:t>yrs</a:t>
            </a:r>
            <a:r>
              <a:rPr lang="en-US" sz="2200" b="1" dirty="0">
                <a:latin typeface="Tahoma" panose="020B0604030504040204" pitchFamily="34" charset="0"/>
                <a:ea typeface="Tahoma" panose="020B0604030504040204" pitchFamily="34" charset="0"/>
                <a:cs typeface="Tahoma" panose="020B0604030504040204" pitchFamily="34" charset="0"/>
              </a:rPr>
              <a:t> – Australian Shepherds)</a:t>
            </a:r>
          </a:p>
          <a:p>
            <a:pPr>
              <a:lnSpc>
                <a:spcPct val="100000"/>
              </a:lnSpc>
              <a:spcBef>
                <a:spcPts val="0"/>
              </a:spcBef>
            </a:pPr>
            <a:r>
              <a:rPr lang="en-US" sz="2200" b="1" dirty="0">
                <a:latin typeface="Tahoma" panose="020B0604030504040204" pitchFamily="34" charset="0"/>
                <a:ea typeface="Tahoma" panose="020B0604030504040204" pitchFamily="34" charset="0"/>
                <a:cs typeface="Tahoma" panose="020B0604030504040204" pitchFamily="34" charset="0"/>
              </a:rPr>
              <a:t>More like “distractions” but good for a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lot of hugs and kisses </a:t>
            </a:r>
            <a:r>
              <a:rPr lang="en-US" sz="2200" b="1" dirty="0">
                <a:latin typeface="Tahoma" panose="020B0604030504040204" pitchFamily="34" charset="0"/>
                <a:ea typeface="Tahoma" panose="020B0604030504040204" pitchFamily="34" charset="0"/>
                <a:cs typeface="Tahoma" panose="020B0604030504040204" pitchFamily="34" charset="0"/>
              </a:rPr>
              <a:t>so they help and no doubt see themselves on anti-anxiety, anti-stress duty.</a:t>
            </a:r>
          </a:p>
        </p:txBody>
      </p:sp>
    </p:spTree>
    <p:extLst>
      <p:ext uri="{BB962C8B-B14F-4D97-AF65-F5344CB8AC3E}">
        <p14:creationId xmlns:p14="http://schemas.microsoft.com/office/powerpoint/2010/main" val="1114322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p:txBody>
          <a:bodyPr>
            <a:normAutofit fontScale="90000"/>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2. Patsy D. Moskal, University of Central Florida</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Director, Digital Learning Impact Evaluation</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https://digitallearning.ucf.edu/contact/</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BCA1FEAA-591D-4B5A-A36A-0E452DC14D00}"/>
              </a:ext>
            </a:extLst>
          </p:cNvPr>
          <p:cNvSpPr>
            <a:spLocks noGrp="1"/>
          </p:cNvSpPr>
          <p:nvPr>
            <p:ph idx="1"/>
          </p:nvPr>
        </p:nvSpPr>
        <p:spPr>
          <a:xfrm>
            <a:off x="838199" y="1825625"/>
            <a:ext cx="10311333" cy="4667250"/>
          </a:xfrm>
        </p:spPr>
        <p:txBody>
          <a:bodyPr>
            <a:normAutofit fontScale="55000" lnSpcReduction="20000"/>
          </a:bodyPr>
          <a:lstStyle/>
          <a:p>
            <a:pPr marL="0" indent="0">
              <a:lnSpc>
                <a:spcPct val="120000"/>
              </a:lnSpc>
              <a:spcBef>
                <a:spcPts val="0"/>
              </a:spcBef>
              <a:buNone/>
            </a:pPr>
            <a:r>
              <a:rPr lang="en-US" sz="3800" b="1" dirty="0">
                <a:latin typeface="Tahoma" panose="020B0604030504040204" pitchFamily="34" charset="0"/>
                <a:ea typeface="Tahoma" panose="020B0604030504040204" pitchFamily="34" charset="0"/>
                <a:cs typeface="Tahoma" panose="020B0604030504040204" pitchFamily="34" charset="0"/>
              </a:rPr>
              <a:t>2020 Writing tips:</a:t>
            </a:r>
          </a:p>
          <a:p>
            <a:pPr marL="514350" lvl="0" indent="-514350">
              <a:lnSpc>
                <a:spcPct val="120000"/>
              </a:lnSpc>
              <a:spcBef>
                <a:spcPts val="0"/>
              </a:spcBef>
              <a:buFont typeface="+mj-lt"/>
              <a:buAutoNum type="arabicPeriod"/>
            </a:pP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Baby steps </a:t>
            </a:r>
            <a:r>
              <a:rPr lang="en-US" sz="3300" b="1" dirty="0">
                <a:latin typeface="Tahoma" panose="020B0604030504040204" pitchFamily="34" charset="0"/>
                <a:ea typeface="Tahoma" panose="020B0604030504040204" pitchFamily="34" charset="0"/>
                <a:cs typeface="Tahoma" panose="020B0604030504040204" pitchFamily="34" charset="0"/>
              </a:rPr>
              <a:t>are better than not moving! Even if only 10-15 minutes at a time, try to make some progress. </a:t>
            </a: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And, go easy on yourself if you miss your deadline. </a:t>
            </a:r>
            <a:r>
              <a:rPr lang="en-US" sz="3300" b="1" dirty="0">
                <a:latin typeface="Tahoma" panose="020B0604030504040204" pitchFamily="34" charset="0"/>
                <a:ea typeface="Tahoma" panose="020B0604030504040204" pitchFamily="34" charset="0"/>
                <a:cs typeface="Tahoma" panose="020B0604030504040204" pitchFamily="34" charset="0"/>
              </a:rPr>
              <a:t>Just keep moving!! </a:t>
            </a:r>
          </a:p>
          <a:p>
            <a:pPr marL="514350" lvl="0" indent="-514350">
              <a:lnSpc>
                <a:spcPct val="120000"/>
              </a:lnSpc>
              <a:spcBef>
                <a:spcPts val="0"/>
              </a:spcBef>
              <a:buFont typeface="+mj-lt"/>
              <a:buAutoNum type="arabicPeriod"/>
            </a:pP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Outlines</a:t>
            </a:r>
            <a:r>
              <a:rPr lang="en-US" sz="3300" b="1" dirty="0">
                <a:latin typeface="Tahoma" panose="020B0604030504040204" pitchFamily="34" charset="0"/>
                <a:ea typeface="Tahoma" panose="020B0604030504040204" pitchFamily="34" charset="0"/>
                <a:cs typeface="Tahoma" panose="020B0604030504040204" pitchFamily="34" charset="0"/>
              </a:rPr>
              <a:t> are good to start planning and journal ideas or you may forget them later! </a:t>
            </a:r>
          </a:p>
          <a:p>
            <a:pPr marL="514350" lvl="0" indent="-514350">
              <a:lnSpc>
                <a:spcPct val="120000"/>
              </a:lnSpc>
              <a:spcBef>
                <a:spcPts val="0"/>
              </a:spcBef>
              <a:buFont typeface="+mj-lt"/>
              <a:buAutoNum type="arabicPeriod"/>
            </a:pP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Learn from others </a:t>
            </a:r>
            <a:r>
              <a:rPr lang="en-US" sz="3300" b="1" dirty="0">
                <a:latin typeface="Tahoma" panose="020B0604030504040204" pitchFamily="34" charset="0"/>
                <a:ea typeface="Tahoma" panose="020B0604030504040204" pitchFamily="34" charset="0"/>
                <a:cs typeface="Tahoma" panose="020B0604030504040204" pitchFamily="34" charset="0"/>
              </a:rPr>
              <a:t>– a good lit review can tell you what others have done in the field and can help you organize your research and give you a foundation or models to follow. It can also help you with your writing.</a:t>
            </a:r>
          </a:p>
          <a:p>
            <a:pPr marL="514350" lvl="0" indent="-514350">
              <a:lnSpc>
                <a:spcPct val="120000"/>
              </a:lnSpc>
              <a:spcBef>
                <a:spcPts val="0"/>
              </a:spcBef>
              <a:buFont typeface="+mj-lt"/>
              <a:buAutoNum type="arabicPeriod"/>
            </a:pP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Collaborate with those who are more productive and smarter than you. </a:t>
            </a:r>
            <a:r>
              <a:rPr lang="en-US" sz="3300" b="1" dirty="0">
                <a:latin typeface="Tahoma" panose="020B0604030504040204" pitchFamily="34" charset="0"/>
                <a:ea typeface="Tahoma" panose="020B0604030504040204" pitchFamily="34" charset="0"/>
                <a:cs typeface="Tahoma" panose="020B0604030504040204" pitchFamily="34" charset="0"/>
              </a:rPr>
              <a:t>😊 They’ll push you harder than you push yourself.</a:t>
            </a:r>
          </a:p>
          <a:p>
            <a:pPr marL="514350" lvl="0" indent="-514350">
              <a:lnSpc>
                <a:spcPct val="120000"/>
              </a:lnSpc>
              <a:spcBef>
                <a:spcPts val="0"/>
              </a:spcBef>
              <a:buFont typeface="+mj-lt"/>
              <a:buAutoNum type="arabicPeriod"/>
            </a:pP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Research journals first – not just author guidelines, </a:t>
            </a:r>
            <a:r>
              <a:rPr lang="en-US" sz="3300" b="1" dirty="0">
                <a:latin typeface="Tahoma" panose="020B0604030504040204" pitchFamily="34" charset="0"/>
                <a:ea typeface="Tahoma" panose="020B0604030504040204" pitchFamily="34" charset="0"/>
                <a:cs typeface="Tahoma" panose="020B0604030504040204" pitchFamily="34" charset="0"/>
              </a:rPr>
              <a:t>but look for articles on similar topics. It’s important to know what kind of statistics and topics a journal prefers prior to submitting! And, learn from rejection – read reviewers comments carefully and ask for them, if they aren’t provided. Use them to revise and resubmit your paper – to a different journal if necessary! But, whatever you do, DON’T GIVE UP! </a:t>
            </a:r>
          </a:p>
          <a:p>
            <a:endParaRPr lang="en-US" dirty="0"/>
          </a:p>
        </p:txBody>
      </p:sp>
    </p:spTree>
    <p:extLst>
      <p:ext uri="{BB962C8B-B14F-4D97-AF65-F5344CB8AC3E}">
        <p14:creationId xmlns:p14="http://schemas.microsoft.com/office/powerpoint/2010/main" val="759191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200" y="365125"/>
            <a:ext cx="10614434" cy="1970669"/>
          </a:xfrm>
        </p:spPr>
        <p:txBody>
          <a:bodyPr>
            <a:normAutofit fontScale="90000"/>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3. Alyssa Friend Wise </a:t>
            </a:r>
            <a:r>
              <a:rPr lang="en-US" sz="2800" b="1" dirty="0">
                <a:latin typeface="Tahoma" panose="020B0604030504040204" pitchFamily="34" charset="0"/>
                <a:ea typeface="Tahoma" panose="020B0604030504040204" pitchFamily="34" charset="0"/>
                <a:cs typeface="Tahoma" panose="020B0604030504040204" pitchFamily="34" charset="0"/>
              </a:rPr>
              <a:t>| Director, NYU Learning Analytics Research Network (NYU-LEARN)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Associate Professor of Learning Sciences &amp; Educational Technology | New York University</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hlinkClick r:id="rId2"/>
              </a:rPr>
              <a:t>https://steinhardt.nyu.edu/people/alyssa-wise</a:t>
            </a:r>
            <a:r>
              <a:rPr lang="en-US" sz="2800" b="1" dirty="0">
                <a:latin typeface="Tahoma" panose="020B0604030504040204" pitchFamily="34" charset="0"/>
                <a:ea typeface="Tahoma" panose="020B0604030504040204" pitchFamily="34" charset="0"/>
                <a:cs typeface="Tahoma" panose="020B0604030504040204" pitchFamily="34" charset="0"/>
              </a:rPr>
              <a:t> </a:t>
            </a:r>
            <a:endParaRPr lang="en-US" sz="4000" dirty="0"/>
          </a:p>
        </p:txBody>
      </p:sp>
      <p:pic>
        <p:nvPicPr>
          <p:cNvPr id="6" name="Picture 5" descr="A living room filled with furniture and vase of flowers&#10;&#10;Description automatically generated">
            <a:extLst>
              <a:ext uri="{FF2B5EF4-FFF2-40B4-BE49-F238E27FC236}">
                <a16:creationId xmlns:a16="http://schemas.microsoft.com/office/drawing/2014/main" id="{6669A160-038E-48AF-A622-D51EC85AF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1309"/>
            <a:ext cx="5835588" cy="4376691"/>
          </a:xfrm>
          <a:prstGeom prst="rect">
            <a:avLst/>
          </a:prstGeom>
        </p:spPr>
      </p:pic>
      <p:pic>
        <p:nvPicPr>
          <p:cNvPr id="7" name="Picture 6">
            <a:extLst>
              <a:ext uri="{FF2B5EF4-FFF2-40B4-BE49-F238E27FC236}">
                <a16:creationId xmlns:a16="http://schemas.microsoft.com/office/drawing/2014/main" id="{E47FB634-70D9-4613-9628-7DBD389F8E1D}"/>
              </a:ext>
            </a:extLst>
          </p:cNvPr>
          <p:cNvPicPr>
            <a:picLocks noChangeAspect="1"/>
          </p:cNvPicPr>
          <p:nvPr/>
        </p:nvPicPr>
        <p:blipFill>
          <a:blip r:embed="rId4"/>
          <a:stretch>
            <a:fillRect/>
          </a:stretch>
        </p:blipFill>
        <p:spPr>
          <a:xfrm>
            <a:off x="7876515" y="2542515"/>
            <a:ext cx="4315485" cy="4315485"/>
          </a:xfrm>
          <a:prstGeom prst="rect">
            <a:avLst/>
          </a:prstGeom>
        </p:spPr>
      </p:pic>
    </p:spTree>
    <p:extLst>
      <p:ext uri="{BB962C8B-B14F-4D97-AF65-F5344CB8AC3E}">
        <p14:creationId xmlns:p14="http://schemas.microsoft.com/office/powerpoint/2010/main" val="4013578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784412" y="595646"/>
            <a:ext cx="10584180" cy="1486727"/>
          </a:xfrm>
        </p:spPr>
        <p:txBody>
          <a:bodyPr>
            <a:normAutofit/>
          </a:bodyPr>
          <a:lstStyle/>
          <a:p>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3. Alyssa Friend Wise, </a:t>
            </a:r>
            <a:r>
              <a:rPr lang="en-US" sz="2400" b="1" dirty="0">
                <a:latin typeface="Tahoma" panose="020B0604030504040204" pitchFamily="34" charset="0"/>
                <a:ea typeface="Tahoma" panose="020B0604030504040204" pitchFamily="34" charset="0"/>
                <a:cs typeface="Tahoma" panose="020B0604030504040204" pitchFamily="34" charset="0"/>
              </a:rPr>
              <a:t>Director, NYU Learning Analytics Research Network (NYU-LEARN), Associate Professor of Learning Sciences &amp; Educational Technology, New York University</a:t>
            </a:r>
            <a:endParaRPr lang="en-US" sz="3600" dirty="0"/>
          </a:p>
        </p:txBody>
      </p:sp>
      <p:sp>
        <p:nvSpPr>
          <p:cNvPr id="2" name="Content Placeholder 1">
            <a:extLst>
              <a:ext uri="{FF2B5EF4-FFF2-40B4-BE49-F238E27FC236}">
                <a16:creationId xmlns:a16="http://schemas.microsoft.com/office/drawing/2014/main" id="{1B706C8E-2568-4397-8963-C8D2EB2195FB}"/>
              </a:ext>
            </a:extLst>
          </p:cNvPr>
          <p:cNvSpPr>
            <a:spLocks noGrp="1"/>
          </p:cNvSpPr>
          <p:nvPr>
            <p:ph idx="1"/>
          </p:nvPr>
        </p:nvSpPr>
        <p:spPr>
          <a:xfrm>
            <a:off x="599355" y="1990164"/>
            <a:ext cx="10769237" cy="3948593"/>
          </a:xfrm>
        </p:spPr>
        <p:txBody>
          <a:bodyPr>
            <a:normAutofit fontScale="47500" lnSpcReduction="20000"/>
          </a:bodyPr>
          <a:lstStyle/>
          <a:p>
            <a:pPr marL="514350" indent="-514350">
              <a:lnSpc>
                <a:spcPct val="120000"/>
              </a:lnSpc>
              <a:spcBef>
                <a:spcPts val="0"/>
              </a:spcBef>
              <a:buAutoNum type="arabicPeriod"/>
            </a:pPr>
            <a:r>
              <a:rPr lang="en-US" sz="3300" b="1" dirty="0">
                <a:latin typeface="Tahoma" panose="020B0604030504040204" pitchFamily="34" charset="0"/>
                <a:ea typeface="Tahoma" panose="020B0604030504040204" pitchFamily="34" charset="0"/>
                <a:cs typeface="Tahoma" panose="020B0604030504040204" pitchFamily="34" charset="0"/>
              </a:rPr>
              <a:t>I've always had </a:t>
            </a: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my "writing space" separate </a:t>
            </a:r>
            <a:r>
              <a:rPr lang="en-US" sz="3300" b="1" dirty="0">
                <a:latin typeface="Tahoma" panose="020B0604030504040204" pitchFamily="34" charset="0"/>
                <a:ea typeface="Tahoma" panose="020B0604030504040204" pitchFamily="34" charset="0"/>
                <a:cs typeface="Tahoma" panose="020B0604030504040204" pitchFamily="34" charset="0"/>
              </a:rPr>
              <a:t>from my "getting lots of things done efficiently space.”</a:t>
            </a:r>
          </a:p>
          <a:p>
            <a:pPr marL="514350" indent="-514350">
              <a:lnSpc>
                <a:spcPct val="120000"/>
              </a:lnSpc>
              <a:spcBef>
                <a:spcPts val="0"/>
              </a:spcBef>
              <a:buAutoNum type="arabicPeriod"/>
            </a:pPr>
            <a:r>
              <a:rPr lang="en-US" sz="3300" b="1" dirty="0">
                <a:latin typeface="Tahoma" panose="020B0604030504040204" pitchFamily="34" charset="0"/>
                <a:ea typeface="Tahoma" panose="020B0604030504040204" pitchFamily="34" charset="0"/>
                <a:cs typeface="Tahoma" panose="020B0604030504040204" pitchFamily="34" charset="0"/>
              </a:rPr>
              <a:t>Find a physical space that helps gets you in the right head space. </a:t>
            </a:r>
          </a:p>
          <a:p>
            <a:pPr marL="514350" indent="-514350">
              <a:lnSpc>
                <a:spcPct val="120000"/>
              </a:lnSpc>
              <a:spcBef>
                <a:spcPts val="0"/>
              </a:spcBef>
              <a:buAutoNum type="arabicPeriod"/>
            </a:pPr>
            <a:r>
              <a:rPr lang="en-US" sz="3300" b="1" dirty="0">
                <a:latin typeface="Tahoma" panose="020B0604030504040204" pitchFamily="34" charset="0"/>
                <a:ea typeface="Tahoma" panose="020B0604030504040204" pitchFamily="34" charset="0"/>
                <a:cs typeface="Tahoma" panose="020B0604030504040204" pitchFamily="34" charset="0"/>
              </a:rPr>
              <a:t>Similar with time, </a:t>
            </a: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find when works for you </a:t>
            </a:r>
            <a:r>
              <a:rPr lang="en-US" sz="3300" b="1" dirty="0">
                <a:latin typeface="Tahoma" panose="020B0604030504040204" pitchFamily="34" charset="0"/>
                <a:ea typeface="Tahoma" panose="020B0604030504040204" pitchFamily="34" charset="0"/>
                <a:cs typeface="Tahoma" panose="020B0604030504040204" pitchFamily="34" charset="0"/>
              </a:rPr>
              <a:t>(for me it is first thing in the morning before I look at email and think about the other things I have to do, and mornings on Friday are especially good b/c I try to hold this as a writing day with few meetings).</a:t>
            </a:r>
          </a:p>
          <a:p>
            <a:pPr marL="514350" indent="-514350">
              <a:lnSpc>
                <a:spcPct val="120000"/>
              </a:lnSpc>
              <a:spcBef>
                <a:spcPts val="0"/>
              </a:spcBef>
              <a:buAutoNum type="arabicPeriod"/>
            </a:pPr>
            <a:r>
              <a:rPr lang="en-US" sz="3300" b="1" dirty="0">
                <a:latin typeface="Tahoma" panose="020B0604030504040204" pitchFamily="34" charset="0"/>
                <a:ea typeface="Tahoma" panose="020B0604030504040204" pitchFamily="34" charset="0"/>
                <a:cs typeface="Tahoma" panose="020B0604030504040204" pitchFamily="34" charset="0"/>
              </a:rPr>
              <a:t>And the last one would be, </a:t>
            </a: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just get words flowing down on paper </a:t>
            </a:r>
            <a:r>
              <a:rPr lang="en-US" sz="3300" b="1" dirty="0">
                <a:latin typeface="Tahoma" panose="020B0604030504040204" pitchFamily="34" charset="0"/>
                <a:ea typeface="Tahoma" panose="020B0604030504040204" pitchFamily="34" charset="0"/>
                <a:cs typeface="Tahoma" panose="020B0604030504040204" pitchFamily="34" charset="0"/>
              </a:rPr>
              <a:t>however you can - editing is *much* easier than creating from scratch and the first version doesn't need to be anywhere close to good. So my first round sentences might look like "Thus, there is an imperative for the field of learning analytics to take a human-centered orientation, both b/c our goal is to make a real difference in the world and XXX" (point  being (a) "make a real difference" is not text I would ever put in a published piece, but it gets the idea out for now and (b) I know there is a second reason but can't formulate it yet so I put the X's - both keep me going to get out 10 starting point sentences, rather than stopping to make 1 perfect one).</a:t>
            </a:r>
          </a:p>
          <a:p>
            <a:pPr marL="514350" indent="-514350">
              <a:lnSpc>
                <a:spcPct val="120000"/>
              </a:lnSpc>
              <a:spcBef>
                <a:spcPts val="0"/>
              </a:spcBef>
              <a:buAutoNum type="arabicPeriod"/>
            </a:pPr>
            <a:r>
              <a:rPr lang="en-US" sz="3300" b="1" dirty="0">
                <a:latin typeface="Tahoma" panose="020B0604030504040204" pitchFamily="34" charset="0"/>
                <a:ea typeface="Tahoma" panose="020B0604030504040204" pitchFamily="34" charset="0"/>
                <a:cs typeface="Tahoma" panose="020B0604030504040204" pitchFamily="34" charset="0"/>
              </a:rPr>
              <a:t>Oh, and if your logic structure is mess, </a:t>
            </a:r>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try backwards outlining!</a:t>
            </a:r>
          </a:p>
          <a:p>
            <a:pPr marL="0" indent="0">
              <a:buNone/>
            </a:pPr>
            <a:endParaRPr lang="en-US" dirty="0"/>
          </a:p>
        </p:txBody>
      </p:sp>
      <p:pic>
        <p:nvPicPr>
          <p:cNvPr id="3" name="Picture 2">
            <a:extLst>
              <a:ext uri="{FF2B5EF4-FFF2-40B4-BE49-F238E27FC236}">
                <a16:creationId xmlns:a16="http://schemas.microsoft.com/office/drawing/2014/main" id="{3CEE8113-BB15-4FB2-ADED-27F96A95EB81}"/>
              </a:ext>
            </a:extLst>
          </p:cNvPr>
          <p:cNvPicPr>
            <a:picLocks noChangeAspect="1"/>
          </p:cNvPicPr>
          <p:nvPr/>
        </p:nvPicPr>
        <p:blipFill>
          <a:blip r:embed="rId2"/>
          <a:stretch>
            <a:fillRect/>
          </a:stretch>
        </p:blipFill>
        <p:spPr>
          <a:xfrm>
            <a:off x="10773015" y="5439015"/>
            <a:ext cx="1418985" cy="1418985"/>
          </a:xfrm>
          <a:prstGeom prst="rect">
            <a:avLst/>
          </a:prstGeom>
        </p:spPr>
      </p:pic>
    </p:spTree>
    <p:extLst>
      <p:ext uri="{BB962C8B-B14F-4D97-AF65-F5344CB8AC3E}">
        <p14:creationId xmlns:p14="http://schemas.microsoft.com/office/powerpoint/2010/main" val="2349532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200" y="380493"/>
            <a:ext cx="10515600" cy="1325563"/>
          </a:xfrm>
        </p:spPr>
        <p:txBody>
          <a:bodyPr>
            <a:normAutofit fontScale="90000"/>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4. Ali Carr-Chellman</a:t>
            </a:r>
            <a:r>
              <a:rPr lang="en-US" sz="3600" b="1" dirty="0">
                <a:latin typeface="Tahoma" panose="020B0604030504040204" pitchFamily="34" charset="0"/>
                <a:ea typeface="Tahoma" panose="020B0604030504040204" pitchFamily="34" charset="0"/>
                <a:cs typeface="Tahoma" panose="020B0604030504040204" pitchFamily="34" charset="0"/>
              </a:rPr>
              <a:t>, Dean University of Dayton</a:t>
            </a:r>
            <a:br>
              <a:rPr lang="en-US"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https://udayton.edu/directory/education/deans_office/carr-chellman_alison.php</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074" name="7AE65B85-22ED-4400-A393-C5CD3BD678D5">
            <a:extLst>
              <a:ext uri="{FF2B5EF4-FFF2-40B4-BE49-F238E27FC236}">
                <a16:creationId xmlns:a16="http://schemas.microsoft.com/office/drawing/2014/main" id="{B89F8603-5F39-4B4E-BB01-1F76A755C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7595"/>
            <a:ext cx="4439033" cy="447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FC60BF0C-4D42-440C-BBFD-A6F91208A391">
            <a:extLst>
              <a:ext uri="{FF2B5EF4-FFF2-40B4-BE49-F238E27FC236}">
                <a16:creationId xmlns:a16="http://schemas.microsoft.com/office/drawing/2014/main" id="{427BE76F-013C-4220-A5B9-BF8881C87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537" y="2387595"/>
            <a:ext cx="4118827" cy="44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7944A6E-F433-4AE4-B00F-898E57105383}"/>
              </a:ext>
            </a:extLst>
          </p:cNvPr>
          <p:cNvPicPr>
            <a:picLocks noChangeAspect="1"/>
          </p:cNvPicPr>
          <p:nvPr/>
        </p:nvPicPr>
        <p:blipFill>
          <a:blip r:embed="rId5"/>
          <a:stretch>
            <a:fillRect/>
          </a:stretch>
        </p:blipFill>
        <p:spPr>
          <a:xfrm>
            <a:off x="8812868" y="3449188"/>
            <a:ext cx="3379132" cy="3379132"/>
          </a:xfrm>
          <a:prstGeom prst="rect">
            <a:avLst/>
          </a:prstGeom>
        </p:spPr>
      </p:pic>
    </p:spTree>
    <p:extLst>
      <p:ext uri="{BB962C8B-B14F-4D97-AF65-F5344CB8AC3E}">
        <p14:creationId xmlns:p14="http://schemas.microsoft.com/office/powerpoint/2010/main" val="2713949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p:txBody>
          <a:bodyPr>
            <a:normAutofit fontScale="90000"/>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4. Ali Carr-Chellman</a:t>
            </a:r>
            <a:r>
              <a:rPr lang="en-US" sz="3600" b="1" dirty="0">
                <a:latin typeface="Tahoma" panose="020B0604030504040204" pitchFamily="34" charset="0"/>
                <a:ea typeface="Tahoma" panose="020B0604030504040204" pitchFamily="34" charset="0"/>
                <a:cs typeface="Tahoma" panose="020B0604030504040204" pitchFamily="34" charset="0"/>
              </a:rPr>
              <a:t>, Dean University of Dayton</a:t>
            </a:r>
            <a:br>
              <a:rPr lang="en-US"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https://udayton.edu/directory/education/deans_office/carr-chellman_alison.php</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789A135-7A31-49D0-856F-D2F97BF60315}"/>
              </a:ext>
            </a:extLst>
          </p:cNvPr>
          <p:cNvSpPr>
            <a:spLocks noGrp="1"/>
          </p:cNvSpPr>
          <p:nvPr>
            <p:ph idx="1"/>
          </p:nvPr>
        </p:nvSpPr>
        <p:spPr>
          <a:xfrm>
            <a:off x="751773" y="1690688"/>
            <a:ext cx="10515600" cy="4351338"/>
          </a:xfrm>
        </p:spPr>
        <p:txBody>
          <a:bodyPr>
            <a:normAutofit fontScale="55000" lnSpcReduction="20000"/>
          </a:bodyPr>
          <a:lstStyle/>
          <a:p>
            <a:pPr marL="0" indent="0">
              <a:lnSpc>
                <a:spcPct val="120000"/>
              </a:lnSpc>
              <a:spcBef>
                <a:spcPts val="0"/>
              </a:spcBef>
              <a:buNone/>
            </a:pPr>
            <a:r>
              <a:rPr lang="en-US" sz="6500" b="1" dirty="0">
                <a:latin typeface="Tahoma" panose="020B0604030504040204" pitchFamily="34" charset="0"/>
                <a:ea typeface="Tahoma" panose="020B0604030504040204" pitchFamily="34" charset="0"/>
                <a:cs typeface="Tahoma" panose="020B0604030504040204" pitchFamily="34" charset="0"/>
              </a:rPr>
              <a:t>Writing Tips:</a:t>
            </a:r>
          </a:p>
          <a:p>
            <a:pPr marL="514350" indent="-514350">
              <a:lnSpc>
                <a:spcPct val="120000"/>
              </a:lnSpc>
              <a:spcBef>
                <a:spcPts val="0"/>
              </a:spcBef>
              <a:buAutoNum type="arabicPeriod"/>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Write all the time</a:t>
            </a:r>
            <a:r>
              <a:rPr lang="en-US" b="1" dirty="0">
                <a:latin typeface="Tahoma" panose="020B0604030504040204" pitchFamily="34" charset="0"/>
                <a:ea typeface="Tahoma" panose="020B0604030504040204" pitchFamily="34" charset="0"/>
                <a:cs typeface="Tahoma" panose="020B0604030504040204" pitchFamily="34" charset="0"/>
              </a:rPr>
              <a:t>, if you have 5 minutes use it to write, don’t wait for those big blocks of time just write all the time. And if you are responding with a sigh and rolled eye, ask yourself if you really love writing. Don’t try to be an academic if you don’t really love writing. </a:t>
            </a:r>
          </a:p>
          <a:p>
            <a:pPr marL="514350" indent="-514350">
              <a:lnSpc>
                <a:spcPct val="120000"/>
              </a:lnSpc>
              <a:spcBef>
                <a:spcPts val="0"/>
              </a:spcBef>
              <a:buAutoNum type="arabicPeriod"/>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Take DEEP WORK DAYS</a:t>
            </a:r>
            <a:r>
              <a:rPr lang="en-US" b="1" dirty="0">
                <a:latin typeface="Tahoma" panose="020B0604030504040204" pitchFamily="34" charset="0"/>
                <a:ea typeface="Tahoma" panose="020B0604030504040204" pitchFamily="34" charset="0"/>
                <a:cs typeface="Tahoma" panose="020B0604030504040204" pitchFamily="34" charset="0"/>
              </a:rPr>
              <a:t>—this is absolutely essential to get some of those larger blocks of time that you need for real reading, reflection and thinking. Take one day a week if at all possible and try to keep everything off the calendar, work from home on that day if it’s a good workplace for you.</a:t>
            </a:r>
          </a:p>
          <a:p>
            <a:pPr marL="514350" indent="-514350">
              <a:lnSpc>
                <a:spcPct val="120000"/>
              </a:lnSpc>
              <a:spcBef>
                <a:spcPts val="0"/>
              </a:spcBef>
              <a:buAutoNum type="arabicPeriod"/>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Don’t wait till it’s perfect</a:t>
            </a:r>
            <a:r>
              <a:rPr lang="en-US" b="1" dirty="0">
                <a:latin typeface="Tahoma" panose="020B0604030504040204" pitchFamily="34" charset="0"/>
                <a:ea typeface="Tahoma" panose="020B0604030504040204" pitchFamily="34" charset="0"/>
                <a:cs typeface="Tahoma" panose="020B0604030504040204" pitchFamily="34" charset="0"/>
              </a:rPr>
              <a:t>—send your writing into the world as soon as you can stomach it. You will be a significant critic of your own work, so get it out for peer review, submission to journals, etc. as soon as you can stand to do it. Remember, it will never be perfect. </a:t>
            </a:r>
          </a:p>
          <a:p>
            <a:pPr marL="514350" indent="-514350">
              <a:lnSpc>
                <a:spcPct val="120000"/>
              </a:lnSpc>
              <a:spcBef>
                <a:spcPts val="0"/>
              </a:spcBef>
              <a:buAutoNum type="arabicPeriod"/>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Don’t take it personally</a:t>
            </a:r>
            <a:r>
              <a:rPr lang="en-US" b="1" dirty="0">
                <a:latin typeface="Tahoma" panose="020B0604030504040204" pitchFamily="34" charset="0"/>
                <a:ea typeface="Tahoma" panose="020B0604030504040204" pitchFamily="34" charset="0"/>
                <a:cs typeface="Tahoma" panose="020B0604030504040204" pitchFamily="34" charset="0"/>
              </a:rPr>
              <a:t>—make sure that when you get reviews you put on your thickest skin and don’t be upset by what people say. Reviews are very mediated, so too often reviewers are not kind, they can be mean or cruel. It’s unfortunate, but true. We’ve all dealt with it, and I don’t see that process or the tenor of it changing anytime soon. </a:t>
            </a:r>
          </a:p>
          <a:p>
            <a:endParaRPr lang="en-US" dirty="0"/>
          </a:p>
        </p:txBody>
      </p:sp>
      <p:pic>
        <p:nvPicPr>
          <p:cNvPr id="5" name="Picture 4">
            <a:extLst>
              <a:ext uri="{FF2B5EF4-FFF2-40B4-BE49-F238E27FC236}">
                <a16:creationId xmlns:a16="http://schemas.microsoft.com/office/drawing/2014/main" id="{26CB76EE-B17F-40DD-B5DE-864AEEDD8A95}"/>
              </a:ext>
            </a:extLst>
          </p:cNvPr>
          <p:cNvPicPr>
            <a:picLocks noChangeAspect="1"/>
          </p:cNvPicPr>
          <p:nvPr/>
        </p:nvPicPr>
        <p:blipFill>
          <a:blip r:embed="rId3"/>
          <a:stretch>
            <a:fillRect/>
          </a:stretch>
        </p:blipFill>
        <p:spPr>
          <a:xfrm>
            <a:off x="10176094" y="5447670"/>
            <a:ext cx="2015905" cy="1343937"/>
          </a:xfrm>
          <a:prstGeom prst="rect">
            <a:avLst/>
          </a:prstGeom>
        </p:spPr>
      </p:pic>
    </p:spTree>
    <p:extLst>
      <p:ext uri="{BB962C8B-B14F-4D97-AF65-F5344CB8AC3E}">
        <p14:creationId xmlns:p14="http://schemas.microsoft.com/office/powerpoint/2010/main" val="2694003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832468" y="534829"/>
            <a:ext cx="10493477" cy="983247"/>
          </a:xfrm>
        </p:spPr>
        <p:txBody>
          <a:bodyPr>
            <a:normAutofit fontScale="90000"/>
          </a:bodyPr>
          <a:lstStyle/>
          <a:p>
            <a:pPr algn="ctr"/>
            <a:r>
              <a:rPr lang="en-US" b="1" dirty="0">
                <a:solidFill>
                  <a:srgbClr val="25262B"/>
                </a:solidFill>
                <a:latin typeface="Tahoma" panose="020B0604030504040204" pitchFamily="34" charset="0"/>
                <a:ea typeface="Tahoma" panose="020B0604030504040204" pitchFamily="34" charset="0"/>
                <a:cs typeface="Tahoma" panose="020B0604030504040204" pitchFamily="34" charset="0"/>
              </a:rPr>
              <a:t>Susie Gronseth, University of Houston</a:t>
            </a:r>
            <a:br>
              <a:rPr lang="en-US" b="1" dirty="0">
                <a:solidFill>
                  <a:srgbClr val="25262B"/>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25262B"/>
                </a:solidFill>
                <a:latin typeface="Tahoma" panose="020B0604030504040204" pitchFamily="34" charset="0"/>
                <a:ea typeface="Tahoma" panose="020B0604030504040204" pitchFamily="34" charset="0"/>
                <a:cs typeface="Tahoma" panose="020B0604030504040204" pitchFamily="34" charset="0"/>
              </a:rPr>
              <a:t>Writing…on a bus…in Africa</a:t>
            </a:r>
            <a:br>
              <a:rPr lang="en-US" b="1" dirty="0">
                <a:solidFill>
                  <a:srgbClr val="25262B"/>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25262B"/>
                </a:solidFill>
                <a:latin typeface="Tahoma" panose="020B0604030504040204" pitchFamily="34" charset="0"/>
                <a:ea typeface="Tahoma" panose="020B0604030504040204" pitchFamily="34" charset="0"/>
                <a:cs typeface="Tahoma" panose="020B0604030504040204" pitchFamily="34" charset="0"/>
                <a:hlinkClick r:id="rId3"/>
              </a:rPr>
              <a:t>https://uh.edu/education/about/directory/employee-profile/index.php?id=618</a:t>
            </a:r>
            <a:r>
              <a:rPr lang="en-US" sz="2000" b="1" dirty="0">
                <a:solidFill>
                  <a:srgbClr val="25262B"/>
                </a:solidFill>
                <a:latin typeface="Tahoma" panose="020B0604030504040204" pitchFamily="34" charset="0"/>
                <a:ea typeface="Tahoma" panose="020B0604030504040204" pitchFamily="34" charset="0"/>
                <a:cs typeface="Tahoma" panose="020B0604030504040204" pitchFamily="34" charset="0"/>
              </a:rPr>
              <a:t> </a:t>
            </a:r>
            <a:endParaRPr lang="en-US" dirty="0">
              <a:solidFill>
                <a:srgbClr val="25262B"/>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81913" y="2741930"/>
            <a:ext cx="4704080" cy="352806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150811" y="2741929"/>
            <a:ext cx="4704081" cy="3528061"/>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27027" r="7247"/>
          <a:stretch/>
        </p:blipFill>
        <p:spPr>
          <a:xfrm>
            <a:off x="194017" y="2153918"/>
            <a:ext cx="4122519" cy="4704081"/>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6F893B3-A580-41FC-8C5D-9AFD4579DFBA}"/>
              </a:ext>
            </a:extLst>
          </p:cNvPr>
          <p:cNvPicPr>
            <a:picLocks noChangeAspect="1"/>
          </p:cNvPicPr>
          <p:nvPr/>
        </p:nvPicPr>
        <p:blipFill>
          <a:blip r:embed="rId7"/>
          <a:stretch>
            <a:fillRect/>
          </a:stretch>
        </p:blipFill>
        <p:spPr>
          <a:xfrm>
            <a:off x="10541648" y="4397768"/>
            <a:ext cx="1634706" cy="2460232"/>
          </a:xfrm>
          <a:prstGeom prst="rect">
            <a:avLst/>
          </a:prstGeom>
        </p:spPr>
      </p:pic>
    </p:spTree>
    <p:extLst>
      <p:ext uri="{BB962C8B-B14F-4D97-AF65-F5344CB8AC3E}">
        <p14:creationId xmlns:p14="http://schemas.microsoft.com/office/powerpoint/2010/main" val="2882351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200" y="528088"/>
            <a:ext cx="10515600" cy="1325563"/>
          </a:xfrm>
        </p:spPr>
        <p:txBody>
          <a:bodyPr>
            <a:norm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5. Mike Sharples, Open University of UK</a:t>
            </a:r>
            <a:endParaRPr lang="en-US" sz="4000" dirty="0">
              <a:solidFill>
                <a:srgbClr val="0070C0"/>
              </a:solidFill>
            </a:endParaRPr>
          </a:p>
        </p:txBody>
      </p:sp>
      <p:pic>
        <p:nvPicPr>
          <p:cNvPr id="4098" name="c09bb076-d1ef-4cf5-97f9-5a3d6207ce59" descr="Image">
            <a:extLst>
              <a:ext uri="{FF2B5EF4-FFF2-40B4-BE49-F238E27FC236}">
                <a16:creationId xmlns:a16="http://schemas.microsoft.com/office/drawing/2014/main" id="{46CD149D-11D5-423A-A545-9B33A541F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779" y="2196085"/>
            <a:ext cx="6215886" cy="466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rofessor Mike Sharples | The Open University">
            <a:extLst>
              <a:ext uri="{FF2B5EF4-FFF2-40B4-BE49-F238E27FC236}">
                <a16:creationId xmlns:a16="http://schemas.microsoft.com/office/drawing/2014/main" id="{8D93D1C0-1D7E-4F1E-A8B8-E899AA7B0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467" y="2196363"/>
            <a:ext cx="3509727" cy="466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943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p:txBody>
          <a:bodyPr>
            <a:normAutofit/>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5. Mike Sharples, Open University of UK</a:t>
            </a:r>
          </a:p>
        </p:txBody>
      </p:sp>
      <p:sp>
        <p:nvSpPr>
          <p:cNvPr id="2" name="Content Placeholder 1">
            <a:extLst>
              <a:ext uri="{FF2B5EF4-FFF2-40B4-BE49-F238E27FC236}">
                <a16:creationId xmlns:a16="http://schemas.microsoft.com/office/drawing/2014/main" id="{E443625D-028F-4759-B1A1-8DC44719634E}"/>
              </a:ext>
            </a:extLst>
          </p:cNvPr>
          <p:cNvSpPr>
            <a:spLocks noGrp="1"/>
          </p:cNvSpPr>
          <p:nvPr>
            <p:ph idx="1"/>
          </p:nvPr>
        </p:nvSpPr>
        <p:spPr>
          <a:xfrm>
            <a:off x="838200" y="1427272"/>
            <a:ext cx="10515600" cy="4351338"/>
          </a:xfrm>
        </p:spPr>
        <p:txBody>
          <a:bodyPr>
            <a:normAutofit fontScale="55000" lnSpcReduction="20000"/>
          </a:bodyPr>
          <a:lstStyle/>
          <a:p>
            <a:pPr marL="514350" indent="-514350">
              <a:lnSpc>
                <a:spcPct val="120000"/>
              </a:lnSpc>
              <a:spcBef>
                <a:spcPts val="0"/>
              </a:spcBef>
              <a:buFont typeface="+mj-lt"/>
              <a:buAutoNum type="arabicPeriod"/>
            </a:pPr>
            <a:r>
              <a:rPr lang="en-GB" sz="3300" b="1" dirty="0">
                <a:latin typeface="Tahoma" panose="020B0604030504040204" pitchFamily="34" charset="0"/>
                <a:ea typeface="Tahoma" panose="020B0604030504040204" pitchFamily="34" charset="0"/>
                <a:cs typeface="Tahoma" panose="020B0604030504040204" pitchFamily="34" charset="0"/>
              </a:rPr>
              <a:t>Try to </a:t>
            </a: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write something each day</a:t>
            </a:r>
            <a:r>
              <a:rPr lang="en-GB" sz="3300" b="1" dirty="0">
                <a:latin typeface="Tahoma" panose="020B0604030504040204" pitchFamily="34" charset="0"/>
                <a:ea typeface="Tahoma" panose="020B0604030504040204" pitchFamily="34" charset="0"/>
                <a:cs typeface="Tahoma" panose="020B0604030504040204" pitchFamily="34" charset="0"/>
              </a:rPr>
              <a:t>, even if it’s just a sentence</a:t>
            </a:r>
            <a:endParaRPr lang="en-US" sz="3300" b="1" dirty="0">
              <a:latin typeface="Tahoma" panose="020B0604030504040204" pitchFamily="34" charset="0"/>
              <a:ea typeface="Tahoma" panose="020B0604030504040204" pitchFamily="34" charset="0"/>
              <a:cs typeface="Tahoma" panose="020B0604030504040204" pitchFamily="34" charset="0"/>
            </a:endParaRPr>
          </a:p>
          <a:p>
            <a:pPr marL="514350" lvl="0" indent="-514350">
              <a:lnSpc>
                <a:spcPct val="120000"/>
              </a:lnSpc>
              <a:spcBef>
                <a:spcPts val="0"/>
              </a:spcBef>
              <a:buFont typeface="+mj-lt"/>
              <a:buAutoNum type="arabicPeriod"/>
            </a:pP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Find your best time for writing </a:t>
            </a:r>
            <a:r>
              <a:rPr lang="en-GB" sz="3300" b="1" dirty="0">
                <a:latin typeface="Tahoma" panose="020B0604030504040204" pitchFamily="34" charset="0"/>
                <a:ea typeface="Tahoma" panose="020B0604030504040204" pitchFamily="34" charset="0"/>
                <a:cs typeface="Tahoma" panose="020B0604030504040204" pitchFamily="34" charset="0"/>
              </a:rPr>
              <a:t>(for me it’s 6am) and try to protect it from outside influences (including email and texts)</a:t>
            </a:r>
            <a:endParaRPr lang="en-US" sz="3300" b="1" dirty="0">
              <a:latin typeface="Tahoma" panose="020B0604030504040204" pitchFamily="34" charset="0"/>
              <a:ea typeface="Tahoma" panose="020B0604030504040204" pitchFamily="34" charset="0"/>
              <a:cs typeface="Tahoma" panose="020B0604030504040204" pitchFamily="34" charset="0"/>
            </a:endParaRPr>
          </a:p>
          <a:p>
            <a:pPr marL="514350" lvl="0" indent="-514350">
              <a:lnSpc>
                <a:spcPct val="120000"/>
              </a:lnSpc>
              <a:spcBef>
                <a:spcPts val="0"/>
              </a:spcBef>
              <a:buFont typeface="+mj-lt"/>
              <a:buAutoNum type="arabicPeriod"/>
            </a:pPr>
            <a:r>
              <a:rPr lang="en-GB" sz="3300" b="1" dirty="0">
                <a:latin typeface="Tahoma" panose="020B0604030504040204" pitchFamily="34" charset="0"/>
                <a:ea typeface="Tahoma" panose="020B0604030504040204" pitchFamily="34" charset="0"/>
                <a:cs typeface="Tahoma" panose="020B0604030504040204" pitchFamily="34" charset="0"/>
              </a:rPr>
              <a:t>If you are stuck in writing a book, then </a:t>
            </a: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consider taking a month’s leave</a:t>
            </a:r>
            <a:r>
              <a:rPr lang="en-GB" sz="3300" b="1" dirty="0">
                <a:latin typeface="Tahoma" panose="020B0604030504040204" pitchFamily="34" charset="0"/>
                <a:ea typeface="Tahoma" panose="020B0604030504040204" pitchFamily="34" charset="0"/>
                <a:cs typeface="Tahoma" panose="020B0604030504040204" pitchFamily="34" charset="0"/>
              </a:rPr>
              <a:t>, take yourself off to a secluded cottage, set yourself a word target (e.g. 1000 words) and don’t go to bed until you’ve achieved it</a:t>
            </a:r>
            <a:endParaRPr lang="en-US" sz="3300" b="1" dirty="0">
              <a:latin typeface="Tahoma" panose="020B0604030504040204" pitchFamily="34" charset="0"/>
              <a:ea typeface="Tahoma" panose="020B0604030504040204" pitchFamily="34" charset="0"/>
              <a:cs typeface="Tahoma" panose="020B0604030504040204" pitchFamily="34" charset="0"/>
            </a:endParaRPr>
          </a:p>
          <a:p>
            <a:pPr marL="514350" lvl="0" indent="-514350">
              <a:lnSpc>
                <a:spcPct val="120000"/>
              </a:lnSpc>
              <a:spcBef>
                <a:spcPts val="0"/>
              </a:spcBef>
              <a:buFont typeface="+mj-lt"/>
              <a:buAutoNum type="arabicPeriod"/>
            </a:pPr>
            <a:r>
              <a:rPr lang="en-GB" sz="3300" b="1" dirty="0">
                <a:latin typeface="Tahoma" panose="020B0604030504040204" pitchFamily="34" charset="0"/>
                <a:ea typeface="Tahoma" panose="020B0604030504040204" pitchFamily="34" charset="0"/>
                <a:cs typeface="Tahoma" panose="020B0604030504040204" pitchFamily="34" charset="0"/>
              </a:rPr>
              <a:t>Read (and memorise, and practise) </a:t>
            </a: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George Orwell’s six rules for writing clear prose </a:t>
            </a:r>
            <a:r>
              <a:rPr lang="en-GB" sz="3300" b="1" dirty="0">
                <a:latin typeface="Tahoma" panose="020B0604030504040204" pitchFamily="34" charset="0"/>
                <a:ea typeface="Tahoma" panose="020B0604030504040204" pitchFamily="34" charset="0"/>
                <a:cs typeface="Tahoma" panose="020B0604030504040204" pitchFamily="34" charset="0"/>
              </a:rPr>
              <a:t>(see, </a:t>
            </a:r>
            <a:r>
              <a:rPr lang="en-GB" sz="3300" b="1" dirty="0" err="1">
                <a:latin typeface="Tahoma" panose="020B0604030504040204" pitchFamily="34" charset="0"/>
                <a:ea typeface="Tahoma" panose="020B0604030504040204" pitchFamily="34" charset="0"/>
                <a:cs typeface="Tahoma" panose="020B0604030504040204" pitchFamily="34" charset="0"/>
              </a:rPr>
              <a:t>e.e.</a:t>
            </a:r>
            <a:r>
              <a:rPr lang="en-GB" sz="3300" b="1" dirty="0">
                <a:latin typeface="Tahoma" panose="020B0604030504040204" pitchFamily="34" charset="0"/>
                <a:ea typeface="Tahoma" panose="020B0604030504040204" pitchFamily="34" charset="0"/>
                <a:cs typeface="Tahoma" panose="020B0604030504040204" pitchFamily="34" charset="0"/>
              </a:rPr>
              <a:t> </a:t>
            </a:r>
            <a:r>
              <a:rPr lang="en-GB" sz="3300" b="1" u="sng" dirty="0">
                <a:latin typeface="Tahoma" panose="020B0604030504040204" pitchFamily="34" charset="0"/>
                <a:ea typeface="Tahoma" panose="020B0604030504040204" pitchFamily="34" charset="0"/>
                <a:cs typeface="Tahoma" panose="020B0604030504040204" pitchFamily="34" charset="0"/>
                <a:hlinkClick r:id="rId2"/>
              </a:rPr>
              <a:t>https://www.openculture.com/2016/05/george-orwells-six-rules-for-writing-clear-and-tight-prose.html</a:t>
            </a:r>
            <a:r>
              <a:rPr lang="en-GB" sz="3300" b="1" dirty="0">
                <a:latin typeface="Tahoma" panose="020B0604030504040204" pitchFamily="34" charset="0"/>
                <a:ea typeface="Tahoma" panose="020B0604030504040204" pitchFamily="34" charset="0"/>
                <a:cs typeface="Tahoma" panose="020B0604030504040204" pitchFamily="34" charset="0"/>
              </a:rPr>
              <a:t>)</a:t>
            </a:r>
            <a:endParaRPr lang="en-US" sz="3300" b="1" dirty="0">
              <a:latin typeface="Tahoma" panose="020B0604030504040204" pitchFamily="34" charset="0"/>
              <a:ea typeface="Tahoma" panose="020B0604030504040204" pitchFamily="34" charset="0"/>
              <a:cs typeface="Tahoma" panose="020B0604030504040204" pitchFamily="34" charset="0"/>
            </a:endParaRPr>
          </a:p>
          <a:p>
            <a:pPr marL="514350" lvl="0" indent="-514350">
              <a:lnSpc>
                <a:spcPct val="120000"/>
              </a:lnSpc>
              <a:spcBef>
                <a:spcPts val="0"/>
              </a:spcBef>
              <a:buFont typeface="+mj-lt"/>
              <a:buAutoNum type="arabicPeriod"/>
            </a:pPr>
            <a:r>
              <a:rPr lang="en-GB" sz="3300" b="1" dirty="0">
                <a:latin typeface="Tahoma" panose="020B0604030504040204" pitchFamily="34" charset="0"/>
                <a:ea typeface="Tahoma" panose="020B0604030504040204" pitchFamily="34" charset="0"/>
                <a:cs typeface="Tahoma" panose="020B0604030504040204" pitchFamily="34" charset="0"/>
              </a:rPr>
              <a:t>Otherwise, ignore anyone who says that there is a “best” way to write – there isn’t (such as “create an outline plan”, or “write what comes into your mind, then revise”). </a:t>
            </a: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Successful writers have a variety of writing methods.</a:t>
            </a:r>
            <a:endPar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514350" lvl="0" indent="-514350">
              <a:lnSpc>
                <a:spcPct val="120000"/>
              </a:lnSpc>
              <a:spcBef>
                <a:spcPts val="0"/>
              </a:spcBef>
              <a:buFont typeface="+mj-lt"/>
              <a:buAutoNum type="arabicPeriod"/>
            </a:pPr>
            <a:r>
              <a:rPr lang="en-GB" sz="3300" b="1" dirty="0">
                <a:latin typeface="Tahoma" panose="020B0604030504040204" pitchFamily="34" charset="0"/>
                <a:ea typeface="Tahoma" panose="020B0604030504040204" pitchFamily="34" charset="0"/>
                <a:cs typeface="Tahoma" panose="020B0604030504040204" pitchFamily="34" charset="0"/>
              </a:rPr>
              <a:t>And if the words really won’t flow, then don’t force them. </a:t>
            </a:r>
            <a:r>
              <a:rPr lang="en-GB" sz="3300" b="1" dirty="0">
                <a:solidFill>
                  <a:srgbClr val="FF0000"/>
                </a:solidFill>
                <a:latin typeface="Tahoma" panose="020B0604030504040204" pitchFamily="34" charset="0"/>
                <a:ea typeface="Tahoma" panose="020B0604030504040204" pitchFamily="34" charset="0"/>
                <a:cs typeface="Tahoma" panose="020B0604030504040204" pitchFamily="34" charset="0"/>
              </a:rPr>
              <a:t>Take a walk, or a shower.</a:t>
            </a:r>
            <a:endPar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5" name="Picture 4" descr="A person wearing a suit and tie&#10;&#10;Description automatically generated">
            <a:extLst>
              <a:ext uri="{FF2B5EF4-FFF2-40B4-BE49-F238E27FC236}">
                <a16:creationId xmlns:a16="http://schemas.microsoft.com/office/drawing/2014/main" id="{E841DEED-5FCA-4179-81EE-86EB6DF4D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360" y="5178582"/>
            <a:ext cx="1100889" cy="1679418"/>
          </a:xfrm>
          <a:prstGeom prst="rect">
            <a:avLst/>
          </a:prstGeom>
        </p:spPr>
      </p:pic>
    </p:spTree>
    <p:extLst>
      <p:ext uri="{BB962C8B-B14F-4D97-AF65-F5344CB8AC3E}">
        <p14:creationId xmlns:p14="http://schemas.microsoft.com/office/powerpoint/2010/main" val="2287290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784412" y="603330"/>
            <a:ext cx="10568634" cy="2103656"/>
          </a:xfrm>
        </p:spPr>
        <p:txBody>
          <a:bodyPr>
            <a:normAutofit/>
          </a:bodyPr>
          <a:lstStyle/>
          <a:p>
            <a:pPr>
              <a:lnSpc>
                <a:spcPct val="100000"/>
              </a:lnSpc>
            </a:pP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6. Yong Zhao, University of Kansas</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Suggestion 1: Writing is easy and thinking is hard.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I spend all the time thinking </a:t>
            </a:r>
            <a:r>
              <a:rPr lang="en-US" sz="1600" b="1" dirty="0">
                <a:latin typeface="Tahoma" panose="020B0604030504040204" pitchFamily="34" charset="0"/>
                <a:ea typeface="Tahoma" panose="020B0604030504040204" pitchFamily="34" charset="0"/>
                <a:cs typeface="Tahoma" panose="020B0604030504040204" pitchFamily="34" charset="0"/>
              </a:rPr>
              <a:t>and honestly much less time putting my thoughts down. So, keep the ideas in your head and think a lot.</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Suggestion 2: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Read a lot, read things </a:t>
            </a:r>
            <a:r>
              <a:rPr lang="en-US" sz="1600" b="1" dirty="0">
                <a:latin typeface="Tahoma" panose="020B0604030504040204" pitchFamily="34" charset="0"/>
                <a:ea typeface="Tahoma" panose="020B0604030504040204" pitchFamily="34" charset="0"/>
                <a:cs typeface="Tahoma" panose="020B0604030504040204" pitchFamily="34" charset="0"/>
              </a:rPr>
              <a:t>that may or may not be directly relevant to your topic. It's very important for me to read news, stories, science, philosophy, history, and future.</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Suggestion 3: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Keep writing</a:t>
            </a:r>
            <a:r>
              <a:rPr lang="en-US" sz="1600" b="1" dirty="0">
                <a:latin typeface="Tahoma" panose="020B0604030504040204" pitchFamily="34" charset="0"/>
                <a:ea typeface="Tahoma" panose="020B0604030504040204" pitchFamily="34" charset="0"/>
                <a:cs typeface="Tahoma" panose="020B0604030504040204" pitchFamily="34" charset="0"/>
              </a:rPr>
              <a:t>. Writing is what drives me to think and read.</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https://distinguishedprofessors.ku.edu/professor/zhao-y</a:t>
            </a:r>
            <a:r>
              <a:rPr lang="en-US" sz="16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descr="A desk with a computer on a table&#10;&#10;Description automatically generated">
            <a:extLst>
              <a:ext uri="{FF2B5EF4-FFF2-40B4-BE49-F238E27FC236}">
                <a16:creationId xmlns:a16="http://schemas.microsoft.com/office/drawing/2014/main" id="{4DF39B10-9C95-4F8D-80EA-406DEDA38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8959"/>
            <a:ext cx="4412056" cy="3309042"/>
          </a:xfrm>
          <a:prstGeom prst="rect">
            <a:avLst/>
          </a:prstGeom>
        </p:spPr>
      </p:pic>
      <p:pic>
        <p:nvPicPr>
          <p:cNvPr id="6" name="Picture 5" descr="A desk with a computer sitting on top of a table&#10;&#10;Description automatically generated">
            <a:extLst>
              <a:ext uri="{FF2B5EF4-FFF2-40B4-BE49-F238E27FC236}">
                <a16:creationId xmlns:a16="http://schemas.microsoft.com/office/drawing/2014/main" id="{195EBE33-DF3C-4BF7-A75C-9AB80C425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390" y="3548958"/>
            <a:ext cx="4412055" cy="3309042"/>
          </a:xfrm>
          <a:prstGeom prst="rect">
            <a:avLst/>
          </a:prstGeom>
        </p:spPr>
      </p:pic>
      <p:pic>
        <p:nvPicPr>
          <p:cNvPr id="5" name="Picture 4">
            <a:extLst>
              <a:ext uri="{FF2B5EF4-FFF2-40B4-BE49-F238E27FC236}">
                <a16:creationId xmlns:a16="http://schemas.microsoft.com/office/drawing/2014/main" id="{20DC6D0A-C8B1-4A01-AA3A-2E14399FAB2B}"/>
              </a:ext>
            </a:extLst>
          </p:cNvPr>
          <p:cNvPicPr>
            <a:picLocks noChangeAspect="1"/>
          </p:cNvPicPr>
          <p:nvPr/>
        </p:nvPicPr>
        <p:blipFill>
          <a:blip r:embed="rId5"/>
          <a:stretch>
            <a:fillRect/>
          </a:stretch>
        </p:blipFill>
        <p:spPr>
          <a:xfrm>
            <a:off x="9033279" y="3911559"/>
            <a:ext cx="3158721" cy="2946441"/>
          </a:xfrm>
          <a:prstGeom prst="rect">
            <a:avLst/>
          </a:prstGeom>
        </p:spPr>
      </p:pic>
    </p:spTree>
    <p:extLst>
      <p:ext uri="{BB962C8B-B14F-4D97-AF65-F5344CB8AC3E}">
        <p14:creationId xmlns:p14="http://schemas.microsoft.com/office/powerpoint/2010/main" val="2798448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E80E5-64E0-4FDE-A86D-1C2EC7113C3A}"/>
              </a:ext>
            </a:extLst>
          </p:cNvPr>
          <p:cNvSpPr>
            <a:spLocks noGrp="1"/>
          </p:cNvSpPr>
          <p:nvPr>
            <p:ph type="title"/>
          </p:nvPr>
        </p:nvSpPr>
        <p:spPr>
          <a:xfrm>
            <a:off x="838200" y="473415"/>
            <a:ext cx="10379044" cy="2432747"/>
          </a:xfrm>
        </p:spPr>
        <p:txBody>
          <a:bodyPr>
            <a:noAutofit/>
          </a:bodyPr>
          <a:lstStyle/>
          <a:p>
            <a:pPr>
              <a:lnSpc>
                <a:spcPct val="100000"/>
              </a:lnSpc>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7. Charles Graham, BYU</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1.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Set aside a couple of blocks of time </a:t>
            </a:r>
            <a:r>
              <a:rPr lang="en-US" sz="1800" b="1" dirty="0">
                <a:latin typeface="Tahoma" panose="020B0604030504040204" pitchFamily="34" charset="0"/>
                <a:ea typeface="Tahoma" panose="020B0604030504040204" pitchFamily="34" charset="0"/>
                <a:cs typeface="Tahoma" panose="020B0604030504040204" pitchFamily="34" charset="0"/>
              </a:rPr>
              <a:t>each week (daily if possible - but this rarely works for me) to dedicate to writing.</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2.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Collaborate with others </a:t>
            </a:r>
            <a:r>
              <a:rPr lang="en-US" sz="1800" b="1" dirty="0">
                <a:latin typeface="Tahoma" panose="020B0604030504040204" pitchFamily="34" charset="0"/>
                <a:ea typeface="Tahoma" panose="020B0604030504040204" pitchFamily="34" charset="0"/>
                <a:cs typeface="Tahoma" panose="020B0604030504040204" pitchFamily="34" charset="0"/>
              </a:rPr>
              <a:t>on writing because it is </a:t>
            </a:r>
            <a:r>
              <a:rPr lang="en-US" sz="1800" b="1" dirty="0" err="1">
                <a:latin typeface="Tahoma" panose="020B0604030504040204" pitchFamily="34" charset="0"/>
                <a:ea typeface="Tahoma" panose="020B0604030504040204" pitchFamily="34" charset="0"/>
                <a:cs typeface="Tahoma" panose="020B0604030504040204" pitchFamily="34" charset="0"/>
              </a:rPr>
              <a:t>funner</a:t>
            </a:r>
            <a:r>
              <a:rPr lang="en-US" sz="1800" b="1" dirty="0">
                <a:latin typeface="Tahoma" panose="020B0604030504040204" pitchFamily="34" charset="0"/>
                <a:ea typeface="Tahoma" panose="020B0604030504040204" pitchFamily="34" charset="0"/>
                <a:cs typeface="Tahoma" panose="020B0604030504040204" pitchFamily="34" charset="0"/>
              </a:rPr>
              <a:t> and commitments to colleagues will motivate you to stay on task when it is hard.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3.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Banish discouraging thoughts</a:t>
            </a:r>
            <a:r>
              <a:rPr lang="en-US" sz="1800" b="1" dirty="0">
                <a:latin typeface="Tahoma" panose="020B0604030504040204" pitchFamily="34" charset="0"/>
                <a:ea typeface="Tahoma" panose="020B0604030504040204" pitchFamily="34" charset="0"/>
                <a:cs typeface="Tahoma" panose="020B0604030504040204" pitchFamily="34" charset="0"/>
              </a:rPr>
              <a:t>. . . I have realized that all academic writers experience difficulty and failure. Publishing comes to those who persist and don’t let failure keep them down.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https://education.byu.edu/directory/view/charles-graham</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a:extLst>
              <a:ext uri="{FF2B5EF4-FFF2-40B4-BE49-F238E27FC236}">
                <a16:creationId xmlns:a16="http://schemas.microsoft.com/office/drawing/2014/main" id="{1A91BCD5-FC9C-43EC-A774-0CC52CE59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251" y="3075915"/>
            <a:ext cx="5042780" cy="378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56B4E25-7A29-41EE-BB64-0625BBA60B99}"/>
              </a:ext>
            </a:extLst>
          </p:cNvPr>
          <p:cNvPicPr>
            <a:picLocks noChangeAspect="1"/>
          </p:cNvPicPr>
          <p:nvPr/>
        </p:nvPicPr>
        <p:blipFill>
          <a:blip r:embed="rId4"/>
          <a:stretch>
            <a:fillRect/>
          </a:stretch>
        </p:blipFill>
        <p:spPr>
          <a:xfrm>
            <a:off x="7016437" y="3046125"/>
            <a:ext cx="2722768" cy="3811876"/>
          </a:xfrm>
          <a:prstGeom prst="rect">
            <a:avLst/>
          </a:prstGeom>
        </p:spPr>
      </p:pic>
    </p:spTree>
    <p:extLst>
      <p:ext uri="{BB962C8B-B14F-4D97-AF65-F5344CB8AC3E}">
        <p14:creationId xmlns:p14="http://schemas.microsoft.com/office/powerpoint/2010/main" val="2494709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82A3B-CBE4-4F30-ACD6-5E9CAC610921}"/>
              </a:ext>
            </a:extLst>
          </p:cNvPr>
          <p:cNvSpPr>
            <a:spLocks noGrp="1"/>
          </p:cNvSpPr>
          <p:nvPr>
            <p:ph type="title"/>
          </p:nvPr>
        </p:nvSpPr>
        <p:spPr>
          <a:xfrm>
            <a:off x="838200" y="495753"/>
            <a:ext cx="10741640" cy="2547124"/>
          </a:xfrm>
        </p:spPr>
        <p:txBody>
          <a:bodyPr>
            <a:normAutofit fontScale="90000"/>
          </a:bodyPr>
          <a:lstStyle/>
          <a:p>
            <a:pPr>
              <a:lnSpc>
                <a:spcPct val="100000"/>
              </a:lnSpc>
            </a:pP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8. Sheila Jagannathan, The World Bank</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1. Outline your storyline.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2. Start strong with emotional appeal.</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3. Think of catchy title and sub-titles.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4. Bring in lot of examples to make your writing come alive.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5. Add visuals to make the writing stick.</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6. End with a call for action.</a:t>
            </a:r>
          </a:p>
        </p:txBody>
      </p:sp>
      <p:pic>
        <p:nvPicPr>
          <p:cNvPr id="5" name="Picture 4" descr="A person sitting on a bench&#10;&#10;Description automatically generated">
            <a:extLst>
              <a:ext uri="{FF2B5EF4-FFF2-40B4-BE49-F238E27FC236}">
                <a16:creationId xmlns:a16="http://schemas.microsoft.com/office/drawing/2014/main" id="{28C37413-2053-4ABE-B47F-8C1069C2A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17612"/>
            <a:ext cx="2655290" cy="3540387"/>
          </a:xfrm>
          <a:prstGeom prst="rect">
            <a:avLst/>
          </a:prstGeom>
        </p:spPr>
      </p:pic>
      <p:pic>
        <p:nvPicPr>
          <p:cNvPr id="7" name="Picture 6" descr="A person sitting at a table&#10;&#10;Description automatically generated">
            <a:extLst>
              <a:ext uri="{FF2B5EF4-FFF2-40B4-BE49-F238E27FC236}">
                <a16:creationId xmlns:a16="http://schemas.microsoft.com/office/drawing/2014/main" id="{F2E8EF4E-4839-4BD5-911A-CBD00FFCB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291" y="3283013"/>
            <a:ext cx="2681239" cy="3574986"/>
          </a:xfrm>
          <a:prstGeom prst="rect">
            <a:avLst/>
          </a:prstGeom>
        </p:spPr>
      </p:pic>
      <p:pic>
        <p:nvPicPr>
          <p:cNvPr id="6" name="Picture 5" descr="A person sitting in front of a computer&#10;&#10;Description automatically generated">
            <a:extLst>
              <a:ext uri="{FF2B5EF4-FFF2-40B4-BE49-F238E27FC236}">
                <a16:creationId xmlns:a16="http://schemas.microsoft.com/office/drawing/2014/main" id="{4F2DD2BD-01C5-40AA-892D-7AB75C297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530" y="3283013"/>
            <a:ext cx="2655291" cy="3540387"/>
          </a:xfrm>
          <a:prstGeom prst="rect">
            <a:avLst/>
          </a:prstGeom>
        </p:spPr>
      </p:pic>
      <p:pic>
        <p:nvPicPr>
          <p:cNvPr id="3" name="Picture 2">
            <a:extLst>
              <a:ext uri="{FF2B5EF4-FFF2-40B4-BE49-F238E27FC236}">
                <a16:creationId xmlns:a16="http://schemas.microsoft.com/office/drawing/2014/main" id="{FC861DF6-A721-4B3D-A6D0-430ED4DFB79A}"/>
              </a:ext>
            </a:extLst>
          </p:cNvPr>
          <p:cNvPicPr>
            <a:picLocks noChangeAspect="1"/>
          </p:cNvPicPr>
          <p:nvPr/>
        </p:nvPicPr>
        <p:blipFill>
          <a:blip r:embed="rId5"/>
          <a:stretch>
            <a:fillRect/>
          </a:stretch>
        </p:blipFill>
        <p:spPr>
          <a:xfrm>
            <a:off x="8646058" y="4833732"/>
            <a:ext cx="3545941" cy="1989667"/>
          </a:xfrm>
          <a:prstGeom prst="rect">
            <a:avLst/>
          </a:prstGeom>
        </p:spPr>
      </p:pic>
      <p:pic>
        <p:nvPicPr>
          <p:cNvPr id="4" name="Picture 3">
            <a:extLst>
              <a:ext uri="{FF2B5EF4-FFF2-40B4-BE49-F238E27FC236}">
                <a16:creationId xmlns:a16="http://schemas.microsoft.com/office/drawing/2014/main" id="{E2FF6B04-DB54-4486-A0F2-7DDF5A50501D}"/>
              </a:ext>
            </a:extLst>
          </p:cNvPr>
          <p:cNvPicPr>
            <a:picLocks noChangeAspect="1"/>
          </p:cNvPicPr>
          <p:nvPr/>
        </p:nvPicPr>
        <p:blipFill>
          <a:blip r:embed="rId6"/>
          <a:stretch>
            <a:fillRect/>
          </a:stretch>
        </p:blipFill>
        <p:spPr>
          <a:xfrm>
            <a:off x="8616705" y="2427101"/>
            <a:ext cx="3604645" cy="2406631"/>
          </a:xfrm>
          <a:prstGeom prst="rect">
            <a:avLst/>
          </a:prstGeom>
        </p:spPr>
      </p:pic>
    </p:spTree>
    <p:extLst>
      <p:ext uri="{BB962C8B-B14F-4D97-AF65-F5344CB8AC3E}">
        <p14:creationId xmlns:p14="http://schemas.microsoft.com/office/powerpoint/2010/main" val="4019871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window, kitchen, table&#10;&#10;Description automatically generated">
            <a:extLst>
              <a:ext uri="{FF2B5EF4-FFF2-40B4-BE49-F238E27FC236}">
                <a16:creationId xmlns:a16="http://schemas.microsoft.com/office/drawing/2014/main" id="{199587EA-8F19-44D2-8634-139D0F359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45406" y="3705703"/>
            <a:ext cx="3676810" cy="2757608"/>
          </a:xfrm>
          <a:prstGeom prst="rect">
            <a:avLst/>
          </a:prstGeom>
        </p:spPr>
      </p:pic>
      <p:pic>
        <p:nvPicPr>
          <p:cNvPr id="11" name="Picture 10" descr="A picture containing indoor, table, sitting, chair&#10;&#10;Description automatically generated">
            <a:extLst>
              <a:ext uri="{FF2B5EF4-FFF2-40B4-BE49-F238E27FC236}">
                <a16:creationId xmlns:a16="http://schemas.microsoft.com/office/drawing/2014/main" id="{4EB95C65-36DB-4674-8DFD-89CFDF3F0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80" y="3181190"/>
            <a:ext cx="3199040" cy="3741722"/>
          </a:xfrm>
          <a:prstGeom prst="rect">
            <a:avLst/>
          </a:prstGeom>
        </p:spPr>
      </p:pic>
      <p:sp>
        <p:nvSpPr>
          <p:cNvPr id="2" name="Title 1">
            <a:extLst>
              <a:ext uri="{FF2B5EF4-FFF2-40B4-BE49-F238E27FC236}">
                <a16:creationId xmlns:a16="http://schemas.microsoft.com/office/drawing/2014/main" id="{077F89A6-DAC3-4077-87B4-D5D6F7148DC7}"/>
              </a:ext>
            </a:extLst>
          </p:cNvPr>
          <p:cNvSpPr>
            <a:spLocks noGrp="1"/>
          </p:cNvSpPr>
          <p:nvPr>
            <p:ph type="title"/>
          </p:nvPr>
        </p:nvSpPr>
        <p:spPr>
          <a:xfrm>
            <a:off x="829323" y="652550"/>
            <a:ext cx="10349753" cy="2305951"/>
          </a:xfrm>
        </p:spPr>
        <p:txBody>
          <a:bodyPr>
            <a:noAutofit/>
          </a:bodyPr>
          <a:lstStyle/>
          <a:p>
            <a:pPr>
              <a:lnSpc>
                <a:spcPct val="100000"/>
              </a:lnSpc>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9. Kira King, Director of Instructional Design and Learning Solutions, Decision Simulation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I am sending you two photos. One is of my office. You will see my "Next Window" sign. Chris got that for me when a bank was closing. I keep it there to lighten things up. I am also sending you a photo of the kids' study room. I go there if I have writer's block and need seclusion to force myself to sit, uninterrupted and focus. </a:t>
            </a:r>
          </a:p>
        </p:txBody>
      </p:sp>
      <p:pic>
        <p:nvPicPr>
          <p:cNvPr id="4" name="Picture 3" descr="A person wearing a suit and tie&#10;&#10;Description automatically generated">
            <a:extLst>
              <a:ext uri="{FF2B5EF4-FFF2-40B4-BE49-F238E27FC236}">
                <a16:creationId xmlns:a16="http://schemas.microsoft.com/office/drawing/2014/main" id="{7055A99B-CB3D-4EB5-84F1-6971C382D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385" y="3127402"/>
            <a:ext cx="2665426" cy="3730598"/>
          </a:xfrm>
          <a:prstGeom prst="rect">
            <a:avLst/>
          </a:prstGeom>
        </p:spPr>
      </p:pic>
    </p:spTree>
    <p:extLst>
      <p:ext uri="{BB962C8B-B14F-4D97-AF65-F5344CB8AC3E}">
        <p14:creationId xmlns:p14="http://schemas.microsoft.com/office/powerpoint/2010/main" val="4262254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89A6-DAC3-4077-87B4-D5D6F7148DC7}"/>
              </a:ext>
            </a:extLst>
          </p:cNvPr>
          <p:cNvSpPr>
            <a:spLocks noGrp="1"/>
          </p:cNvSpPr>
          <p:nvPr>
            <p:ph type="title"/>
          </p:nvPr>
        </p:nvSpPr>
        <p:spPr/>
        <p:txBody>
          <a:bodyPr>
            <a:noAutofit/>
          </a:bodyPr>
          <a:lstStyle/>
          <a:p>
            <a:pPr>
              <a:lnSpc>
                <a:spcPct val="100000"/>
              </a:lnSpc>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9. Kira King, Director of Instructional Design and Learning Solutions, Decision Simulation</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EF66F4C8-B985-4FC9-AA5E-56DC85207519}"/>
              </a:ext>
            </a:extLst>
          </p:cNvPr>
          <p:cNvSpPr>
            <a:spLocks noGrp="1"/>
          </p:cNvSpPr>
          <p:nvPr>
            <p:ph idx="1"/>
          </p:nvPr>
        </p:nvSpPr>
        <p:spPr/>
        <p:txBody>
          <a:bodyPr>
            <a:normAutofit fontScale="55000" lnSpcReduction="20000"/>
          </a:bodyPr>
          <a:lstStyle/>
          <a:p>
            <a:pPr marL="0" indent="0">
              <a:lnSpc>
                <a:spcPct val="120000"/>
              </a:lnSpc>
              <a:spcBef>
                <a:spcPts val="0"/>
              </a:spcBef>
              <a:buNone/>
            </a:pPr>
            <a:r>
              <a:rPr lang="en-US" sz="4400" b="1" dirty="0">
                <a:latin typeface="Tahoma" panose="020B0604030504040204" pitchFamily="34" charset="0"/>
                <a:ea typeface="Tahoma" panose="020B0604030504040204" pitchFamily="34" charset="0"/>
                <a:cs typeface="Tahoma" panose="020B0604030504040204" pitchFamily="34" charset="0"/>
              </a:rPr>
              <a:t>Writing Tips: </a:t>
            </a:r>
          </a:p>
          <a:p>
            <a:pPr marL="514350" indent="-514350">
              <a:lnSpc>
                <a:spcPct val="120000"/>
              </a:lnSpc>
              <a:spcBef>
                <a:spcPts val="0"/>
              </a:spcBef>
              <a:buFont typeface="+mj-lt"/>
              <a:buAutoNum type="arabicPeriod"/>
            </a:pP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Preparation: </a:t>
            </a:r>
            <a:r>
              <a:rPr lang="en-US" b="1" dirty="0">
                <a:latin typeface="Tahoma" panose="020B0604030504040204" pitchFamily="34" charset="0"/>
                <a:ea typeface="Tahoma" panose="020B0604030504040204" pitchFamily="34" charset="0"/>
                <a:cs typeface="Tahoma" panose="020B0604030504040204" pitchFamily="34" charset="0"/>
              </a:rPr>
              <a:t>I prepare to write by reading all critical literature and typing relevant quotations into a Word document. The act of typing the quotes helps me create a mental schemata of the related concepts. I will then write a summary of my argument at the beginning of the document and organize key quotes into a sequence. Print out the quotation notes and have that handy for reference. Keep all other relevant literature nearby for reference.</a:t>
            </a:r>
          </a:p>
          <a:p>
            <a:pPr marL="514350" indent="-514350">
              <a:lnSpc>
                <a:spcPct val="120000"/>
              </a:lnSpc>
              <a:spcBef>
                <a:spcPts val="0"/>
              </a:spcBef>
              <a:buFont typeface="+mj-lt"/>
              <a:buAutoNum type="arabicPeriod"/>
            </a:pP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Writing: </a:t>
            </a:r>
            <a:r>
              <a:rPr lang="en-US" b="1" dirty="0">
                <a:latin typeface="Tahoma" panose="020B0604030504040204" pitchFamily="34" charset="0"/>
                <a:ea typeface="Tahoma" panose="020B0604030504040204" pitchFamily="34" charset="0"/>
                <a:cs typeface="Tahoma" panose="020B0604030504040204" pitchFamily="34" charset="0"/>
              </a:rPr>
              <a:t>Focus on getting words down on paper. Do not worry about getting the words just right. Use a stream of consciousness to build a moment with all relevant sources there.  Getting momentum is far more important than getting the words right the first time. Editing can happen later. </a:t>
            </a:r>
          </a:p>
          <a:p>
            <a:pPr marL="514350" indent="-514350">
              <a:lnSpc>
                <a:spcPct val="120000"/>
              </a:lnSpc>
              <a:spcBef>
                <a:spcPts val="0"/>
              </a:spcBef>
              <a:buFont typeface="+mj-lt"/>
              <a:buAutoNum type="arabicPeriod"/>
            </a:pP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Final Thoughts: </a:t>
            </a:r>
            <a:r>
              <a:rPr lang="en-US" b="1" dirty="0">
                <a:latin typeface="Tahoma" panose="020B0604030504040204" pitchFamily="34" charset="0"/>
                <a:ea typeface="Tahoma" panose="020B0604030504040204" pitchFamily="34" charset="0"/>
                <a:cs typeface="Tahoma" panose="020B0604030504040204" pitchFamily="34" charset="0"/>
              </a:rPr>
              <a:t>As a writing tutor, I learned that often we say what we really want to say at the end of the piece--at the end of the sentence, the paragraph, or the paper. I remember that and scan my work to see if the main theme is actually at the end of what I have written. Then I revise. </a:t>
            </a:r>
          </a:p>
          <a:p>
            <a:pPr marL="514350" indent="-514350">
              <a:lnSpc>
                <a:spcPct val="120000"/>
              </a:lnSpc>
              <a:spcBef>
                <a:spcPts val="0"/>
              </a:spcBef>
              <a:buFont typeface="+mj-lt"/>
              <a:buAutoNum type="arabicPeriod"/>
            </a:pP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Writer's Block: </a:t>
            </a:r>
            <a:r>
              <a:rPr lang="en-US" b="1" dirty="0">
                <a:latin typeface="Tahoma" panose="020B0604030504040204" pitchFamily="34" charset="0"/>
                <a:ea typeface="Tahoma" panose="020B0604030504040204" pitchFamily="34" charset="0"/>
                <a:cs typeface="Tahoma" panose="020B0604030504040204" pitchFamily="34" charset="0"/>
              </a:rPr>
              <a:t>To cure writer's block, first try to remove yourself to a new location. Go to a place with fewer interruptions and silence your phone. Commit to writing uninterrupted. If that does not work, then go back to preparation. Re-read all relevant material and re-write notes. Then try again. Rinse and repeat. </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(Sometimes a </a:t>
            </a:r>
            <a:r>
              <a:rPr lang="en-US" sz="2900" b="1" dirty="0">
                <a:solidFill>
                  <a:srgbClr val="0070C0"/>
                </a:solidFill>
                <a:latin typeface="Tahoma" panose="020B0604030504040204" pitchFamily="34" charset="0"/>
                <a:ea typeface="Tahoma" panose="020B0604030504040204" pitchFamily="34" charset="0"/>
                <a:cs typeface="Tahoma" panose="020B0604030504040204" pitchFamily="34" charset="0"/>
              </a:rPr>
              <a:t>glass of wine </a:t>
            </a:r>
            <a:r>
              <a:rPr lang="en-US" b="1" dirty="0">
                <a:latin typeface="Tahoma" panose="020B0604030504040204" pitchFamily="34" charset="0"/>
                <a:ea typeface="Tahoma" panose="020B0604030504040204" pitchFamily="34" charset="0"/>
                <a:cs typeface="Tahoma" panose="020B0604030504040204" pitchFamily="34" charset="0"/>
              </a:rPr>
              <a:t>helps too!)</a:t>
            </a:r>
            <a:endParaRPr lang="en-US" dirty="0"/>
          </a:p>
        </p:txBody>
      </p:sp>
      <p:pic>
        <p:nvPicPr>
          <p:cNvPr id="4" name="Picture 3" descr="A person wearing a suit and tie&#10;&#10;Description automatically generated">
            <a:extLst>
              <a:ext uri="{FF2B5EF4-FFF2-40B4-BE49-F238E27FC236}">
                <a16:creationId xmlns:a16="http://schemas.microsoft.com/office/drawing/2014/main" id="{7055A99B-CB3D-4EB5-84F1-6971C382D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5439" y="23794"/>
            <a:ext cx="1526561" cy="2136614"/>
          </a:xfrm>
          <a:prstGeom prst="rect">
            <a:avLst/>
          </a:prstGeom>
        </p:spPr>
      </p:pic>
    </p:spTree>
    <p:extLst>
      <p:ext uri="{BB962C8B-B14F-4D97-AF65-F5344CB8AC3E}">
        <p14:creationId xmlns:p14="http://schemas.microsoft.com/office/powerpoint/2010/main" val="1609374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199" y="365125"/>
            <a:ext cx="10658383" cy="1325563"/>
          </a:xfrm>
        </p:spPr>
        <p:txBody>
          <a:bodyPr>
            <a:normAutofit/>
          </a:bodyPr>
          <a:lstStyle/>
          <a:p>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10. Brian Beatty, San Francisco State University</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2"/>
              </a:rPr>
              <a:t>https://faculty.sfsu.edu/~bjbeatty/</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https://edd.sfsu.edu/content/bios/beatty.html</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endParaRPr lang="en-US" sz="3400" dirty="0"/>
          </a:p>
        </p:txBody>
      </p:sp>
      <p:pic>
        <p:nvPicPr>
          <p:cNvPr id="7" name="Picture 6" descr="A desk with a book shelf filled with books&#10;&#10;Description automatically generated">
            <a:extLst>
              <a:ext uri="{FF2B5EF4-FFF2-40B4-BE49-F238E27FC236}">
                <a16:creationId xmlns:a16="http://schemas.microsoft.com/office/drawing/2014/main" id="{24CDD5E6-9A95-4446-9BC0-651D90CC7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2214"/>
            <a:ext cx="6781046" cy="5085785"/>
          </a:xfrm>
          <a:prstGeom prst="rect">
            <a:avLst/>
          </a:prstGeom>
        </p:spPr>
      </p:pic>
      <p:pic>
        <p:nvPicPr>
          <p:cNvPr id="9" name="Picture 8" descr="A person smiling for the camera&#10;&#10;Description automatically generated">
            <a:extLst>
              <a:ext uri="{FF2B5EF4-FFF2-40B4-BE49-F238E27FC236}">
                <a16:creationId xmlns:a16="http://schemas.microsoft.com/office/drawing/2014/main" id="{B026AD1B-122E-458A-8491-40D0B25C4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213573"/>
            <a:ext cx="6192569" cy="4644426"/>
          </a:xfrm>
          <a:prstGeom prst="rect">
            <a:avLst/>
          </a:prstGeom>
        </p:spPr>
      </p:pic>
    </p:spTree>
    <p:extLst>
      <p:ext uri="{BB962C8B-B14F-4D97-AF65-F5344CB8AC3E}">
        <p14:creationId xmlns:p14="http://schemas.microsoft.com/office/powerpoint/2010/main" val="3940995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636402"/>
            <a:ext cx="10515600" cy="1325563"/>
          </a:xfrm>
        </p:spPr>
        <p:txBody>
          <a:bodyPr>
            <a:noAutofit/>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10. Brian Beatty, San Francisco State University</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2"/>
              </a:rPr>
              <a:t>https://faculty.sfsu.edu/~bjbeatty/</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https://edd.sfsu.edu/content/bios/beatty.html</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endParaRPr lang="en-US" sz="2000" dirty="0"/>
          </a:p>
        </p:txBody>
      </p:sp>
      <p:sp>
        <p:nvSpPr>
          <p:cNvPr id="3" name="Content Placeholder 2">
            <a:extLst>
              <a:ext uri="{FF2B5EF4-FFF2-40B4-BE49-F238E27FC236}">
                <a16:creationId xmlns:a16="http://schemas.microsoft.com/office/drawing/2014/main" id="{8E3ED9F0-59CC-439E-BE80-7689CC5B6A92}"/>
              </a:ext>
            </a:extLst>
          </p:cNvPr>
          <p:cNvSpPr>
            <a:spLocks noGrp="1"/>
          </p:cNvSpPr>
          <p:nvPr>
            <p:ph idx="1"/>
          </p:nvPr>
        </p:nvSpPr>
        <p:spPr>
          <a:xfrm>
            <a:off x="838200" y="1961965"/>
            <a:ext cx="10515600" cy="4214998"/>
          </a:xfrm>
        </p:spPr>
        <p:txBody>
          <a:bodyPr>
            <a:normAutofit fontScale="77500" lnSpcReduction="20000"/>
          </a:bodyPr>
          <a:lstStyle/>
          <a:p>
            <a:pPr marL="514350" lvl="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Office at SFSU </a:t>
            </a:r>
            <a:r>
              <a:rPr lang="en-US" b="1" dirty="0">
                <a:latin typeface="Tahoma" panose="020B0604030504040204" pitchFamily="34" charset="0"/>
                <a:ea typeface="Tahoma" panose="020B0604030504040204" pitchFamily="34" charset="0"/>
                <a:cs typeface="Tahoma" panose="020B0604030504040204" pitchFamily="34" charset="0"/>
              </a:rPr>
              <a:t>- this was a primary writing space during the initial phases of book writing; research and development, primarily.</a:t>
            </a:r>
          </a:p>
          <a:p>
            <a:pPr marL="514350" lvl="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Bart train </a:t>
            </a:r>
            <a:r>
              <a:rPr lang="en-US" b="1" dirty="0">
                <a:latin typeface="Tahoma" panose="020B0604030504040204" pitchFamily="34" charset="0"/>
                <a:ea typeface="Tahoma" panose="020B0604030504040204" pitchFamily="34" charset="0"/>
                <a:cs typeface="Tahoma" panose="020B0604030504040204" pitchFamily="34" charset="0"/>
              </a:rPr>
              <a:t>- during this book project I commutes about 3 hours roundtrip every day on the train, so I used that time for writing whenever I could.</a:t>
            </a:r>
          </a:p>
          <a:p>
            <a:pPr marL="514350" lvl="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Outside deck at home </a:t>
            </a:r>
            <a:r>
              <a:rPr lang="en-US" b="1" dirty="0">
                <a:latin typeface="Tahoma" panose="020B0604030504040204" pitchFamily="34" charset="0"/>
                <a:ea typeface="Tahoma" panose="020B0604030504040204" pitchFamily="34" charset="0"/>
                <a:cs typeface="Tahoma" panose="020B0604030504040204" pitchFamily="34" charset="0"/>
              </a:rPr>
              <a:t>- this was my main writing space on weekends and was especially useful when finishing the book project and editing the chapters contributed by others.</a:t>
            </a:r>
          </a:p>
          <a:p>
            <a:pPr marL="514350" lvl="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Bonus photo </a:t>
            </a:r>
            <a:r>
              <a:rPr lang="en-US" b="1" dirty="0">
                <a:latin typeface="Tahoma" panose="020B0604030504040204" pitchFamily="34" charset="0"/>
                <a:ea typeface="Tahoma" panose="020B0604030504040204" pitchFamily="34" charset="0"/>
                <a:cs typeface="Tahoma" panose="020B0604030504040204" pitchFamily="34" charset="0"/>
              </a:rPr>
              <a:t>- I found a photo in my archives of your visit to SSFSU in 2005 - this is a nice one of you and Kim in her office on campus.</a:t>
            </a:r>
            <a:endParaRPr lang="en-US" dirty="0"/>
          </a:p>
        </p:txBody>
      </p:sp>
      <p:pic>
        <p:nvPicPr>
          <p:cNvPr id="6" name="Picture 5">
            <a:extLst>
              <a:ext uri="{FF2B5EF4-FFF2-40B4-BE49-F238E27FC236}">
                <a16:creationId xmlns:a16="http://schemas.microsoft.com/office/drawing/2014/main" id="{5F0704EE-8BA1-4B8B-B954-7BAF758B5E62}"/>
              </a:ext>
            </a:extLst>
          </p:cNvPr>
          <p:cNvPicPr>
            <a:picLocks noChangeAspect="1"/>
          </p:cNvPicPr>
          <p:nvPr/>
        </p:nvPicPr>
        <p:blipFill>
          <a:blip r:embed="rId4"/>
          <a:stretch>
            <a:fillRect/>
          </a:stretch>
        </p:blipFill>
        <p:spPr>
          <a:xfrm>
            <a:off x="11070060" y="5321503"/>
            <a:ext cx="1212508" cy="1536497"/>
          </a:xfrm>
          <a:prstGeom prst="rect">
            <a:avLst/>
          </a:prstGeom>
        </p:spPr>
      </p:pic>
    </p:spTree>
    <p:extLst>
      <p:ext uri="{BB962C8B-B14F-4D97-AF65-F5344CB8AC3E}">
        <p14:creationId xmlns:p14="http://schemas.microsoft.com/office/powerpoint/2010/main" val="1943305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365125"/>
            <a:ext cx="10685016" cy="1325563"/>
          </a:xfrm>
        </p:spPr>
        <p:txBody>
          <a:bodyPr>
            <a:normAutofit/>
          </a:bodyPr>
          <a:lstStyle/>
          <a:p>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10. Brian Beatty and Kim Foreman, San Francisco State University</a:t>
            </a:r>
          </a:p>
        </p:txBody>
      </p:sp>
      <p:pic>
        <p:nvPicPr>
          <p:cNvPr id="4" name="Picture 3" descr="A picture containing table, outdoor, sitting, chair&#10;&#10;Description automatically generated">
            <a:extLst>
              <a:ext uri="{FF2B5EF4-FFF2-40B4-BE49-F238E27FC236}">
                <a16:creationId xmlns:a16="http://schemas.microsoft.com/office/drawing/2014/main" id="{1906E6A9-E37B-451C-8CA5-A21476B46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8118"/>
            <a:ext cx="5987405" cy="4489882"/>
          </a:xfrm>
          <a:prstGeom prst="rect">
            <a:avLst/>
          </a:prstGeom>
        </p:spPr>
      </p:pic>
      <p:pic>
        <p:nvPicPr>
          <p:cNvPr id="6" name="Picture 5" descr="A person sitting at a table&#10;&#10;Description automatically generated">
            <a:extLst>
              <a:ext uri="{FF2B5EF4-FFF2-40B4-BE49-F238E27FC236}">
                <a16:creationId xmlns:a16="http://schemas.microsoft.com/office/drawing/2014/main" id="{45BF0AD4-587C-46FE-B36B-C7D0B8E17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491" y="2368118"/>
            <a:ext cx="5986509" cy="4489882"/>
          </a:xfrm>
          <a:prstGeom prst="rect">
            <a:avLst/>
          </a:prstGeom>
        </p:spPr>
      </p:pic>
    </p:spTree>
    <p:extLst>
      <p:ext uri="{BB962C8B-B14F-4D97-AF65-F5344CB8AC3E}">
        <p14:creationId xmlns:p14="http://schemas.microsoft.com/office/powerpoint/2010/main" val="1600390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878636" y="215059"/>
            <a:ext cx="10515600" cy="916511"/>
          </a:xfrm>
        </p:spPr>
        <p:txBody>
          <a:bodyPr>
            <a:normAutofit/>
          </a:bodyPr>
          <a:lstStyle/>
          <a:p>
            <a:pPr algn="ctr"/>
            <a:r>
              <a:rPr lang="en-US" b="1" dirty="0">
                <a:solidFill>
                  <a:srgbClr val="25262B"/>
                </a:solidFill>
                <a:latin typeface="Tahoma" panose="020B0604030504040204" pitchFamily="34" charset="0"/>
                <a:ea typeface="Tahoma" panose="020B0604030504040204" pitchFamily="34" charset="0"/>
                <a:cs typeface="Tahoma" panose="020B0604030504040204" pitchFamily="34" charset="0"/>
              </a:rPr>
              <a:t>A Motivating Change of Scenery</a:t>
            </a:r>
            <a:endParaRPr lang="en-US" dirty="0">
              <a:solidFill>
                <a:srgbClr val="25262B"/>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027" t="5967" r="47843" b="21404"/>
          <a:stretch/>
        </p:blipFill>
        <p:spPr>
          <a:xfrm rot="5400000">
            <a:off x="880110" y="706230"/>
            <a:ext cx="3326130" cy="451485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060" y="1300590"/>
            <a:ext cx="6906960" cy="5180220"/>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725" t="40349" b="14986"/>
          <a:stretch/>
        </p:blipFill>
        <p:spPr>
          <a:xfrm>
            <a:off x="285750" y="4909921"/>
            <a:ext cx="4514850" cy="1570889"/>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A person in a dress shirt and tie&#10;&#10;Description automatically generated">
            <a:extLst>
              <a:ext uri="{FF2B5EF4-FFF2-40B4-BE49-F238E27FC236}">
                <a16:creationId xmlns:a16="http://schemas.microsoft.com/office/drawing/2014/main" id="{A662335E-5980-4229-ABBA-8882778B81C4}"/>
              </a:ext>
            </a:extLst>
          </p:cNvPr>
          <p:cNvPicPr>
            <a:picLocks noChangeAspect="1"/>
          </p:cNvPicPr>
          <p:nvPr/>
        </p:nvPicPr>
        <p:blipFill>
          <a:blip r:embed="rId6"/>
          <a:stretch>
            <a:fillRect/>
          </a:stretch>
        </p:blipFill>
        <p:spPr>
          <a:xfrm>
            <a:off x="8505540" y="1240181"/>
            <a:ext cx="3733800" cy="2100263"/>
          </a:xfrm>
          <a:prstGeom prst="rect">
            <a:avLst/>
          </a:prstGeom>
        </p:spPr>
      </p:pic>
    </p:spTree>
    <p:extLst>
      <p:ext uri="{BB962C8B-B14F-4D97-AF65-F5344CB8AC3E}">
        <p14:creationId xmlns:p14="http://schemas.microsoft.com/office/powerpoint/2010/main" val="3923830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p:txBody>
          <a:bodyPr>
            <a:noAutofit/>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10. Brian Beatty, San Francisco State University</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2"/>
              </a:rPr>
              <a:t>https://faculty.sfsu.edu/~bjbeatty/</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https://edd.sfsu.edu/content/bios/beatty.html</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endParaRPr lang="en-US" sz="2000" dirty="0"/>
          </a:p>
        </p:txBody>
      </p:sp>
      <p:sp>
        <p:nvSpPr>
          <p:cNvPr id="3" name="Content Placeholder 2">
            <a:extLst>
              <a:ext uri="{FF2B5EF4-FFF2-40B4-BE49-F238E27FC236}">
                <a16:creationId xmlns:a16="http://schemas.microsoft.com/office/drawing/2014/main" id="{8E3ED9F0-59CC-439E-BE80-7689CC5B6A92}"/>
              </a:ext>
            </a:extLst>
          </p:cNvPr>
          <p:cNvSpPr>
            <a:spLocks noGrp="1"/>
          </p:cNvSpPr>
          <p:nvPr>
            <p:ph idx="1"/>
          </p:nvPr>
        </p:nvSpPr>
        <p:spPr/>
        <p:txBody>
          <a:bodyPr>
            <a:normAutofit fontScale="77500" lnSpcReduction="20000"/>
          </a:bodyPr>
          <a:lstStyle/>
          <a:p>
            <a:pPr marL="0" indent="0">
              <a:lnSpc>
                <a:spcPct val="120000"/>
              </a:lnSpc>
              <a:spcBef>
                <a:spcPts val="0"/>
              </a:spcBef>
              <a:buNone/>
            </a:pPr>
            <a:r>
              <a:rPr lang="en-US" sz="4000" b="1" dirty="0">
                <a:latin typeface="Tahoma" panose="020B0604030504040204" pitchFamily="34" charset="0"/>
                <a:ea typeface="Tahoma" panose="020B0604030504040204" pitchFamily="34" charset="0"/>
                <a:cs typeface="Tahoma" panose="020B0604030504040204" pitchFamily="34" charset="0"/>
              </a:rPr>
              <a:t>Writing Tips:</a:t>
            </a:r>
          </a:p>
          <a:p>
            <a:pPr marL="514350" lvl="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Be prepared to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"write" wherever you are</a:t>
            </a:r>
            <a:r>
              <a:rPr lang="en-US" b="1" dirty="0">
                <a:latin typeface="Tahoma" panose="020B0604030504040204" pitchFamily="34" charset="0"/>
                <a:ea typeface="Tahoma" panose="020B0604030504040204" pitchFamily="34" charset="0"/>
                <a:cs typeface="Tahoma" panose="020B0604030504040204" pitchFamily="34" charset="0"/>
              </a:rPr>
              <a:t>; capturing ideas while they are fresh and still forming is important, no matter the form - audio, text, stories to discuss with those around you. You will have plenty of time to edit later.</a:t>
            </a:r>
          </a:p>
          <a:p>
            <a:pPr marL="514350" lvl="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Sometimes we write for others directly; other times we write for ourselves when we have thoughts that we just have to express.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But even when we write initially for ourselves, we need to shape that so that it benefits the reader as well</a:t>
            </a:r>
            <a:r>
              <a:rPr lang="en-US" b="1" dirty="0">
                <a:latin typeface="Tahoma" panose="020B0604030504040204" pitchFamily="34" charset="0"/>
                <a:ea typeface="Tahoma" panose="020B0604030504040204" pitchFamily="34" charset="0"/>
                <a:cs typeface="Tahoma" panose="020B0604030504040204" pitchFamily="34" charset="0"/>
              </a:rPr>
              <a:t>.</a:t>
            </a:r>
          </a:p>
          <a:p>
            <a:pPr marL="514350" lvl="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Write to invite further engagement with your audience</a:t>
            </a:r>
            <a:r>
              <a:rPr lang="en-US" b="1" dirty="0">
                <a:latin typeface="Tahoma" panose="020B0604030504040204" pitchFamily="34" charset="0"/>
                <a:ea typeface="Tahoma" panose="020B0604030504040204" pitchFamily="34" charset="0"/>
                <a:cs typeface="Tahoma" panose="020B0604030504040204" pitchFamily="34" charset="0"/>
              </a:rPr>
              <a:t>; the book or article may be just the beginning of an interesting discussion with your readers.</a:t>
            </a:r>
          </a:p>
          <a:p>
            <a:endParaRPr lang="en-US" dirty="0"/>
          </a:p>
          <a:p>
            <a:endParaRPr lang="en-US" dirty="0"/>
          </a:p>
        </p:txBody>
      </p:sp>
      <p:pic>
        <p:nvPicPr>
          <p:cNvPr id="4" name="Picture 3">
            <a:extLst>
              <a:ext uri="{FF2B5EF4-FFF2-40B4-BE49-F238E27FC236}">
                <a16:creationId xmlns:a16="http://schemas.microsoft.com/office/drawing/2014/main" id="{C6E99E7C-67BC-488E-8EA7-70777F02182B}"/>
              </a:ext>
            </a:extLst>
          </p:cNvPr>
          <p:cNvPicPr>
            <a:picLocks noChangeAspect="1"/>
          </p:cNvPicPr>
          <p:nvPr/>
        </p:nvPicPr>
        <p:blipFill>
          <a:blip r:embed="rId4"/>
          <a:stretch>
            <a:fillRect/>
          </a:stretch>
        </p:blipFill>
        <p:spPr>
          <a:xfrm>
            <a:off x="11034346" y="5635870"/>
            <a:ext cx="1222130" cy="1222130"/>
          </a:xfrm>
          <a:prstGeom prst="rect">
            <a:avLst/>
          </a:prstGeom>
        </p:spPr>
      </p:pic>
    </p:spTree>
    <p:extLst>
      <p:ext uri="{BB962C8B-B14F-4D97-AF65-F5344CB8AC3E}">
        <p14:creationId xmlns:p14="http://schemas.microsoft.com/office/powerpoint/2010/main" val="1191884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685125" y="452760"/>
            <a:ext cx="10541203" cy="1652597"/>
          </a:xfrm>
        </p:spPr>
        <p:txBody>
          <a:bodyPr>
            <a:normAutofit fontScale="90000"/>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11. Punya Mishra, Arizona State University</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Associate Dean of Scholarship and Innovation; Professor</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Rubik cube to help me fidget – as well as assorted papers etc. to doodle.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https://education.asu.edu/about/people/punya-mishra</a:t>
            </a:r>
            <a:r>
              <a:rPr lang="en-US" sz="2700" b="1" dirty="0">
                <a:latin typeface="Tahoma" panose="020B0604030504040204" pitchFamily="34" charset="0"/>
                <a:ea typeface="Tahoma" panose="020B0604030504040204" pitchFamily="34" charset="0"/>
                <a:cs typeface="Tahoma" panose="020B0604030504040204" pitchFamily="34" charset="0"/>
              </a:rPr>
              <a:t>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3"/>
              </a:rPr>
              <a:t>https://punyamishra.com/home/</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desktop computer sitting on top of a desk&#10;&#10;Description automatically generated">
            <a:extLst>
              <a:ext uri="{FF2B5EF4-FFF2-40B4-BE49-F238E27FC236}">
                <a16:creationId xmlns:a16="http://schemas.microsoft.com/office/drawing/2014/main" id="{6617529E-A7EA-4D3E-A8E9-F8C6AD33E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2326"/>
            <a:ext cx="5955727" cy="4465674"/>
          </a:xfrm>
          <a:prstGeom prst="rect">
            <a:avLst/>
          </a:prstGeom>
        </p:spPr>
      </p:pic>
      <p:pic>
        <p:nvPicPr>
          <p:cNvPr id="3" name="Picture 2">
            <a:extLst>
              <a:ext uri="{FF2B5EF4-FFF2-40B4-BE49-F238E27FC236}">
                <a16:creationId xmlns:a16="http://schemas.microsoft.com/office/drawing/2014/main" id="{9E0CA005-6053-4E01-B3E9-8F476B3A63F8}"/>
              </a:ext>
            </a:extLst>
          </p:cNvPr>
          <p:cNvPicPr>
            <a:picLocks noChangeAspect="1"/>
          </p:cNvPicPr>
          <p:nvPr/>
        </p:nvPicPr>
        <p:blipFill>
          <a:blip r:embed="rId5"/>
          <a:stretch>
            <a:fillRect/>
          </a:stretch>
        </p:blipFill>
        <p:spPr>
          <a:xfrm>
            <a:off x="6025863" y="2390015"/>
            <a:ext cx="2973241" cy="4467985"/>
          </a:xfrm>
          <a:prstGeom prst="rect">
            <a:avLst/>
          </a:prstGeom>
        </p:spPr>
      </p:pic>
      <p:pic>
        <p:nvPicPr>
          <p:cNvPr id="4" name="Picture 3">
            <a:extLst>
              <a:ext uri="{FF2B5EF4-FFF2-40B4-BE49-F238E27FC236}">
                <a16:creationId xmlns:a16="http://schemas.microsoft.com/office/drawing/2014/main" id="{A7E6E01F-DBA5-43EB-ACA8-D55D7A3D94CE}"/>
              </a:ext>
            </a:extLst>
          </p:cNvPr>
          <p:cNvPicPr>
            <a:picLocks noChangeAspect="1"/>
          </p:cNvPicPr>
          <p:nvPr/>
        </p:nvPicPr>
        <p:blipFill>
          <a:blip r:embed="rId6"/>
          <a:stretch>
            <a:fillRect/>
          </a:stretch>
        </p:blipFill>
        <p:spPr>
          <a:xfrm>
            <a:off x="9069241" y="4752643"/>
            <a:ext cx="3138800" cy="2095149"/>
          </a:xfrm>
          <a:prstGeom prst="rect">
            <a:avLst/>
          </a:prstGeom>
        </p:spPr>
      </p:pic>
    </p:spTree>
    <p:extLst>
      <p:ext uri="{BB962C8B-B14F-4D97-AF65-F5344CB8AC3E}">
        <p14:creationId xmlns:p14="http://schemas.microsoft.com/office/powerpoint/2010/main" val="3258052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199" y="681037"/>
            <a:ext cx="10515600" cy="1325563"/>
          </a:xfrm>
        </p:spPr>
        <p:txBody>
          <a:bodyPr>
            <a:noAutofit/>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11. Punya Mishra, Arizona State University</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2"/>
              </a:rPr>
              <a:t>https://education.asu.edu/about/people/punya-mishra</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3"/>
              </a:rPr>
              <a:t>https://punyamishra.com/home/</a:t>
            </a:r>
            <a:r>
              <a:rPr lang="en-US" sz="2400" b="1" dirty="0">
                <a:latin typeface="Tahoma" panose="020B0604030504040204" pitchFamily="34" charset="0"/>
                <a:ea typeface="Tahoma" panose="020B0604030504040204" pitchFamily="34" charset="0"/>
                <a:cs typeface="Tahoma" panose="020B0604030504040204" pitchFamily="34" charset="0"/>
              </a:rPr>
              <a:t> </a:t>
            </a:r>
            <a:endParaRPr lang="en-US" sz="2400" dirty="0"/>
          </a:p>
        </p:txBody>
      </p:sp>
      <p:sp>
        <p:nvSpPr>
          <p:cNvPr id="3" name="Content Placeholder 2">
            <a:extLst>
              <a:ext uri="{FF2B5EF4-FFF2-40B4-BE49-F238E27FC236}">
                <a16:creationId xmlns:a16="http://schemas.microsoft.com/office/drawing/2014/main" id="{5AE51D6C-BDFA-4FBE-AE07-29862C6C46FB}"/>
              </a:ext>
            </a:extLst>
          </p:cNvPr>
          <p:cNvSpPr>
            <a:spLocks noGrp="1"/>
          </p:cNvSpPr>
          <p:nvPr>
            <p:ph idx="1"/>
          </p:nvPr>
        </p:nvSpPr>
        <p:spPr>
          <a:xfrm>
            <a:off x="838198" y="2166150"/>
            <a:ext cx="10827059" cy="4385570"/>
          </a:xfrm>
        </p:spPr>
        <p:txBody>
          <a:bodyPr>
            <a:normAutofit fontScale="40000" lnSpcReduction="20000"/>
          </a:bodyPr>
          <a:lstStyle/>
          <a:p>
            <a:pPr marL="0" indent="0">
              <a:lnSpc>
                <a:spcPct val="120000"/>
              </a:lnSpc>
              <a:spcBef>
                <a:spcPts val="0"/>
              </a:spcBef>
              <a:buNone/>
            </a:pPr>
            <a:r>
              <a:rPr lang="en-US" sz="8600" b="1" dirty="0">
                <a:latin typeface="Tahoma" panose="020B0604030504040204" pitchFamily="34" charset="0"/>
                <a:ea typeface="Tahoma" panose="020B0604030504040204" pitchFamily="34" charset="0"/>
                <a:cs typeface="Tahoma" panose="020B0604030504040204" pitchFamily="34" charset="0"/>
              </a:rPr>
              <a:t>Writing tips:</a:t>
            </a:r>
          </a:p>
          <a:p>
            <a:pPr marL="514350" lvl="0" indent="-514350">
              <a:lnSpc>
                <a:spcPct val="120000"/>
              </a:lnSpc>
              <a:spcBef>
                <a:spcPts val="0"/>
              </a:spcBef>
              <a:buFont typeface="+mj-lt"/>
              <a:buAutoNum type="arabicPeriod"/>
            </a:pPr>
            <a:r>
              <a:rPr lang="en-US" sz="4900" b="1" dirty="0">
                <a:solidFill>
                  <a:srgbClr val="FF0000"/>
                </a:solidFill>
                <a:latin typeface="Tahoma" panose="020B0604030504040204" pitchFamily="34" charset="0"/>
                <a:ea typeface="Tahoma" panose="020B0604030504040204" pitchFamily="34" charset="0"/>
                <a:cs typeface="Tahoma" panose="020B0604030504040204" pitchFamily="34" charset="0"/>
              </a:rPr>
              <a:t>Find your voice </a:t>
            </a:r>
            <a:r>
              <a:rPr lang="en-US" sz="4900" b="1" dirty="0">
                <a:latin typeface="Tahoma" panose="020B0604030504040204" pitchFamily="34" charset="0"/>
                <a:ea typeface="Tahoma" panose="020B0604030504040204" pitchFamily="34" charset="0"/>
                <a:cs typeface="Tahoma" panose="020B0604030504040204" pitchFamily="34" charset="0"/>
              </a:rPr>
              <a:t>– even for academic writing. That is hard to do since grad school does such a wonderful job of killing any writing skills you may have come in with.  </a:t>
            </a:r>
            <a:r>
              <a:rPr lang="en-US" sz="4900" b="1" dirty="0">
                <a:solidFill>
                  <a:srgbClr val="FF0000"/>
                </a:solidFill>
                <a:latin typeface="Tahoma" panose="020B0604030504040204" pitchFamily="34" charset="0"/>
                <a:ea typeface="Tahoma" panose="020B0604030504040204" pitchFamily="34" charset="0"/>
                <a:cs typeface="Tahoma" panose="020B0604030504040204" pitchFamily="34" charset="0"/>
              </a:rPr>
              <a:t>Grad school is the worst teacher of writing. </a:t>
            </a:r>
            <a:r>
              <a:rPr lang="en-US" sz="4900" b="1" dirty="0">
                <a:latin typeface="Tahoma" panose="020B0604030504040204" pitchFamily="34" charset="0"/>
                <a:ea typeface="Tahoma" panose="020B0604030504040204" pitchFamily="34" charset="0"/>
                <a:cs typeface="Tahoma" panose="020B0604030504040204" pitchFamily="34" charset="0"/>
              </a:rPr>
              <a:t>It has taken me years to find my own style and the greatest compliment I have received is something along the lines of “I could hear your voice as I was reading your paper.” So strive for that. </a:t>
            </a:r>
          </a:p>
          <a:p>
            <a:pPr marL="514350" lvl="0" indent="-514350">
              <a:lnSpc>
                <a:spcPct val="120000"/>
              </a:lnSpc>
              <a:spcBef>
                <a:spcPts val="0"/>
              </a:spcBef>
              <a:buFont typeface="+mj-lt"/>
              <a:buAutoNum type="arabicPeriod"/>
            </a:pPr>
            <a:r>
              <a:rPr lang="en-US" sz="4900" b="1" dirty="0">
                <a:solidFill>
                  <a:srgbClr val="FF0000"/>
                </a:solidFill>
                <a:latin typeface="Tahoma" panose="020B0604030504040204" pitchFamily="34" charset="0"/>
                <a:ea typeface="Tahoma" panose="020B0604030504040204" pitchFamily="34" charset="0"/>
                <a:cs typeface="Tahoma" panose="020B0604030504040204" pitchFamily="34" charset="0"/>
              </a:rPr>
              <a:t>Learn to love writing. Use writing as a tool to think with. </a:t>
            </a:r>
            <a:r>
              <a:rPr lang="en-US" sz="4900" b="1" dirty="0">
                <a:latin typeface="Tahoma" panose="020B0604030504040204" pitchFamily="34" charset="0"/>
                <a:ea typeface="Tahoma" panose="020B0604030504040204" pitchFamily="34" charset="0"/>
                <a:cs typeface="Tahoma" panose="020B0604030504040204" pitchFamily="34" charset="0"/>
              </a:rPr>
              <a:t>I usually start out with a broad idea of where I want to go – and way-find through the act of writing. It reveals gaps in my thinking, weaknesses in logic and flow of ideas. None of that can be addressed without actually putting words down on screen. The trick is to start with a bad draft and then </a:t>
            </a:r>
            <a:r>
              <a:rPr lang="en-US" sz="4900" b="1" dirty="0">
                <a:solidFill>
                  <a:srgbClr val="FF0000"/>
                </a:solidFill>
                <a:latin typeface="Tahoma" panose="020B0604030504040204" pitchFamily="34" charset="0"/>
                <a:ea typeface="Tahoma" panose="020B0604030504040204" pitchFamily="34" charset="0"/>
                <a:cs typeface="Tahoma" panose="020B0604030504040204" pitchFamily="34" charset="0"/>
              </a:rPr>
              <a:t>Revise. Revise. Revise. </a:t>
            </a:r>
            <a:r>
              <a:rPr lang="en-US" sz="4900" b="1" dirty="0">
                <a:latin typeface="Tahoma" panose="020B0604030504040204" pitchFamily="34" charset="0"/>
                <a:ea typeface="Tahoma" panose="020B0604030504040204" pitchFamily="34" charset="0"/>
                <a:cs typeface="Tahoma" panose="020B0604030504040204" pitchFamily="34" charset="0"/>
              </a:rPr>
              <a:t>My pieces usually go through </a:t>
            </a:r>
            <a:r>
              <a:rPr lang="en-US" sz="4900" b="1" dirty="0">
                <a:solidFill>
                  <a:srgbClr val="FF0000"/>
                </a:solidFill>
                <a:latin typeface="Tahoma" panose="020B0604030504040204" pitchFamily="34" charset="0"/>
                <a:ea typeface="Tahoma" panose="020B0604030504040204" pitchFamily="34" charset="0"/>
                <a:cs typeface="Tahoma" panose="020B0604030504040204" pitchFamily="34" charset="0"/>
              </a:rPr>
              <a:t>20+ rounds of back and forth </a:t>
            </a:r>
            <a:r>
              <a:rPr lang="en-US" sz="4900" b="1" dirty="0">
                <a:latin typeface="Tahoma" panose="020B0604030504040204" pitchFamily="34" charset="0"/>
                <a:ea typeface="Tahoma" panose="020B0604030504040204" pitchFamily="34" charset="0"/>
                <a:cs typeface="Tahoma" panose="020B0604030504040204" pitchFamily="34" charset="0"/>
              </a:rPr>
              <a:t>between co-authors. </a:t>
            </a:r>
            <a:endParaRPr lang="en-US" dirty="0"/>
          </a:p>
        </p:txBody>
      </p:sp>
    </p:spTree>
    <p:extLst>
      <p:ext uri="{BB962C8B-B14F-4D97-AF65-F5344CB8AC3E}">
        <p14:creationId xmlns:p14="http://schemas.microsoft.com/office/powerpoint/2010/main" val="1064350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681037"/>
            <a:ext cx="10515600" cy="1325563"/>
          </a:xfrm>
        </p:spPr>
        <p:txBody>
          <a:bodyPr>
            <a:noAutofit/>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11. Punya Mishra, Arizona State University</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2"/>
              </a:rPr>
              <a:t>https://education.asu.edu/about/people/punya-mishra</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3"/>
              </a:rPr>
              <a:t>https://punyamishra.com/home/</a:t>
            </a:r>
            <a:r>
              <a:rPr lang="en-US" sz="2400" b="1" dirty="0">
                <a:latin typeface="Tahoma" panose="020B0604030504040204" pitchFamily="34" charset="0"/>
                <a:ea typeface="Tahoma" panose="020B0604030504040204" pitchFamily="34" charset="0"/>
                <a:cs typeface="Tahoma" panose="020B0604030504040204" pitchFamily="34" charset="0"/>
              </a:rPr>
              <a:t> </a:t>
            </a:r>
            <a:endParaRPr lang="en-US" sz="2400" dirty="0"/>
          </a:p>
        </p:txBody>
      </p:sp>
      <p:sp>
        <p:nvSpPr>
          <p:cNvPr id="3" name="Content Placeholder 2">
            <a:extLst>
              <a:ext uri="{FF2B5EF4-FFF2-40B4-BE49-F238E27FC236}">
                <a16:creationId xmlns:a16="http://schemas.microsoft.com/office/drawing/2014/main" id="{5AE51D6C-BDFA-4FBE-AE07-29862C6C46FB}"/>
              </a:ext>
            </a:extLst>
          </p:cNvPr>
          <p:cNvSpPr>
            <a:spLocks noGrp="1"/>
          </p:cNvSpPr>
          <p:nvPr>
            <p:ph idx="1"/>
          </p:nvPr>
        </p:nvSpPr>
        <p:spPr>
          <a:xfrm>
            <a:off x="838200" y="2166151"/>
            <a:ext cx="10605118" cy="4367814"/>
          </a:xfrm>
        </p:spPr>
        <p:txBody>
          <a:bodyPr>
            <a:normAutofit fontScale="25000" lnSpcReduction="20000"/>
          </a:bodyPr>
          <a:lstStyle/>
          <a:p>
            <a:pPr marL="0" indent="0">
              <a:lnSpc>
                <a:spcPct val="120000"/>
              </a:lnSpc>
              <a:spcBef>
                <a:spcPts val="0"/>
              </a:spcBef>
              <a:buNone/>
            </a:pPr>
            <a:r>
              <a:rPr lang="en-US" sz="11200" b="1" dirty="0">
                <a:latin typeface="Tahoma" panose="020B0604030504040204" pitchFamily="34" charset="0"/>
                <a:ea typeface="Tahoma" panose="020B0604030504040204" pitchFamily="34" charset="0"/>
                <a:cs typeface="Tahoma" panose="020B0604030504040204" pitchFamily="34" charset="0"/>
              </a:rPr>
              <a:t>Writing tips:</a:t>
            </a:r>
          </a:p>
          <a:p>
            <a:pPr marL="1143000" lvl="0" indent="-1143000">
              <a:lnSpc>
                <a:spcPct val="120000"/>
              </a:lnSpc>
              <a:spcBef>
                <a:spcPts val="0"/>
              </a:spcBef>
              <a:buFont typeface="+mj-lt"/>
              <a:buAutoNum type="arabicPeriod" startAt="3"/>
            </a:pPr>
            <a:r>
              <a:rPr lang="en-US" sz="6400" b="1" dirty="0">
                <a:solidFill>
                  <a:srgbClr val="FF0000"/>
                </a:solidFill>
                <a:latin typeface="Tahoma" panose="020B0604030504040204" pitchFamily="34" charset="0"/>
                <a:ea typeface="Tahoma" panose="020B0604030504040204" pitchFamily="34" charset="0"/>
                <a:cs typeface="Tahoma" panose="020B0604030504040204" pitchFamily="34" charset="0"/>
              </a:rPr>
              <a:t>Following from the previous point is the need to find good writing partners. </a:t>
            </a:r>
            <a:r>
              <a:rPr lang="en-US" sz="6400" b="1" dirty="0">
                <a:latin typeface="Tahoma" panose="020B0604030504040204" pitchFamily="34" charset="0"/>
                <a:ea typeface="Tahoma" panose="020B0604030504040204" pitchFamily="34" charset="0"/>
                <a:cs typeface="Tahoma" panose="020B0604030504040204" pitchFamily="34" charset="0"/>
              </a:rPr>
              <a:t>I have very few publications that I have written solo (maybe 2 or 3). That said finding the right writing partner is not easy. I have been superbly lucky in this regard first with Matt Koehler and then with </a:t>
            </a:r>
            <a:r>
              <a:rPr lang="en-US" sz="6400" b="1" dirty="0" err="1">
                <a:latin typeface="Tahoma" panose="020B0604030504040204" pitchFamily="34" charset="0"/>
                <a:ea typeface="Tahoma" panose="020B0604030504040204" pitchFamily="34" charset="0"/>
                <a:cs typeface="Tahoma" panose="020B0604030504040204" pitchFamily="34" charset="0"/>
              </a:rPr>
              <a:t>Danah</a:t>
            </a:r>
            <a:r>
              <a:rPr lang="en-US" sz="6400" b="1" dirty="0">
                <a:latin typeface="Tahoma" panose="020B0604030504040204" pitchFamily="34" charset="0"/>
                <a:ea typeface="Tahoma" panose="020B0604030504040204" pitchFamily="34" charset="0"/>
                <a:cs typeface="Tahoma" panose="020B0604030504040204" pitchFamily="34" charset="0"/>
              </a:rPr>
              <a:t> Henriksen. I have also had some supremely talented graduate students who have been equal partners in the writing process they include Rohit Mehta, Carmen Richardson and Melissa Warr. </a:t>
            </a:r>
            <a:r>
              <a:rPr lang="en-US" sz="6400" b="1" dirty="0">
                <a:solidFill>
                  <a:srgbClr val="FF0000"/>
                </a:solidFill>
                <a:latin typeface="Tahoma" panose="020B0604030504040204" pitchFamily="34" charset="0"/>
                <a:ea typeface="Tahoma" panose="020B0604030504040204" pitchFamily="34" charset="0"/>
                <a:cs typeface="Tahoma" panose="020B0604030504040204" pitchFamily="34" charset="0"/>
              </a:rPr>
              <a:t>Developing trust </a:t>
            </a:r>
            <a:r>
              <a:rPr lang="en-US" sz="6400" b="1" dirty="0">
                <a:latin typeface="Tahoma" panose="020B0604030504040204" pitchFamily="34" charset="0"/>
                <a:ea typeface="Tahoma" panose="020B0604030504040204" pitchFamily="34" charset="0"/>
                <a:cs typeface="Tahoma" panose="020B0604030504040204" pitchFamily="34" charset="0"/>
              </a:rPr>
              <a:t>and recognizing what they bring to the table (thus being willing to listen) is key.  </a:t>
            </a:r>
          </a:p>
          <a:p>
            <a:pPr marL="1143000" lvl="0" indent="-1143000">
              <a:lnSpc>
                <a:spcPct val="120000"/>
              </a:lnSpc>
              <a:spcBef>
                <a:spcPts val="0"/>
              </a:spcBef>
              <a:buFont typeface="+mj-lt"/>
              <a:buAutoNum type="arabicPeriod" startAt="3"/>
            </a:pPr>
            <a:r>
              <a:rPr lang="en-US" sz="6400" b="1" dirty="0">
                <a:latin typeface="Tahoma" panose="020B0604030504040204" pitchFamily="34" charset="0"/>
                <a:ea typeface="Tahoma" panose="020B0604030504040204" pitchFamily="34" charset="0"/>
                <a:cs typeface="Tahoma" panose="020B0604030504040204" pitchFamily="34" charset="0"/>
              </a:rPr>
              <a:t>See </a:t>
            </a:r>
            <a:r>
              <a:rPr lang="en-US" sz="6400" b="1" dirty="0">
                <a:solidFill>
                  <a:srgbClr val="FF0000"/>
                </a:solidFill>
                <a:latin typeface="Tahoma" panose="020B0604030504040204" pitchFamily="34" charset="0"/>
                <a:ea typeface="Tahoma" panose="020B0604030504040204" pitchFamily="34" charset="0"/>
                <a:cs typeface="Tahoma" panose="020B0604030504040204" pitchFamily="34" charset="0"/>
              </a:rPr>
              <a:t>each piece </a:t>
            </a:r>
            <a:r>
              <a:rPr lang="en-US" sz="6400" b="1" dirty="0">
                <a:latin typeface="Tahoma" panose="020B0604030504040204" pitchFamily="34" charset="0"/>
                <a:ea typeface="Tahoma" panose="020B0604030504040204" pitchFamily="34" charset="0"/>
                <a:cs typeface="Tahoma" panose="020B0604030504040204" pitchFamily="34" charset="0"/>
              </a:rPr>
              <a:t>you write as </a:t>
            </a:r>
            <a:r>
              <a:rPr lang="en-US" sz="6400" b="1" dirty="0">
                <a:solidFill>
                  <a:srgbClr val="FF0000"/>
                </a:solidFill>
                <a:latin typeface="Tahoma" panose="020B0604030504040204" pitchFamily="34" charset="0"/>
                <a:ea typeface="Tahoma" panose="020B0604030504040204" pitchFamily="34" charset="0"/>
                <a:cs typeface="Tahoma" panose="020B0604030504040204" pitchFamily="34" charset="0"/>
              </a:rPr>
              <a:t>part of a longer story. </a:t>
            </a:r>
          </a:p>
          <a:p>
            <a:pPr marL="1143000" lvl="0" indent="-1143000">
              <a:lnSpc>
                <a:spcPct val="120000"/>
              </a:lnSpc>
              <a:spcBef>
                <a:spcPts val="0"/>
              </a:spcBef>
              <a:buFont typeface="+mj-lt"/>
              <a:buAutoNum type="arabicPeriod" startAt="3"/>
            </a:pPr>
            <a:r>
              <a:rPr lang="en-US" sz="6400" b="1" dirty="0">
                <a:solidFill>
                  <a:srgbClr val="FF0000"/>
                </a:solidFill>
                <a:latin typeface="Tahoma" panose="020B0604030504040204" pitchFamily="34" charset="0"/>
                <a:ea typeface="Tahoma" panose="020B0604030504040204" pitchFamily="34" charset="0"/>
                <a:cs typeface="Tahoma" panose="020B0604030504040204" pitchFamily="34" charset="0"/>
              </a:rPr>
              <a:t>Don’t aim for perfection in each piece. </a:t>
            </a:r>
            <a:r>
              <a:rPr lang="en-US" sz="6400" b="1" dirty="0">
                <a:latin typeface="Tahoma" panose="020B0604030504040204" pitchFamily="34" charset="0"/>
                <a:ea typeface="Tahoma" panose="020B0604030504040204" pitchFamily="34" charset="0"/>
                <a:cs typeface="Tahoma" panose="020B0604030504040204" pitchFamily="34" charset="0"/>
              </a:rPr>
              <a:t>Each piece should be good – but be willing to share versions of your evolving understanding, knowing that you may revise your thoughts down the road. </a:t>
            </a:r>
            <a:r>
              <a:rPr lang="en-US" sz="6400" b="1" dirty="0">
                <a:solidFill>
                  <a:srgbClr val="FF0000"/>
                </a:solidFill>
                <a:latin typeface="Tahoma" panose="020B0604030504040204" pitchFamily="34" charset="0"/>
                <a:ea typeface="Tahoma" panose="020B0604030504040204" pitchFamily="34" charset="0"/>
                <a:cs typeface="Tahoma" panose="020B0604030504040204" pitchFamily="34" charset="0"/>
              </a:rPr>
              <a:t>One can actually track how our thinking evolved in the TPACK framework if you look at our publications over time. </a:t>
            </a:r>
            <a:r>
              <a:rPr lang="en-US" sz="6400" b="1" dirty="0">
                <a:latin typeface="Tahoma" panose="020B0604030504040204" pitchFamily="34" charset="0"/>
                <a:ea typeface="Tahoma" panose="020B0604030504040204" pitchFamily="34" charset="0"/>
                <a:cs typeface="Tahoma" panose="020B0604030504040204" pitchFamily="34" charset="0"/>
              </a:rPr>
              <a:t>The same is for our current work on the spaces of design in education. Think of publishing as a way of making your thinking public, soliciting feedback and then going in for the next round. This keeps you honest (and also continually publishing). </a:t>
            </a:r>
          </a:p>
          <a:p>
            <a:endParaRPr lang="en-US" dirty="0"/>
          </a:p>
        </p:txBody>
      </p:sp>
    </p:spTree>
    <p:extLst>
      <p:ext uri="{BB962C8B-B14F-4D97-AF65-F5344CB8AC3E}">
        <p14:creationId xmlns:p14="http://schemas.microsoft.com/office/powerpoint/2010/main" val="1488483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685125" y="452760"/>
            <a:ext cx="10541203" cy="1652597"/>
          </a:xfrm>
        </p:spPr>
        <p:txBody>
          <a:bodyPr>
            <a:normAutofit fontScale="90000"/>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12. Vanessa Dennen, Florida State University</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Professor</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https://education.fsu.edu/vanessa-dennen</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34F69878-7878-4727-A0C1-9EA37396638D}"/>
              </a:ext>
            </a:extLst>
          </p:cNvPr>
          <p:cNvPicPr>
            <a:picLocks noChangeAspect="1"/>
          </p:cNvPicPr>
          <p:nvPr/>
        </p:nvPicPr>
        <p:blipFill>
          <a:blip r:embed="rId3"/>
          <a:stretch>
            <a:fillRect/>
          </a:stretch>
        </p:blipFill>
        <p:spPr>
          <a:xfrm>
            <a:off x="0" y="2449031"/>
            <a:ext cx="5881734" cy="4408970"/>
          </a:xfrm>
          <a:prstGeom prst="rect">
            <a:avLst/>
          </a:prstGeom>
        </p:spPr>
      </p:pic>
      <p:pic>
        <p:nvPicPr>
          <p:cNvPr id="1026" name="43C3F6AA-F5EC-45CB-B0B0-AC191DA559D3">
            <a:extLst>
              <a:ext uri="{FF2B5EF4-FFF2-40B4-BE49-F238E27FC236}">
                <a16:creationId xmlns:a16="http://schemas.microsoft.com/office/drawing/2014/main" id="{1C15140E-036D-4F7B-BE7D-B02633315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265" y="2420562"/>
            <a:ext cx="5881735" cy="440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308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p:txBody>
          <a:bodyPr>
            <a:normAutofit fontScale="90000"/>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12. Vanessa Dennen, Florida State University</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Professor</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https://education.fsu.edu/vanessa-dennen</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CD5A9735-A14E-4F24-8E02-E3A935832BF2}"/>
              </a:ext>
            </a:extLst>
          </p:cNvPr>
          <p:cNvSpPr>
            <a:spLocks noGrp="1"/>
          </p:cNvSpPr>
          <p:nvPr>
            <p:ph idx="1"/>
          </p:nvPr>
        </p:nvSpPr>
        <p:spPr>
          <a:xfrm>
            <a:off x="745351" y="1825625"/>
            <a:ext cx="10608449" cy="3937400"/>
          </a:xfrm>
        </p:spPr>
        <p:txBody>
          <a:bodyPr>
            <a:normAutofit fontScale="70000" lnSpcReduction="20000"/>
          </a:bodyPr>
          <a:lstStyle/>
          <a:p>
            <a:pPr marL="0" indent="0">
              <a:lnSpc>
                <a:spcPct val="120000"/>
              </a:lnSpc>
              <a:spcBef>
                <a:spcPts val="0"/>
              </a:spcBef>
              <a:buNone/>
            </a:pPr>
            <a:r>
              <a:rPr lang="en-US" sz="4000" b="1" dirty="0">
                <a:latin typeface="Tahoma" panose="020B0604030504040204" pitchFamily="34" charset="0"/>
                <a:ea typeface="Tahoma" panose="020B0604030504040204" pitchFamily="34" charset="0"/>
                <a:cs typeface="Tahoma" panose="020B0604030504040204" pitchFamily="34" charset="0"/>
              </a:rPr>
              <a:t>Writing tips:</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Let yourself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free write </a:t>
            </a:r>
            <a:r>
              <a:rPr lang="en-US" b="1" dirty="0">
                <a:latin typeface="Tahoma" panose="020B0604030504040204" pitchFamily="34" charset="0"/>
                <a:ea typeface="Tahoma" panose="020B0604030504040204" pitchFamily="34" charset="0"/>
                <a:cs typeface="Tahoma" panose="020B0604030504040204" pitchFamily="34" charset="0"/>
              </a:rPr>
              <a:t>and then edit later.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No text is wasted text. </a:t>
            </a:r>
            <a:r>
              <a:rPr lang="en-US" b="1" dirty="0">
                <a:latin typeface="Tahoma" panose="020B0604030504040204" pitchFamily="34" charset="0"/>
                <a:ea typeface="Tahoma" panose="020B0604030504040204" pitchFamily="34" charset="0"/>
                <a:cs typeface="Tahoma" panose="020B0604030504040204" pitchFamily="34" charset="0"/>
              </a:rPr>
              <a:t>It’s all part of the journey.</a:t>
            </a:r>
          </a:p>
          <a:p>
            <a:pPr marL="51435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Record your presentations (audio) </a:t>
            </a:r>
            <a:r>
              <a:rPr lang="en-US" b="1" dirty="0">
                <a:latin typeface="Tahoma" panose="020B0604030504040204" pitchFamily="34" charset="0"/>
                <a:ea typeface="Tahoma" panose="020B0604030504040204" pitchFamily="34" charset="0"/>
                <a:cs typeface="Tahoma" panose="020B0604030504040204" pitchFamily="34" charset="0"/>
              </a:rPr>
              <a:t>and then have them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autotranscribed</a:t>
            </a:r>
            <a:r>
              <a:rPr lang="en-US" b="1" dirty="0">
                <a:latin typeface="Tahoma" panose="020B0604030504040204" pitchFamily="34" charset="0"/>
                <a:ea typeface="Tahoma" panose="020B0604030504040204" pitchFamily="34" charset="0"/>
                <a:cs typeface="Tahoma" panose="020B0604030504040204" pitchFamily="34" charset="0"/>
              </a:rPr>
              <a:t> (I use otter.ai). It’ll give you a good base for writing the paper. </a:t>
            </a:r>
          </a:p>
          <a:p>
            <a:pPr marL="51435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Use the pomodoro technique. </a:t>
            </a:r>
            <a:r>
              <a:rPr lang="en-US" b="1" dirty="0">
                <a:latin typeface="Tahoma" panose="020B0604030504040204" pitchFamily="34" charset="0"/>
                <a:ea typeface="Tahoma" panose="020B0604030504040204" pitchFamily="34" charset="0"/>
                <a:cs typeface="Tahoma" panose="020B0604030504040204" pitchFamily="34" charset="0"/>
              </a:rPr>
              <a:t>Set a time for 25 minutes and do nothing but write until the timer goes off. Then if you still have energy, try another “pom” (</a:t>
            </a:r>
            <a:r>
              <a:rPr lang="en-US" b="1" u="sng" dirty="0">
                <a:latin typeface="Tahoma" panose="020B0604030504040204" pitchFamily="34" charset="0"/>
                <a:ea typeface="Tahoma" panose="020B0604030504040204" pitchFamily="34" charset="0"/>
                <a:cs typeface="Tahoma" panose="020B0604030504040204" pitchFamily="34" charset="0"/>
                <a:hlinkClick r:id="rId3"/>
              </a:rPr>
              <a:t>https://francescocirillo.com/pages/pomodoro-technique</a:t>
            </a:r>
            <a:r>
              <a:rPr lang="en-US" b="1" dirty="0">
                <a:latin typeface="Tahoma" panose="020B0604030504040204" pitchFamily="34" charset="0"/>
                <a:ea typeface="Tahoma" panose="020B0604030504040204" pitchFamily="34" charset="0"/>
                <a:cs typeface="Tahoma" panose="020B0604030504040204" pitchFamily="34" charset="0"/>
              </a:rPr>
              <a:t>) </a:t>
            </a:r>
          </a:p>
          <a:p>
            <a:pPr marL="51435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Write (almost) every day </a:t>
            </a:r>
            <a:r>
              <a:rPr lang="en-US" b="1" dirty="0">
                <a:latin typeface="Tahoma" panose="020B0604030504040204" pitchFamily="34" charset="0"/>
                <a:ea typeface="Tahoma" panose="020B0604030504040204" pitchFamily="34" charset="0"/>
                <a:cs typeface="Tahoma" panose="020B0604030504040204" pitchFamily="34" charset="0"/>
              </a:rPr>
              <a:t>… just a little bit. If you continuously write, you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exercise the muscle.</a:t>
            </a:r>
            <a:r>
              <a:rPr lang="en-US" b="1" dirty="0">
                <a:latin typeface="Tahoma" panose="020B0604030504040204" pitchFamily="34" charset="0"/>
                <a:ea typeface="Tahoma" panose="020B0604030504040204" pitchFamily="34" charset="0"/>
                <a:cs typeface="Tahoma" panose="020B0604030504040204" pitchFamily="34" charset="0"/>
              </a:rPr>
              <a:t> It doesn’t really matter what you write, just so long as you write.</a:t>
            </a:r>
          </a:p>
        </p:txBody>
      </p:sp>
      <p:pic>
        <p:nvPicPr>
          <p:cNvPr id="2050" name="Picture 2" descr="Dr. Vanessa Paz Dennen | College of Education">
            <a:extLst>
              <a:ext uri="{FF2B5EF4-FFF2-40B4-BE49-F238E27FC236}">
                <a16:creationId xmlns:a16="http://schemas.microsoft.com/office/drawing/2014/main" id="{531DA4E2-59EB-4BCC-AB5E-D4F278EFF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2476" y="5398476"/>
            <a:ext cx="1459523" cy="145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401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672486"/>
            <a:ext cx="10515600" cy="1325563"/>
          </a:xfrm>
        </p:spPr>
        <p:txBody>
          <a:bodyPr>
            <a:normAutofit fontScale="90000"/>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13. Elaine Khoo, University of Waikato, New Zealand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Attached are 2 spaces where I normally write at - my office, and on the table overlooking out onto our deck.</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https://www.waikato.ac.nz/staff-profiles/people/ekhoo</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AFED5AD-E73C-461F-9D39-78D318914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86406"/>
            <a:ext cx="4762123" cy="3571593"/>
          </a:xfrm>
          <a:prstGeom prst="rect">
            <a:avLst/>
          </a:prstGeom>
        </p:spPr>
      </p:pic>
      <p:pic>
        <p:nvPicPr>
          <p:cNvPr id="7" name="Picture 6">
            <a:extLst>
              <a:ext uri="{FF2B5EF4-FFF2-40B4-BE49-F238E27FC236}">
                <a16:creationId xmlns:a16="http://schemas.microsoft.com/office/drawing/2014/main" id="{05783F4D-D513-464C-A10C-BD99480D5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696" y="3286406"/>
            <a:ext cx="4762125" cy="3571594"/>
          </a:xfrm>
          <a:prstGeom prst="rect">
            <a:avLst/>
          </a:prstGeom>
        </p:spPr>
      </p:pic>
      <p:pic>
        <p:nvPicPr>
          <p:cNvPr id="6" name="Picture 5">
            <a:extLst>
              <a:ext uri="{FF2B5EF4-FFF2-40B4-BE49-F238E27FC236}">
                <a16:creationId xmlns:a16="http://schemas.microsoft.com/office/drawing/2014/main" id="{B9A7CE9A-0D69-40A7-8DCC-D6CF1845AA1C}"/>
              </a:ext>
            </a:extLst>
          </p:cNvPr>
          <p:cNvPicPr>
            <a:picLocks noChangeAspect="1"/>
          </p:cNvPicPr>
          <p:nvPr/>
        </p:nvPicPr>
        <p:blipFill>
          <a:blip r:embed="rId5"/>
          <a:stretch>
            <a:fillRect/>
          </a:stretch>
        </p:blipFill>
        <p:spPr>
          <a:xfrm>
            <a:off x="9841116" y="3412343"/>
            <a:ext cx="2283266" cy="3445656"/>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C164069F-E8EE-40A0-952C-0FB02B392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7454" y="1902106"/>
            <a:ext cx="1973656" cy="1480243"/>
          </a:xfrm>
          <a:prstGeom prst="rect">
            <a:avLst/>
          </a:prstGeom>
        </p:spPr>
      </p:pic>
    </p:spTree>
    <p:extLst>
      <p:ext uri="{BB962C8B-B14F-4D97-AF65-F5344CB8AC3E}">
        <p14:creationId xmlns:p14="http://schemas.microsoft.com/office/powerpoint/2010/main" val="578599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672486"/>
            <a:ext cx="10515600" cy="1325563"/>
          </a:xfrm>
        </p:spPr>
        <p:txBody>
          <a:bodyPr>
            <a:normAutofit fontScale="90000"/>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13. Elaine Khoo, University of Waikato, New Zealand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Attached are 2 spaces where I normally write at - my office, and on the table overlooking out onto our deck.</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https://www.waikato.ac.nz/staff-profiles/people/ekhoo</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person standing in front of a building&#10;&#10;Description automatically generated">
            <a:extLst>
              <a:ext uri="{FF2B5EF4-FFF2-40B4-BE49-F238E27FC236}">
                <a16:creationId xmlns:a16="http://schemas.microsoft.com/office/drawing/2014/main" id="{9A2CFA41-0128-4AD7-AB41-722C91215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2178"/>
            <a:ext cx="5948127" cy="3345821"/>
          </a:xfrm>
          <a:prstGeom prst="rect">
            <a:avLst/>
          </a:prstGeom>
        </p:spPr>
      </p:pic>
      <p:pic>
        <p:nvPicPr>
          <p:cNvPr id="10" name="Picture 9" descr="A group of people sitting around a living room&#10;&#10;Description automatically generated">
            <a:extLst>
              <a:ext uri="{FF2B5EF4-FFF2-40B4-BE49-F238E27FC236}">
                <a16:creationId xmlns:a16="http://schemas.microsoft.com/office/drawing/2014/main" id="{0F7953E6-392C-4C6E-AA09-A830DFE7E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873" y="3512178"/>
            <a:ext cx="5948127" cy="3345822"/>
          </a:xfrm>
          <a:prstGeom prst="rect">
            <a:avLst/>
          </a:prstGeom>
        </p:spPr>
      </p:pic>
    </p:spTree>
    <p:extLst>
      <p:ext uri="{BB962C8B-B14F-4D97-AF65-F5344CB8AC3E}">
        <p14:creationId xmlns:p14="http://schemas.microsoft.com/office/powerpoint/2010/main" val="4959789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365126"/>
            <a:ext cx="10515600" cy="1271574"/>
          </a:xfrm>
        </p:spPr>
        <p:txBody>
          <a:bodyPr>
            <a:norm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13. Elaine Khoo, University of Waikato, New Zealand</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2"/>
              </a:rPr>
              <a:t>https://scholar.google.com/citations?user=kuy1wIUAAAAJ&amp;hl=th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endParaRPr lang="en-US" sz="2800" dirty="0"/>
          </a:p>
        </p:txBody>
      </p:sp>
      <p:sp>
        <p:nvSpPr>
          <p:cNvPr id="3" name="Content Placeholder 2">
            <a:extLst>
              <a:ext uri="{FF2B5EF4-FFF2-40B4-BE49-F238E27FC236}">
                <a16:creationId xmlns:a16="http://schemas.microsoft.com/office/drawing/2014/main" id="{E9E6334D-4815-4504-941E-A19D6A2F55B2}"/>
              </a:ext>
            </a:extLst>
          </p:cNvPr>
          <p:cNvSpPr>
            <a:spLocks noGrp="1"/>
          </p:cNvSpPr>
          <p:nvPr>
            <p:ph idx="1"/>
          </p:nvPr>
        </p:nvSpPr>
        <p:spPr>
          <a:xfrm>
            <a:off x="699248" y="1436915"/>
            <a:ext cx="10319658" cy="4540263"/>
          </a:xfrm>
        </p:spPr>
        <p:txBody>
          <a:bodyPr>
            <a:normAutofit fontScale="62500" lnSpcReduction="20000"/>
          </a:bodyPr>
          <a:lstStyle/>
          <a:p>
            <a:pPr marL="0" indent="0">
              <a:lnSpc>
                <a:spcPct val="120000"/>
              </a:lnSpc>
              <a:spcBef>
                <a:spcPts val="0"/>
              </a:spcBef>
              <a:buNone/>
            </a:pPr>
            <a:r>
              <a:rPr lang="en-US" sz="4500" b="1" dirty="0">
                <a:latin typeface="Tahoma" panose="020B0604030504040204" pitchFamily="34" charset="0"/>
                <a:ea typeface="Tahoma" panose="020B0604030504040204" pitchFamily="34" charset="0"/>
                <a:cs typeface="Tahoma" panose="020B0604030504040204" pitchFamily="34" charset="0"/>
              </a:rPr>
              <a:t>Tips from me:</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I normally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craft a draft abstract </a:t>
            </a:r>
            <a:r>
              <a:rPr lang="en-US" b="1" dirty="0">
                <a:latin typeface="Tahoma" panose="020B0604030504040204" pitchFamily="34" charset="0"/>
                <a:ea typeface="Tahoma" panose="020B0604030504040204" pitchFamily="34" charset="0"/>
                <a:cs typeface="Tahoma" panose="020B0604030504040204" pitchFamily="34" charset="0"/>
              </a:rPr>
              <a:t>first to pull together my thoughts on what the article is about. A good abstract is a good signpost to the article.</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For articles reporting on empirical studies, I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start with the methods section first </a:t>
            </a:r>
            <a:r>
              <a:rPr lang="en-US" b="1" dirty="0">
                <a:latin typeface="Tahoma" panose="020B0604030504040204" pitchFamily="34" charset="0"/>
                <a:ea typeface="Tahoma" panose="020B0604030504040204" pitchFamily="34" charset="0"/>
                <a:cs typeface="Tahoma" panose="020B0604030504040204" pitchFamily="34" charset="0"/>
              </a:rPr>
              <a:t>before flushing out the other parts of the paper.</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Analysis and writing go hand in hand, remember to jot notes as you are </a:t>
            </a:r>
            <a:r>
              <a:rPr lang="en-US" b="1" dirty="0" err="1">
                <a:latin typeface="Tahoma" panose="020B0604030504040204" pitchFamily="34" charset="0"/>
                <a:ea typeface="Tahoma" panose="020B0604030504040204" pitchFamily="34" charset="0"/>
                <a:cs typeface="Tahoma" panose="020B0604030504040204" pitchFamily="34" charset="0"/>
              </a:rPr>
              <a:t>analysing</a:t>
            </a:r>
            <a:r>
              <a:rPr lang="en-US" b="1" dirty="0">
                <a:latin typeface="Tahoma" panose="020B0604030504040204" pitchFamily="34" charset="0"/>
                <a:ea typeface="Tahoma" panose="020B0604030504040204" pitchFamily="34" charset="0"/>
                <a:cs typeface="Tahoma" panose="020B0604030504040204" pitchFamily="34" charset="0"/>
              </a:rPr>
              <a:t> your data to help you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identify themes and your main argument.</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For non-empirical articles, I start with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drafting the key argument </a:t>
            </a:r>
            <a:r>
              <a:rPr lang="en-US" b="1" dirty="0">
                <a:latin typeface="Tahoma" panose="020B0604030504040204" pitchFamily="34" charset="0"/>
                <a:ea typeface="Tahoma" panose="020B0604030504040204" pitchFamily="34" charset="0"/>
                <a:cs typeface="Tahoma" panose="020B0604030504040204" pitchFamily="34" charset="0"/>
              </a:rPr>
              <a:t>first then unpacking the rest of the paper around the key argument.</a:t>
            </a:r>
          </a:p>
          <a:p>
            <a:pPr marL="51435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Write little bits each day</a:t>
            </a:r>
            <a:r>
              <a:rPr lang="en-US" b="1" dirty="0">
                <a:latin typeface="Tahoma" panose="020B0604030504040204" pitchFamily="34" charset="0"/>
                <a:ea typeface="Tahoma" panose="020B0604030504040204" pitchFamily="34" charset="0"/>
                <a:cs typeface="Tahoma" panose="020B0604030504040204" pitchFamily="34" charset="0"/>
              </a:rPr>
              <a:t>, don't be afraid to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craft and revise over and over </a:t>
            </a:r>
            <a:r>
              <a:rPr lang="en-US" b="1" dirty="0">
                <a:latin typeface="Tahoma" panose="020B0604030504040204" pitchFamily="34" charset="0"/>
                <a:ea typeface="Tahoma" panose="020B0604030504040204" pitchFamily="34" charset="0"/>
                <a:cs typeface="Tahoma" panose="020B0604030504040204" pitchFamily="34" charset="0"/>
              </a:rPr>
              <a:t>again. No one is perfect the first time.</a:t>
            </a:r>
          </a:p>
          <a:p>
            <a:pPr marL="51435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Do not fear rejection </a:t>
            </a:r>
            <a:r>
              <a:rPr lang="en-US" b="1" dirty="0">
                <a:latin typeface="Tahoma" panose="020B0604030504040204" pitchFamily="34" charset="0"/>
                <a:ea typeface="Tahoma" panose="020B0604030504040204" pitchFamily="34" charset="0"/>
                <a:cs typeface="Tahoma" panose="020B0604030504040204" pitchFamily="34" charset="0"/>
              </a:rPr>
              <a:t>from publishers, try and try again.</a:t>
            </a:r>
          </a:p>
          <a:p>
            <a:pPr marL="51435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Find good colleagues </a:t>
            </a:r>
            <a:r>
              <a:rPr lang="en-US" b="1" dirty="0">
                <a:latin typeface="Tahoma" panose="020B0604030504040204" pitchFamily="34" charset="0"/>
                <a:ea typeface="Tahoma" panose="020B0604030504040204" pitchFamily="34" charset="0"/>
                <a:cs typeface="Tahoma" panose="020B0604030504040204" pitchFamily="34" charset="0"/>
              </a:rPr>
              <a:t>to collaborate with.</a:t>
            </a:r>
          </a:p>
          <a:p>
            <a:pPr marL="514350" indent="-514350">
              <a:lnSpc>
                <a:spcPct val="120000"/>
              </a:lnSpc>
              <a:spcBef>
                <a:spcPts val="0"/>
              </a:spcBef>
              <a:buFont typeface="+mj-lt"/>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Consider your audience and write to address </a:t>
            </a:r>
            <a:r>
              <a:rPr lang="en-US" b="1" dirty="0">
                <a:latin typeface="Tahoma" panose="020B0604030504040204" pitchFamily="34" charset="0"/>
                <a:ea typeface="Tahoma" panose="020B0604030504040204" pitchFamily="34" charset="0"/>
                <a:cs typeface="Tahoma" panose="020B0604030504040204" pitchFamily="34" charset="0"/>
              </a:rPr>
              <a:t>them accordingly (be it your </a:t>
            </a:r>
            <a:r>
              <a:rPr lang="en-US" b="1" dirty="0" err="1">
                <a:latin typeface="Tahoma" panose="020B0604030504040204" pitchFamily="34" charset="0"/>
                <a:ea typeface="Tahoma" panose="020B0604030504040204" pitchFamily="34" charset="0"/>
                <a:cs typeface="Tahoma" panose="020B0604030504040204" pitchFamily="34" charset="0"/>
              </a:rPr>
              <a:t>phd</a:t>
            </a:r>
            <a:r>
              <a:rPr lang="en-US" b="1" dirty="0">
                <a:latin typeface="Tahoma" panose="020B0604030504040204" pitchFamily="34" charset="0"/>
                <a:ea typeface="Tahoma" panose="020B0604030504040204" pitchFamily="34" charset="0"/>
                <a:cs typeface="Tahoma" panose="020B0604030504040204" pitchFamily="34" charset="0"/>
              </a:rPr>
              <a:t> examiner, book, academic article), the genre of writing can be quite different.</a:t>
            </a:r>
          </a:p>
          <a:p>
            <a:endParaRPr lang="en-US" dirty="0"/>
          </a:p>
        </p:txBody>
      </p:sp>
      <p:pic>
        <p:nvPicPr>
          <p:cNvPr id="4" name="Picture 3">
            <a:extLst>
              <a:ext uri="{FF2B5EF4-FFF2-40B4-BE49-F238E27FC236}">
                <a16:creationId xmlns:a16="http://schemas.microsoft.com/office/drawing/2014/main" id="{85184286-7E69-46A7-9997-FDF73064AAC7}"/>
              </a:ext>
            </a:extLst>
          </p:cNvPr>
          <p:cNvPicPr>
            <a:picLocks noChangeAspect="1"/>
          </p:cNvPicPr>
          <p:nvPr/>
        </p:nvPicPr>
        <p:blipFill>
          <a:blip r:embed="rId3"/>
          <a:stretch>
            <a:fillRect/>
          </a:stretch>
        </p:blipFill>
        <p:spPr>
          <a:xfrm>
            <a:off x="10602362" y="5249501"/>
            <a:ext cx="1608499" cy="1608499"/>
          </a:xfrm>
          <a:prstGeom prst="rect">
            <a:avLst/>
          </a:prstGeom>
        </p:spPr>
      </p:pic>
      <p:pic>
        <p:nvPicPr>
          <p:cNvPr id="6" name="Picture 5">
            <a:extLst>
              <a:ext uri="{FF2B5EF4-FFF2-40B4-BE49-F238E27FC236}">
                <a16:creationId xmlns:a16="http://schemas.microsoft.com/office/drawing/2014/main" id="{746AE58B-444A-42BE-9108-9EAD47F69857}"/>
              </a:ext>
            </a:extLst>
          </p:cNvPr>
          <p:cNvPicPr>
            <a:picLocks noChangeAspect="1"/>
          </p:cNvPicPr>
          <p:nvPr/>
        </p:nvPicPr>
        <p:blipFill>
          <a:blip r:embed="rId4"/>
          <a:stretch>
            <a:fillRect/>
          </a:stretch>
        </p:blipFill>
        <p:spPr>
          <a:xfrm>
            <a:off x="11044282" y="3637894"/>
            <a:ext cx="1166579" cy="1611607"/>
          </a:xfrm>
          <a:prstGeom prst="rect">
            <a:avLst/>
          </a:prstGeom>
        </p:spPr>
      </p:pic>
    </p:spTree>
    <p:extLst>
      <p:ext uri="{BB962C8B-B14F-4D97-AF65-F5344CB8AC3E}">
        <p14:creationId xmlns:p14="http://schemas.microsoft.com/office/powerpoint/2010/main" val="2395313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B79-DF66-402D-B449-4F43CDF60069}"/>
              </a:ext>
            </a:extLst>
          </p:cNvPr>
          <p:cNvSpPr>
            <a:spLocks noGrp="1"/>
          </p:cNvSpPr>
          <p:nvPr>
            <p:ph type="title"/>
          </p:nvPr>
        </p:nvSpPr>
        <p:spPr>
          <a:xfrm>
            <a:off x="838200" y="672486"/>
            <a:ext cx="10515600" cy="1325563"/>
          </a:xfrm>
        </p:spPr>
        <p:txBody>
          <a:bodyPr>
            <a:normAutofit fontScale="90000"/>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13. Elaine Khoo, University of Waikato, New Zealand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Attached are 2 spaces where I normally write at - my office, and on the table overlooking out onto our deck.</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https://www.waikato.ac.nz/staff-profiles/people/ekhoo</a:t>
            </a:r>
            <a:r>
              <a:rPr lang="en-US" sz="2700" b="1" dirty="0">
                <a:latin typeface="Tahoma" panose="020B0604030504040204" pitchFamily="34" charset="0"/>
                <a:ea typeface="Tahoma" panose="020B0604030504040204" pitchFamily="34" charset="0"/>
                <a:cs typeface="Tahoma" panose="020B0604030504040204" pitchFamily="34" charset="0"/>
              </a:rPr>
              <a:t>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icture containing person, hat&#10;&#10;Description automatically generated">
            <a:extLst>
              <a:ext uri="{FF2B5EF4-FFF2-40B4-BE49-F238E27FC236}">
                <a16:creationId xmlns:a16="http://schemas.microsoft.com/office/drawing/2014/main" id="{0C723E58-A452-49AF-A470-34E2A82CA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 y="2686347"/>
            <a:ext cx="5963220" cy="3354311"/>
          </a:xfrm>
          <a:prstGeom prst="rect">
            <a:avLst/>
          </a:prstGeom>
        </p:spPr>
      </p:pic>
      <p:pic>
        <p:nvPicPr>
          <p:cNvPr id="7" name="Picture 6" descr="A picture containing indoor, sitting, bed, person&#10;&#10;Description automatically generated">
            <a:extLst>
              <a:ext uri="{FF2B5EF4-FFF2-40B4-BE49-F238E27FC236}">
                <a16:creationId xmlns:a16="http://schemas.microsoft.com/office/drawing/2014/main" id="{B0B17051-52B7-4FB4-B603-B663EA8F5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228784" y="2756514"/>
            <a:ext cx="5963216" cy="3354309"/>
          </a:xfrm>
          <a:prstGeom prst="rect">
            <a:avLst/>
          </a:prstGeom>
        </p:spPr>
      </p:pic>
    </p:spTree>
    <p:extLst>
      <p:ext uri="{BB962C8B-B14F-4D97-AF65-F5344CB8AC3E}">
        <p14:creationId xmlns:p14="http://schemas.microsoft.com/office/powerpoint/2010/main" val="3858632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A0E3-20A4-6B40-A27F-66D0DDF4E4FF}"/>
              </a:ext>
            </a:extLst>
          </p:cNvPr>
          <p:cNvSpPr>
            <a:spLocks noGrp="1"/>
          </p:cNvSpPr>
          <p:nvPr>
            <p:ph type="ctrTitle"/>
          </p:nvPr>
        </p:nvSpPr>
        <p:spPr>
          <a:xfrm>
            <a:off x="5205664" y="951875"/>
            <a:ext cx="6606585" cy="3380282"/>
          </a:xfrm>
        </p:spPr>
        <p:txBody>
          <a:bodyPr>
            <a:noAutofit/>
          </a:bodyPr>
          <a:lstStyle/>
          <a:p>
            <a:r>
              <a:rPr lang="en-US" sz="4400" dirty="0">
                <a:solidFill>
                  <a:srgbClr val="0070C0"/>
                </a:solidFill>
              </a:rPr>
              <a:t>Part 1: </a:t>
            </a:r>
            <a:br>
              <a:rPr lang="en-US" sz="4400" dirty="0">
                <a:solidFill>
                  <a:srgbClr val="0070C0"/>
                </a:solidFill>
              </a:rPr>
            </a:br>
            <a:r>
              <a:rPr lang="en-US" sz="4400" dirty="0">
                <a:solidFill>
                  <a:srgbClr val="0070C0"/>
                </a:solidFill>
              </a:rPr>
              <a:t>Writing Spaces and Tips</a:t>
            </a:r>
            <a:br>
              <a:rPr lang="en-US" sz="4400" dirty="0"/>
            </a:br>
            <a:br>
              <a:rPr lang="en-US" sz="4400" dirty="0"/>
            </a:br>
            <a:r>
              <a:rPr lang="en-US" sz="4400" dirty="0"/>
              <a:t>Section Presenter: </a:t>
            </a:r>
            <a:br>
              <a:rPr lang="en-US" sz="4400" dirty="0"/>
            </a:br>
            <a:r>
              <a:rPr lang="en-US" sz="4400" dirty="0"/>
              <a:t>Tom Reeves, UGA</a:t>
            </a:r>
          </a:p>
        </p:txBody>
      </p:sp>
    </p:spTree>
    <p:extLst>
      <p:ext uri="{BB962C8B-B14F-4D97-AF65-F5344CB8AC3E}">
        <p14:creationId xmlns:p14="http://schemas.microsoft.com/office/powerpoint/2010/main" val="22703807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48CDA74-70E6-4935-86FD-7D1BEB41F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633" y="2970014"/>
            <a:ext cx="6719777" cy="3779875"/>
          </a:xfrm>
          <a:prstGeom prst="rect">
            <a:avLst/>
          </a:prstGeom>
        </p:spPr>
      </p:pic>
      <p:pic>
        <p:nvPicPr>
          <p:cNvPr id="10" name="Picture 9" descr="A picture containing holding, person, person, cake&#10;&#10;Description automatically generated">
            <a:extLst>
              <a:ext uri="{FF2B5EF4-FFF2-40B4-BE49-F238E27FC236}">
                <a16:creationId xmlns:a16="http://schemas.microsoft.com/office/drawing/2014/main" id="{013033DE-2188-4077-8959-1A74B4091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381156"/>
            <a:ext cx="2433304" cy="1368734"/>
          </a:xfrm>
          <a:prstGeom prst="rect">
            <a:avLst/>
          </a:prstGeom>
        </p:spPr>
      </p:pic>
      <p:pic>
        <p:nvPicPr>
          <p:cNvPr id="12" name="Picture 11" descr="A person wearing a suit and tie standing in front of a building&#10;&#10;Description automatically generated">
            <a:extLst>
              <a:ext uri="{FF2B5EF4-FFF2-40B4-BE49-F238E27FC236}">
                <a16:creationId xmlns:a16="http://schemas.microsoft.com/office/drawing/2014/main" id="{52DAD883-1768-44D0-AC78-104C9283A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972" y="108110"/>
            <a:ext cx="3934047" cy="2212902"/>
          </a:xfrm>
          <a:prstGeom prst="rect">
            <a:avLst/>
          </a:prstGeom>
        </p:spPr>
      </p:pic>
      <p:pic>
        <p:nvPicPr>
          <p:cNvPr id="16" name="Picture 15" descr="A sign on the side of the road&#10;&#10;Description automatically generated">
            <a:extLst>
              <a:ext uri="{FF2B5EF4-FFF2-40B4-BE49-F238E27FC236}">
                <a16:creationId xmlns:a16="http://schemas.microsoft.com/office/drawing/2014/main" id="{90596D28-1EB9-416F-9093-50FDA4B99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32"/>
            <a:ext cx="4167963" cy="2344479"/>
          </a:xfrm>
          <a:prstGeom prst="rect">
            <a:avLst/>
          </a:prstGeom>
        </p:spPr>
      </p:pic>
      <p:pic>
        <p:nvPicPr>
          <p:cNvPr id="18" name="Picture 17" descr="A picture containing smoke, train, nature, steam&#10;&#10;Description automatically generated">
            <a:extLst>
              <a:ext uri="{FF2B5EF4-FFF2-40B4-BE49-F238E27FC236}">
                <a16:creationId xmlns:a16="http://schemas.microsoft.com/office/drawing/2014/main" id="{C268D777-2CCD-4445-934A-236147908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5294" y="2342247"/>
            <a:ext cx="3912782" cy="2200940"/>
          </a:xfrm>
          <a:prstGeom prst="rect">
            <a:avLst/>
          </a:prstGeom>
        </p:spPr>
      </p:pic>
      <p:pic>
        <p:nvPicPr>
          <p:cNvPr id="20" name="Picture 19" descr="A sign on a dirt road&#10;&#10;Description automatically generated">
            <a:extLst>
              <a:ext uri="{FF2B5EF4-FFF2-40B4-BE49-F238E27FC236}">
                <a16:creationId xmlns:a16="http://schemas.microsoft.com/office/drawing/2014/main" id="{8166BA74-3534-4448-9369-C8E3F15E9D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5294" y="4588698"/>
            <a:ext cx="3960629" cy="2227854"/>
          </a:xfrm>
          <a:prstGeom prst="rect">
            <a:avLst/>
          </a:prstGeom>
        </p:spPr>
      </p:pic>
      <p:pic>
        <p:nvPicPr>
          <p:cNvPr id="22" name="Picture 21" descr="A picture containing grass, outdoor, old, building&#10;&#10;Description automatically generated">
            <a:extLst>
              <a:ext uri="{FF2B5EF4-FFF2-40B4-BE49-F238E27FC236}">
                <a16:creationId xmlns:a16="http://schemas.microsoft.com/office/drawing/2014/main" id="{AD93154B-6224-4B07-A2F8-47BD93C748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2599" y="41448"/>
            <a:ext cx="4009401" cy="2255288"/>
          </a:xfrm>
          <a:prstGeom prst="rect">
            <a:avLst/>
          </a:prstGeom>
        </p:spPr>
      </p:pic>
    </p:spTree>
    <p:extLst>
      <p:ext uri="{BB962C8B-B14F-4D97-AF65-F5344CB8AC3E}">
        <p14:creationId xmlns:p14="http://schemas.microsoft.com/office/powerpoint/2010/main" val="1960719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is Scenic Beach Window Decal Adds Life to Boring Work Spaces! -  Suckstobebroke">
            <a:extLst>
              <a:ext uri="{FF2B5EF4-FFF2-40B4-BE49-F238E27FC236}">
                <a16:creationId xmlns:a16="http://schemas.microsoft.com/office/drawing/2014/main" id="{901F59EB-5065-214C-9A58-CA877D4DA4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5145"/>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29"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0"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39F751-5219-A74F-8E89-A3F7F7947A5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Writing Spaces of Ed Tech Scholars</a:t>
            </a:r>
          </a:p>
        </p:txBody>
      </p:sp>
      <p:sp>
        <p:nvSpPr>
          <p:cNvPr id="1031"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561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6E676E-1CD1-3640-A985-43C902B84839}"/>
              </a:ext>
            </a:extLst>
          </p:cNvPr>
          <p:cNvSpPr>
            <a:spLocks noGrp="1"/>
          </p:cNvSpPr>
          <p:nvPr>
            <p:ph type="title"/>
          </p:nvPr>
        </p:nvSpPr>
        <p:spPr>
          <a:xfrm>
            <a:off x="9278552" y="5436093"/>
            <a:ext cx="2815966" cy="1325563"/>
          </a:xfrm>
        </p:spPr>
        <p:txBody>
          <a:bodyPr/>
          <a:lstStyle/>
          <a:p>
            <a:r>
              <a:rPr lang="en-US" dirty="0"/>
              <a:t>John Keller</a:t>
            </a:r>
          </a:p>
        </p:txBody>
      </p:sp>
      <p:pic>
        <p:nvPicPr>
          <p:cNvPr id="5" name="Content Placeholder 4" descr="A desk with a computer in a room&#10;&#10;Description automatically generated">
            <a:extLst>
              <a:ext uri="{FF2B5EF4-FFF2-40B4-BE49-F238E27FC236}">
                <a16:creationId xmlns:a16="http://schemas.microsoft.com/office/drawing/2014/main" id="{D1B31638-779E-584E-8ABB-AFBA1E0ABBC3}"/>
              </a:ext>
            </a:extLst>
          </p:cNvPr>
          <p:cNvPicPr>
            <a:picLocks noGrp="1" noChangeAspect="1"/>
          </p:cNvPicPr>
          <p:nvPr>
            <p:ph idx="4294967295"/>
          </p:nvPr>
        </p:nvPicPr>
        <p:blipFill>
          <a:blip r:embed="rId2"/>
          <a:stretch>
            <a:fillRect/>
          </a:stretch>
        </p:blipFill>
        <p:spPr>
          <a:xfrm>
            <a:off x="0" y="-29059"/>
            <a:ext cx="9181070" cy="6887059"/>
          </a:xfrm>
        </p:spPr>
      </p:pic>
      <p:pic>
        <p:nvPicPr>
          <p:cNvPr id="8" name="Picture 7" descr="A person smiling for the camera&#10;&#10;Description automatically generated">
            <a:extLst>
              <a:ext uri="{FF2B5EF4-FFF2-40B4-BE49-F238E27FC236}">
                <a16:creationId xmlns:a16="http://schemas.microsoft.com/office/drawing/2014/main" id="{96372B15-0A2C-0045-9C7C-FB2EF9024A16}"/>
              </a:ext>
            </a:extLst>
          </p:cNvPr>
          <p:cNvPicPr>
            <a:picLocks noChangeAspect="1"/>
          </p:cNvPicPr>
          <p:nvPr/>
        </p:nvPicPr>
        <p:blipFill>
          <a:blip r:embed="rId3"/>
          <a:stretch>
            <a:fillRect/>
          </a:stretch>
        </p:blipFill>
        <p:spPr>
          <a:xfrm>
            <a:off x="9181070" y="1898980"/>
            <a:ext cx="3010930" cy="3537113"/>
          </a:xfrm>
          <a:prstGeom prst="rect">
            <a:avLst/>
          </a:prstGeom>
        </p:spPr>
      </p:pic>
    </p:spTree>
    <p:extLst>
      <p:ext uri="{BB962C8B-B14F-4D97-AF65-F5344CB8AC3E}">
        <p14:creationId xmlns:p14="http://schemas.microsoft.com/office/powerpoint/2010/main" val="393709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erson sitting on a chair&#10;&#10;Description automatically generated">
            <a:extLst>
              <a:ext uri="{FF2B5EF4-FFF2-40B4-BE49-F238E27FC236}">
                <a16:creationId xmlns:a16="http://schemas.microsoft.com/office/drawing/2014/main" id="{0A2D5A5F-5490-864D-9B7D-D7BA4D8E9526}"/>
              </a:ext>
            </a:extLst>
          </p:cNvPr>
          <p:cNvPicPr>
            <a:picLocks noChangeAspect="1"/>
          </p:cNvPicPr>
          <p:nvPr/>
        </p:nvPicPr>
        <p:blipFill rotWithShape="1">
          <a:blip r:embed="rId2"/>
          <a:srcRect l="8192"/>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Picture 3" descr="Two people sitting at a desk&#10;&#10;Description automatically generated">
            <a:extLst>
              <a:ext uri="{FF2B5EF4-FFF2-40B4-BE49-F238E27FC236}">
                <a16:creationId xmlns:a16="http://schemas.microsoft.com/office/drawing/2014/main" id="{6ED74694-9C2E-8B4C-A885-AB062558FB01}"/>
              </a:ext>
            </a:extLst>
          </p:cNvPr>
          <p:cNvPicPr>
            <a:picLocks noChangeAspect="1"/>
          </p:cNvPicPr>
          <p:nvPr/>
        </p:nvPicPr>
        <p:blipFill rotWithShape="1">
          <a:blip r:embed="rId3"/>
          <a:srcRect l="17873"/>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3" name="Freeform: Shape 12">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473FFD-DD29-E647-8DFC-38705D11F1FE}"/>
              </a:ext>
            </a:extLst>
          </p:cNvPr>
          <p:cNvSpPr>
            <a:spLocks noGrp="1"/>
          </p:cNvSpPr>
          <p:nvPr>
            <p:ph type="title"/>
          </p:nvPr>
        </p:nvSpPr>
        <p:spPr>
          <a:xfrm>
            <a:off x="438913" y="1511589"/>
            <a:ext cx="3430958" cy="2896432"/>
          </a:xfrm>
        </p:spPr>
        <p:txBody>
          <a:bodyPr vert="horz" lIns="91440" tIns="45720" rIns="91440" bIns="45720" rtlCol="0" anchor="b">
            <a:normAutofit/>
          </a:bodyPr>
          <a:lstStyle/>
          <a:p>
            <a:r>
              <a:rPr lang="en-US" sz="4000" kern="1200">
                <a:solidFill>
                  <a:schemeClr val="tx1"/>
                </a:solidFill>
                <a:latin typeface="+mj-lt"/>
                <a:ea typeface="+mj-ea"/>
                <a:cs typeface="+mj-cs"/>
              </a:rPr>
              <a:t>Val Shute</a:t>
            </a: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5474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a7b782d0-3852-4000-b76a-4734e8c3fab8&quot;,&quot;TimeStamp&quot;:&quot;2020-08-15T16:47:51.5932522-05:00&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ame">
  <a:themeElements>
    <a:clrScheme name="AECT Blue-Green 1">
      <a:dk1>
        <a:srgbClr val="000000"/>
      </a:dk1>
      <a:lt1>
        <a:srgbClr val="FFFFFF"/>
      </a:lt1>
      <a:dk2>
        <a:srgbClr val="545454"/>
      </a:dk2>
      <a:lt2>
        <a:srgbClr val="BFBFBF"/>
      </a:lt2>
      <a:accent1>
        <a:srgbClr val="3E79A6"/>
      </a:accent1>
      <a:accent2>
        <a:srgbClr val="FAB900"/>
      </a:accent2>
      <a:accent3>
        <a:srgbClr val="86B955"/>
      </a:accent3>
      <a:accent4>
        <a:srgbClr val="EE7008"/>
      </a:accent4>
      <a:accent5>
        <a:srgbClr val="1AB39F"/>
      </a:accent5>
      <a:accent6>
        <a:srgbClr val="D5393D"/>
      </a:accent6>
      <a:hlink>
        <a:srgbClr val="90BB23"/>
      </a:hlink>
      <a:folHlink>
        <a:srgbClr val="EE7008"/>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2916</TotalTime>
  <Words>4826</Words>
  <Application>Microsoft Office PowerPoint</Application>
  <PresentationFormat>Widescreen</PresentationFormat>
  <Paragraphs>197</Paragraphs>
  <Slides>60</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60</vt:i4>
      </vt:variant>
    </vt:vector>
  </HeadingPairs>
  <TitlesOfParts>
    <vt:vector size="70" baseType="lpstr">
      <vt:lpstr>Arial</vt:lpstr>
      <vt:lpstr>Avenir Next LT Pro</vt:lpstr>
      <vt:lpstr>Calibri</vt:lpstr>
      <vt:lpstr>Calibri Light</vt:lpstr>
      <vt:lpstr>Gill Sans MT</vt:lpstr>
      <vt:lpstr>Tahoma</vt:lpstr>
      <vt:lpstr>Wingdings 2</vt:lpstr>
      <vt:lpstr>Office Theme</vt:lpstr>
      <vt:lpstr>Frame</vt:lpstr>
      <vt:lpstr>1_Office Theme</vt:lpstr>
      <vt:lpstr>PowerPoint Presentation</vt:lpstr>
      <vt:lpstr>Susie Gronseth’s Typical Writing Spaces</vt:lpstr>
      <vt:lpstr>Writing…Writing…Everywhere!</vt:lpstr>
      <vt:lpstr>Susie Gronseth, University of Houston Writing…on a bus…in Africa https://uh.edu/education/about/directory/employee-profile/index.php?id=618 </vt:lpstr>
      <vt:lpstr>A Motivating Change of Scenery</vt:lpstr>
      <vt:lpstr>Part 1:  Writing Spaces and Tips  Section Presenter:  Tom Reeves, UGA</vt:lpstr>
      <vt:lpstr>Writing Spaces of Ed Tech Scholars</vt:lpstr>
      <vt:lpstr>John Keller</vt:lpstr>
      <vt:lpstr>Val Shute</vt:lpstr>
      <vt:lpstr>Donald Clark</vt:lpstr>
      <vt:lpstr>Yayoi Anzai</vt:lpstr>
      <vt:lpstr>Saul Carliner</vt:lpstr>
      <vt:lpstr>Paul  Kirschner</vt:lpstr>
      <vt:lpstr>Eva Baker</vt:lpstr>
      <vt:lpstr>Tom Reeves</vt:lpstr>
      <vt:lpstr>What would be your ideal space? </vt:lpstr>
      <vt:lpstr>Part 2:  Writing Spaces and Tips  Section Presenter:  Meina Zhu, Wayne State</vt:lpstr>
      <vt:lpstr>Dr. Lin Lin</vt:lpstr>
      <vt:lpstr>Dr.  Yunjo An</vt:lpstr>
      <vt:lpstr>Dr. George Veletsianos</vt:lpstr>
      <vt:lpstr>Dr. Florence Martin</vt:lpstr>
      <vt:lpstr>Dr. Looi Chee Kit</vt:lpstr>
      <vt:lpstr>Dr. Fei Gao</vt:lpstr>
      <vt:lpstr>Dr.  EunJung Grace Oh</vt:lpstr>
      <vt:lpstr>PowerPoint Presentation</vt:lpstr>
      <vt:lpstr>PowerPoint Presentation</vt:lpstr>
      <vt:lpstr>Dr.  Yeol Huh</vt:lpstr>
      <vt:lpstr>Dr.  Wanli Xing</vt:lpstr>
      <vt:lpstr>Dr.  Albert D. Ritzhaupt</vt:lpstr>
      <vt:lpstr>Part 3.  Writing Spaces and Tips  Section Presenter:  Curt Bonk, Indiana Univ.</vt:lpstr>
      <vt:lpstr>1. Chuck Dziuban, University of Central Florida https://sciences.ucf.edu/statistics/dms/people/board/charles-d-dziuban/  A typical Chuck writing space:  1. The way to learn to write is to write. 2. The first draft is always crap. 3. Progress is best made in bite sized chunks. 4. From Hemingway, “Write drunk, edit sober.” 😃</vt:lpstr>
      <vt:lpstr>2. Patsy D. Moskal, University of Central Florida Director, Digital Learning Impact Evaluation https://digitallearning.ucf.edu/contact/ </vt:lpstr>
      <vt:lpstr>2. Patsy D. Moskal, University of Central Florida Director, Digital Learning Impact Evaluation https://digitallearning.ucf.edu/contact/ </vt:lpstr>
      <vt:lpstr>2. Patsy D. Moskal, University of Central Florida Director, Digital Learning Impact Evaluation https://digitallearning.ucf.edu/contact/ </vt:lpstr>
      <vt:lpstr>2. Patsy D. Moskal, University of Central Florida Director, Digital Learning Impact Evaluation https://digitallearning.ucf.edu/contact/ </vt:lpstr>
      <vt:lpstr>3. Alyssa Friend Wise | Director, NYU Learning Analytics Research Network (NYU-LEARN) Associate Professor of Learning Sciences &amp; Educational Technology | New York University https://steinhardt.nyu.edu/people/alyssa-wise </vt:lpstr>
      <vt:lpstr>3. Alyssa Friend Wise, Director, NYU Learning Analytics Research Network (NYU-LEARN), Associate Professor of Learning Sciences &amp; Educational Technology, New York University</vt:lpstr>
      <vt:lpstr>4. Ali Carr-Chellman, Dean University of Dayton https://udayton.edu/directory/education/deans_office/carr-chellman_alison.php </vt:lpstr>
      <vt:lpstr>4. Ali Carr-Chellman, Dean University of Dayton https://udayton.edu/directory/education/deans_office/carr-chellman_alison.php </vt:lpstr>
      <vt:lpstr>5. Mike Sharples, Open University of UK</vt:lpstr>
      <vt:lpstr>5. Mike Sharples, Open University of UK</vt:lpstr>
      <vt:lpstr>6. Yong Zhao, University of Kansas Suggestion 1: Writing is easy and thinking is hard. I spend all the time thinking and honestly much less time putting my thoughts down. So, keep the ideas in your head and think a lot. Suggestion 2: Read a lot, read things that may or may not be directly relevant to your topic. It's very important for me to read news, stories, science, philosophy, history, and future. Suggestion 3: Keep writing. Writing is what drives me to think and read. https://distinguishedprofessors.ku.edu/professor/zhao-y </vt:lpstr>
      <vt:lpstr>7. Charles Graham, BYU 1. Set aside a couple of blocks of time each week (daily if possible - but this rarely works for me) to dedicate to writing. 2. Collaborate with others on writing because it is funner and commitments to colleagues will motivate you to stay on task when it is hard. 3. Banish discouraging thoughts. . . I have realized that all academic writers experience difficulty and failure. Publishing comes to those who persist and don’t let failure keep them down. https://education.byu.edu/directory/view/charles-graham </vt:lpstr>
      <vt:lpstr>8. Sheila Jagannathan, The World Bank 1. Outline your storyline. 2. Start strong with emotional appeal. 3. Think of catchy title and sub-titles. 4. Bring in lot of examples to make your writing come alive.  5. Add visuals to make the writing stick. 6. End with a call for action.</vt:lpstr>
      <vt:lpstr>9. Kira King, Director of Instructional Design and Learning Solutions, Decision Simulation I am sending you two photos. One is of my office. You will see my "Next Window" sign. Chris got that for me when a bank was closing. I keep it there to lighten things up. I am also sending you a photo of the kids' study room. I go there if I have writer's block and need seclusion to force myself to sit, uninterrupted and focus. </vt:lpstr>
      <vt:lpstr>9. Kira King, Director of Instructional Design and Learning Solutions, Decision Simulation</vt:lpstr>
      <vt:lpstr>10. Brian Beatty, San Francisco State University https://faculty.sfsu.edu/~bjbeatty/  https://edd.sfsu.edu/content/bios/beatty.html </vt:lpstr>
      <vt:lpstr>10. Brian Beatty, San Francisco State University https://faculty.sfsu.edu/~bjbeatty/  https://edd.sfsu.edu/content/bios/beatty.html </vt:lpstr>
      <vt:lpstr>10. Brian Beatty and Kim Foreman, San Francisco State University</vt:lpstr>
      <vt:lpstr>10. Brian Beatty, San Francisco State University https://faculty.sfsu.edu/~bjbeatty/  https://edd.sfsu.edu/content/bios/beatty.html </vt:lpstr>
      <vt:lpstr>11. Punya Mishra, Arizona State University Associate Dean of Scholarship and Innovation; Professor Rubik cube to help me fidget – as well as assorted papers etc. to doodle.  https://education.asu.edu/about/people/punya-mishra  https://punyamishra.com/home/ </vt:lpstr>
      <vt:lpstr>11. Punya Mishra, Arizona State University https://education.asu.edu/about/people/punya-mishra  https://punyamishra.com/home/ </vt:lpstr>
      <vt:lpstr>11. Punya Mishra, Arizona State University https://education.asu.edu/about/people/punya-mishra  https://punyamishra.com/home/ </vt:lpstr>
      <vt:lpstr>12. Vanessa Dennen, Florida State University Professor https://education.fsu.edu/vanessa-dennen </vt:lpstr>
      <vt:lpstr>12. Vanessa Dennen, Florida State University Professor https://education.fsu.edu/vanessa-dennen </vt:lpstr>
      <vt:lpstr>13. Elaine Khoo, University of Waikato, New Zealand Attached are 2 spaces where I normally write at - my office, and on the table overlooking out onto our deck. https://www.waikato.ac.nz/staff-profiles/people/ekhoo </vt:lpstr>
      <vt:lpstr>13. Elaine Khoo, University of Waikato, New Zealand Attached are 2 spaces where I normally write at - my office, and on the table overlooking out onto our deck. https://www.waikato.ac.nz/staff-profiles/people/ekhoo </vt:lpstr>
      <vt:lpstr>13. Elaine Khoo, University of Waikato, New Zealand https://scholar.google.com/citations?user=kuy1wIUAAAAJ&amp;hl=th </vt:lpstr>
      <vt:lpstr>13. Elaine Khoo, University of Waikato, New Zealand Attached are 2 spaces where I normally write at - my office, and on the table overlooking out onto our deck. https://www.waikato.ac.nz/staff-profiles/people/ekhoo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Desks of Ed Tech Scholars</dc:title>
  <dc:creator>Thomas Reeves</dc:creator>
  <cp:lastModifiedBy>Curtis Bonk</cp:lastModifiedBy>
  <cp:revision>16</cp:revision>
  <dcterms:created xsi:type="dcterms:W3CDTF">2020-10-25T16:54:58Z</dcterms:created>
  <dcterms:modified xsi:type="dcterms:W3CDTF">2020-10-31T02:24:39Z</dcterms:modified>
</cp:coreProperties>
</file>