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24" r:id="rId4"/>
    <p:sldMasterId id="2147483756" r:id="rId5"/>
    <p:sldMasterId id="2147483768" r:id="rId6"/>
    <p:sldMasterId id="2147483800" r:id="rId7"/>
    <p:sldMasterId id="2147483815" r:id="rId8"/>
  </p:sldMasterIdLst>
  <p:notesMasterIdLst>
    <p:notesMasterId r:id="rId39"/>
  </p:notesMasterIdLst>
  <p:sldIdLst>
    <p:sldId id="332" r:id="rId9"/>
    <p:sldId id="333" r:id="rId10"/>
    <p:sldId id="349" r:id="rId11"/>
    <p:sldId id="335" r:id="rId12"/>
    <p:sldId id="343" r:id="rId13"/>
    <p:sldId id="346" r:id="rId14"/>
    <p:sldId id="347" r:id="rId15"/>
    <p:sldId id="350" r:id="rId16"/>
    <p:sldId id="345" r:id="rId17"/>
    <p:sldId id="336" r:id="rId18"/>
    <p:sldId id="361" r:id="rId19"/>
    <p:sldId id="358" r:id="rId20"/>
    <p:sldId id="362" r:id="rId21"/>
    <p:sldId id="363" r:id="rId22"/>
    <p:sldId id="337" r:id="rId23"/>
    <p:sldId id="342" r:id="rId24"/>
    <p:sldId id="357" r:id="rId25"/>
    <p:sldId id="313" r:id="rId26"/>
    <p:sldId id="359" r:id="rId27"/>
    <p:sldId id="339" r:id="rId28"/>
    <p:sldId id="351" r:id="rId29"/>
    <p:sldId id="352" r:id="rId30"/>
    <p:sldId id="353" r:id="rId31"/>
    <p:sldId id="356" r:id="rId32"/>
    <p:sldId id="326" r:id="rId33"/>
    <p:sldId id="327" r:id="rId34"/>
    <p:sldId id="344" r:id="rId35"/>
    <p:sldId id="341" r:id="rId36"/>
    <p:sldId id="338" r:id="rId37"/>
    <p:sldId id="36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72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C797A-6D0C-41A1-8FC7-02B0C181C2FA}" type="datetimeFigureOut">
              <a:rPr lang="en-US" smtClean="0"/>
              <a:t>10/15/2016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B1A2C-3240-466C-AD47-CF4350570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3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CDF06-88DB-4FF0-9005-F2239964CB98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en-US" altLang="en-US"/>
              <a:t>Curt, this is the end of your introduction.</a:t>
            </a:r>
          </a:p>
        </p:txBody>
      </p:sp>
    </p:spTree>
    <p:extLst>
      <p:ext uri="{BB962C8B-B14F-4D97-AF65-F5344CB8AC3E}">
        <p14:creationId xmlns:p14="http://schemas.microsoft.com/office/powerpoint/2010/main" val="332220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450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744451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74445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74445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74445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744455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744456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74445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4445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4445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7444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828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4446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744462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4446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4446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B301CD-35A4-4663-903E-807E25D2F3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20678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1FF78-8662-4470-AE22-7FC744665E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014989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B2EBF13-1734-4A47-B80E-1F520E3A66A1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DADE71F-930F-4BEC-9488-911E974BA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528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07126F3-0DC3-47BD-A09F-D16D057091B6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81DA490-4433-4D04-BED2-D6C2C35AD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385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41B3A81-8EAE-4FAE-A619-1E80B6C4F76A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743CC8F-7058-4FF3-BD0F-FB98EA411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669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41F8718-7E37-4046-BE0E-C6A37290D160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5B48F60-8BEA-4398-AE07-DA9172A63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21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617539"/>
            <a:ext cx="2601384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617539"/>
            <a:ext cx="7600949" cy="55149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DCFAC-7304-4159-B3B7-251321C90B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548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2857F58-A06C-4D69-9B9B-B19B350082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3239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E58DE-8831-4162-89AB-A13937DF27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631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83C9D-83BF-452D-A26A-C7474DD0D9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963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A430E-5060-4B88-ACCE-9BBB5FEA0A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137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6DF72-41E7-4971-A860-DBA3975567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571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7C448-CD90-42D6-9C52-1BF8140877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898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4D2D1-CCA8-468C-8E08-18318A15D0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454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A5FED-19AC-4C88-AC85-9D94E9300D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83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2C9A5-CC58-49E3-A138-30237BF5D1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52643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C1E13-A986-45E5-912B-78AA8B436F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125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2ACF6-8164-4645-8748-1A57657DC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138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CDDD8-9DBF-429C-919C-C68F92EE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365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08EE7-9CCD-4200-B5CD-A0A771E168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663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90500-82CF-43C4-BF30-B712813C09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39027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D484D-FCDA-4204-B576-485BE6CC53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13731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AEA5B-D796-4E94-A93B-8FF981442A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62940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4E932-08B5-49C3-8C17-4D15C0A012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7779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0D26A-CFBA-4F73-9C8C-9A369998FB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64798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06E9C-0FC5-409D-98E2-3A5814A1A4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3038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F741C-E136-48BA-9A8C-2364B4658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80449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112D5-077D-4E27-AF1E-49A8929FE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40091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A17A-01EB-46F4-915D-842BEBF28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77080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D4C21-E2EA-467A-8CD7-AF6CDED67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81169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3EC47-E35D-4875-BEC9-E546D7BDFD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73310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C78D1-662D-4BF3-81E2-89122F23FD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00035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B793BC5-C8FC-4036-A837-E8BEB40940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86258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03BF197-A03C-46C6-BFE0-FEDED8D8C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84870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DD468E8-EB82-4107-83B2-8A8512A17F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14351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EABA1-740D-4830-AC8F-AB487F7EE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59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E4A4E-4160-4CD7-9DC4-CAE415D86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7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2569A-C428-49A1-921C-B334C4781D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05797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DF69-0E98-4B15-82BE-9EDDB5545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9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BDBC-1B53-4A25-80F4-9415D3A4A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77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5C9FF-ABD0-43F3-BE23-8A30B7643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80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2260-DE1D-4278-BB2F-C4F82FEF5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7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0A335-E3A9-4DE0-A60B-EA9BBD1F5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848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BCEC3-9C9D-4F31-ACD7-298151C7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53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7AC61-178F-4036-BD83-4B46816E3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966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E3A94-1DE9-49F5-B601-C09C4CB40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61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27A5-8177-4BE2-ADAB-C4C2A9F64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112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EE467-CAF9-4B4F-B240-3C87E249C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3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485AA-2877-41FD-B069-DB04F04258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94178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DA1A9-A442-4E1C-9A82-D7F920D6A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81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FC80-AB7E-462B-B47F-4E1AB7818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605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11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302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95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536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67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348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5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EE708-828E-4EC3-B644-3761DB14D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162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432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712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282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E26AD-07A2-4E28-A269-39B71FAD8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567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AFA18-86E3-4B61-8BFE-FFC73AF7B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51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186E6-64E8-41D2-98A6-0DE7060A4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01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4DF-CFB2-4E66-845F-BC19C70CB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3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AC44C-C099-4170-B34C-B67FD73C4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99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B27C7-A8BC-4364-880F-2232B6F98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45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A5F63-F2DF-4EDF-83AD-D1EBA6DFC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5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B7FB8-F640-4E87-937E-7B3B602B43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24258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4E6F2-8E4A-4128-B63A-1118FF38B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9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A9BE5-2778-4B80-B964-A42ADFAC8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926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FC1C5-83F9-44FF-BF52-EA1542AFF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966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A2A9E-673C-417E-ACAA-1F219BC6B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761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EA63F-98E3-4BB8-92D7-6746A33CA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721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A6B72-87AB-4DF2-A715-BD4259B51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124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948BE-0D78-4B3F-BC6E-C882A6FEB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92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29A29-BABE-488A-8694-8A7686802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328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4935-1388-4D75-8DE3-FDE1FE60C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300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8AD1B-4019-47A7-870B-966A6F730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6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D3556-FAF9-4ED6-9934-66E4601232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99438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BB493-2BBF-41F5-A419-AEC9FFF19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247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0AA9-DCCC-4892-BE15-89E83370F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920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8BD6B-6D7A-4FEA-8B2E-8ACF088B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731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EB4FC-A50E-4B66-9738-3FD473AB0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333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C22F4-BDE1-4F19-9079-1C4C27A11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48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034B8-D0FF-494D-80DB-D520490DC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219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55220-BB8D-4AAE-886A-E595C17C1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237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5BA25-A3E9-4F78-BF33-827827F8D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884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CAE95-7A2A-432A-B1E7-67CDC7B2A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19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DA66B-6C1F-48FD-B765-E74FF618D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61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ABA82-18DB-488B-AF13-4D20FAB926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76108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01747-71E0-41B3-B74F-C9FDB5A65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584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E349A-0B7B-44BC-9AE2-CB2CDB8D9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902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F02AE-E6E9-4661-B694-F2056FB26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339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9926E80-E4F0-4111-9DEE-A2D3FD550D55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8470778-8C87-49A5-A164-00AFC41FF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438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5DB9C62-B939-4A38-B38B-92596E87DDB3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4513DA7-1643-4390-9C5E-7AF666B24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008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1C56C5B-308D-49ED-87EC-594E5DD7960E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7C28DA6-8BEE-41BD-BA2B-A0981B365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58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6E201A8-D376-4BBE-ADCA-4AE83EB42300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D6B4A51-D05C-42D5-AEDF-CF8741322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226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D7E7327-1D4A-453D-BA05-215B4EA410F9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9A99319-4A73-409C-B0BB-1A71C5973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696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1955091-C5B6-4539-9007-51B9FCDB3590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16250BC-8ABB-4583-9812-76C2E6E52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229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47464D2-9705-45CB-A668-0F3750980A90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371B017-2163-40A1-B34A-4AA1EED4B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7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27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28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29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31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32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617538"/>
            <a:ext cx="103907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434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434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altLang="en-US"/>
          </a:p>
        </p:txBody>
      </p:sp>
      <p:sp>
        <p:nvSpPr>
          <p:cNvPr id="7434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altLang="en-US"/>
          </a:p>
        </p:txBody>
      </p:sp>
      <p:sp>
        <p:nvSpPr>
          <p:cNvPr id="7434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E311759-CC41-4C30-A5D7-3D2BB21FD3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33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5E2865-FE8D-4D54-AAFA-B9DD4BDA69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75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E16BA7-A4D4-4DBB-9244-C4480EFE7D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13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1A5CADD7-3335-4870-B3D1-0E44B36121F3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2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4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7EBF1E-7747-4CED-B828-BEDF6493E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6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2C27DDD-3C78-49E5-A7AD-161530C86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1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9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8FD2DC-F070-4B10-A811-630E0471622C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F976F9-AA0F-4019-BE60-08D449BC6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3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ypage.iu.edu/~cjbonk/" TargetMode="External"/><Relationship Id="rId2" Type="http://schemas.openxmlformats.org/officeDocument/2006/relationships/hyperlink" Target="mailto:cjbonk@indiana.edu" TargetMode="Externa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://routledge-ny.com/books/details/9781138807419/" TargetMode="External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indiana.academia.edu/CurtBonk" TargetMode="Externa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twitter.com/travelinedman" TargetMode="Externa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3.gif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curt@worldisopen.com" TargetMode="External"/><Relationship Id="rId2" Type="http://schemas.openxmlformats.org/officeDocument/2006/relationships/hyperlink" Target="http://tec-variety.com/" TargetMode="Externa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744" y="483978"/>
            <a:ext cx="8763000" cy="19050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AECT Panel:</a:t>
            </a:r>
            <a:b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Rise of Entrepreneurship in Educational Technology</a:t>
            </a:r>
            <a:endParaRPr lang="en-US" sz="3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7144" y="2514600"/>
            <a:ext cx="8458200" cy="144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800" b="1" dirty="0">
                <a:latin typeface="Tahoma" pitchFamily="34" charset="0"/>
              </a:rPr>
              <a:t>Curtis J. Bonk, Professor, Indiana University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>
                <a:latin typeface="Tahoma" pitchFamily="34" charset="0"/>
                <a:hlinkClick r:id="rId2"/>
              </a:rPr>
              <a:t>cjbonk@indiana.edu</a:t>
            </a:r>
            <a:r>
              <a:rPr lang="en-US" altLang="en-US" sz="2200" b="1" dirty="0">
                <a:latin typeface="Tahoma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>
                <a:latin typeface="Tahoma" pitchFamily="34" charset="0"/>
                <a:hlinkClick r:id="rId3"/>
              </a:rPr>
              <a:t>http://mypage.iu.edu/~cjbonk/</a:t>
            </a:r>
            <a:r>
              <a:rPr lang="en-US" altLang="en-US" sz="2200" b="1" dirty="0">
                <a:latin typeface="Tahoma" pitchFamily="34" charset="0"/>
              </a:rPr>
              <a:t> </a:t>
            </a:r>
          </a:p>
        </p:txBody>
      </p:sp>
      <p:sp>
        <p:nvSpPr>
          <p:cNvPr id="176132" name="AutoShape 11" descr="http://www.trainingshare.com/images/thesepics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522" name="Picture 2" descr="Image result for Rise of Entrepreneursh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134" y="4131507"/>
            <a:ext cx="4848912" cy="27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09052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876" y="483978"/>
            <a:ext cx="9329352" cy="1493104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#6: Blog Your Views</a:t>
            </a:r>
            <a:b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TravelinEdMan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6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919" t="12216" r="118" b="8512"/>
          <a:stretch/>
        </p:blipFill>
        <p:spPr>
          <a:xfrm>
            <a:off x="284206" y="2075936"/>
            <a:ext cx="9099707" cy="4686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5852" t="12178" r="34891" b="3207"/>
          <a:stretch/>
        </p:blipFill>
        <p:spPr>
          <a:xfrm>
            <a:off x="9700054" y="1977082"/>
            <a:ext cx="1927655" cy="478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084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876" y="483978"/>
            <a:ext cx="9329352" cy="1493104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#7: Consider Self-Publishing</a:t>
            </a:r>
            <a:endParaRPr lang="en-US" sz="6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644345"/>
            <a:ext cx="2683371" cy="3707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191" y="2976946"/>
            <a:ext cx="6092171" cy="2819400"/>
          </a:xfrm>
          <a:prstGeom prst="rect">
            <a:avLst/>
          </a:prstGeom>
        </p:spPr>
      </p:pic>
      <p:pic>
        <p:nvPicPr>
          <p:cNvPr id="8" name="Picture 6" descr="http://www.indiesunlimited.com/wp-content/uploads/2013/03/CreateSpace-Logo-300x15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20" y="2292179"/>
            <a:ext cx="285750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8237" t="19642" r="20335" b="1786"/>
          <a:stretch/>
        </p:blipFill>
        <p:spPr>
          <a:xfrm>
            <a:off x="9334500" y="4102702"/>
            <a:ext cx="2815140" cy="193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0474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622" y="2903838"/>
            <a:ext cx="2613892" cy="39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63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382000" cy="2398725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#8: Get a Memorable Homepage URL for your Books</a:t>
            </a:r>
            <a:b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MOOCs and Open Education Around the World</a:t>
            </a:r>
            <a:br>
              <a:rPr lang="en-US" altLang="en-US" b="1" dirty="0"/>
            </a:br>
            <a:r>
              <a:rPr lang="en-US" altLang="en-US" sz="1800" b="1" dirty="0">
                <a:hlinkClick r:id="rId3"/>
              </a:rPr>
              <a:t>http://routledge-ny.com/books/details/9781138807419/</a:t>
            </a:r>
            <a:r>
              <a:rPr lang="en-US" altLang="en-US" sz="1800" b="1" dirty="0"/>
              <a:t> </a:t>
            </a:r>
            <a:endParaRPr lang="en-US" altLang="en-US" sz="1800" dirty="0"/>
          </a:p>
        </p:txBody>
      </p:sp>
      <p:pic>
        <p:nvPicPr>
          <p:cNvPr id="9625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9244" r="14714" b="2405"/>
          <a:stretch>
            <a:fillRect/>
          </a:stretch>
        </p:blipFill>
        <p:spPr bwMode="auto">
          <a:xfrm>
            <a:off x="7144" y="2633676"/>
            <a:ext cx="59991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6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2388"/>
            <a:ext cx="114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6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5132389"/>
            <a:ext cx="114617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6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32389"/>
            <a:ext cx="258445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68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5126038"/>
            <a:ext cx="153035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057" y="2903838"/>
            <a:ext cx="2753943" cy="38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14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3" name="Title 1"/>
          <p:cNvSpPr>
            <a:spLocks noGrp="1"/>
          </p:cNvSpPr>
          <p:nvPr>
            <p:ph type="title"/>
          </p:nvPr>
        </p:nvSpPr>
        <p:spPr>
          <a:xfrm>
            <a:off x="1260389" y="228600"/>
            <a:ext cx="9885406" cy="2398725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#9: Use Social Media to Share Your Research</a:t>
            </a:r>
            <a:br>
              <a:rPr lang="en-US" altLang="en-US" b="1" dirty="0"/>
            </a:br>
            <a:r>
              <a:rPr lang="en-US" altLang="en-US" sz="1800" b="1" dirty="0">
                <a:hlinkClick r:id="rId2"/>
              </a:rPr>
              <a:t>https://indiana.academia.edu/CurtBonk</a:t>
            </a:r>
            <a:r>
              <a:rPr lang="en-US" altLang="en-US" sz="1800" b="1" dirty="0"/>
              <a:t> 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840" t="13554" r="14465" b="39006"/>
          <a:stretch/>
        </p:blipFill>
        <p:spPr>
          <a:xfrm>
            <a:off x="2854411" y="2174790"/>
            <a:ext cx="6190735" cy="2075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764" t="15165" r="18624" b="4413"/>
          <a:stretch/>
        </p:blipFill>
        <p:spPr>
          <a:xfrm>
            <a:off x="6203092" y="4250724"/>
            <a:ext cx="4028303" cy="2544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973" t="15515" r="20625"/>
          <a:stretch/>
        </p:blipFill>
        <p:spPr>
          <a:xfrm>
            <a:off x="2415747" y="4250724"/>
            <a:ext cx="3668564" cy="26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57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3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382000" cy="2398725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#10: Tweet on Your Travels and Research</a:t>
            </a: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>
                <a:hlinkClick r:id="rId2"/>
              </a:rPr>
              <a:t>https://twitter.com/travelinedman</a:t>
            </a:r>
            <a:r>
              <a:rPr lang="en-US" altLang="en-US" sz="1800" b="1" dirty="0"/>
              <a:t> 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132" t="14233" r="14475" b="22526"/>
          <a:stretch/>
        </p:blipFill>
        <p:spPr>
          <a:xfrm>
            <a:off x="5014810" y="2434281"/>
            <a:ext cx="7285947" cy="3225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3412" r="746"/>
          <a:stretch/>
        </p:blipFill>
        <p:spPr>
          <a:xfrm>
            <a:off x="0" y="2743200"/>
            <a:ext cx="5043642" cy="2198712"/>
          </a:xfrm>
          <a:prstGeom prst="rect">
            <a:avLst/>
          </a:prstGeom>
        </p:spPr>
      </p:pic>
      <p:pic>
        <p:nvPicPr>
          <p:cNvPr id="114690" name="Picture 2" descr="https://pbs.twimg.com/media/CurY7l6WYAEw26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457" y="5566012"/>
            <a:ext cx="1722651" cy="129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2" name="Picture 4" descr="Photo published for Inuit groups plan their own $850M Arctic fibre proj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691" y="5566012"/>
            <a:ext cx="2476309" cy="129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454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743" y="483977"/>
            <a:ext cx="9393981" cy="2419861"/>
          </a:xfrm>
        </p:spPr>
        <p:txBody>
          <a:bodyPr/>
          <a:lstStyle/>
          <a:p>
            <a:pPr lvl="0"/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#3. What are some of the lessons learned as an Ed Tech entrepreneur?</a:t>
            </a: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231" t="12538" r="12143" b="13584"/>
          <a:stretch/>
        </p:blipFill>
        <p:spPr>
          <a:xfrm>
            <a:off x="180030" y="3225114"/>
            <a:ext cx="5189840" cy="363288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 r="19766" b="31996"/>
          <a:stretch>
            <a:fillRect/>
          </a:stretch>
        </p:blipFill>
        <p:spPr bwMode="auto">
          <a:xfrm>
            <a:off x="5701592" y="3225114"/>
            <a:ext cx="6292699" cy="328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68300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9" y="609598"/>
            <a:ext cx="950976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#1: Write to Vendors…</a:t>
            </a:r>
            <a:br>
              <a:rPr lang="en-US" sz="4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Aspects…circa 1991—25 years ago)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6875" y="2447924"/>
            <a:ext cx="4953000" cy="3714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5450" y="2457450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56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184" y="609598"/>
            <a:ext cx="10367319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#2: </a:t>
            </a:r>
            <a:b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Expect Blackboard to Do It!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135283"/>
              </p:ext>
            </p:extLst>
          </p:nvPr>
        </p:nvGraphicFramePr>
        <p:xfrm>
          <a:off x="0" y="2468759"/>
          <a:ext cx="3756454" cy="2894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3" name="Document" r:id="rId3" imgW="5286960" imgH="4074480" progId="Word.Document.8">
                  <p:embed/>
                </p:oleObj>
              </mc:Choice>
              <mc:Fallback>
                <p:oleObj name="Document" r:id="rId3" imgW="5286960" imgH="4074480" progId="Word.Document.8">
                  <p:embed/>
                  <p:pic>
                    <p:nvPicPr>
                      <p:cNvPr id="1853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68759"/>
                        <a:ext cx="3756454" cy="2894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011695"/>
              </p:ext>
            </p:extLst>
          </p:nvPr>
        </p:nvGraphicFramePr>
        <p:xfrm>
          <a:off x="3911723" y="2443208"/>
          <a:ext cx="4008958" cy="2920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4" name="Document" r:id="rId5" imgW="5296680" imgH="3858840" progId="Word.Document.8">
                  <p:embed/>
                </p:oleObj>
              </mc:Choice>
              <mc:Fallback>
                <p:oleObj name="Document" r:id="rId5" imgW="5296680" imgH="3858840" progId="Word.Document.8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1723" y="2443208"/>
                        <a:ext cx="4008958" cy="2920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183241"/>
              </p:ext>
            </p:extLst>
          </p:nvPr>
        </p:nvGraphicFramePr>
        <p:xfrm>
          <a:off x="8136769" y="2468759"/>
          <a:ext cx="4055231" cy="2954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5" name="Document" r:id="rId7" imgW="5296680" imgH="3858840" progId="Word.Document.8">
                  <p:embed/>
                </p:oleObj>
              </mc:Choice>
              <mc:Fallback>
                <p:oleObj name="Document" r:id="rId7" imgW="5296680" imgH="3858840" progId="Word.Document.8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6769" y="2468759"/>
                        <a:ext cx="4055231" cy="2954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0190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C:\TEMP\SCREENS\level8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9717" r="6495" b="6253"/>
          <a:stretch/>
        </p:blipFill>
        <p:spPr bwMode="auto">
          <a:xfrm>
            <a:off x="0" y="2204600"/>
            <a:ext cx="4744994" cy="28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TEMP\SCREENS\level6_3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t="20203" r="5045" b="3954"/>
          <a:stretch/>
        </p:blipFill>
        <p:spPr bwMode="auto">
          <a:xfrm>
            <a:off x="4825169" y="2204600"/>
            <a:ext cx="4164228" cy="25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7" descr="C:\TEMP\screens\level2_1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20321" r="5046" b="6417"/>
          <a:stretch/>
        </p:blipFill>
        <p:spPr bwMode="auto">
          <a:xfrm>
            <a:off x="9069572" y="2337582"/>
            <a:ext cx="3122428" cy="202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TEMP\SCREENS\level6.t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46348" r="4826" b="3621"/>
          <a:stretch/>
        </p:blipFill>
        <p:spPr bwMode="auto">
          <a:xfrm>
            <a:off x="123568" y="5059012"/>
            <a:ext cx="4300439" cy="17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t="19820" r="28289" b="8648"/>
          <a:stretch/>
        </p:blipFill>
        <p:spPr bwMode="auto">
          <a:xfrm>
            <a:off x="5391005" y="4377527"/>
            <a:ext cx="3298966" cy="248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TEMP\SCREENS\level6_2.t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2512" r="1937" b="5089"/>
          <a:stretch/>
        </p:blipFill>
        <p:spPr bwMode="auto">
          <a:xfrm>
            <a:off x="9014996" y="4710573"/>
            <a:ext cx="3231580" cy="181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68161" y="449841"/>
            <a:ext cx="950976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#3: </a:t>
            </a: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Nothing Wrong with Beta Testing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33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176" y="659025"/>
            <a:ext cx="10657898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#4: </a:t>
            </a:r>
            <a:b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Reimbursed for Your Innovations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19385" r="21126" b="9226"/>
          <a:stretch/>
        </p:blipFill>
        <p:spPr bwMode="auto">
          <a:xfrm>
            <a:off x="86497" y="2323070"/>
            <a:ext cx="5867136" cy="386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21913" r="15080" b="7333"/>
          <a:stretch/>
        </p:blipFill>
        <p:spPr bwMode="auto">
          <a:xfrm>
            <a:off x="5943125" y="2323070"/>
            <a:ext cx="6248876" cy="386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050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02386" y="354665"/>
            <a:ext cx="9356911" cy="2741137"/>
          </a:xfrm>
        </p:spPr>
        <p:txBody>
          <a:bodyPr/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#1. Why have you become interested in exploring Ed Tech as a field from an entrepreneurial perspective? What was the motivation behind it?</a:t>
            </a:r>
          </a:p>
        </p:txBody>
      </p:sp>
      <p:pic>
        <p:nvPicPr>
          <p:cNvPr id="8194" name="Picture 2" descr="Image result for bored account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7" y="3086742"/>
            <a:ext cx="6648201" cy="375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bored account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388" y="3095802"/>
            <a:ext cx="4740876" cy="374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0677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9" y="609598"/>
            <a:ext cx="950976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#5: Don’t Build Software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 r="17105" b="21907"/>
          <a:stretch>
            <a:fillRect/>
          </a:stretch>
        </p:blipFill>
        <p:spPr bwMode="auto">
          <a:xfrm>
            <a:off x="5850084" y="1933896"/>
            <a:ext cx="6341916" cy="382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SurveyShare is a Web site for designing and conducting online surveys. Users can write a survey, send e-mail invitations to potential respondents, and view responses in real-tim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91275"/>
            <a:ext cx="76200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1" r="29411"/>
          <a:stretch>
            <a:fillRect/>
          </a:stretch>
        </p:blipFill>
        <p:spPr bwMode="auto">
          <a:xfrm>
            <a:off x="0" y="1866577"/>
            <a:ext cx="5486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710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b="1"/>
              <a:t>8 “Share” sites (plus FreelanceShare)</a:t>
            </a:r>
          </a:p>
        </p:txBody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BookstoreShare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InstructorShare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LibraryShare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PublicationShare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ResourceShare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TrainingShare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UniversityShare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SurveyShare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5" r="38948" b="6937"/>
          <a:stretch>
            <a:fillRect/>
          </a:stretch>
        </p:blipFill>
        <p:spPr bwMode="auto">
          <a:xfrm>
            <a:off x="6524367" y="1760537"/>
            <a:ext cx="5400933" cy="447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1" y="6276975"/>
            <a:ext cx="8153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7725" y="414041"/>
            <a:ext cx="75039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#6: Be Committed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5852111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1026" y="152400"/>
            <a:ext cx="10132541" cy="1371600"/>
          </a:xfrm>
        </p:spPr>
        <p:txBody>
          <a:bodyPr/>
          <a:lstStyle/>
          <a:p>
            <a:r>
              <a:rPr lang="en-US" altLang="en-US" sz="3600" b="1" dirty="0" err="1">
                <a:solidFill>
                  <a:srgbClr val="FF0000"/>
                </a:solidFill>
              </a:rPr>
              <a:t>InstructorShare</a:t>
            </a:r>
            <a:r>
              <a:rPr lang="en-US" altLang="en-US" sz="3600" b="1" dirty="0">
                <a:solidFill>
                  <a:srgbClr val="FF0000"/>
                </a:solidFill>
              </a:rPr>
              <a:t>: List of User Profiles for Computer Science Discipline</a:t>
            </a:r>
          </a:p>
        </p:txBody>
      </p:sp>
      <p:pic>
        <p:nvPicPr>
          <p:cNvPr id="11356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11503" r="21955" b="16593"/>
          <a:stretch/>
        </p:blipFill>
        <p:spPr bwMode="auto">
          <a:xfrm>
            <a:off x="117389" y="2409567"/>
            <a:ext cx="5251622" cy="353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" t="15149" r="17046" b="14431"/>
          <a:stretch/>
        </p:blipFill>
        <p:spPr bwMode="auto">
          <a:xfrm>
            <a:off x="6796216" y="2409567"/>
            <a:ext cx="5177481" cy="32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80889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90583" y="152400"/>
            <a:ext cx="10008973" cy="1524000"/>
          </a:xfrm>
        </p:spPr>
        <p:txBody>
          <a:bodyPr/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</a:rPr>
              <a:t>LibraryShare</a:t>
            </a:r>
            <a:r>
              <a:rPr lang="en-US" altLang="en-US" sz="3600" b="1" dirty="0">
                <a:solidFill>
                  <a:srgbClr val="FF0000"/>
                </a:solidFill>
              </a:rPr>
              <a:t>: </a:t>
            </a:r>
            <a:br>
              <a:rPr lang="en-US" altLang="en-US" sz="3600" b="1" dirty="0">
                <a:solidFill>
                  <a:srgbClr val="FF0000"/>
                </a:solidFill>
              </a:rPr>
            </a:br>
            <a:r>
              <a:rPr lang="en-US" altLang="en-US" sz="3600" b="1" dirty="0">
                <a:solidFill>
                  <a:srgbClr val="FF0000"/>
                </a:solidFill>
              </a:rPr>
              <a:t>Digital, Public, and University Libraries</a:t>
            </a:r>
          </a:p>
        </p:txBody>
      </p:sp>
      <p:pic>
        <p:nvPicPr>
          <p:cNvPr id="111002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5" r="37715" b="2977"/>
          <a:stretch/>
        </p:blipFill>
        <p:spPr bwMode="auto">
          <a:xfrm>
            <a:off x="86497" y="2397212"/>
            <a:ext cx="4176584" cy="417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9" r="37291"/>
          <a:stretch/>
        </p:blipFill>
        <p:spPr bwMode="auto">
          <a:xfrm>
            <a:off x="4363996" y="2706128"/>
            <a:ext cx="4013886" cy="415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11267" r="36089" b="1837"/>
          <a:stretch/>
        </p:blipFill>
        <p:spPr bwMode="auto">
          <a:xfrm>
            <a:off x="8089557" y="2767915"/>
            <a:ext cx="4102443" cy="409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41555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96314" y="152400"/>
            <a:ext cx="10058400" cy="1524000"/>
          </a:xfrm>
        </p:spPr>
        <p:txBody>
          <a:bodyPr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</a:rPr>
              <a:t>ResourceShare</a:t>
            </a:r>
            <a:r>
              <a:rPr lang="en-US" altLang="en-US" sz="4000" b="1" dirty="0">
                <a:solidFill>
                  <a:srgbClr val="FF0000"/>
                </a:solidFill>
              </a:rPr>
              <a:t>:</a:t>
            </a:r>
            <a:br>
              <a:rPr lang="en-US" altLang="en-US" sz="4000" b="1" dirty="0">
                <a:solidFill>
                  <a:srgbClr val="FF0000"/>
                </a:solidFill>
              </a:rPr>
            </a:br>
            <a:r>
              <a:rPr lang="en-US" altLang="en-US" sz="4000" b="1" dirty="0">
                <a:solidFill>
                  <a:srgbClr val="FF0000"/>
                </a:solidFill>
              </a:rPr>
              <a:t>College Instructor Resource Portal</a:t>
            </a:r>
          </a:p>
        </p:txBody>
      </p:sp>
      <p:pic>
        <p:nvPicPr>
          <p:cNvPr id="10967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46" y="2073275"/>
            <a:ext cx="5943600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66438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Line 8"/>
          <p:cNvSpPr>
            <a:spLocks noChangeShapeType="1"/>
          </p:cNvSpPr>
          <p:nvPr/>
        </p:nvSpPr>
        <p:spPr bwMode="auto">
          <a:xfrm>
            <a:off x="1524000" y="6324600"/>
            <a:ext cx="9144000" cy="0"/>
          </a:xfrm>
          <a:prstGeom prst="line">
            <a:avLst/>
          </a:prstGeom>
          <a:noFill/>
          <a:ln w="2857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79242" name="Rectangle 10"/>
          <p:cNvSpPr>
            <a:spLocks noGrp="1" noChangeArrowheads="1"/>
          </p:cNvSpPr>
          <p:nvPr>
            <p:ph type="title"/>
          </p:nvPr>
        </p:nvSpPr>
        <p:spPr>
          <a:xfrm>
            <a:off x="1042086" y="462479"/>
            <a:ext cx="9625914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</a:rPr>
              <a:t>Lesson #7: Find Likeminded Colleagues</a:t>
            </a:r>
          </a:p>
        </p:txBody>
      </p:sp>
      <p:pic>
        <p:nvPicPr>
          <p:cNvPr id="47924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3" r="2399" b="13008"/>
          <a:stretch>
            <a:fillRect/>
          </a:stretch>
        </p:blipFill>
        <p:spPr bwMode="auto">
          <a:xfrm>
            <a:off x="3793524" y="1811994"/>
            <a:ext cx="8214906" cy="4928943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 descr="jes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1" y="4329364"/>
            <a:ext cx="2889869" cy="252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group_fun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" y="1811995"/>
            <a:ext cx="2893540" cy="218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98006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799" y="304800"/>
            <a:ext cx="8157519" cy="1400432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Lesson #8: Some Creative Sparks Need Time to Evolve</a:t>
            </a:r>
            <a:endParaRPr lang="en-US" altLang="en-US" b="1" dirty="0">
              <a:latin typeface="Tahoma" panose="020B0604030504040204" pitchFamily="34" charset="0"/>
            </a:endParaRPr>
          </a:p>
        </p:txBody>
      </p:sp>
      <p:pic>
        <p:nvPicPr>
          <p:cNvPr id="11" name="Picture 11" descr="TICKIT_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35" y="2116137"/>
            <a:ext cx="6624637" cy="47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TICKIT program-1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r="20949" b="27586"/>
          <a:stretch>
            <a:fillRect/>
          </a:stretch>
        </p:blipFill>
        <p:spPr bwMode="auto">
          <a:xfrm>
            <a:off x="8077199" y="2014151"/>
            <a:ext cx="3229233" cy="484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ticket_red_rotate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759" y="3007391"/>
            <a:ext cx="152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3551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9" y="609598"/>
            <a:ext cx="950976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#9: Be Open to Novel Partnerships…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6" descr="VTOC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4" y="2256353"/>
            <a:ext cx="4953000" cy="389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ilitary_soldier_rocket_launcher_locating_hg_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513" y="2256353"/>
            <a:ext cx="174148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t="30713" r="4256" b="7861"/>
          <a:stretch>
            <a:fillRect/>
          </a:stretch>
        </p:blipFill>
        <p:spPr bwMode="auto">
          <a:xfrm>
            <a:off x="5217086" y="2208853"/>
            <a:ext cx="4361935" cy="210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28778" r="2409" b="8281"/>
          <a:stretch>
            <a:fillRect/>
          </a:stretch>
        </p:blipFill>
        <p:spPr bwMode="auto">
          <a:xfrm>
            <a:off x="5090984" y="4314698"/>
            <a:ext cx="4614140" cy="221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582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997" y="486030"/>
            <a:ext cx="10051153" cy="188646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#10: Be bold…and connect to people…(e.g., edited books)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7" descr="coverorg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9" y="2889292"/>
            <a:ext cx="2715412" cy="401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6" name="Picture 2" descr="Image result for bonk path through e-learning in a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30" y="2794815"/>
            <a:ext cx="2695246" cy="40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Image result for handbook of blended lear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43" y="2794814"/>
            <a:ext cx="2990147" cy="411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7" t="7538" r="27048" b="2003"/>
          <a:stretch>
            <a:fillRect/>
          </a:stretch>
        </p:blipFill>
        <p:spPr bwMode="auto">
          <a:xfrm>
            <a:off x="9313950" y="2794814"/>
            <a:ext cx="2878050" cy="406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814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743" y="483977"/>
            <a:ext cx="9393981" cy="2419861"/>
          </a:xfrm>
        </p:spPr>
        <p:txBody>
          <a:bodyPr/>
          <a:lstStyle/>
          <a:p>
            <a:pPr lvl="0"/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#4. How do you envision the future of Educational Technology?</a:t>
            </a: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2" descr="Image result for artificial intellig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57" y="2746775"/>
            <a:ext cx="7340867" cy="41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89015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Title 3"/>
          <p:cNvSpPr>
            <a:spLocks noGrp="1"/>
          </p:cNvSpPr>
          <p:nvPr>
            <p:ph type="title"/>
          </p:nvPr>
        </p:nvSpPr>
        <p:spPr>
          <a:xfrm>
            <a:off x="1981200" y="385118"/>
            <a:ext cx="8305800" cy="21336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Answer: Imagine my life as an accountant/CPA in a high tech company in the 1980s…</a:t>
            </a:r>
            <a:endParaRPr lang="en-US" altLang="en-US" sz="36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97" y="2518718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rs80-i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9189"/>
            <a:ext cx="4247218" cy="238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Groundhog_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287" y="2404418"/>
            <a:ext cx="22272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businessman_running_h_aa_h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76" y="5253682"/>
            <a:ext cx="1251408" cy="160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61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mp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ll Murrary 010204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153400" cy="3429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Any Questions or Comments?</a:t>
            </a:r>
            <a:b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Slides at: TrainingShare.com</a:t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Papers: PublicationShare.com</a:t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Free book:  </a:t>
            </a: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http://tec-variety.com/</a:t>
            </a: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Email: </a:t>
            </a:r>
            <a:r>
              <a:rPr lang="en-US" altLang="en-US" sz="2800" b="1" dirty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curt@worldisopen.com</a:t>
            </a:r>
            <a:endParaRPr lang="en-US" altLang="en-US" sz="28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3046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25" y="4210868"/>
            <a:ext cx="3662949" cy="264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816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744" y="483977"/>
            <a:ext cx="9307484" cy="2382791"/>
          </a:xfrm>
        </p:spPr>
        <p:txBody>
          <a:bodyPr/>
          <a:lstStyle/>
          <a:p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#2. How are your views of entrepreneurship brought to life in your work as Educational Technologist? (e.g., entrepreneurial nature through digital scholarship and open educational resources)</a:t>
            </a:r>
            <a:endParaRPr lang="en-US" sz="2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3978" name="Picture 10" descr="https://sites.google.com/site/professormanfrine/_/rsrc/1470237624584/home/internet-das-coisa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3111843"/>
            <a:ext cx="7141517" cy="374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4362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9" y="609598"/>
            <a:ext cx="950976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#1: Analyze Existing Data…</a:t>
            </a:r>
          </a:p>
        </p:txBody>
      </p:sp>
      <p:pic>
        <p:nvPicPr>
          <p:cNvPr id="6" name="Picture 2" descr="ARC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01" y="2476500"/>
            <a:ext cx="314166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124" y="286264"/>
            <a:ext cx="1755720" cy="19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U_SN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1" y="2476500"/>
            <a:ext cx="47244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UR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044" y="2705100"/>
            <a:ext cx="37338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53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876" y="483978"/>
            <a:ext cx="9329352" cy="1493104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#2: Empower Your Students</a:t>
            </a:r>
            <a:endParaRPr lang="en-US" sz="6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6" descr="C:\TEMP\screens\level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466" y="1977082"/>
            <a:ext cx="6489992" cy="487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5412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876" y="483978"/>
            <a:ext cx="9329352" cy="1493104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#3: Build on Projects</a:t>
            </a:r>
            <a:endParaRPr lang="en-US" sz="6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C:\WINNT\Profiles\nhara\Desktop\Screens\level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68775"/>
            <a:ext cx="6198973" cy="48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26" descr="C:\TEMP\SCREENS\case_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900" y="2189170"/>
            <a:ext cx="5546100" cy="44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78164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876" y="483978"/>
            <a:ext cx="9329352" cy="1493104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#4: Holy COW: Don’t Ever Ride Your Bike to Work…</a:t>
            </a:r>
            <a:endParaRPr lang="en-US" sz="6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C:\TEMP\SCREENS\cow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7054"/>
            <a:ext cx="3806138" cy="30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TEMP\SCREENS\level6_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86" y="2169696"/>
            <a:ext cx="4077730" cy="306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TEMP\SCREENS\titl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65" y="2169696"/>
            <a:ext cx="3898835" cy="29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TEMP\SCREENS\level7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64" y="4864148"/>
            <a:ext cx="2652329" cy="19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TEMP\SCREENS\case_2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105" y="4841203"/>
            <a:ext cx="2683499" cy="201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03527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876" y="483978"/>
            <a:ext cx="9329352" cy="1493104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#5: Constantly Update Your Homepage</a:t>
            </a:r>
            <a:endParaRPr lang="en-US" sz="6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621" t="12779" r="9653" b="2501"/>
          <a:stretch/>
        </p:blipFill>
        <p:spPr>
          <a:xfrm>
            <a:off x="3089190" y="2215639"/>
            <a:ext cx="6956853" cy="464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9924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342</Words>
  <Application>Microsoft Office PowerPoint</Application>
  <PresentationFormat>Widescreen</PresentationFormat>
  <Paragraphs>44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MS PGothic</vt:lpstr>
      <vt:lpstr>Arial</vt:lpstr>
      <vt:lpstr>Calibri</vt:lpstr>
      <vt:lpstr>Tahoma</vt:lpstr>
      <vt:lpstr>Times New Roman</vt:lpstr>
      <vt:lpstr>Wingdings</vt:lpstr>
      <vt:lpstr>Blends</vt:lpstr>
      <vt:lpstr>1_Office Theme</vt:lpstr>
      <vt:lpstr>Blank Presentation</vt:lpstr>
      <vt:lpstr>19_Default Design</vt:lpstr>
      <vt:lpstr>5_Office Theme</vt:lpstr>
      <vt:lpstr>3_Default Design</vt:lpstr>
      <vt:lpstr>16_Default Design</vt:lpstr>
      <vt:lpstr>53_Office Theme</vt:lpstr>
      <vt:lpstr>Document</vt:lpstr>
      <vt:lpstr>AECT Panel: The Rise of Entrepreneurship in Educational Technology</vt:lpstr>
      <vt:lpstr>Question #1. Why have you become interested in exploring Ed Tech as a field from an entrepreneurial perspective? What was the motivation behind it?</vt:lpstr>
      <vt:lpstr>Answer: Imagine my life as an accountant/CPA in a high tech company in the 1980s…</vt:lpstr>
      <vt:lpstr>Question #2. How are your views of entrepreneurship brought to life in your work as Educational Technologist? (e.g., entrepreneurial nature through digital scholarship and open educational resources)</vt:lpstr>
      <vt:lpstr>Advice #1: Analyze Existing Data…</vt:lpstr>
      <vt:lpstr>Advice #2: Empower Your Students</vt:lpstr>
      <vt:lpstr>Advice #3: Build on Projects</vt:lpstr>
      <vt:lpstr>Advice #4: Holy COW: Don’t Ever Ride Your Bike to Work…</vt:lpstr>
      <vt:lpstr>Advice #5: Constantly Update Your Homepage</vt:lpstr>
      <vt:lpstr>Advice #6: Blog Your Views (e.g., TravelinEdMan)</vt:lpstr>
      <vt:lpstr>Advice #7: Consider Self-Publishing</vt:lpstr>
      <vt:lpstr>Advice #8: Get a Memorable Homepage URL for your Books MOOCs and Open Education Around the World http://routledge-ny.com/books/details/9781138807419/ </vt:lpstr>
      <vt:lpstr>Advice #9: Use Social Media to Share Your Research https://indiana.academia.edu/CurtBonk </vt:lpstr>
      <vt:lpstr>Advice #10: Tweet on Your Travels and Research https://twitter.com/travelinedman </vt:lpstr>
      <vt:lpstr>Question #3. What are some of the lessons learned as an Ed Tech entrepreneur?</vt:lpstr>
      <vt:lpstr>Lesson #1: Write to Vendors… (e.g., Aspects…circa 1991—25 years ago)</vt:lpstr>
      <vt:lpstr>Lesson #2:  Don’t Expect Blackboard to Do It!</vt:lpstr>
      <vt:lpstr>Lesson #3:  Nothing Wrong with Beta Testing</vt:lpstr>
      <vt:lpstr>Lesson #4:  Get Reimbursed for Your Innovations</vt:lpstr>
      <vt:lpstr>Lesson #5: Don’t Build Software</vt:lpstr>
      <vt:lpstr>8 “Share” sites (plus FreelanceShare)</vt:lpstr>
      <vt:lpstr>InstructorShare: List of User Profiles for Computer Science Discipline</vt:lpstr>
      <vt:lpstr>LibraryShare:  Digital, Public, and University Libraries</vt:lpstr>
      <vt:lpstr>ResourceShare: College Instructor Resource Portal</vt:lpstr>
      <vt:lpstr>Lesson #7: Find Likeminded Colleagues</vt:lpstr>
      <vt:lpstr>Lesson #8: Some Creative Sparks Need Time to Evolve</vt:lpstr>
      <vt:lpstr>Lesson #9: Be Open to Novel Partnerships…</vt:lpstr>
      <vt:lpstr>Lesson #10: Be bold…and connect to people…(e.g., edited books)</vt:lpstr>
      <vt:lpstr>Question #4. How do you envision the future of Educational Technology?</vt:lpstr>
      <vt:lpstr>Any Questions or Comments?  Slides at: TrainingShare.com Papers: PublicationShare.com Free book:  http://tec-variety.com/  Email: curt@worldisopen.com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Bonk</dc:creator>
  <cp:lastModifiedBy>Curtis Bonk</cp:lastModifiedBy>
  <cp:revision>27</cp:revision>
  <dcterms:created xsi:type="dcterms:W3CDTF">2016-10-15T01:53:38Z</dcterms:created>
  <dcterms:modified xsi:type="dcterms:W3CDTF">2016-10-16T05:37:21Z</dcterms:modified>
</cp:coreProperties>
</file>