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44" r:id="rId2"/>
    <p:sldMasterId id="2147483768" r:id="rId3"/>
    <p:sldMasterId id="2147483780" r:id="rId4"/>
    <p:sldMasterId id="2147483792" r:id="rId5"/>
  </p:sldMasterIdLst>
  <p:notesMasterIdLst>
    <p:notesMasterId r:id="rId72"/>
  </p:notesMasterIdLst>
  <p:handoutMasterIdLst>
    <p:handoutMasterId r:id="rId73"/>
  </p:handoutMasterIdLst>
  <p:sldIdLst>
    <p:sldId id="256" r:id="rId6"/>
    <p:sldId id="17996" r:id="rId7"/>
    <p:sldId id="17954" r:id="rId8"/>
    <p:sldId id="17962" r:id="rId9"/>
    <p:sldId id="17982" r:id="rId10"/>
    <p:sldId id="17825" r:id="rId11"/>
    <p:sldId id="17772" r:id="rId12"/>
    <p:sldId id="17631" r:id="rId13"/>
    <p:sldId id="17826" r:id="rId14"/>
    <p:sldId id="17786" r:id="rId15"/>
    <p:sldId id="17787" r:id="rId16"/>
    <p:sldId id="17788" r:id="rId17"/>
    <p:sldId id="17792" r:id="rId18"/>
    <p:sldId id="17789" r:id="rId19"/>
    <p:sldId id="17790" r:id="rId20"/>
    <p:sldId id="17791" r:id="rId21"/>
    <p:sldId id="17795" r:id="rId22"/>
    <p:sldId id="17794" r:id="rId23"/>
    <p:sldId id="17983" r:id="rId24"/>
    <p:sldId id="17746" r:id="rId25"/>
    <p:sldId id="5335" r:id="rId26"/>
    <p:sldId id="17715" r:id="rId27"/>
    <p:sldId id="17714" r:id="rId28"/>
    <p:sldId id="1138" r:id="rId29"/>
    <p:sldId id="17978" r:id="rId30"/>
    <p:sldId id="17968" r:id="rId31"/>
    <p:sldId id="331" r:id="rId32"/>
    <p:sldId id="17979" r:id="rId33"/>
    <p:sldId id="17486" r:id="rId34"/>
    <p:sldId id="17485" r:id="rId35"/>
    <p:sldId id="17980" r:id="rId36"/>
    <p:sldId id="17981" r:id="rId37"/>
    <p:sldId id="17930" r:id="rId38"/>
    <p:sldId id="17994" r:id="rId39"/>
    <p:sldId id="17796" r:id="rId40"/>
    <p:sldId id="17797" r:id="rId41"/>
    <p:sldId id="17588" r:id="rId42"/>
    <p:sldId id="17607" r:id="rId43"/>
    <p:sldId id="17477" r:id="rId44"/>
    <p:sldId id="17785" r:id="rId45"/>
    <p:sldId id="17931" r:id="rId46"/>
    <p:sldId id="17802" r:id="rId47"/>
    <p:sldId id="17821" r:id="rId48"/>
    <p:sldId id="17803" r:id="rId49"/>
    <p:sldId id="17804" r:id="rId50"/>
    <p:sldId id="17812" r:id="rId51"/>
    <p:sldId id="17822" r:id="rId52"/>
    <p:sldId id="17805" r:id="rId53"/>
    <p:sldId id="17820" r:id="rId54"/>
    <p:sldId id="17817" r:id="rId55"/>
    <p:sldId id="17984" r:id="rId56"/>
    <p:sldId id="17991" r:id="rId57"/>
    <p:sldId id="17995" r:id="rId58"/>
    <p:sldId id="17807" r:id="rId59"/>
    <p:sldId id="17985" r:id="rId60"/>
    <p:sldId id="17992" r:id="rId61"/>
    <p:sldId id="17988" r:id="rId62"/>
    <p:sldId id="17808" r:id="rId63"/>
    <p:sldId id="17810" r:id="rId64"/>
    <p:sldId id="17989" r:id="rId65"/>
    <p:sldId id="17993" r:id="rId66"/>
    <p:sldId id="17990" r:id="rId67"/>
    <p:sldId id="17823" r:id="rId68"/>
    <p:sldId id="17809" r:id="rId69"/>
    <p:sldId id="17824" r:id="rId70"/>
    <p:sldId id="17446" r:id="rId7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A6F5"/>
    <a:srgbClr val="990000"/>
    <a:srgbClr val="690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74447" autoAdjust="0"/>
  </p:normalViewPr>
  <p:slideViewPr>
    <p:cSldViewPr snapToGrid="0">
      <p:cViewPr varScale="1">
        <p:scale>
          <a:sx n="48" d="100"/>
          <a:sy n="48" d="100"/>
        </p:scale>
        <p:origin x="1722" y="24"/>
      </p:cViewPr>
      <p:guideLst>
        <p:guide orient="horz" pos="1392"/>
        <p:guide pos="3864"/>
      </p:guideLst>
    </p:cSldViewPr>
  </p:slideViewPr>
  <p:notesTextViewPr>
    <p:cViewPr>
      <p:scale>
        <a:sx n="100" d="100"/>
        <a:sy n="100" d="100"/>
      </p:scale>
      <p:origin x="0" y="0"/>
    </p:cViewPr>
  </p:notesTextViewPr>
  <p:sorterViewPr>
    <p:cViewPr varScale="1">
      <p:scale>
        <a:sx n="1" d="1"/>
        <a:sy n="1" d="1"/>
      </p:scale>
      <p:origin x="0" y="-14019"/>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inyoung\Downloads\Figures%20for%20PD%20paper.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F426-4351-99AF-3320F2ECCDF8}"/>
              </c:ext>
            </c:extLst>
          </c:dPt>
          <c:dPt>
            <c:idx val="1"/>
            <c:invertIfNegative val="0"/>
            <c:bubble3D val="0"/>
            <c:extLst>
              <c:ext xmlns:c16="http://schemas.microsoft.com/office/drawing/2014/chart" uri="{C3380CC4-5D6E-409C-BE32-E72D297353CC}">
                <c16:uniqueId val="{00000002-F426-4351-99AF-3320F2ECCDF8}"/>
              </c:ext>
            </c:extLst>
          </c:dPt>
          <c:dPt>
            <c:idx val="2"/>
            <c:invertIfNegative val="0"/>
            <c:bubble3D val="0"/>
            <c:extLst>
              <c:ext xmlns:c16="http://schemas.microsoft.com/office/drawing/2014/chart" uri="{C3380CC4-5D6E-409C-BE32-E72D297353CC}">
                <c16:uniqueId val="{00000003-F426-4351-99AF-3320F2ECCDF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comments.xlsx]Research methods'!$B$11:$B$13</c:f>
              <c:strCache>
                <c:ptCount val="3"/>
                <c:pt idx="0">
                  <c:v>Qualitative </c:v>
                </c:pt>
                <c:pt idx="1">
                  <c:v>Mixed methods</c:v>
                </c:pt>
                <c:pt idx="2">
                  <c:v>Quantiative</c:v>
                </c:pt>
              </c:strCache>
            </c:strRef>
          </c:cat>
          <c:val>
            <c:numRef>
              <c:f>'[Total data analysis 0630_Annisa comments.xlsx]Research methods'!$C$11:$C$13</c:f>
              <c:numCache>
                <c:formatCode>General</c:formatCode>
                <c:ptCount val="3"/>
                <c:pt idx="0">
                  <c:v>81</c:v>
                </c:pt>
                <c:pt idx="1">
                  <c:v>95</c:v>
                </c:pt>
                <c:pt idx="2">
                  <c:v>145</c:v>
                </c:pt>
              </c:numCache>
            </c:numRef>
          </c:val>
          <c:extLst>
            <c:ext xmlns:c16="http://schemas.microsoft.com/office/drawing/2014/chart" uri="{C3380CC4-5D6E-409C-BE32-E72D297353CC}">
              <c16:uniqueId val="{00000000-F426-4351-99AF-3320F2ECCDF8}"/>
            </c:ext>
          </c:extLst>
        </c:ser>
        <c:dLbls>
          <c:showLegendKey val="0"/>
          <c:showVal val="0"/>
          <c:showCatName val="0"/>
          <c:showSerName val="0"/>
          <c:showPercent val="0"/>
          <c:showBubbleSize val="0"/>
        </c:dLbls>
        <c:gapWidth val="219"/>
        <c:overlap val="-27"/>
        <c:axId val="250960512"/>
        <c:axId val="250962304"/>
      </c:barChart>
      <c:catAx>
        <c:axId val="25096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62304"/>
        <c:crosses val="autoZero"/>
        <c:auto val="1"/>
        <c:lblAlgn val="ctr"/>
        <c:lblOffset val="100"/>
        <c:noMultiLvlLbl val="0"/>
      </c:catAx>
      <c:valAx>
        <c:axId val="250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0960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'[Figures for PD paper.xlsx]Figure-Q5'!$A$1:$A$22</c:f>
              <c:strCache>
                <c:ptCount val="19"/>
                <c:pt idx="0">
                  <c:v>Curiosity</c:v>
                </c:pt>
                <c:pt idx="1">
                  <c:v>Received course release</c:v>
                </c:pt>
                <c:pt idx="2">
                  <c:v>Make new friends and colleagues</c:v>
                </c:pt>
                <c:pt idx="3">
                  <c:v>Financial incentives</c:v>
                </c:pt>
                <c:pt idx="4">
                  <c:v>Departmental or institutional pressure</c:v>
                </c:pt>
                <c:pt idx="5">
                  <c:v>Looking at the success of other MOOC instructors</c:v>
                </c:pt>
                <c:pt idx="6">
                  <c:v>Means to conduct research</c:v>
                </c:pt>
                <c:pt idx="7">
                  <c:v>Expand my professional network</c:v>
                </c:pt>
                <c:pt idx="8">
                  <c:v>Personal branding and reputation</c:v>
                </c:pt>
                <c:pt idx="9">
                  <c:v>Career development</c:v>
                </c:pt>
                <c:pt idx="10">
                  <c:v>Personal challenge</c:v>
                </c:pt>
                <c:pt idx="11">
                  <c:v>Department or institutional branding/advertising purposes</c:v>
                </c:pt>
                <c:pt idx="12">
                  <c:v>Perform a service to help humanity</c:v>
                </c:pt>
                <c:pt idx="13">
                  <c:v>Interest in the format</c:v>
                </c:pt>
                <c:pt idx="14">
                  <c:v>Wanted to share knowledge I'm passionate about</c:v>
                </c:pt>
                <c:pt idx="15">
                  <c:v>Learn new teaching methods and pedagogy</c:v>
                </c:pt>
                <c:pt idx="16">
                  <c:v>Opportunity to reach out to more people</c:v>
                </c:pt>
                <c:pt idx="17">
                  <c:v>Passionate about the content</c:v>
                </c:pt>
                <c:pt idx="18">
                  <c:v>Commitment to open education</c:v>
                </c:pt>
              </c:strCache>
              <c:extLst/>
            </c:strRef>
          </c:cat>
          <c:val>
            <c:numRef>
              <c:f>'[Figures for PD paper.xlsx]Figure-Q5'!$B$1:$B$22</c:f>
              <c:numCache>
                <c:formatCode>0%</c:formatCode>
                <c:ptCount val="19"/>
                <c:pt idx="0">
                  <c:v>0</c:v>
                </c:pt>
                <c:pt idx="1">
                  <c:v>2.8169014084507043E-2</c:v>
                </c:pt>
                <c:pt idx="2">
                  <c:v>4.9295774647887321E-2</c:v>
                </c:pt>
                <c:pt idx="3">
                  <c:v>7.0422535211267609E-2</c:v>
                </c:pt>
                <c:pt idx="4">
                  <c:v>9.154929577464789E-2</c:v>
                </c:pt>
                <c:pt idx="5">
                  <c:v>9.154929577464789E-2</c:v>
                </c:pt>
                <c:pt idx="6">
                  <c:v>0.14084507042253522</c:v>
                </c:pt>
                <c:pt idx="7">
                  <c:v>0.16901408450704225</c:v>
                </c:pt>
                <c:pt idx="8">
                  <c:v>0.24647887323943662</c:v>
                </c:pt>
                <c:pt idx="9">
                  <c:v>0.26056338028169013</c:v>
                </c:pt>
                <c:pt idx="10">
                  <c:v>0.36619718309859156</c:v>
                </c:pt>
                <c:pt idx="11">
                  <c:v>0.40845070422535212</c:v>
                </c:pt>
                <c:pt idx="12">
                  <c:v>0.45070422535211269</c:v>
                </c:pt>
                <c:pt idx="13">
                  <c:v>0.50704225352112675</c:v>
                </c:pt>
                <c:pt idx="14">
                  <c:v>0.54225352112676062</c:v>
                </c:pt>
                <c:pt idx="15">
                  <c:v>0.57042253521126762</c:v>
                </c:pt>
                <c:pt idx="16">
                  <c:v>0.6619718309859155</c:v>
                </c:pt>
                <c:pt idx="17">
                  <c:v>0.6619718309859155</c:v>
                </c:pt>
                <c:pt idx="18">
                  <c:v>0.71126760563380287</c:v>
                </c:pt>
              </c:numCache>
              <c:extLst/>
            </c:numRef>
          </c:val>
          <c:extLst>
            <c:ext xmlns:c16="http://schemas.microsoft.com/office/drawing/2014/chart" uri="{C3380CC4-5D6E-409C-BE32-E72D297353CC}">
              <c16:uniqueId val="{00000000-BE34-4A49-846B-D869494F10EA}"/>
            </c:ext>
          </c:extLst>
        </c:ser>
        <c:dLbls>
          <c:showLegendKey val="0"/>
          <c:showVal val="0"/>
          <c:showCatName val="0"/>
          <c:showSerName val="0"/>
          <c:showPercent val="0"/>
          <c:showBubbleSize val="0"/>
        </c:dLbls>
        <c:gapWidth val="182"/>
        <c:axId val="1955784272"/>
        <c:axId val="1878408432"/>
      </c:barChart>
      <c:catAx>
        <c:axId val="1955784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Tahoma" panose="020B0604030504040204" pitchFamily="34" charset="0"/>
                <a:cs typeface="Arial" panose="020B0604020202020204" pitchFamily="34" charset="0"/>
              </a:defRPr>
            </a:pPr>
            <a:endParaRPr lang="en-US"/>
          </a:p>
        </c:txPr>
        <c:crossAx val="1878408432"/>
        <c:crosses val="autoZero"/>
        <c:auto val="1"/>
        <c:lblAlgn val="ctr"/>
        <c:lblOffset val="100"/>
        <c:noMultiLvlLbl val="0"/>
      </c:catAx>
      <c:valAx>
        <c:axId val="1878408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Tahoma" panose="020B0604030504040204" pitchFamily="34" charset="0"/>
                <a:cs typeface="Arial" panose="020B0604020202020204" pitchFamily="34" charset="0"/>
              </a:defRPr>
            </a:pPr>
            <a:endParaRPr lang="en-US"/>
          </a:p>
        </c:txPr>
        <c:crossAx val="19557842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Tahoma" panose="020B060403050404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13753276876497"/>
          <c:y val="4.9253737131711967E-2"/>
          <c:w val="0.48478729865460696"/>
          <c:h val="0.8523283408541945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Sheet2!$A$1:$A$7</c:f>
              <c:strCache>
                <c:ptCount val="7"/>
                <c:pt idx="0">
                  <c:v>Gained research data to publish</c:v>
                </c:pt>
                <c:pt idx="1">
                  <c:v>More respect from colleagues</c:v>
                </c:pt>
                <c:pt idx="2">
                  <c:v>Expanded my professional network</c:v>
                </c:pt>
                <c:pt idx="3">
                  <c:v>Course mentioned in press releases and media</c:v>
                </c:pt>
                <c:pt idx="4">
                  <c:v>Boosted my commitment to international service</c:v>
                </c:pt>
                <c:pt idx="5">
                  <c:v>Improved my teaching skills</c:v>
                </c:pt>
                <c:pt idx="6">
                  <c:v>Enhanced my professional reputation</c:v>
                </c:pt>
              </c:strCache>
            </c:strRef>
          </c:cat>
          <c:val>
            <c:numRef>
              <c:f>Sheet2!$B$1:$B$7</c:f>
              <c:numCache>
                <c:formatCode>0%</c:formatCode>
                <c:ptCount val="7"/>
                <c:pt idx="0">
                  <c:v>0.16901408450704225</c:v>
                </c:pt>
                <c:pt idx="1">
                  <c:v>0.23239436619718309</c:v>
                </c:pt>
                <c:pt idx="2">
                  <c:v>0.30985915492957744</c:v>
                </c:pt>
                <c:pt idx="3">
                  <c:v>0.31690140845070425</c:v>
                </c:pt>
                <c:pt idx="4">
                  <c:v>0.3380281690140845</c:v>
                </c:pt>
                <c:pt idx="5">
                  <c:v>0.528169014084507</c:v>
                </c:pt>
                <c:pt idx="6">
                  <c:v>0.54929577464788737</c:v>
                </c:pt>
              </c:numCache>
            </c:numRef>
          </c:val>
          <c:extLst>
            <c:ext xmlns:c16="http://schemas.microsoft.com/office/drawing/2014/chart" uri="{C3380CC4-5D6E-409C-BE32-E72D297353CC}">
              <c16:uniqueId val="{00000000-672F-41DA-A2DC-79E6FC458624}"/>
            </c:ext>
          </c:extLst>
        </c:ser>
        <c:dLbls>
          <c:showLegendKey val="0"/>
          <c:showVal val="0"/>
          <c:showCatName val="0"/>
          <c:showSerName val="0"/>
          <c:showPercent val="0"/>
          <c:showBubbleSize val="0"/>
        </c:dLbls>
        <c:gapWidth val="182"/>
        <c:axId val="187788576"/>
        <c:axId val="160834832"/>
      </c:barChart>
      <c:catAx>
        <c:axId val="18778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834832"/>
        <c:crosses val="autoZero"/>
        <c:auto val="1"/>
        <c:lblAlgn val="ctr"/>
        <c:lblOffset val="100"/>
        <c:noMultiLvlLbl val="0"/>
      </c:catAx>
      <c:valAx>
        <c:axId val="1608348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788576"/>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Sheet3!$A$1:$A$10</c:f>
              <c:strCache>
                <c:ptCount val="10"/>
                <c:pt idx="0">
                  <c:v>Attended relevant Webinars on MOOCs</c:v>
                </c:pt>
                <c:pt idx="1">
                  <c:v>Assigned as a mentor or adviser</c:v>
                </c:pt>
                <c:pt idx="2">
                  <c:v>Attended relevant conferences on MOOCs</c:v>
                </c:pt>
                <c:pt idx="3">
                  <c:v>Received training in online pedagogy</c:v>
                </c:pt>
                <c:pt idx="4">
                  <c:v>Received training for making video lectures</c:v>
                </c:pt>
                <c:pt idx="5">
                  <c:v>Watched online tutorials</c:v>
                </c:pt>
                <c:pt idx="6">
                  <c:v>Read articles related to online education</c:v>
                </c:pt>
                <c:pt idx="7">
                  <c:v>None/No training was received</c:v>
                </c:pt>
                <c:pt idx="8">
                  <c:v>Received training in the MOOC platform</c:v>
                </c:pt>
                <c:pt idx="9">
                  <c:v>Browsed or attended other MOOCs</c:v>
                </c:pt>
              </c:strCache>
            </c:strRef>
          </c:cat>
          <c:val>
            <c:numRef>
              <c:f>Sheet3!$B$1:$B$10</c:f>
              <c:numCache>
                <c:formatCode>0%</c:formatCode>
                <c:ptCount val="10"/>
                <c:pt idx="0">
                  <c:v>0</c:v>
                </c:pt>
                <c:pt idx="1">
                  <c:v>9.154929577464789E-2</c:v>
                </c:pt>
                <c:pt idx="2">
                  <c:v>0.14084507042253522</c:v>
                </c:pt>
                <c:pt idx="3">
                  <c:v>0.18309859154929578</c:v>
                </c:pt>
                <c:pt idx="4">
                  <c:v>0.22535211267605634</c:v>
                </c:pt>
                <c:pt idx="5">
                  <c:v>0.22535211267605634</c:v>
                </c:pt>
                <c:pt idx="6">
                  <c:v>0.23943661971830985</c:v>
                </c:pt>
                <c:pt idx="7">
                  <c:v>0.30281690140845069</c:v>
                </c:pt>
                <c:pt idx="8">
                  <c:v>0.34507042253521125</c:v>
                </c:pt>
                <c:pt idx="9">
                  <c:v>0.52112676056338025</c:v>
                </c:pt>
              </c:numCache>
            </c:numRef>
          </c:val>
          <c:extLst>
            <c:ext xmlns:c16="http://schemas.microsoft.com/office/drawing/2014/chart" uri="{C3380CC4-5D6E-409C-BE32-E72D297353CC}">
              <c16:uniqueId val="{00000000-FE11-45FC-A62B-999AFED5EFD1}"/>
            </c:ext>
          </c:extLst>
        </c:ser>
        <c:dLbls>
          <c:showLegendKey val="0"/>
          <c:showVal val="0"/>
          <c:showCatName val="0"/>
          <c:showSerName val="0"/>
          <c:showPercent val="0"/>
          <c:showBubbleSize val="0"/>
        </c:dLbls>
        <c:gapWidth val="182"/>
        <c:axId val="160835616"/>
        <c:axId val="160836008"/>
      </c:barChart>
      <c:catAx>
        <c:axId val="160835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6008"/>
        <c:crosses val="autoZero"/>
        <c:auto val="1"/>
        <c:lblAlgn val="ctr"/>
        <c:lblOffset val="100"/>
        <c:noMultiLvlLbl val="0"/>
      </c:catAx>
      <c:valAx>
        <c:axId val="1608360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83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11269663651889"/>
          <c:y val="5.5151667084482325E-2"/>
          <c:w val="0.40284436414157487"/>
          <c:h val="0.8346452745048884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Sheet4!$A$1:$A$9</c:f>
              <c:strCache>
                <c:ptCount val="9"/>
                <c:pt idx="0">
                  <c:v>Provided training for making video lectures</c:v>
                </c:pt>
                <c:pt idx="1">
                  <c:v>Provided MOOC related learning resources</c:v>
                </c:pt>
                <c:pt idx="2">
                  <c:v>Provided training in online pedagogy</c:v>
                </c:pt>
                <c:pt idx="3">
                  <c:v>Provided trainings at my institution</c:v>
                </c:pt>
                <c:pt idx="4">
                  <c:v>Assigned as a mentee or advisee</c:v>
                </c:pt>
                <c:pt idx="5">
                  <c:v>Provided a formal demonstration of your MOOC</c:v>
                </c:pt>
                <c:pt idx="6">
                  <c:v>Provided your MOOC as an example</c:v>
                </c:pt>
                <c:pt idx="7">
                  <c:v>Provided an informal demonstration of your MOOC</c:v>
                </c:pt>
                <c:pt idx="8">
                  <c:v>Presented MOOC studies in conferences</c:v>
                </c:pt>
              </c:strCache>
            </c:strRef>
          </c:cat>
          <c:val>
            <c:numRef>
              <c:f>Sheet4!$B$1:$B$9</c:f>
              <c:numCache>
                <c:formatCode>0%</c:formatCode>
                <c:ptCount val="9"/>
                <c:pt idx="0">
                  <c:v>8.4507042253521125E-2</c:v>
                </c:pt>
                <c:pt idx="1">
                  <c:v>9.8591549295774641E-2</c:v>
                </c:pt>
                <c:pt idx="2">
                  <c:v>0.11267605633802817</c:v>
                </c:pt>
                <c:pt idx="3">
                  <c:v>0.16901408450704225</c:v>
                </c:pt>
                <c:pt idx="4">
                  <c:v>0.176056338028169</c:v>
                </c:pt>
                <c:pt idx="5">
                  <c:v>0.23239436619718309</c:v>
                </c:pt>
                <c:pt idx="6">
                  <c:v>0.42957746478873238</c:v>
                </c:pt>
                <c:pt idx="7">
                  <c:v>0.43661971830985913</c:v>
                </c:pt>
                <c:pt idx="8">
                  <c:v>0.47183098591549294</c:v>
                </c:pt>
              </c:numCache>
            </c:numRef>
          </c:val>
          <c:extLst>
            <c:ext xmlns:c16="http://schemas.microsoft.com/office/drawing/2014/chart" uri="{C3380CC4-5D6E-409C-BE32-E72D297353CC}">
              <c16:uniqueId val="{00000000-F829-4F19-913F-5F8E97E32230}"/>
            </c:ext>
          </c:extLst>
        </c:ser>
        <c:dLbls>
          <c:showLegendKey val="0"/>
          <c:showVal val="0"/>
          <c:showCatName val="0"/>
          <c:showSerName val="0"/>
          <c:showPercent val="0"/>
          <c:showBubbleSize val="0"/>
        </c:dLbls>
        <c:gapWidth val="182"/>
        <c:axId val="160836792"/>
        <c:axId val="160837184"/>
      </c:barChart>
      <c:catAx>
        <c:axId val="160836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7184"/>
        <c:crosses val="autoZero"/>
        <c:auto val="1"/>
        <c:lblAlgn val="ctr"/>
        <c:lblOffset val="100"/>
        <c:noMultiLvlLbl val="0"/>
      </c:catAx>
      <c:valAx>
        <c:axId val="1608371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6792"/>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3/14/2019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3/14/2019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929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80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7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785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891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511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04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028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7530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1256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2523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7038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4338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226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880432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8121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71624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404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3/14/2019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954109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3/14/2019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362878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3/14/2019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26605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851831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8680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101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4967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84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70473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8470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13574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7711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3460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8736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49236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5810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546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85280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6BE722-59AF-4691-989E-582B68C8B1FD}"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A7262F-15C6-4555-A40E-D4DE2D9D8EC1}" type="slidenum">
              <a:rPr lang="en-US"/>
              <a:pPr>
                <a:defRPr/>
              </a:pPr>
              <a:t>‹#›</a:t>
            </a:fld>
            <a:endParaRPr lang="en-US"/>
          </a:p>
        </p:txBody>
      </p:sp>
    </p:spTree>
    <p:extLst>
      <p:ext uri="{BB962C8B-B14F-4D97-AF65-F5344CB8AC3E}">
        <p14:creationId xmlns:p14="http://schemas.microsoft.com/office/powerpoint/2010/main" val="323014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91C06B-BEE7-4B93-ABA3-C33C1E0DED8F}"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AB6B85-E204-4728-9E33-E07894FDC67F}" type="slidenum">
              <a:rPr lang="en-US"/>
              <a:pPr>
                <a:defRPr/>
              </a:pPr>
              <a:t>‹#›</a:t>
            </a:fld>
            <a:endParaRPr lang="en-US"/>
          </a:p>
        </p:txBody>
      </p:sp>
    </p:spTree>
    <p:extLst>
      <p:ext uri="{BB962C8B-B14F-4D97-AF65-F5344CB8AC3E}">
        <p14:creationId xmlns:p14="http://schemas.microsoft.com/office/powerpoint/2010/main" val="211110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CEC6C7-AB8B-41B1-90B6-2D453E3B9939}"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6635F4-EF56-4435-97E1-938F38EA2B34}" type="slidenum">
              <a:rPr lang="en-US"/>
              <a:pPr>
                <a:defRPr/>
              </a:pPr>
              <a:t>‹#›</a:t>
            </a:fld>
            <a:endParaRPr lang="en-US"/>
          </a:p>
        </p:txBody>
      </p:sp>
    </p:spTree>
    <p:extLst>
      <p:ext uri="{BB962C8B-B14F-4D97-AF65-F5344CB8AC3E}">
        <p14:creationId xmlns:p14="http://schemas.microsoft.com/office/powerpoint/2010/main" val="653153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15D2F-B293-43BB-81B0-78090F9217D5}"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45A449-A86E-4646-9243-73EFFB64DADE}" type="slidenum">
              <a:rPr lang="en-US"/>
              <a:pPr>
                <a:defRPr/>
              </a:pPr>
              <a:t>‹#›</a:t>
            </a:fld>
            <a:endParaRPr lang="en-US"/>
          </a:p>
        </p:txBody>
      </p:sp>
    </p:spTree>
    <p:extLst>
      <p:ext uri="{BB962C8B-B14F-4D97-AF65-F5344CB8AC3E}">
        <p14:creationId xmlns:p14="http://schemas.microsoft.com/office/powerpoint/2010/main" val="604698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FF782A-8D06-42C6-AA52-1D92AFCE7B0C}" type="datetimeFigureOut">
              <a:rPr lang="en-US"/>
              <a:pPr>
                <a:defRPr/>
              </a:pPr>
              <a:t>3/14/2019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33609B-FFB0-4A7F-A2FF-B2C657D4CFA6}" type="slidenum">
              <a:rPr lang="en-US"/>
              <a:pPr>
                <a:defRPr/>
              </a:pPr>
              <a:t>‹#›</a:t>
            </a:fld>
            <a:endParaRPr lang="en-US"/>
          </a:p>
        </p:txBody>
      </p:sp>
    </p:spTree>
    <p:extLst>
      <p:ext uri="{BB962C8B-B14F-4D97-AF65-F5344CB8AC3E}">
        <p14:creationId xmlns:p14="http://schemas.microsoft.com/office/powerpoint/2010/main" val="281344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08576A-62FF-4151-A651-3770273EC171}" type="datetimeFigureOut">
              <a:rPr lang="en-US"/>
              <a:pPr>
                <a:defRPr/>
              </a:pPr>
              <a:t>3/14/2019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65C011-E9AA-4AA4-9DEA-40E7341C3F24}" type="slidenum">
              <a:rPr lang="en-US"/>
              <a:pPr>
                <a:defRPr/>
              </a:pPr>
              <a:t>‹#›</a:t>
            </a:fld>
            <a:endParaRPr lang="en-US"/>
          </a:p>
        </p:txBody>
      </p:sp>
    </p:spTree>
    <p:extLst>
      <p:ext uri="{BB962C8B-B14F-4D97-AF65-F5344CB8AC3E}">
        <p14:creationId xmlns:p14="http://schemas.microsoft.com/office/powerpoint/2010/main" val="263724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0FC4A83-9CDA-41CB-8A41-84D04E0CC832}" type="datetimeFigureOut">
              <a:rPr lang="en-US"/>
              <a:pPr>
                <a:defRPr/>
              </a:pPr>
              <a:t>3/14/2019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596717-C306-484C-B528-083EB49D9BA9}" type="slidenum">
              <a:rPr lang="en-US"/>
              <a:pPr>
                <a:defRPr/>
              </a:pPr>
              <a:t>‹#›</a:t>
            </a:fld>
            <a:endParaRPr lang="en-US"/>
          </a:p>
        </p:txBody>
      </p:sp>
    </p:spTree>
    <p:extLst>
      <p:ext uri="{BB962C8B-B14F-4D97-AF65-F5344CB8AC3E}">
        <p14:creationId xmlns:p14="http://schemas.microsoft.com/office/powerpoint/2010/main" val="600678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56212F-1E32-4BC6-A462-663ACBB5C922}"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026DB6-4D30-4EC2-A277-A5375584F3FF}" type="slidenum">
              <a:rPr lang="en-US"/>
              <a:pPr>
                <a:defRPr/>
              </a:pPr>
              <a:t>‹#›</a:t>
            </a:fld>
            <a:endParaRPr lang="en-US"/>
          </a:p>
        </p:txBody>
      </p:sp>
    </p:spTree>
    <p:extLst>
      <p:ext uri="{BB962C8B-B14F-4D97-AF65-F5344CB8AC3E}">
        <p14:creationId xmlns:p14="http://schemas.microsoft.com/office/powerpoint/2010/main" val="1796882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78B13C-FEAF-486D-908C-8CC4A58B6916}" type="datetimeFigureOut">
              <a:rPr lang="en-US"/>
              <a:pPr>
                <a:defRPr/>
              </a:pPr>
              <a:t>3/14/2019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23960E-9C15-48BD-B78F-335A18C9B14D}" type="slidenum">
              <a:rPr lang="en-US"/>
              <a:pPr>
                <a:defRPr/>
              </a:pPr>
              <a:t>‹#›</a:t>
            </a:fld>
            <a:endParaRPr lang="en-US"/>
          </a:p>
        </p:txBody>
      </p:sp>
    </p:spTree>
    <p:extLst>
      <p:ext uri="{BB962C8B-B14F-4D97-AF65-F5344CB8AC3E}">
        <p14:creationId xmlns:p14="http://schemas.microsoft.com/office/powerpoint/2010/main" val="358861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20A419-9A9E-4DFA-9510-A9F602D4976F}"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5E226A-C0CB-45C6-B950-CB0817248271}" type="slidenum">
              <a:rPr lang="en-US"/>
              <a:pPr>
                <a:defRPr/>
              </a:pPr>
              <a:t>‹#›</a:t>
            </a:fld>
            <a:endParaRPr lang="en-US"/>
          </a:p>
        </p:txBody>
      </p:sp>
    </p:spTree>
    <p:extLst>
      <p:ext uri="{BB962C8B-B14F-4D97-AF65-F5344CB8AC3E}">
        <p14:creationId xmlns:p14="http://schemas.microsoft.com/office/powerpoint/2010/main" val="3536016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CD5D01-7FA8-4A45-ABF3-90B53E7EBA8A}" type="datetimeFigureOut">
              <a:rPr lang="en-US"/>
              <a:pPr>
                <a:defRPr/>
              </a:pPr>
              <a:t>3/14/2019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3CEC01-D3AF-4705-B82D-2B6808FD416B}" type="slidenum">
              <a:rPr lang="en-US"/>
              <a:pPr>
                <a:defRPr/>
              </a:pPr>
              <a:t>‹#›</a:t>
            </a:fld>
            <a:endParaRPr lang="en-US"/>
          </a:p>
        </p:txBody>
      </p:sp>
    </p:spTree>
    <p:extLst>
      <p:ext uri="{BB962C8B-B14F-4D97-AF65-F5344CB8AC3E}">
        <p14:creationId xmlns:p14="http://schemas.microsoft.com/office/powerpoint/2010/main" val="275711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0229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054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131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8378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095730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3/14/2019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65945868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3/14/2019</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1174701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3/14/2019</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08303788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24F50FEA-AABD-4780-842F-E460BDCE2F49}" type="datetimeFigureOut">
              <a:rPr lang="en-US">
                <a:cs typeface="Arial" panose="020B0604020202020204" pitchFamily="34" charset="0"/>
              </a:rPr>
              <a:pPr>
                <a:defRPr/>
              </a:pPr>
              <a:t>3/14/2019</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07E88584-630E-4E88-B9AD-3D3108332AD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84846990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ion2006@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yingtang@hku.hk" TargetMode="External"/><Relationship Id="rId4" Type="http://schemas.openxmlformats.org/officeDocument/2006/relationships/hyperlink" Target="mailto:meinzhu@i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lass-central.com/report/mooc-providers-list/" TargetMode="Externa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dx.org/course" TargetMode="Externa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hyperlink" Target="https://www.edx.org/course" TargetMode="Externa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dsurge.com/news/2018-05-21-the-second-wave-of-mooc-hype-is-here-and-it-s-online-degrees" TargetMode="Externa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campustechnology.com/articles/2018/09/12/courseras-ceo-on-the-evolving-meaning-of-mooc.aspx" TargetMode="Externa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insidehighered.com/news/2018/10/12/edx-launches-nine-low-cost-online-degree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lass-central.com/pricing-charts/mooc-based-degrees" TargetMode="Externa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iblnews.org/2018/12/07/reinventing-the-college-degree-a-future-with-modular-credentials/" TargetMode="Externa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oursera.org/browse?utm_medium=email&amp;utm_source=marketing&amp;utm_campaign=aUAR4L-fEeW6i-NodUB9Qw&amp;languages=en" TargetMode="Externa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techrepublic.com/article/report-59-of-employed-data-scientists-learned-skills-on-their-own-or-via-a-mooc/" TargetMode="External"/><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www.insidehighered.com/news/2018/10/12/edx-launches-nine-low-cost-online-degrees" TargetMode="External"/><Relationship Id="rId7" Type="http://schemas.openxmlformats.org/officeDocument/2006/relationships/image" Target="../media/image37.png"/><Relationship Id="rId2" Type="http://schemas.openxmlformats.org/officeDocument/2006/relationships/hyperlink" Target="https://campustechnology.com/articles/2017/03/01/edx-expands-micromasters-programs-with-data-science-digital-leadership-and-more.aspx" TargetMode="Externa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news.mit.edu/2018/mit-launches-new-mitx-micromasters-program-principles-manufacturing-0109" TargetMode="Externa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class-central.com/report/mooc-based-masters-degree/"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campustechnology.com/articles/2019/02/27/moocs-and-the-masters-degree.aspx"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chronicle.com/article/Top-5-MOOC-Providers-by-Number/244090?cid=cp216" TargetMode="Externa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s://www.academia.edu/36975860/Massification_of_higher_education_revisited" TargetMode="External"/><Relationship Id="rId2" Type="http://schemas.openxmlformats.org/officeDocument/2006/relationships/hyperlink" Target="https://www.insidehighered.com/blogs/technology-and-learning/why-future-asian-should-inform-your-universitys-strategy" TargetMode="Externa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class-central.com/list/2018-s-most-popular-free-online-courses-wdtww"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hyperlink" Target="https://www.class-central.com/list/2018-s-most-popular-free-online-courses-wdtw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edsurge.com/news/2018-06-19-how-blockbuster-moocs-could-shape-the-future-of-teaching" TargetMode="Externa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coursetalk.com/"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nsidehighered.com/blogs/technology-and-learning/thinking-about-massification-higher-education-revisited%E2%80%99"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edsurge.com/news/2018-06-19-how-blockbuster-moocs-could-shape-the-future-of-teaching" TargetMode="Externa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insidehighered.com/digital-learning/blogs/online-trending-now/maturing-mooc"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magazine.clomedia.com/issue/october-2018/" TargetMode="External"/><Relationship Id="rId2" Type="http://schemas.openxmlformats.org/officeDocument/2006/relationships/hyperlink" Target="https://magazine.clomedia.com/issue/october-2018/teaching-the-world/" TargetMode="Externa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829917" y="816946"/>
            <a:ext cx="7697857" cy="2711445"/>
          </a:xfrm>
        </p:spPr>
        <p:txBody>
          <a:bodyPr>
            <a:noAutofit/>
          </a:bodyPr>
          <a:lstStyle/>
          <a:p>
            <a:pPr algn="ctr"/>
            <a:r>
              <a:rPr lang="en-US" dirty="0">
                <a:solidFill>
                  <a:srgbClr val="FFFF00"/>
                </a:solidFill>
              </a:rPr>
              <a:t>MOOC Instructor Motivation and Career and Professional Development</a:t>
            </a:r>
            <a:b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829917" y="3269974"/>
            <a:ext cx="7775580" cy="3191892"/>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Min Young Doo|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scion2006@gmail.com</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Meina Zhu|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meinzhu@iu.edu</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Ying Ting|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hlinkClick r:id="rId5"/>
              </a:rPr>
              <a:t>yingtang@hku.hk</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400" dirty="0">
                <a:solidFill>
                  <a:srgbClr val="FFFF00"/>
                </a:solidFill>
                <a:latin typeface="Tahoma" panose="020B0604030504040204" pitchFamily="34" charset="0"/>
                <a:ea typeface="Tahoma" panose="020B0604030504040204" pitchFamily="34" charset="0"/>
                <a:cs typeface="Tahoma" panose="020B0604030504040204" pitchFamily="34" charset="0"/>
              </a:rPr>
              <a:t>March 14, 2019</a:t>
            </a:r>
          </a:p>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446321" y="208722"/>
            <a:ext cx="8439262" cy="2454965"/>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Weirdness #2: Your Friends are doing MOOCs</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2"/>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DB5A623A-2366-44A6-AD17-1559BA02284E}"/>
              </a:ext>
            </a:extLst>
          </p:cNvPr>
          <p:cNvPicPr>
            <a:picLocks noChangeAspect="1"/>
          </p:cNvPicPr>
          <p:nvPr/>
        </p:nvPicPr>
        <p:blipFill rotWithShape="1">
          <a:blip r:embed="rId3"/>
          <a:srcRect l="14332" t="12148" r="1722" b="1085"/>
          <a:stretch/>
        </p:blipFill>
        <p:spPr>
          <a:xfrm>
            <a:off x="1241785" y="2735588"/>
            <a:ext cx="3422703" cy="1987352"/>
          </a:xfrm>
          <a:prstGeom prst="rect">
            <a:avLst/>
          </a:prstGeom>
        </p:spPr>
      </p:pic>
      <p:pic>
        <p:nvPicPr>
          <p:cNvPr id="7" name="Picture 6">
            <a:extLst>
              <a:ext uri="{FF2B5EF4-FFF2-40B4-BE49-F238E27FC236}">
                <a16:creationId xmlns:a16="http://schemas.microsoft.com/office/drawing/2014/main" id="{D7467EA9-6F35-4CA9-B28E-0BF3A985A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488" y="2735588"/>
            <a:ext cx="3389265" cy="1691228"/>
          </a:xfrm>
          <a:prstGeom prst="rect">
            <a:avLst/>
          </a:prstGeom>
        </p:spPr>
      </p:pic>
      <p:pic>
        <p:nvPicPr>
          <p:cNvPr id="8" name="Picture 7">
            <a:extLst>
              <a:ext uri="{FF2B5EF4-FFF2-40B4-BE49-F238E27FC236}">
                <a16:creationId xmlns:a16="http://schemas.microsoft.com/office/drawing/2014/main" id="{9DC58E23-0438-49BC-8158-97EFB90951CE}"/>
              </a:ext>
            </a:extLst>
          </p:cNvPr>
          <p:cNvPicPr>
            <a:picLocks noChangeAspect="1"/>
          </p:cNvPicPr>
          <p:nvPr/>
        </p:nvPicPr>
        <p:blipFill rotWithShape="1">
          <a:blip r:embed="rId5"/>
          <a:srcRect l="14433" t="18286" r="28823" b="19164"/>
          <a:stretch/>
        </p:blipFill>
        <p:spPr>
          <a:xfrm>
            <a:off x="1149297" y="4417967"/>
            <a:ext cx="3422702" cy="2025470"/>
          </a:xfrm>
          <a:prstGeom prst="rect">
            <a:avLst/>
          </a:prstGeom>
        </p:spPr>
      </p:pic>
      <p:pic>
        <p:nvPicPr>
          <p:cNvPr id="9" name="Picture 8">
            <a:extLst>
              <a:ext uri="{FF2B5EF4-FFF2-40B4-BE49-F238E27FC236}">
                <a16:creationId xmlns:a16="http://schemas.microsoft.com/office/drawing/2014/main" id="{C9C383BE-3861-4F62-AE99-8535ABFDB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488" y="4602656"/>
            <a:ext cx="3389265" cy="1840781"/>
          </a:xfrm>
          <a:prstGeom prst="rect">
            <a:avLst/>
          </a:prstGeom>
        </p:spPr>
      </p:pic>
    </p:spTree>
    <p:extLst>
      <p:ext uri="{BB962C8B-B14F-4D97-AF65-F5344CB8AC3E}">
        <p14:creationId xmlns:p14="http://schemas.microsoft.com/office/powerpoint/2010/main" val="3604884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57200" y="366834"/>
            <a:ext cx="8382000" cy="1842966"/>
          </a:xfrm>
          <a:prstGeom prst="rect">
            <a:avLst/>
          </a:prstGeom>
        </p:spPr>
        <p:txBody>
          <a:bodyPr vert="horz" lIns="91440" tIns="45720" rIns="91440" bIns="45720" rtlCol="0" anchor="ctr">
            <a:normAutofit fontScale="75000" lnSpcReduction="2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2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#3: Summer MOOC Discounts</a:t>
            </a:r>
            <a:b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Email inbox: June 10, 2018</a:t>
            </a:r>
            <a:br>
              <a:rPr kumimoji="0" lang="en-US" sz="2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edX (Summer discounts)</a:t>
            </a:r>
            <a:br>
              <a:rPr kumimoji="0" lang="en-US" sz="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https://www.edx.org/course</a:t>
            </a:r>
            <a:r>
              <a:rPr kumimoji="0" lang="en-US" sz="12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4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480510" y="2352738"/>
            <a:ext cx="2203341" cy="4124202"/>
          </a:xfrm>
          <a:prstGeom prst="rect">
            <a:avLst/>
          </a:prstGeom>
        </p:spPr>
      </p:pic>
      <p:pic>
        <p:nvPicPr>
          <p:cNvPr id="8" name="Picture 7">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5276929" y="2669437"/>
            <a:ext cx="2638268" cy="3821730"/>
          </a:xfrm>
          <a:prstGeom prst="rect">
            <a:avLst/>
          </a:prstGeom>
        </p:spPr>
      </p:pic>
      <p:pic>
        <p:nvPicPr>
          <p:cNvPr id="9" name="Picture 8">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036458" y="2802567"/>
            <a:ext cx="2141689" cy="3640870"/>
          </a:xfrm>
          <a:prstGeom prst="rect">
            <a:avLst/>
          </a:prstGeom>
        </p:spPr>
      </p:pic>
      <p:pic>
        <p:nvPicPr>
          <p:cNvPr id="10" name="Picture 9">
            <a:extLst>
              <a:ext uri="{FF2B5EF4-FFF2-40B4-BE49-F238E27FC236}">
                <a16:creationId xmlns:a16="http://schemas.microsoft.com/office/drawing/2014/main" id="{0017FB12-C94B-44B1-89C3-27AAA839F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0754" y="1925771"/>
            <a:ext cx="2715867" cy="2715867"/>
          </a:xfrm>
          <a:prstGeom prst="rect">
            <a:avLst/>
          </a:prstGeom>
        </p:spPr>
      </p:pic>
    </p:spTree>
    <p:extLst>
      <p:ext uri="{BB962C8B-B14F-4D97-AF65-F5344CB8AC3E}">
        <p14:creationId xmlns:p14="http://schemas.microsoft.com/office/powerpoint/2010/main" val="395616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657924" y="427970"/>
            <a:ext cx="7863776" cy="211203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#4: Cyber Monday Discounts</a:t>
            </a:r>
            <a:br>
              <a:rPr kumimoji="0" lang="en-US" sz="3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Email inbox: November 26, 2018</a:t>
            </a:r>
            <a:b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edX</a:t>
            </a:r>
            <a: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(Summer discounts)</a:t>
            </a:r>
            <a:br>
              <a:rPr kumimoji="0" lang="en-US" sz="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https://www.edx.org/course</a:t>
            </a:r>
            <a:r>
              <a:rPr kumimoji="0" lang="en-US" sz="18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05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37E90F6-8A99-41DB-BD55-CE875E0A31A2}"/>
              </a:ext>
            </a:extLst>
          </p:cNvPr>
          <p:cNvPicPr>
            <a:picLocks noChangeAspect="1"/>
          </p:cNvPicPr>
          <p:nvPr/>
        </p:nvPicPr>
        <p:blipFill rotWithShape="1">
          <a:blip r:embed="rId3"/>
          <a:srcRect l="12991" t="42523" r="14019"/>
          <a:stretch/>
        </p:blipFill>
        <p:spPr>
          <a:xfrm>
            <a:off x="2998" y="2947868"/>
            <a:ext cx="4825315" cy="2956355"/>
          </a:xfrm>
          <a:prstGeom prst="rect">
            <a:avLst/>
          </a:prstGeom>
        </p:spPr>
      </p:pic>
      <p:pic>
        <p:nvPicPr>
          <p:cNvPr id="7" name="Picture 6">
            <a:extLst>
              <a:ext uri="{FF2B5EF4-FFF2-40B4-BE49-F238E27FC236}">
                <a16:creationId xmlns:a16="http://schemas.microsoft.com/office/drawing/2014/main" id="{CC260B8C-2954-4503-B543-331E833B1C74}"/>
              </a:ext>
            </a:extLst>
          </p:cNvPr>
          <p:cNvPicPr>
            <a:picLocks noChangeAspect="1"/>
          </p:cNvPicPr>
          <p:nvPr/>
        </p:nvPicPr>
        <p:blipFill rotWithShape="1">
          <a:blip r:embed="rId4"/>
          <a:srcRect l="15328" t="45285" r="21215"/>
          <a:stretch/>
        </p:blipFill>
        <p:spPr>
          <a:xfrm>
            <a:off x="4738816" y="3176032"/>
            <a:ext cx="4195120" cy="2814252"/>
          </a:xfrm>
          <a:prstGeom prst="rect">
            <a:avLst/>
          </a:prstGeom>
        </p:spPr>
      </p:pic>
      <p:pic>
        <p:nvPicPr>
          <p:cNvPr id="8" name="Picture 7">
            <a:extLst>
              <a:ext uri="{FF2B5EF4-FFF2-40B4-BE49-F238E27FC236}">
                <a16:creationId xmlns:a16="http://schemas.microsoft.com/office/drawing/2014/main" id="{AB8DB5AD-FDCB-4251-8185-C1393449C5D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62907" y="4053454"/>
            <a:ext cx="1936830" cy="1936830"/>
          </a:xfrm>
          <a:prstGeom prst="rect">
            <a:avLst/>
          </a:prstGeom>
        </p:spPr>
      </p:pic>
      <p:pic>
        <p:nvPicPr>
          <p:cNvPr id="9" name="Picture 8">
            <a:extLst>
              <a:ext uri="{FF2B5EF4-FFF2-40B4-BE49-F238E27FC236}">
                <a16:creationId xmlns:a16="http://schemas.microsoft.com/office/drawing/2014/main" id="{649E0E67-5D07-433B-96CB-65F5430AE6F8}"/>
              </a:ext>
            </a:extLst>
          </p:cNvPr>
          <p:cNvPicPr>
            <a:picLocks noChangeAspect="1"/>
          </p:cNvPicPr>
          <p:nvPr/>
        </p:nvPicPr>
        <p:blipFill rotWithShape="1">
          <a:blip r:embed="rId6"/>
          <a:srcRect l="15561" t="42523" r="24204" b="2763"/>
          <a:stretch/>
        </p:blipFill>
        <p:spPr>
          <a:xfrm>
            <a:off x="4949593" y="2962987"/>
            <a:ext cx="3984343" cy="3005781"/>
          </a:xfrm>
          <a:prstGeom prst="rect">
            <a:avLst/>
          </a:prstGeom>
        </p:spPr>
      </p:pic>
      <p:pic>
        <p:nvPicPr>
          <p:cNvPr id="10" name="Picture 9">
            <a:extLst>
              <a:ext uri="{FF2B5EF4-FFF2-40B4-BE49-F238E27FC236}">
                <a16:creationId xmlns:a16="http://schemas.microsoft.com/office/drawing/2014/main" id="{B559AA63-0778-4E68-9EE6-9F4684C3415A}"/>
              </a:ext>
            </a:extLst>
          </p:cNvPr>
          <p:cNvPicPr>
            <a:picLocks noChangeAspect="1"/>
          </p:cNvPicPr>
          <p:nvPr/>
        </p:nvPicPr>
        <p:blipFill rotWithShape="1">
          <a:blip r:embed="rId7"/>
          <a:srcRect l="14531" t="42523" r="15934" b="2764"/>
          <a:stretch/>
        </p:blipFill>
        <p:spPr>
          <a:xfrm>
            <a:off x="50294" y="2947868"/>
            <a:ext cx="4899299" cy="2999385"/>
          </a:xfrm>
          <a:prstGeom prst="rect">
            <a:avLst/>
          </a:prstGeom>
        </p:spPr>
      </p:pic>
    </p:spTree>
    <p:extLst>
      <p:ext uri="{BB962C8B-B14F-4D97-AF65-F5344CB8AC3E}">
        <p14:creationId xmlns:p14="http://schemas.microsoft.com/office/powerpoint/2010/main" val="3402558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76249" y="506019"/>
            <a:ext cx="8305612" cy="18750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#5…MOOCs in Wedding Announcements </a:t>
            </a:r>
            <a:b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September 26, 2018</a:t>
            </a:r>
            <a:b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Future of Professional Credentialing ... in an Engagement Announcement</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Joshua Kim, Inside Higher Ed</a:t>
            </a:r>
            <a:br>
              <a:rPr kumimoji="0" lang="en-US" sz="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7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https://www.insidehighered.com/digital-learning/blogs/technology-and-learning/future-professional-credentialing-engagement</a:t>
            </a:r>
            <a:r>
              <a:rPr kumimoji="0" lang="en-US" sz="7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252656" y="3026931"/>
            <a:ext cx="8529205" cy="3112532"/>
          </a:xfrm>
          <a:prstGeom prst="rect">
            <a:avLst/>
          </a:prstGeom>
        </p:spPr>
      </p:pic>
      <p:pic>
        <p:nvPicPr>
          <p:cNvPr id="7" name="Picture 6">
            <a:extLst>
              <a:ext uri="{FF2B5EF4-FFF2-40B4-BE49-F238E27FC236}">
                <a16:creationId xmlns:a16="http://schemas.microsoft.com/office/drawing/2014/main" id="{E810D3CC-2065-4ED1-B965-E260ADB72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588" y="3044193"/>
            <a:ext cx="1276350" cy="638176"/>
          </a:xfrm>
          <a:prstGeom prst="rect">
            <a:avLst/>
          </a:prstGeom>
        </p:spPr>
      </p:pic>
      <p:pic>
        <p:nvPicPr>
          <p:cNvPr id="8" name="Picture 7">
            <a:extLst>
              <a:ext uri="{FF2B5EF4-FFF2-40B4-BE49-F238E27FC236}">
                <a16:creationId xmlns:a16="http://schemas.microsoft.com/office/drawing/2014/main" id="{3619107B-4087-4257-AA17-AB9091A59874}"/>
              </a:ext>
            </a:extLst>
          </p:cNvPr>
          <p:cNvPicPr>
            <a:picLocks noChangeAspect="1"/>
          </p:cNvPicPr>
          <p:nvPr/>
        </p:nvPicPr>
        <p:blipFill rotWithShape="1">
          <a:blip r:embed="rId5"/>
          <a:srcRect l="15545" t="12246" r="891" b="18396"/>
          <a:stretch/>
        </p:blipFill>
        <p:spPr>
          <a:xfrm>
            <a:off x="6934418" y="5437524"/>
            <a:ext cx="2182494" cy="100591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0331" y="572481"/>
            <a:ext cx="8223337" cy="2438996"/>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#6…The MOOC Wave</a:t>
            </a:r>
            <a:b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May 21, 2018</a:t>
            </a:r>
            <a:b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Second </a:t>
            </a:r>
            <a:r>
              <a:rPr kumimoji="0" lang="en-US" sz="36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ave</a:t>
            </a: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MOOC Hype Is Here, and It’s Online Degrees</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7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27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a:t>
            </a:r>
            <a:br>
              <a:rPr kumimoji="0" lang="en-US" sz="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https://www.edsurge.com/news/2018-05-21-the-second-wave-of-mooc-hype-is-here-and-it-s-online-degrees</a:t>
            </a:r>
            <a:r>
              <a:rPr kumimoji="0" lang="en-US" sz="12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1DDCFCC-8947-4A10-A06C-75A59A826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092" y="3011477"/>
            <a:ext cx="5182037" cy="3451236"/>
          </a:xfrm>
          <a:prstGeom prst="rect">
            <a:avLst/>
          </a:prstGeom>
        </p:spPr>
      </p:pic>
      <p:pic>
        <p:nvPicPr>
          <p:cNvPr id="8" name="Picture 7">
            <a:extLst>
              <a:ext uri="{FF2B5EF4-FFF2-40B4-BE49-F238E27FC236}">
                <a16:creationId xmlns:a16="http://schemas.microsoft.com/office/drawing/2014/main" id="{68F389D6-E903-491E-9AF4-F2140AE10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2502" y="3023099"/>
            <a:ext cx="3047104" cy="1713996"/>
          </a:xfrm>
          <a:prstGeom prst="rect">
            <a:avLst/>
          </a:prstGeom>
        </p:spPr>
      </p:pic>
      <p:pic>
        <p:nvPicPr>
          <p:cNvPr id="9" name="Picture 8">
            <a:extLst>
              <a:ext uri="{FF2B5EF4-FFF2-40B4-BE49-F238E27FC236}">
                <a16:creationId xmlns:a16="http://schemas.microsoft.com/office/drawing/2014/main" id="{7C9983D2-82C3-4417-8B11-F72CCAD9D2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0331" y="4748717"/>
            <a:ext cx="3069125" cy="1726383"/>
          </a:xfrm>
          <a:prstGeom prst="rect">
            <a:avLst/>
          </a:prstGeom>
        </p:spPr>
      </p:pic>
    </p:spTree>
    <p:extLst>
      <p:ext uri="{BB962C8B-B14F-4D97-AF65-F5344CB8AC3E}">
        <p14:creationId xmlns:p14="http://schemas.microsoft.com/office/powerpoint/2010/main" val="28758064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226218" y="395287"/>
            <a:ext cx="8460582" cy="26527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September 12, 2018</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Coursera's CEO on the Evolving Meaning of 'MOOC’</a:t>
            </a:r>
            <a:b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Dian </a:t>
            </a:r>
            <a:r>
              <a:rPr kumimoji="0" lang="en-US" sz="20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Schaffhauser</a:t>
            </a:r>
            <a: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Campus Technology</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https://campustechnology.com/articles/2018/09/12/courseras-ceo-on-the-evolving-meaning-of-mooc.aspx</a:t>
            </a:r>
            <a:r>
              <a:rPr kumimoji="0" lang="en-US" sz="1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9D31455-1ED6-45CA-9585-F25748BBA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313" y="3048000"/>
            <a:ext cx="2857500" cy="2857500"/>
          </a:xfrm>
          <a:prstGeom prst="rect">
            <a:avLst/>
          </a:prstGeom>
        </p:spPr>
      </p:pic>
      <p:sp>
        <p:nvSpPr>
          <p:cNvPr id="9" name="TextBox 8">
            <a:extLst>
              <a:ext uri="{FF2B5EF4-FFF2-40B4-BE49-F238E27FC236}">
                <a16:creationId xmlns:a16="http://schemas.microsoft.com/office/drawing/2014/main" id="{B253BEB7-C5B6-4561-96E8-A6498B5CF839}"/>
              </a:ext>
            </a:extLst>
          </p:cNvPr>
          <p:cNvSpPr txBox="1"/>
          <p:nvPr/>
        </p:nvSpPr>
        <p:spPr>
          <a:xfrm>
            <a:off x="4813856" y="5955196"/>
            <a:ext cx="400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Maggioncalda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Coursera CEO</a:t>
            </a:r>
          </a:p>
        </p:txBody>
      </p:sp>
      <p:pic>
        <p:nvPicPr>
          <p:cNvPr id="10" name="Picture 9">
            <a:extLst>
              <a:ext uri="{FF2B5EF4-FFF2-40B4-BE49-F238E27FC236}">
                <a16:creationId xmlns:a16="http://schemas.microsoft.com/office/drawing/2014/main" id="{3435C0DC-31D7-4E26-B8D5-5882892AA74C}"/>
              </a:ext>
            </a:extLst>
          </p:cNvPr>
          <p:cNvPicPr>
            <a:picLocks noChangeAspect="1"/>
          </p:cNvPicPr>
          <p:nvPr/>
        </p:nvPicPr>
        <p:blipFill rotWithShape="1">
          <a:blip r:embed="rId4"/>
          <a:srcRect l="20000" t="15599" r="1665" b="3313"/>
          <a:stretch/>
        </p:blipFill>
        <p:spPr>
          <a:xfrm>
            <a:off x="40298" y="3152670"/>
            <a:ext cx="3778106" cy="2652713"/>
          </a:xfrm>
          <a:prstGeom prst="rect">
            <a:avLst/>
          </a:prstGeom>
        </p:spPr>
      </p:pic>
      <p:pic>
        <p:nvPicPr>
          <p:cNvPr id="11" name="Picture 10">
            <a:extLst>
              <a:ext uri="{FF2B5EF4-FFF2-40B4-BE49-F238E27FC236}">
                <a16:creationId xmlns:a16="http://schemas.microsoft.com/office/drawing/2014/main" id="{FE91E6FF-B0C4-4753-96B5-ACD6AB38D584}"/>
              </a:ext>
            </a:extLst>
          </p:cNvPr>
          <p:cNvPicPr>
            <a:picLocks noChangeAspect="1"/>
          </p:cNvPicPr>
          <p:nvPr/>
        </p:nvPicPr>
        <p:blipFill rotWithShape="1">
          <a:blip r:embed="rId5"/>
          <a:srcRect l="56892" t="47818" r="707" b="14445"/>
          <a:stretch/>
        </p:blipFill>
        <p:spPr>
          <a:xfrm>
            <a:off x="3818404" y="4040283"/>
            <a:ext cx="2104417" cy="1483733"/>
          </a:xfrm>
          <a:prstGeom prst="rect">
            <a:avLst/>
          </a:prstGeom>
        </p:spPr>
      </p:pic>
    </p:spTree>
    <p:extLst>
      <p:ext uri="{BB962C8B-B14F-4D97-AF65-F5344CB8AC3E}">
        <p14:creationId xmlns:p14="http://schemas.microsoft.com/office/powerpoint/2010/main" val="830844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655983" y="348316"/>
            <a:ext cx="7876779" cy="264536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October 12, 2018</a:t>
            </a:r>
            <a:b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#7…Degrees Via the MOOC</a:t>
            </a:r>
            <a:br>
              <a:rPr kumimoji="0" lang="en-US" sz="2025"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EdX: From </a:t>
            </a:r>
            <a:r>
              <a:rPr kumimoji="0" lang="en-US" sz="28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MicroMasters</a:t>
            </a: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to Online Master’s Degrees</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Lindsey McKenzie, Inside Higher Ed</a:t>
            </a:r>
            <a:br>
              <a:rPr kumimoji="0" lang="en-US" sz="525"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https://www.insidehighered.com/news/2018/10/12/edx-launches-nine-low-cost-online-degrees</a:t>
            </a: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DC771E4-24C7-4FE0-9566-9407D9F61B54}"/>
              </a:ext>
            </a:extLst>
          </p:cNvPr>
          <p:cNvPicPr>
            <a:picLocks noChangeAspect="1"/>
          </p:cNvPicPr>
          <p:nvPr/>
        </p:nvPicPr>
        <p:blipFill rotWithShape="1">
          <a:blip r:embed="rId3"/>
          <a:srcRect l="19167" t="52239" r="25833" b="17533"/>
          <a:stretch/>
        </p:blipFill>
        <p:spPr>
          <a:xfrm>
            <a:off x="153448" y="2880984"/>
            <a:ext cx="8708221" cy="3562453"/>
          </a:xfrm>
          <a:prstGeom prst="rect">
            <a:avLst/>
          </a:prstGeom>
        </p:spPr>
      </p:pic>
    </p:spTree>
    <p:extLst>
      <p:ext uri="{BB962C8B-B14F-4D97-AF65-F5344CB8AC3E}">
        <p14:creationId xmlns:p14="http://schemas.microsoft.com/office/powerpoint/2010/main" val="1979944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9D0D7D-EA06-40AA-B1F3-247ECBA31455}"/>
              </a:ext>
            </a:extLst>
          </p:cNvPr>
          <p:cNvSpPr txBox="1">
            <a:spLocks/>
          </p:cNvSpPr>
          <p:nvPr/>
        </p:nvSpPr>
        <p:spPr>
          <a:xfrm>
            <a:off x="419269" y="393699"/>
            <a:ext cx="7432643" cy="215071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#8…</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MOOC-based Pricing Charts</a:t>
            </a:r>
            <a:br>
              <a:rPr kumimoji="0" lang="en-US" sz="27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2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December 30, 2018</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MOOC-Based Degrees, Pricing Chart</a:t>
            </a:r>
            <a:b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IBL News</a:t>
            </a:r>
            <a:br>
              <a:rPr kumimoji="0" lang="en-US" sz="1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788"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https://www.class-central.com/pricing-charts/mooc-based-degrees</a:t>
            </a:r>
            <a:r>
              <a:rPr kumimoji="0" lang="en-US" sz="788"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25A4A8B7-F512-4BA5-8A27-038F93E9C3BC}"/>
              </a:ext>
            </a:extLst>
          </p:cNvPr>
          <p:cNvPicPr>
            <a:picLocks noChangeAspect="1"/>
          </p:cNvPicPr>
          <p:nvPr/>
        </p:nvPicPr>
        <p:blipFill rotWithShape="1">
          <a:blip r:embed="rId3"/>
          <a:srcRect l="2787" t="12222" r="46368" b="18889"/>
          <a:stretch/>
        </p:blipFill>
        <p:spPr>
          <a:xfrm>
            <a:off x="419270" y="2633869"/>
            <a:ext cx="3592071" cy="3809567"/>
          </a:xfrm>
          <a:prstGeom prst="rect">
            <a:avLst/>
          </a:prstGeom>
        </p:spPr>
      </p:pic>
      <p:pic>
        <p:nvPicPr>
          <p:cNvPr id="7" name="Picture 6">
            <a:extLst>
              <a:ext uri="{FF2B5EF4-FFF2-40B4-BE49-F238E27FC236}">
                <a16:creationId xmlns:a16="http://schemas.microsoft.com/office/drawing/2014/main" id="{41FAFCB9-7CEB-469E-8BE5-DB93487C83B4}"/>
              </a:ext>
            </a:extLst>
          </p:cNvPr>
          <p:cNvPicPr>
            <a:picLocks noChangeAspect="1"/>
          </p:cNvPicPr>
          <p:nvPr/>
        </p:nvPicPr>
        <p:blipFill rotWithShape="1">
          <a:blip r:embed="rId4"/>
          <a:srcRect l="2787" t="10000" r="47276" b="7777"/>
          <a:stretch/>
        </p:blipFill>
        <p:spPr>
          <a:xfrm>
            <a:off x="4716533" y="2633870"/>
            <a:ext cx="3051594" cy="3809568"/>
          </a:xfrm>
          <a:prstGeom prst="rect">
            <a:avLst/>
          </a:prstGeom>
        </p:spPr>
      </p:pic>
    </p:spTree>
    <p:extLst>
      <p:ext uri="{BB962C8B-B14F-4D97-AF65-F5344CB8AC3E}">
        <p14:creationId xmlns:p14="http://schemas.microsoft.com/office/powerpoint/2010/main" val="1525121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579907"/>
            <a:ext cx="8146192" cy="2194322"/>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Discounted MOOC-based MBAs</a:t>
            </a:r>
            <a:b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August 7, 2017</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Coventry University to Roll Out 50 Online Degrees </a:t>
            </a: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Last year Deakin University announced a similar partnership with </a:t>
            </a:r>
            <a:r>
              <a:rPr kumimoji="0" lang="en-US" sz="18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br>
              <a:rPr kumimoji="0" lang="en-US" sz="27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Central, Dhawal Shah</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CEB5B70-FB0C-4345-B8DA-CE7FBBA46D7C}"/>
              </a:ext>
            </a:extLst>
          </p:cNvPr>
          <p:cNvPicPr>
            <a:picLocks noChangeAspect="1"/>
          </p:cNvPicPr>
          <p:nvPr/>
        </p:nvPicPr>
        <p:blipFill rotWithShape="1">
          <a:blip r:embed="rId3"/>
          <a:srcRect l="15909" t="36623" r="43068" b="30040"/>
          <a:stretch/>
        </p:blipFill>
        <p:spPr>
          <a:xfrm>
            <a:off x="454111" y="3035127"/>
            <a:ext cx="7956195" cy="3236719"/>
          </a:xfrm>
          <a:prstGeom prst="rect">
            <a:avLst/>
          </a:prstGeom>
        </p:spPr>
      </p:pic>
    </p:spTree>
    <p:extLst>
      <p:ext uri="{BB962C8B-B14F-4D97-AF65-F5344CB8AC3E}">
        <p14:creationId xmlns:p14="http://schemas.microsoft.com/office/powerpoint/2010/main" val="40893765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761292"/>
            <a:ext cx="8146192" cy="2194322"/>
          </a:xfrm>
          <a:prstGeom prst="rect">
            <a:avLst/>
          </a:prstGeom>
        </p:spPr>
        <p:txBody>
          <a:bodyPr vert="horz" lIns="91440" tIns="45720" rIns="91440" bIns="45720" rtlCol="0" anchor="ctr">
            <a:normAutofit fontScale="60000" lnSpcReduction="2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defRPr/>
            </a:pPr>
            <a:r>
              <a:rPr kumimoji="0" lang="en-US" sz="5300"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#10…Stackable Degrees</a:t>
            </a:r>
            <a:br>
              <a:rPr kumimoji="0" lang="en-US" sz="3600"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530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January 20, 2019</a:t>
            </a:r>
            <a:br>
              <a:rPr kumimoji="0" lang="en-US" sz="15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lang="en-US" sz="5300" dirty="0" err="1">
                <a:solidFill>
                  <a:schemeClr val="tx1"/>
                </a:solidFill>
              </a:rPr>
              <a:t>Stackability</a:t>
            </a:r>
            <a:r>
              <a:rPr lang="en-US" sz="5300" dirty="0">
                <a:solidFill>
                  <a:schemeClr val="tx1"/>
                </a:solidFill>
              </a:rPr>
              <a:t> is a Learning Strategy</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300" dirty="0">
                <a:solidFill>
                  <a:schemeClr val="tx1"/>
                </a:solidFill>
              </a:rPr>
              <a:t>Matthew </a:t>
            </a:r>
            <a:r>
              <a:rPr lang="en-US" sz="3300" dirty="0" err="1">
                <a:solidFill>
                  <a:schemeClr val="tx1"/>
                </a:solidFill>
              </a:rPr>
              <a:t>Rascoff</a:t>
            </a:r>
            <a:r>
              <a:rPr lang="en-US" sz="3300" dirty="0">
                <a:solidFill>
                  <a:schemeClr val="tx1"/>
                </a:solidFill>
              </a:rPr>
              <a:t> and James </a:t>
            </a:r>
            <a:r>
              <a:rPr lang="en-US" sz="3300" dirty="0" err="1">
                <a:solidFill>
                  <a:schemeClr val="tx1"/>
                </a:solidFill>
              </a:rPr>
              <a:t>DeVaney</a:t>
            </a:r>
            <a:r>
              <a:rPr lang="en-US" sz="3300" dirty="0">
                <a:solidFill>
                  <a:schemeClr val="tx1"/>
                </a:solidFill>
              </a:rPr>
              <a:t>, Inside Higher Ed</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2349F07-5013-42DC-B694-D8D3701EBB01}"/>
              </a:ext>
            </a:extLst>
          </p:cNvPr>
          <p:cNvPicPr>
            <a:picLocks noChangeAspect="1"/>
          </p:cNvPicPr>
          <p:nvPr/>
        </p:nvPicPr>
        <p:blipFill rotWithShape="1">
          <a:blip r:embed="rId3"/>
          <a:srcRect l="13479" t="19306" r="32717" b="-3280"/>
          <a:stretch/>
        </p:blipFill>
        <p:spPr>
          <a:xfrm>
            <a:off x="2335695" y="3303667"/>
            <a:ext cx="3786809" cy="3139770"/>
          </a:xfrm>
          <a:prstGeom prst="rect">
            <a:avLst/>
          </a:prstGeom>
        </p:spPr>
      </p:pic>
    </p:spTree>
    <p:extLst>
      <p:ext uri="{BB962C8B-B14F-4D97-AF65-F5344CB8AC3E}">
        <p14:creationId xmlns:p14="http://schemas.microsoft.com/office/powerpoint/2010/main" val="1481976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495279"/>
            <a:ext cx="8146192" cy="219432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defRPr/>
            </a:pPr>
            <a:r>
              <a:rPr kumimoji="0" lang="en-US" sz="530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13, 2019</a:t>
            </a:r>
          </a:p>
          <a:p>
            <a:pPr algn="ctr">
              <a:defRPr/>
            </a:pPr>
            <a:r>
              <a:rPr lang="en-US" dirty="0">
                <a:solidFill>
                  <a:schemeClr val="tx1"/>
                </a:solidFill>
              </a:rPr>
              <a:t>The Career Curriculum Continuum</a:t>
            </a:r>
            <a:endPar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300" dirty="0">
                <a:solidFill>
                  <a:schemeClr val="tx1"/>
                </a:solidFill>
              </a:rPr>
              <a:t>Andrew </a:t>
            </a:r>
            <a:r>
              <a:rPr lang="en-US" sz="3300" dirty="0" err="1">
                <a:solidFill>
                  <a:schemeClr val="tx1"/>
                </a:solidFill>
              </a:rPr>
              <a:t>Hermalyn</a:t>
            </a:r>
            <a:r>
              <a:rPr lang="en-US" sz="3300" dirty="0">
                <a:solidFill>
                  <a:schemeClr val="tx1"/>
                </a:solidFill>
              </a:rPr>
              <a:t>, Inside Higher Ed</a:t>
            </a:r>
            <a:br>
              <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lang="en-US" sz="900" dirty="0">
                <a:solidFill>
                  <a:prstClr val="black"/>
                </a:solidFill>
                <a:hlinkClick r:id="rId2"/>
              </a:rPr>
              <a:t>https://www.insidehighered.com/digital-learning/views/2019/03/13/how-universities-can-stay-center-learners-lives-opinion</a:t>
            </a:r>
            <a:r>
              <a:rPr lang="en-US" sz="900" dirty="0">
                <a:solidFill>
                  <a:prstClr val="black"/>
                </a:solidFill>
              </a:rPr>
              <a:t> </a:t>
            </a:r>
            <a:endParaRPr kumimoji="0" lang="en-US" sz="15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18146B2-3A46-491D-9230-29F00BFC7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515" y="2863176"/>
            <a:ext cx="6351519" cy="3483359"/>
          </a:xfrm>
          <a:prstGeom prst="rect">
            <a:avLst/>
          </a:prstGeom>
        </p:spPr>
      </p:pic>
    </p:spTree>
    <p:extLst>
      <p:ext uri="{BB962C8B-B14F-4D97-AF65-F5344CB8AC3E}">
        <p14:creationId xmlns:p14="http://schemas.microsoft.com/office/powerpoint/2010/main" val="26725612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0D7D-EA06-40AA-B1F3-247ECBA31455}"/>
              </a:ext>
            </a:extLst>
          </p:cNvPr>
          <p:cNvSpPr>
            <a:spLocks noGrp="1"/>
          </p:cNvSpPr>
          <p:nvPr>
            <p:ph type="title"/>
          </p:nvPr>
        </p:nvSpPr>
        <p:spPr>
          <a:xfrm>
            <a:off x="647700" y="685800"/>
            <a:ext cx="7810500" cy="212755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7, 2018</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Reinventing the College Degree: A Future with Modular Credentials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IBL News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https://iblnews.org/2018/12/07/reinventing-the-college-degree-a-future-with-modular-credentials/</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7D05812-3FBE-4BDC-BF40-F2A797A42259}"/>
              </a:ext>
            </a:extLst>
          </p:cNvPr>
          <p:cNvPicPr>
            <a:picLocks noChangeAspect="1"/>
          </p:cNvPicPr>
          <p:nvPr/>
        </p:nvPicPr>
        <p:blipFill rotWithShape="1">
          <a:blip r:embed="rId3"/>
          <a:srcRect l="6419" t="11111" r="36381" b="4445"/>
          <a:stretch/>
        </p:blipFill>
        <p:spPr>
          <a:xfrm>
            <a:off x="2667000" y="2961860"/>
            <a:ext cx="3229694" cy="3896139"/>
          </a:xfrm>
          <a:prstGeom prst="rect">
            <a:avLst/>
          </a:prstGeom>
        </p:spPr>
      </p:pic>
    </p:spTree>
    <p:extLst>
      <p:ext uri="{BB962C8B-B14F-4D97-AF65-F5344CB8AC3E}">
        <p14:creationId xmlns:p14="http://schemas.microsoft.com/office/powerpoint/2010/main" val="3785380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1"/>
          <p:cNvSpPr>
            <a:spLocks noGrp="1"/>
          </p:cNvSpPr>
          <p:nvPr>
            <p:ph type="title"/>
          </p:nvPr>
        </p:nvSpPr>
        <p:spPr>
          <a:xfrm>
            <a:off x="457200" y="274638"/>
            <a:ext cx="8418443" cy="2011362"/>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20, 2016</a:t>
            </a:r>
            <a:br>
              <a:rPr lang="en-US" altLang="en-US" sz="4000"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Coursera Specializations</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https://www.coursera.org/browse?utm_medium=email&amp;utm_source=marketing&amp;utm_campaign=aUAR4L-fEeW6i-NodUB9Qw&amp;languages=en</a:t>
            </a:r>
            <a:r>
              <a:rPr lang="en-US" altLang="en-US" sz="800" b="1" dirty="0">
                <a:latin typeface="Tahoma" panose="020B0604030504040204" pitchFamily="34" charset="0"/>
                <a:cs typeface="Tahoma" panose="020B0604030504040204" pitchFamily="34" charset="0"/>
              </a:rPr>
              <a:t> </a:t>
            </a:r>
            <a:endParaRPr lang="en-US" altLang="en-US" sz="800" dirty="0">
              <a:latin typeface="Tahoma" panose="020B0604030504040204" pitchFamily="34" charset="0"/>
              <a:cs typeface="Tahoma" panose="020B0604030504040204" pitchFamily="34" charset="0"/>
            </a:endParaRPr>
          </a:p>
        </p:txBody>
      </p:sp>
      <p:pic>
        <p:nvPicPr>
          <p:cNvPr id="652291" name="Picture 2"/>
          <p:cNvPicPr>
            <a:picLocks noChangeAspect="1"/>
          </p:cNvPicPr>
          <p:nvPr/>
        </p:nvPicPr>
        <p:blipFill>
          <a:blip r:embed="rId3">
            <a:extLst>
              <a:ext uri="{28A0092B-C50C-407E-A947-70E740481C1C}">
                <a14:useLocalDpi xmlns:a14="http://schemas.microsoft.com/office/drawing/2010/main" val="0"/>
              </a:ext>
            </a:extLst>
          </a:blip>
          <a:srcRect l="24138" t="22221" r="24138" b="6349"/>
          <a:stretch>
            <a:fillRect/>
          </a:stretch>
        </p:blipFill>
        <p:spPr bwMode="auto">
          <a:xfrm>
            <a:off x="609600" y="2155135"/>
            <a:ext cx="2667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292" name="Picture 3"/>
          <p:cNvPicPr>
            <a:picLocks noChangeAspect="1"/>
          </p:cNvPicPr>
          <p:nvPr/>
        </p:nvPicPr>
        <p:blipFill>
          <a:blip r:embed="rId4">
            <a:extLst>
              <a:ext uri="{28A0092B-C50C-407E-A947-70E740481C1C}">
                <a14:useLocalDpi xmlns:a14="http://schemas.microsoft.com/office/drawing/2010/main" val="0"/>
              </a:ext>
            </a:extLst>
          </a:blip>
          <a:srcRect l="27673" t="48372" r="37457" b="1529"/>
          <a:stretch>
            <a:fillRect/>
          </a:stretch>
        </p:blipFill>
        <p:spPr bwMode="auto">
          <a:xfrm>
            <a:off x="4229100" y="2615510"/>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96" y="2938669"/>
            <a:ext cx="3103354" cy="37815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447163"/>
            <a:ext cx="5334000" cy="2983263"/>
          </a:xfrm>
          <a:prstGeom prst="rect">
            <a:avLst/>
          </a:prstGeom>
        </p:spPr>
      </p:pic>
    </p:spTree>
    <p:extLst>
      <p:ext uri="{BB962C8B-B14F-4D97-AF65-F5344CB8AC3E}">
        <p14:creationId xmlns:p14="http://schemas.microsoft.com/office/powerpoint/2010/main" val="320879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838200" y="609600"/>
            <a:ext cx="6793345" cy="204385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30,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MOOCs ramp up new fields</a:t>
            </a:r>
            <a:br>
              <a:rPr lang="en-US"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Report: 59% of employed data scientists learned skills on their own or via a MOOC</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Alison DeNisco </a:t>
            </a:r>
            <a:r>
              <a:rPr lang="en-US" sz="2025" b="1" dirty="0" err="1">
                <a:latin typeface="Tahoma" panose="020B0604030504040204" pitchFamily="34" charset="0"/>
                <a:ea typeface="Tahoma" panose="020B0604030504040204" pitchFamily="34" charset="0"/>
                <a:cs typeface="Tahoma" panose="020B0604030504040204" pitchFamily="34" charset="0"/>
              </a:rPr>
              <a:t>Rayome</a:t>
            </a:r>
            <a:br>
              <a:rPr lang="en-US"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https://www.techrepublic.com/article/report-59-of-employed-data-scientists-learned-skills-on-their-own-or-via-a-mooc/</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1E14841-4955-47F8-B53E-3F9E7952A9C1}"/>
              </a:ext>
            </a:extLst>
          </p:cNvPr>
          <p:cNvPicPr>
            <a:picLocks noChangeAspect="1"/>
          </p:cNvPicPr>
          <p:nvPr/>
        </p:nvPicPr>
        <p:blipFill rotWithShape="1">
          <a:blip r:embed="rId3"/>
          <a:srcRect l="16667" t="18306" r="18332" b="3148"/>
          <a:stretch/>
        </p:blipFill>
        <p:spPr>
          <a:xfrm>
            <a:off x="304800" y="3107078"/>
            <a:ext cx="4616643" cy="3373701"/>
          </a:xfrm>
          <a:prstGeom prst="rect">
            <a:avLst/>
          </a:prstGeom>
        </p:spPr>
      </p:pic>
      <p:pic>
        <p:nvPicPr>
          <p:cNvPr id="4" name="Picture 3">
            <a:extLst>
              <a:ext uri="{FF2B5EF4-FFF2-40B4-BE49-F238E27FC236}">
                <a16:creationId xmlns:a16="http://schemas.microsoft.com/office/drawing/2014/main" id="{2D25BB51-0D16-497A-BFE7-25C03889901B}"/>
              </a:ext>
            </a:extLst>
          </p:cNvPr>
          <p:cNvPicPr>
            <a:picLocks noChangeAspect="1"/>
          </p:cNvPicPr>
          <p:nvPr/>
        </p:nvPicPr>
        <p:blipFill>
          <a:blip r:embed="rId4"/>
          <a:stretch>
            <a:fillRect/>
          </a:stretch>
        </p:blipFill>
        <p:spPr>
          <a:xfrm>
            <a:off x="3505200" y="3959430"/>
            <a:ext cx="4482399" cy="2521349"/>
          </a:xfrm>
          <a:prstGeom prst="rect">
            <a:avLst/>
          </a:prstGeom>
        </p:spPr>
      </p:pic>
    </p:spTree>
    <p:extLst>
      <p:ext uri="{BB962C8B-B14F-4D97-AF65-F5344CB8AC3E}">
        <p14:creationId xmlns:p14="http://schemas.microsoft.com/office/powerpoint/2010/main" val="190853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649058"/>
            <a:ext cx="8706677" cy="1894117"/>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12, 2018</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Microcredentials</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and Nanodegrees</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Modular</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edX Expands </a:t>
            </a:r>
            <a:r>
              <a:rPr lang="en-US" sz="1600" b="1" dirty="0" err="1">
                <a:latin typeface="Tahoma" panose="020B0604030504040204" pitchFamily="34" charset="0"/>
                <a:ea typeface="Tahoma" panose="020B0604030504040204" pitchFamily="34" charset="0"/>
                <a:cs typeface="Tahoma" panose="020B0604030504040204" pitchFamily="34" charset="0"/>
              </a:rPr>
              <a:t>MicroMasters</a:t>
            </a:r>
            <a:r>
              <a:rPr lang="en-US" sz="1600" b="1" dirty="0">
                <a:latin typeface="Tahoma" panose="020B0604030504040204" pitchFamily="34" charset="0"/>
                <a:ea typeface="Tahoma" panose="020B0604030504040204" pitchFamily="34" charset="0"/>
                <a:cs typeface="Tahoma" panose="020B0604030504040204" pitchFamily="34" charset="0"/>
              </a:rPr>
              <a:t> Programs With Data Science (“nanodegrees”)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Digital Leadership and More, Sri </a:t>
            </a:r>
            <a:r>
              <a:rPr lang="en-US" sz="1200" b="1" dirty="0" err="1">
                <a:latin typeface="Tahoma" panose="020B0604030504040204" pitchFamily="34" charset="0"/>
                <a:ea typeface="Tahoma" panose="020B0604030504040204" pitchFamily="34" charset="0"/>
                <a:cs typeface="Tahoma" panose="020B0604030504040204" pitchFamily="34" charset="0"/>
              </a:rPr>
              <a:t>Ravipati</a:t>
            </a:r>
            <a:r>
              <a:rPr lang="en-US" sz="1200" b="1" dirty="0">
                <a:latin typeface="Tahoma" panose="020B0604030504040204" pitchFamily="34" charset="0"/>
                <a:ea typeface="Tahoma" panose="020B0604030504040204" pitchFamily="34" charset="0"/>
                <a:cs typeface="Tahoma" panose="020B0604030504040204" pitchFamily="34" charset="0"/>
              </a:rPr>
              <a:t>, Campus Technology</a:t>
            </a:r>
            <a:br>
              <a:rPr lang="en-US" sz="6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https://campustechnology.com/articles/2017/03/01/edx-expands-micromasters-programs-with-data-science-digital-leadership-and-more.aspx</a:t>
            </a:r>
            <a:br>
              <a:rPr lang="en-US" sz="6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rPr>
              <a:t>Lindsey McKenzie, Inside Higher Ed</a:t>
            </a:r>
            <a:br>
              <a:rPr lang="en-US" sz="15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3"/>
              </a:rPr>
              <a:t>https://www.insidehighered.com/news/2018/10/12/edx-launches-nine-low-cost-online-degrees</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3" name="Picture 2"/>
          <p:cNvPicPr>
            <a:picLocks noChangeAspect="1"/>
          </p:cNvPicPr>
          <p:nvPr/>
        </p:nvPicPr>
        <p:blipFill rotWithShape="1">
          <a:blip r:embed="rId4"/>
          <a:srcRect l="24551" t="17579" r="32393" b="6916"/>
          <a:stretch/>
        </p:blipFill>
        <p:spPr>
          <a:xfrm>
            <a:off x="91783" y="3429000"/>
            <a:ext cx="3315009" cy="3315009"/>
          </a:xfrm>
          <a:prstGeom prst="rect">
            <a:avLst/>
          </a:prstGeom>
        </p:spPr>
      </p:pic>
      <p:pic>
        <p:nvPicPr>
          <p:cNvPr id="5" name="Picture 4"/>
          <p:cNvPicPr>
            <a:picLocks noChangeAspect="1"/>
          </p:cNvPicPr>
          <p:nvPr/>
        </p:nvPicPr>
        <p:blipFill rotWithShape="1">
          <a:blip r:embed="rId5"/>
          <a:srcRect l="21321" t="25313" r="4769" b="181"/>
          <a:stretch/>
        </p:blipFill>
        <p:spPr>
          <a:xfrm>
            <a:off x="3310839" y="3326296"/>
            <a:ext cx="3074507" cy="2947203"/>
          </a:xfrm>
          <a:prstGeom prst="rect">
            <a:avLst/>
          </a:prstGeom>
        </p:spPr>
      </p:pic>
      <p:pic>
        <p:nvPicPr>
          <p:cNvPr id="6" name="Picture 5"/>
          <p:cNvPicPr>
            <a:picLocks noChangeAspect="1"/>
          </p:cNvPicPr>
          <p:nvPr/>
        </p:nvPicPr>
        <p:blipFill rotWithShape="1">
          <a:blip r:embed="rId6"/>
          <a:srcRect l="33790" t="20784" r="22332" b="933"/>
          <a:stretch/>
        </p:blipFill>
        <p:spPr>
          <a:xfrm>
            <a:off x="5661405" y="3429000"/>
            <a:ext cx="2630347" cy="2928438"/>
          </a:xfrm>
          <a:prstGeom prst="rect">
            <a:avLst/>
          </a:prstGeom>
        </p:spPr>
      </p:pic>
      <p:pic>
        <p:nvPicPr>
          <p:cNvPr id="7" name="Picture 6">
            <a:extLst>
              <a:ext uri="{FF2B5EF4-FFF2-40B4-BE49-F238E27FC236}">
                <a16:creationId xmlns:a16="http://schemas.microsoft.com/office/drawing/2014/main" id="{353D04C5-76E2-4971-9D9E-9AB4A81E9CBC}"/>
              </a:ext>
            </a:extLst>
          </p:cNvPr>
          <p:cNvPicPr>
            <a:picLocks noChangeAspect="1"/>
          </p:cNvPicPr>
          <p:nvPr/>
        </p:nvPicPr>
        <p:blipFill rotWithShape="1">
          <a:blip r:embed="rId7"/>
          <a:srcRect l="19167" t="52239" r="25833" b="17533"/>
          <a:stretch/>
        </p:blipFill>
        <p:spPr>
          <a:xfrm>
            <a:off x="6385346" y="5751199"/>
            <a:ext cx="2758654" cy="1128540"/>
          </a:xfrm>
          <a:prstGeom prst="rect">
            <a:avLst/>
          </a:prstGeom>
        </p:spPr>
      </p:pic>
    </p:spTree>
    <p:extLst>
      <p:ext uri="{BB962C8B-B14F-4D97-AF65-F5344CB8AC3E}">
        <p14:creationId xmlns:p14="http://schemas.microsoft.com/office/powerpoint/2010/main" val="2911676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429367" y="500360"/>
            <a:ext cx="7717421" cy="1756833"/>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9, 2018</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err="1">
                <a:solidFill>
                  <a:srgbClr val="0070C0"/>
                </a:solidFill>
                <a:latin typeface="Tahoma" panose="020B0604030504040204" pitchFamily="34" charset="0"/>
                <a:ea typeface="Tahoma" panose="020B0604030504040204" pitchFamily="34" charset="0"/>
                <a:cs typeface="Tahoma" panose="020B0604030504040204" pitchFamily="34" charset="0"/>
              </a:rPr>
              <a:t>MicroMaster’s</a:t>
            </a: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 Degrees</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Modular</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MIT launches </a:t>
            </a:r>
            <a:r>
              <a:rPr lang="en-US" sz="2325" b="1" dirty="0" err="1">
                <a:latin typeface="Tahoma" panose="020B0604030504040204" pitchFamily="34" charset="0"/>
                <a:ea typeface="Tahoma" panose="020B0604030504040204" pitchFamily="34" charset="0"/>
                <a:cs typeface="Tahoma" panose="020B0604030504040204" pitchFamily="34" charset="0"/>
              </a:rPr>
              <a:t>MITx</a:t>
            </a:r>
            <a:r>
              <a:rPr lang="en-US" sz="2325" b="1" dirty="0">
                <a:latin typeface="Tahoma" panose="020B0604030504040204" pitchFamily="34" charset="0"/>
                <a:ea typeface="Tahoma" panose="020B0604030504040204" pitchFamily="34" charset="0"/>
                <a:cs typeface="Tahoma" panose="020B0604030504040204" pitchFamily="34" charset="0"/>
              </a:rPr>
              <a:t> </a:t>
            </a:r>
            <a:r>
              <a:rPr lang="en-US" sz="2325" b="1" dirty="0" err="1">
                <a:latin typeface="Tahoma" panose="020B0604030504040204" pitchFamily="34" charset="0"/>
                <a:ea typeface="Tahoma" panose="020B0604030504040204" pitchFamily="34" charset="0"/>
                <a:cs typeface="Tahoma" panose="020B0604030504040204" pitchFamily="34" charset="0"/>
              </a:rPr>
              <a:t>MicroMasters</a:t>
            </a:r>
            <a:r>
              <a:rPr lang="en-US" sz="2325" b="1" dirty="0">
                <a:latin typeface="Tahoma" panose="020B0604030504040204" pitchFamily="34" charset="0"/>
                <a:ea typeface="Tahoma" panose="020B0604030504040204" pitchFamily="34" charset="0"/>
                <a:cs typeface="Tahoma" panose="020B0604030504040204" pitchFamily="34" charset="0"/>
              </a:rPr>
              <a:t> in Principles of Manufacturing, </a:t>
            </a:r>
            <a:r>
              <a:rPr lang="en-US" sz="2025" b="1" dirty="0">
                <a:latin typeface="Tahoma" panose="020B0604030504040204" pitchFamily="34" charset="0"/>
                <a:ea typeface="Tahoma" panose="020B0604030504040204" pitchFamily="34" charset="0"/>
                <a:cs typeface="Tahoma" panose="020B0604030504040204" pitchFamily="34" charset="0"/>
              </a:rPr>
              <a:t>MIT Open Learning</a:t>
            </a:r>
            <a:br>
              <a:rPr lang="en-US" sz="12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http://news.mit.edu/2018/mit-launches-new-mitx-micromasters-program-principles-manufacturing-0109</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35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7F6D810-9EB5-496E-A4DC-AFD15024CBAA}"/>
              </a:ext>
            </a:extLst>
          </p:cNvPr>
          <p:cNvPicPr>
            <a:picLocks noChangeAspect="1"/>
          </p:cNvPicPr>
          <p:nvPr/>
        </p:nvPicPr>
        <p:blipFill rotWithShape="1">
          <a:blip r:embed="rId3"/>
          <a:srcRect l="20000" t="10106" r="22500" b="12765"/>
          <a:stretch/>
        </p:blipFill>
        <p:spPr>
          <a:xfrm>
            <a:off x="28575" y="2743200"/>
            <a:ext cx="3864277" cy="3248233"/>
          </a:xfrm>
          <a:prstGeom prst="rect">
            <a:avLst/>
          </a:prstGeom>
        </p:spPr>
      </p:pic>
      <p:pic>
        <p:nvPicPr>
          <p:cNvPr id="4" name="Picture 3">
            <a:extLst>
              <a:ext uri="{FF2B5EF4-FFF2-40B4-BE49-F238E27FC236}">
                <a16:creationId xmlns:a16="http://schemas.microsoft.com/office/drawing/2014/main" id="{A5DE5982-412C-41F7-84CF-0A9D7248916C}"/>
              </a:ext>
            </a:extLst>
          </p:cNvPr>
          <p:cNvPicPr>
            <a:picLocks noChangeAspect="1"/>
          </p:cNvPicPr>
          <p:nvPr/>
        </p:nvPicPr>
        <p:blipFill rotWithShape="1">
          <a:blip r:embed="rId4"/>
          <a:srcRect l="31029" t="24947" r="37186" b="6823"/>
          <a:stretch/>
        </p:blipFill>
        <p:spPr>
          <a:xfrm>
            <a:off x="4064060" y="2762250"/>
            <a:ext cx="2971457" cy="2829958"/>
          </a:xfrm>
          <a:prstGeom prst="rect">
            <a:avLst/>
          </a:prstGeom>
        </p:spPr>
      </p:pic>
      <p:pic>
        <p:nvPicPr>
          <p:cNvPr id="5" name="Picture 2" descr="https://i.kinja-img.com/gawker-media/image/upload/s--rpfThOiK--/c_scale,fl_progressive,q_80,w_800/jasqyosijhfrshkbz2vl.png">
            <a:extLst>
              <a:ext uri="{FF2B5EF4-FFF2-40B4-BE49-F238E27FC236}">
                <a16:creationId xmlns:a16="http://schemas.microsoft.com/office/drawing/2014/main" id="{AE698772-876D-4441-A290-F7F5137B70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2707" y="4404322"/>
            <a:ext cx="2241293" cy="1187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16183E-093B-4AAB-9FF4-9DA374A4C1C8}"/>
              </a:ext>
            </a:extLst>
          </p:cNvPr>
          <p:cNvPicPr>
            <a:picLocks noChangeAspect="1"/>
          </p:cNvPicPr>
          <p:nvPr/>
        </p:nvPicPr>
        <p:blipFill rotWithShape="1">
          <a:blip r:embed="rId6"/>
          <a:srcRect l="19167" t="12456" r="40000" b="19282"/>
          <a:stretch/>
        </p:blipFill>
        <p:spPr>
          <a:xfrm>
            <a:off x="7064419" y="2681420"/>
            <a:ext cx="1937275" cy="1581449"/>
          </a:xfrm>
          <a:prstGeom prst="rect">
            <a:avLst/>
          </a:prstGeom>
        </p:spPr>
      </p:pic>
    </p:spTree>
    <p:extLst>
      <p:ext uri="{BB962C8B-B14F-4D97-AF65-F5344CB8AC3E}">
        <p14:creationId xmlns:p14="http://schemas.microsoft.com/office/powerpoint/2010/main" val="2924108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54156" y="434922"/>
            <a:ext cx="7384773"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4,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35+ Legit Master’s Degrees You Can Now Earn Completely Online</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Laurie Pickard, Class Central</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https://www.class-central.com/report/mooc-based-masters-degree/</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7FFB69-03B6-4073-B882-83E20952F65F}"/>
              </a:ext>
            </a:extLst>
          </p:cNvPr>
          <p:cNvPicPr>
            <a:picLocks noChangeAspect="1"/>
          </p:cNvPicPr>
          <p:nvPr/>
        </p:nvPicPr>
        <p:blipFill rotWithShape="1">
          <a:blip r:embed="rId3"/>
          <a:srcRect l="25120" t="17778" r="26476" b="41090"/>
          <a:stretch/>
        </p:blipFill>
        <p:spPr>
          <a:xfrm>
            <a:off x="1739347" y="2659407"/>
            <a:ext cx="5784575" cy="4198593"/>
          </a:xfrm>
          <a:prstGeom prst="rect">
            <a:avLst/>
          </a:prstGeom>
        </p:spPr>
      </p:pic>
    </p:spTree>
    <p:extLst>
      <p:ext uri="{BB962C8B-B14F-4D97-AF65-F5344CB8AC3E}">
        <p14:creationId xmlns:p14="http://schemas.microsoft.com/office/powerpoint/2010/main" val="100867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MOOCs and the Master's Degree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Dian </a:t>
            </a:r>
            <a:r>
              <a:rPr lang="en-US" sz="3200" b="1" dirty="0" err="1">
                <a:latin typeface="Tahoma" panose="020B0604030504040204" pitchFamily="34" charset="0"/>
                <a:ea typeface="Tahoma" panose="020B0604030504040204" pitchFamily="34" charset="0"/>
                <a:cs typeface="Tahoma" panose="020B0604030504040204" pitchFamily="34" charset="0"/>
              </a:rPr>
              <a:t>Schaffhauser</a:t>
            </a:r>
            <a:r>
              <a:rPr lang="en-US" sz="3200" b="1" dirty="0">
                <a:latin typeface="Tahoma" panose="020B0604030504040204" pitchFamily="34" charset="0"/>
                <a:ea typeface="Tahoma" panose="020B0604030504040204" pitchFamily="34" charset="0"/>
                <a:cs typeface="Tahoma" panose="020B0604030504040204" pitchFamily="34" charset="0"/>
              </a:rPr>
              <a:t>, Campus Technology</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https://campustechnology.com/articles/2019/02/27/moocs-and-the-masters-degree.aspx</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7E225BF-FBF1-42D0-9663-2A6F8D2DA10E}"/>
              </a:ext>
            </a:extLst>
          </p:cNvPr>
          <p:cNvPicPr>
            <a:picLocks noChangeAspect="1"/>
          </p:cNvPicPr>
          <p:nvPr/>
        </p:nvPicPr>
        <p:blipFill rotWithShape="1">
          <a:blip r:embed="rId3"/>
          <a:srcRect l="19886" t="31111" r="40799" b="17778"/>
          <a:stretch/>
        </p:blipFill>
        <p:spPr>
          <a:xfrm>
            <a:off x="2165555" y="2616636"/>
            <a:ext cx="4333567" cy="4241364"/>
          </a:xfrm>
          <a:prstGeom prst="rect">
            <a:avLst/>
          </a:prstGeom>
        </p:spPr>
      </p:pic>
    </p:spTree>
    <p:extLst>
      <p:ext uri="{BB962C8B-B14F-4D97-AF65-F5344CB8AC3E}">
        <p14:creationId xmlns:p14="http://schemas.microsoft.com/office/powerpoint/2010/main" val="2790475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064045" y="339157"/>
            <a:ext cx="7015909" cy="24672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MOOCs are not dead</a:t>
            </a:r>
            <a:br>
              <a:rPr kumimoji="0" lang="en-US" sz="24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August 19, 2018</a:t>
            </a:r>
            <a:br>
              <a:rPr kumimoji="0" lang="en-US" sz="105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Cumulative Growth in Number of MOOCs, 2011-18</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Almanac 2018, Chronicle of Higher Education</a:t>
            </a:r>
            <a:br>
              <a:rPr kumimoji="0" lang="en-US" sz="105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https://www.chronicle.com/article/Top-5-MOOC-Providers-by-Number/244090?cid=cp216</a:t>
            </a: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05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A960FB5-095E-480C-9365-8F4FFBB7AAF8}"/>
              </a:ext>
            </a:extLst>
          </p:cNvPr>
          <p:cNvPicPr>
            <a:picLocks noChangeAspect="1"/>
          </p:cNvPicPr>
          <p:nvPr/>
        </p:nvPicPr>
        <p:blipFill rotWithShape="1">
          <a:blip r:embed="rId3"/>
          <a:srcRect l="28065" t="16667" r="9943" b="5555"/>
          <a:stretch/>
        </p:blipFill>
        <p:spPr>
          <a:xfrm>
            <a:off x="5430837" y="3007236"/>
            <a:ext cx="2817776" cy="3034527"/>
          </a:xfrm>
          <a:prstGeom prst="rect">
            <a:avLst/>
          </a:prstGeom>
        </p:spPr>
      </p:pic>
      <p:pic>
        <p:nvPicPr>
          <p:cNvPr id="7" name="Picture 6">
            <a:extLst>
              <a:ext uri="{FF2B5EF4-FFF2-40B4-BE49-F238E27FC236}">
                <a16:creationId xmlns:a16="http://schemas.microsoft.com/office/drawing/2014/main" id="{67315DC3-926D-4887-9FC1-EDF12E421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47" y="3157533"/>
            <a:ext cx="4835605" cy="2722567"/>
          </a:xfrm>
          <a:prstGeom prst="rect">
            <a:avLst/>
          </a:prstGeom>
        </p:spPr>
      </p:pic>
    </p:spTree>
    <p:extLst>
      <p:ext uri="{BB962C8B-B14F-4D97-AF65-F5344CB8AC3E}">
        <p14:creationId xmlns:p14="http://schemas.microsoft.com/office/powerpoint/2010/main" val="2514951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304698" y="495990"/>
            <a:ext cx="6013091"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Trends</a:t>
            </a:r>
          </a:p>
        </p:txBody>
      </p:sp>
      <p:pic>
        <p:nvPicPr>
          <p:cNvPr id="4" name="Picture 3"/>
          <p:cNvPicPr>
            <a:picLocks noChangeAspect="1"/>
          </p:cNvPicPr>
          <p:nvPr/>
        </p:nvPicPr>
        <p:blipFill>
          <a:blip r:embed="rId3"/>
          <a:stretch>
            <a:fillRect/>
          </a:stretch>
        </p:blipFill>
        <p:spPr>
          <a:xfrm>
            <a:off x="347314" y="2639054"/>
            <a:ext cx="5730008" cy="3623265"/>
          </a:xfrm>
          <a:prstGeom prst="rect">
            <a:avLst/>
          </a:prstGeom>
          <a:ln>
            <a:noFill/>
          </a:ln>
          <a:effectLst>
            <a:outerShdw blurRad="190500" algn="tl" rotWithShape="0">
              <a:srgbClr val="000000">
                <a:alpha val="70000"/>
              </a:srgbClr>
            </a:outerShdw>
          </a:effectLst>
        </p:spPr>
      </p:pic>
      <p:sp>
        <p:nvSpPr>
          <p:cNvPr id="11" name="Rectangle 10"/>
          <p:cNvSpPr/>
          <p:nvPr/>
        </p:nvSpPr>
        <p:spPr>
          <a:xfrm>
            <a:off x="185195" y="1296167"/>
            <a:ext cx="8570184"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Year of MOOC-based Degrees: A Review of MOOC Stats and Trends in 2018, </a:t>
            </a: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b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4"/>
          <a:stretch>
            <a:fillRect/>
          </a:stretch>
        </p:blipFill>
        <p:spPr>
          <a:xfrm>
            <a:off x="6317785" y="2437520"/>
            <a:ext cx="2562225" cy="1850052"/>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6154209" y="4450687"/>
            <a:ext cx="298466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Top five MOOC providers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19DDCBC3-CB66-431D-9E2B-05BE04DF4B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7785" y="4936073"/>
            <a:ext cx="2821087" cy="1322384"/>
          </a:xfrm>
          <a:prstGeom prst="rect">
            <a:avLst/>
          </a:prstGeom>
        </p:spPr>
      </p:pic>
    </p:spTree>
    <p:extLst>
      <p:ext uri="{BB962C8B-B14F-4D97-AF65-F5344CB8AC3E}">
        <p14:creationId xmlns:p14="http://schemas.microsoft.com/office/powerpoint/2010/main" val="2515938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fontScale="90000"/>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4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Why 'The Future Is Asian' Should Inform Your University's Strategy</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https://www.insidehighered.com/blogs/technology-and-learning/why-future-asian-should-inform-your-universitys-strategy</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Today, there are about 70 million East Asian and Pacific students enrolled in postsecondary education.  By 2040, that number is </a:t>
            </a:r>
            <a:r>
              <a:rPr lang="en-US" sz="1600" b="1" dirty="0">
                <a:latin typeface="Tahoma" panose="020B0604030504040204" pitchFamily="34" charset="0"/>
                <a:ea typeface="Tahoma" panose="020B0604030504040204" pitchFamily="34" charset="0"/>
                <a:cs typeface="Tahoma" panose="020B0604030504040204" pitchFamily="34" charset="0"/>
                <a:hlinkClick r:id="rId3"/>
              </a:rPr>
              <a:t>projected to rise</a:t>
            </a:r>
            <a:r>
              <a:rPr lang="en-US" sz="1600" b="1" dirty="0">
                <a:latin typeface="Tahoma" panose="020B0604030504040204" pitchFamily="34" charset="0"/>
                <a:ea typeface="Tahoma" panose="020B0604030504040204" pitchFamily="34" charset="0"/>
                <a:cs typeface="Tahoma" panose="020B0604030504040204" pitchFamily="34" charset="0"/>
              </a:rPr>
              <a:t> to 257 million.</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BD4203E-9CA3-4177-B10A-6F3C045407BD}"/>
              </a:ext>
            </a:extLst>
          </p:cNvPr>
          <p:cNvPicPr>
            <a:picLocks noChangeAspect="1"/>
          </p:cNvPicPr>
          <p:nvPr/>
        </p:nvPicPr>
        <p:blipFill rotWithShape="1">
          <a:blip r:embed="rId4"/>
          <a:srcRect l="19167" t="20818" r="14166" b="13458"/>
          <a:stretch/>
        </p:blipFill>
        <p:spPr>
          <a:xfrm>
            <a:off x="1066800" y="3124200"/>
            <a:ext cx="6096000" cy="3260783"/>
          </a:xfrm>
          <a:prstGeom prst="rect">
            <a:avLst/>
          </a:prstGeom>
        </p:spPr>
      </p:pic>
      <p:pic>
        <p:nvPicPr>
          <p:cNvPr id="6" name="Picture 5">
            <a:extLst>
              <a:ext uri="{FF2B5EF4-FFF2-40B4-BE49-F238E27FC236}">
                <a16:creationId xmlns:a16="http://schemas.microsoft.com/office/drawing/2014/main" id="{844E36FB-0D9A-4E08-A54B-55207AA98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3583081"/>
            <a:ext cx="2162964" cy="3260783"/>
          </a:xfrm>
          <a:prstGeom prst="rect">
            <a:avLst/>
          </a:prstGeom>
        </p:spPr>
      </p:pic>
    </p:spTree>
    <p:extLst>
      <p:ext uri="{BB962C8B-B14F-4D97-AF65-F5344CB8AC3E}">
        <p14:creationId xmlns:p14="http://schemas.microsoft.com/office/powerpoint/2010/main" val="2167593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Year of MOOC-based Degrees: A Review of MOOC Stats and Trends in 2018, </a:t>
            </a: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b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3"/>
          <a:stretch>
            <a:fillRect/>
          </a:stretch>
        </p:blipFill>
        <p:spPr>
          <a:xfrm>
            <a:off x="628650" y="2763886"/>
            <a:ext cx="7407580" cy="3694971"/>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3449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4157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2018's Most Popular Free Online Courses, : Coursera, edX, Udacity, and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https://www.class-central.com/list/2018-s-most-popular-free-online-courses-wdtww</a:t>
            </a: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5E8BF13-0D53-4496-BB50-BB264555DE58}"/>
              </a:ext>
            </a:extLst>
          </p:cNvPr>
          <p:cNvPicPr>
            <a:picLocks noChangeAspect="1"/>
          </p:cNvPicPr>
          <p:nvPr/>
        </p:nvPicPr>
        <p:blipFill rotWithShape="1">
          <a:blip r:embed="rId4"/>
          <a:srcRect l="77" t="9156" r="9322" b="34542"/>
          <a:stretch/>
        </p:blipFill>
        <p:spPr>
          <a:xfrm>
            <a:off x="72327" y="3008671"/>
            <a:ext cx="4915290" cy="2553162"/>
          </a:xfrm>
          <a:prstGeom prst="rect">
            <a:avLst/>
          </a:prstGeom>
        </p:spPr>
      </p:pic>
      <p:pic>
        <p:nvPicPr>
          <p:cNvPr id="8" name="Picture 7">
            <a:extLst>
              <a:ext uri="{FF2B5EF4-FFF2-40B4-BE49-F238E27FC236}">
                <a16:creationId xmlns:a16="http://schemas.microsoft.com/office/drawing/2014/main" id="{327C7C4B-1888-4F75-BF7A-B0F8FD7B2B73}"/>
              </a:ext>
            </a:extLst>
          </p:cNvPr>
          <p:cNvPicPr>
            <a:picLocks noChangeAspect="1"/>
          </p:cNvPicPr>
          <p:nvPr/>
        </p:nvPicPr>
        <p:blipFill rotWithShape="1">
          <a:blip r:embed="rId4"/>
          <a:srcRect l="35688" t="56113" r="12332" b="1527"/>
          <a:stretch/>
        </p:blipFill>
        <p:spPr>
          <a:xfrm>
            <a:off x="5323498" y="3008671"/>
            <a:ext cx="3748175" cy="2553162"/>
          </a:xfrm>
          <a:prstGeom prst="rect">
            <a:avLst/>
          </a:prstGeom>
        </p:spPr>
      </p:pic>
    </p:spTree>
    <p:extLst>
      <p:ext uri="{BB962C8B-B14F-4D97-AF65-F5344CB8AC3E}">
        <p14:creationId xmlns:p14="http://schemas.microsoft.com/office/powerpoint/2010/main" val="22050801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4157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2018's Most Popular Free Online Courses: Coursera, edX, Udacity, and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https://www.class-central.com/list/2018-s-most-popular-free-online-courses-wdtww</a:t>
            </a: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C0D5C9C-0EEA-4F3C-9BB4-1666439E3634}"/>
              </a:ext>
            </a:extLst>
          </p:cNvPr>
          <p:cNvPicPr>
            <a:picLocks noChangeAspect="1"/>
          </p:cNvPicPr>
          <p:nvPr/>
        </p:nvPicPr>
        <p:blipFill rotWithShape="1">
          <a:blip r:embed="rId4"/>
          <a:srcRect l="36697" t="8604" r="12036" b="45982"/>
          <a:stretch/>
        </p:blipFill>
        <p:spPr>
          <a:xfrm>
            <a:off x="108152" y="2873210"/>
            <a:ext cx="4296699" cy="3181436"/>
          </a:xfrm>
          <a:prstGeom prst="rect">
            <a:avLst/>
          </a:prstGeom>
        </p:spPr>
      </p:pic>
      <p:pic>
        <p:nvPicPr>
          <p:cNvPr id="8" name="Picture 7">
            <a:extLst>
              <a:ext uri="{FF2B5EF4-FFF2-40B4-BE49-F238E27FC236}">
                <a16:creationId xmlns:a16="http://schemas.microsoft.com/office/drawing/2014/main" id="{84F98284-3FD7-45C0-9A16-15C481962B38}"/>
              </a:ext>
            </a:extLst>
          </p:cNvPr>
          <p:cNvPicPr>
            <a:picLocks noChangeAspect="1"/>
          </p:cNvPicPr>
          <p:nvPr/>
        </p:nvPicPr>
        <p:blipFill rotWithShape="1">
          <a:blip r:embed="rId4"/>
          <a:srcRect l="36098" t="53620" r="10335"/>
          <a:stretch/>
        </p:blipFill>
        <p:spPr>
          <a:xfrm>
            <a:off x="4640828" y="2873210"/>
            <a:ext cx="4395019" cy="3180734"/>
          </a:xfrm>
          <a:prstGeom prst="rect">
            <a:avLst/>
          </a:prstGeom>
        </p:spPr>
      </p:pic>
    </p:spTree>
    <p:extLst>
      <p:ext uri="{BB962C8B-B14F-4D97-AF65-F5344CB8AC3E}">
        <p14:creationId xmlns:p14="http://schemas.microsoft.com/office/powerpoint/2010/main" val="3568091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19,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Blockbuster MOOCs Could Shape the Future of Teaching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R.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https://www.edsurge.com/news/2018-06-19-how-blockbuster-moocs-could-shape-the-future-of-teaching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AB6A062-5570-47C7-85A9-D64EC6819F0C}"/>
              </a:ext>
            </a:extLst>
          </p:cNvPr>
          <p:cNvPicPr>
            <a:picLocks noChangeAspect="1"/>
          </p:cNvPicPr>
          <p:nvPr/>
        </p:nvPicPr>
        <p:blipFill rotWithShape="1">
          <a:blip r:embed="rId3"/>
          <a:srcRect l="20000" t="43279" r="39167" b="24496"/>
          <a:stretch/>
        </p:blipFill>
        <p:spPr>
          <a:xfrm>
            <a:off x="53128" y="3094654"/>
            <a:ext cx="4206380" cy="2469454"/>
          </a:xfrm>
          <a:prstGeom prst="rect">
            <a:avLst/>
          </a:prstGeom>
        </p:spPr>
      </p:pic>
      <p:pic>
        <p:nvPicPr>
          <p:cNvPr id="7" name="Picture 6">
            <a:extLst>
              <a:ext uri="{FF2B5EF4-FFF2-40B4-BE49-F238E27FC236}">
                <a16:creationId xmlns:a16="http://schemas.microsoft.com/office/drawing/2014/main" id="{0230F91D-A246-4BC9-995D-2248FFDD89F4}"/>
              </a:ext>
            </a:extLst>
          </p:cNvPr>
          <p:cNvPicPr>
            <a:picLocks noChangeAspect="1"/>
          </p:cNvPicPr>
          <p:nvPr/>
        </p:nvPicPr>
        <p:blipFill rotWithShape="1">
          <a:blip r:embed="rId4"/>
          <a:srcRect l="20000" t="52240" r="39167" b="10221"/>
          <a:stretch/>
        </p:blipFill>
        <p:spPr>
          <a:xfrm>
            <a:off x="4076791" y="2932471"/>
            <a:ext cx="5014081" cy="3428997"/>
          </a:xfrm>
          <a:prstGeom prst="rect">
            <a:avLst/>
          </a:prstGeom>
        </p:spPr>
      </p:pic>
    </p:spTree>
    <p:extLst>
      <p:ext uri="{BB962C8B-B14F-4D97-AF65-F5344CB8AC3E}">
        <p14:creationId xmlns:p14="http://schemas.microsoft.com/office/powerpoint/2010/main" val="311395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8" y="824948"/>
            <a:ext cx="9224008" cy="2176669"/>
          </a:xfrm>
        </p:spPr>
        <p:txBody>
          <a:bodyPr/>
          <a:lstStyle/>
          <a:p>
            <a:pPr algn="ctr"/>
            <a:r>
              <a:rPr lang="en-US" sz="6600" dirty="0"/>
              <a:t>MOOC Research</a:t>
            </a:r>
          </a:p>
        </p:txBody>
      </p:sp>
      <p:pic>
        <p:nvPicPr>
          <p:cNvPr id="5" name="Picture 4">
            <a:extLst>
              <a:ext uri="{FF2B5EF4-FFF2-40B4-BE49-F238E27FC236}">
                <a16:creationId xmlns:a16="http://schemas.microsoft.com/office/drawing/2014/main" id="{7EE357DF-3516-4F0D-A8B4-10CD29D12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795" y="2743200"/>
            <a:ext cx="4754402" cy="2963131"/>
          </a:xfrm>
          <a:prstGeom prst="rect">
            <a:avLst/>
          </a:prstGeom>
        </p:spPr>
      </p:pic>
    </p:spTree>
    <p:extLst>
      <p:ext uri="{BB962C8B-B14F-4D97-AF65-F5344CB8AC3E}">
        <p14:creationId xmlns:p14="http://schemas.microsoft.com/office/powerpoint/2010/main" val="3918545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7FF370F3-624A-4BB6-9BE0-BBB5B052CDA5}"/>
              </a:ext>
            </a:extLst>
          </p:cNvPr>
          <p:cNvSpPr txBox="1">
            <a:spLocks/>
          </p:cNvSpPr>
          <p:nvPr/>
        </p:nvSpPr>
        <p:spPr>
          <a:xfrm>
            <a:off x="518824" y="2051538"/>
            <a:ext cx="8015594" cy="404446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(2018, p. 1) analyzed 4,565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coursetalk</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review comments of 10 highly rated MOOCs. He found “six key factors that can engage online [MOOC] participants and nine reasons for participant disaffection.”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Problem-centric learning supported by clear explanations.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Active learning supported by timely feedback (e.g., assignments, projects, discussion).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Course resources that cater to participants’ learning needs or preferences.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attributes (e.g., passion, enthusiasm, humor, variety of examples).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Peer interaction.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availability.</a:t>
            </a:r>
            <a:endParaRPr kumimoji="0" lang="en-US" sz="1600" b="1" i="0" u="none" strike="noStrike" kern="1200" cap="none" spc="0" normalizeH="0" baseline="0" noProof="0" dirty="0">
              <a:ln>
                <a:noFill/>
              </a:ln>
              <a:solidFill>
                <a:srgbClr val="40404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BF13DCF2-4CB0-445B-9B68-063F91439B0F}"/>
              </a:ext>
            </a:extLst>
          </p:cNvPr>
          <p:cNvSpPr txBox="1">
            <a:spLocks/>
          </p:cNvSpPr>
          <p:nvPr/>
        </p:nvSpPr>
        <p:spPr>
          <a:xfrm>
            <a:off x="90107" y="435426"/>
            <a:ext cx="8873028" cy="12686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Khe</a:t>
            </a: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Foon</a:t>
            </a: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(Timothy) Hew (2018)</a:t>
            </a:r>
            <a:b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 K. F. (2018). Unpacking the Strategies of Ten Highly Rated MOOCs: Implications for Engaging Students in Large Online Courses.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Teachers College Record</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120</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https://www.coursetalk.com/</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DE6D0D6-057E-4B3F-B1B9-8A73173BE6DE}"/>
              </a:ext>
            </a:extLst>
          </p:cNvPr>
          <p:cNvPicPr>
            <a:picLocks noChangeAspect="1"/>
          </p:cNvPicPr>
          <p:nvPr/>
        </p:nvPicPr>
        <p:blipFill rotWithShape="1">
          <a:blip r:embed="rId3"/>
          <a:srcRect l="11667" t="10855" r="12304" b="3236"/>
          <a:stretch/>
        </p:blipFill>
        <p:spPr>
          <a:xfrm>
            <a:off x="6858001" y="4578710"/>
            <a:ext cx="2286000" cy="1738517"/>
          </a:xfrm>
          <a:prstGeom prst="rect">
            <a:avLst/>
          </a:prstGeom>
        </p:spPr>
      </p:pic>
    </p:spTree>
    <p:extLst>
      <p:ext uri="{BB962C8B-B14F-4D97-AF65-F5344CB8AC3E}">
        <p14:creationId xmlns:p14="http://schemas.microsoft.com/office/powerpoint/2010/main" val="5536238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FFFB205-37CD-4A33-AE6A-585D0A9E2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8" name="Picture 7">
            <a:extLst>
              <a:ext uri="{FF2B5EF4-FFF2-40B4-BE49-F238E27FC236}">
                <a16:creationId xmlns:a16="http://schemas.microsoft.com/office/drawing/2014/main" id="{59D473D2-263F-4E08-84EE-C521818F8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9" name="Picture 8">
            <a:extLst>
              <a:ext uri="{FF2B5EF4-FFF2-40B4-BE49-F238E27FC236}">
                <a16:creationId xmlns:a16="http://schemas.microsoft.com/office/drawing/2014/main" id="{993A97C1-07F9-46FE-A461-D29DCC2CAED9}"/>
              </a:ext>
            </a:extLst>
          </p:cNvPr>
          <p:cNvPicPr>
            <a:picLocks noChangeAspect="1"/>
          </p:cNvPicPr>
          <p:nvPr/>
        </p:nvPicPr>
        <p:blipFill rotWithShape="1">
          <a:blip r:embed="rId5"/>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2930003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25184350-A7CD-44E0-BF7C-401F3233E212}"/>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8" name="Table 7">
            <a:extLst>
              <a:ext uri="{FF2B5EF4-FFF2-40B4-BE49-F238E27FC236}">
                <a16:creationId xmlns:a16="http://schemas.microsoft.com/office/drawing/2014/main" id="{5FC5A53D-4BDB-4C4D-979E-4C90E3E48345}"/>
              </a:ext>
            </a:extLst>
          </p:cNvPr>
          <p:cNvGraphicFramePr>
            <a:graphicFrameLocks noGrp="1"/>
          </p:cNvGraphicFramePr>
          <p:nvPr>
            <p:extLst/>
          </p:nvPr>
        </p:nvGraphicFramePr>
        <p:xfrm>
          <a:off x="301429" y="2168503"/>
          <a:ext cx="8500362" cy="3888411"/>
        </p:xfrm>
        <a:graphic>
          <a:graphicData uri="http://schemas.openxmlformats.org/drawingml/2006/table">
            <a:tbl>
              <a:tblPr firstRow="1" firstCol="1" bandRow="1">
                <a:tableStyleId>{7E9639D4-E3E2-4D34-9284-5A2195B3D0D7}</a:tableStyleId>
              </a:tblPr>
              <a:tblGrid>
                <a:gridCol w="2738191">
                  <a:extLst>
                    <a:ext uri="{9D8B030D-6E8A-4147-A177-3AD203B41FA5}">
                      <a16:colId xmlns:a16="http://schemas.microsoft.com/office/drawing/2014/main" val="20000"/>
                    </a:ext>
                  </a:extLst>
                </a:gridCol>
                <a:gridCol w="1848895">
                  <a:extLst>
                    <a:ext uri="{9D8B030D-6E8A-4147-A177-3AD203B41FA5}">
                      <a16:colId xmlns:a16="http://schemas.microsoft.com/office/drawing/2014/main" val="20001"/>
                    </a:ext>
                  </a:extLst>
                </a:gridCol>
                <a:gridCol w="1617785">
                  <a:extLst>
                    <a:ext uri="{9D8B030D-6E8A-4147-A177-3AD203B41FA5}">
                      <a16:colId xmlns:a16="http://schemas.microsoft.com/office/drawing/2014/main" val="20002"/>
                    </a:ext>
                  </a:extLst>
                </a:gridCol>
                <a:gridCol w="2295491">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Quantitative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Qualitative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Mixed methods</a:t>
                      </a: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Student-focused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26</a:t>
                      </a: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Design-focused</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19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17</a:t>
                      </a: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Context and impact</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6</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5</a:t>
                      </a: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Instructor-focused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0</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7FF370F3-624A-4BB6-9BE0-BBB5B052CDA5}"/>
              </a:ext>
            </a:extLst>
          </p:cNvPr>
          <p:cNvSpPr txBox="1">
            <a:spLocks/>
          </p:cNvSpPr>
          <p:nvPr/>
        </p:nvSpPr>
        <p:spPr>
          <a:xfrm>
            <a:off x="160774" y="1538198"/>
            <a:ext cx="8806808" cy="51003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MOOC research focuses and methods</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01BFFF2F-C089-4067-B027-0CD009C25A90}"/>
              </a:ext>
            </a:extLst>
          </p:cNvPr>
          <p:cNvSpPr txBox="1">
            <a:spLocks/>
          </p:cNvSpPr>
          <p:nvPr/>
        </p:nvSpPr>
        <p:spPr>
          <a:xfrm>
            <a:off x="301430" y="474219"/>
            <a:ext cx="601636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lvl="0">
              <a:defRPr/>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MOOCs Literature Review (2014-2016)</a:t>
            </a:r>
          </a:p>
          <a:p>
            <a:pPr lvl="0">
              <a:defRPr/>
            </a:pPr>
            <a:r>
              <a:rPr kumimoji="0" lang="en-US" sz="2000" b="1" i="0" u="none" strike="noStrike" kern="1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(Meina, Sari, &amp; Lee, 2018)</a:t>
            </a:r>
            <a:endParaRPr kumimoji="0" lang="en-US" sz="4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9081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39148" y="291991"/>
            <a:ext cx="6480313" cy="937962"/>
          </a:xfrm>
        </p:spPr>
        <p:txBody>
          <a:bodyPr/>
          <a:lstStyle/>
          <a:p>
            <a:r>
              <a:rPr lang="en-US" sz="2400" dirty="0">
                <a:latin typeface="Tahoma" panose="020B0604030504040204" pitchFamily="34" charset="0"/>
                <a:ea typeface="Tahoma" panose="020B0604030504040204" pitchFamily="34" charset="0"/>
                <a:cs typeface="Tahoma" panose="020B0604030504040204" pitchFamily="34" charset="0"/>
              </a:rPr>
              <a:t>Research </a:t>
            </a:r>
            <a:r>
              <a:rPr lang="en-US" sz="2400" dirty="0"/>
              <a:t>M</a:t>
            </a:r>
            <a:r>
              <a:rPr lang="en-US" sz="2400" dirty="0">
                <a:latin typeface="Tahoma" panose="020B0604030504040204" pitchFamily="34" charset="0"/>
                <a:ea typeface="Tahoma" panose="020B0604030504040204" pitchFamily="34" charset="0"/>
                <a:cs typeface="Tahoma" panose="020B0604030504040204" pitchFamily="34" charset="0"/>
              </a:rPr>
              <a:t>ethods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rPr>
              <a:t>(Meina, Sari, &amp; Lee, 2018)</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1387365" y="15660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0000000-0008-0000-0600-000005000000}"/>
              </a:ext>
            </a:extLst>
          </p:cNvPr>
          <p:cNvGraphicFramePr/>
          <p:nvPr>
            <p:extLst/>
          </p:nvPr>
        </p:nvGraphicFramePr>
        <p:xfrm>
          <a:off x="1135117" y="1726094"/>
          <a:ext cx="6810703" cy="40569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303907" y="5789251"/>
            <a:ext cx="8771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2</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from 2013-2018 (N=321 studies)</a:t>
            </a:r>
            <a:endPar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25071" y="1630017"/>
            <a:ext cx="8153616" cy="3697357"/>
          </a:xfrm>
        </p:spPr>
        <p:txBody>
          <a:bodyPr>
            <a:noAutofit/>
          </a:bodyPr>
          <a:lstStyle/>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Problem statement</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Research questions</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Methodology</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Research findings</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Conclusions</a:t>
            </a:r>
          </a:p>
          <a:p>
            <a:pPr lvl="1">
              <a:lnSpc>
                <a:spcPct val="150000"/>
              </a:lnSpc>
              <a:spcAft>
                <a:spcPts val="0"/>
              </a:spcAft>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Project: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pic>
        <p:nvPicPr>
          <p:cNvPr id="6" name="Picture 5">
            <a:extLst>
              <a:ext uri="{FF2B5EF4-FFF2-40B4-BE49-F238E27FC236}">
                <a16:creationId xmlns:a16="http://schemas.microsoft.com/office/drawing/2014/main" id="{2029CBF8-CA62-4F1A-9538-91184D465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55" y="4452730"/>
            <a:ext cx="2863920" cy="1909280"/>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Thinking About 'Massification of Higher Education Revisited’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https://www.insidehighered.com/blogs/technology-and-learning/thinking-about-massification-higher-education-revisited%E2%80%99</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https://www.insidehighered.com/sites/default/server_files/media/Blogs/enrollment_2040.png">
            <a:extLst>
              <a:ext uri="{FF2B5EF4-FFF2-40B4-BE49-F238E27FC236}">
                <a16:creationId xmlns:a16="http://schemas.microsoft.com/office/drawing/2014/main" id="{24B589CF-E984-4187-8ECB-2E44889C5A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900" y="3183504"/>
            <a:ext cx="8077200" cy="3449309"/>
          </a:xfrm>
          <a:prstGeom prst="rect">
            <a:avLst/>
          </a:prstGeom>
          <a:noFill/>
          <a:ln>
            <a:noFill/>
          </a:ln>
        </p:spPr>
      </p:pic>
    </p:spTree>
    <p:extLst>
      <p:ext uri="{BB962C8B-B14F-4D97-AF65-F5344CB8AC3E}">
        <p14:creationId xmlns:p14="http://schemas.microsoft.com/office/powerpoint/2010/main" val="3911069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26773" y="1431236"/>
            <a:ext cx="8005990" cy="4303642"/>
          </a:xfrm>
        </p:spPr>
        <p:txBody>
          <a:bodyPr>
            <a:normAutofit fontScale="92500" lnSpcReduction="10000"/>
          </a:bodyPr>
          <a:lstStyle/>
          <a:p>
            <a:pPr marL="0" indent="0">
              <a:lnSpc>
                <a:spcPct val="120000"/>
              </a:lnSpc>
              <a:spcAft>
                <a:spcPts val="0"/>
              </a:spcAft>
              <a:buNone/>
            </a:pPr>
            <a:endParaRPr lang="en-GB" sz="2000" b="1" dirty="0">
              <a:latin typeface="Tahoma" panose="020B0604030504040204" pitchFamily="34" charset="0"/>
              <a:ea typeface="Tahoma" panose="020B0604030504040204" pitchFamily="34" charset="0"/>
              <a:cs typeface="Tahoma" panose="020B0604030504040204" pitchFamily="34" charset="0"/>
            </a:endParaRPr>
          </a:p>
          <a:p>
            <a:pPr>
              <a:lnSpc>
                <a:spcPct val="120000"/>
              </a:lnSpc>
              <a:spcAft>
                <a:spcPts val="0"/>
              </a:spcAft>
              <a:buFont typeface="Arial" panose="020B0604020202020204" pitchFamily="34" charset="0"/>
              <a:buChar char="•"/>
            </a:pPr>
            <a:r>
              <a:rPr lang="en-US" sz="3000" b="1" dirty="0">
                <a:latin typeface="Tahoma" panose="020B0604030504040204" pitchFamily="34" charset="0"/>
                <a:ea typeface="Tahoma" panose="020B0604030504040204" pitchFamily="34" charset="0"/>
                <a:cs typeface="Tahoma" panose="020B0604030504040204" pitchFamily="34" charset="0"/>
              </a:rPr>
              <a:t>Key beneficiaries of MOOCs are online learners. </a:t>
            </a:r>
          </a:p>
          <a:p>
            <a:pPr>
              <a:lnSpc>
                <a:spcPct val="120000"/>
              </a:lnSpc>
              <a:spcAft>
                <a:spcPts val="0"/>
              </a:spcAft>
              <a:buFont typeface="Arial" panose="020B0604020202020204" pitchFamily="34" charset="0"/>
              <a:buChar char="•"/>
            </a:pPr>
            <a:r>
              <a:rPr lang="en-US" sz="3000" b="1" dirty="0">
                <a:latin typeface="Tahoma" panose="020B0604030504040204" pitchFamily="34" charset="0"/>
                <a:ea typeface="Tahoma" panose="020B0604030504040204" pitchFamily="34" charset="0"/>
                <a:cs typeface="Tahoma" panose="020B0604030504040204" pitchFamily="34" charset="0"/>
              </a:rPr>
              <a:t>Research on MOOCs has almost focused on learners including their experiences, motivations, interaction patterns, and learning outcomes. </a:t>
            </a:r>
          </a:p>
          <a:p>
            <a:pPr marL="0" indent="0">
              <a:buNone/>
            </a:pPr>
            <a:endParaRPr lang="en-US" sz="2400" dirty="0"/>
          </a:p>
          <a:p>
            <a:pPr marL="0" indent="0" algn="ctr">
              <a:buNone/>
            </a:pPr>
            <a:r>
              <a:rPr lang="en-US" sz="3600" b="1" dirty="0">
                <a:latin typeface="Tahoma" panose="020B0604030504040204" pitchFamily="34" charset="0"/>
                <a:ea typeface="Tahoma" panose="020B0604030504040204" pitchFamily="34" charset="0"/>
                <a:cs typeface="Tahoma" panose="020B0604030504040204" pitchFamily="34" charset="0"/>
              </a:rPr>
              <a:t>What about MOOC instructors? </a:t>
            </a:r>
          </a:p>
        </p:txBody>
      </p:sp>
      <p:sp>
        <p:nvSpPr>
          <p:cNvPr id="3" name="Slide Number Placeholder 2"/>
          <p:cNvSpPr>
            <a:spLocks noGrp="1"/>
          </p:cNvSpPr>
          <p:nvPr>
            <p:ph type="sldNum" sz="quarter" idx="4"/>
          </p:nvPr>
        </p:nvSpPr>
        <p:spPr/>
        <p:txBody>
          <a:bodyPr/>
          <a:lstStyle/>
          <a:p>
            <a:fld id="{136F273C-9302-4EE3-8F13-E17C1857F5E7}" type="slidenum">
              <a:rPr lang="en-US" smtClean="0"/>
              <a:pPr/>
              <a:t>40</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Problem Statement</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923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19,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Blockbuster MOOCs Could Shape the Future of Teaching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R.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https://www.edsurge.com/news/2018-06-19-how-blockbuster-moocs-could-shape-the-future-of-teaching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7626C3C-4679-4CD0-9F6A-0529F3D69FF3}"/>
              </a:ext>
            </a:extLst>
          </p:cNvPr>
          <p:cNvPicPr>
            <a:picLocks noChangeAspect="1"/>
          </p:cNvPicPr>
          <p:nvPr/>
        </p:nvPicPr>
        <p:blipFill rotWithShape="1">
          <a:blip r:embed="rId3"/>
          <a:srcRect t="32076" b="8867"/>
          <a:stretch/>
        </p:blipFill>
        <p:spPr>
          <a:xfrm>
            <a:off x="69209" y="2794870"/>
            <a:ext cx="4509782" cy="1981197"/>
          </a:xfrm>
          <a:prstGeom prst="rect">
            <a:avLst/>
          </a:prstGeom>
        </p:spPr>
      </p:pic>
      <p:pic>
        <p:nvPicPr>
          <p:cNvPr id="5" name="Picture 4">
            <a:extLst>
              <a:ext uri="{FF2B5EF4-FFF2-40B4-BE49-F238E27FC236}">
                <a16:creationId xmlns:a16="http://schemas.microsoft.com/office/drawing/2014/main" id="{1D2923CB-A434-4E21-8E0F-F18D55173D44}"/>
              </a:ext>
            </a:extLst>
          </p:cNvPr>
          <p:cNvPicPr>
            <a:picLocks noChangeAspect="1"/>
          </p:cNvPicPr>
          <p:nvPr/>
        </p:nvPicPr>
        <p:blipFill rotWithShape="1">
          <a:blip r:embed="rId4"/>
          <a:srcRect t="25355" r="833" b="16393"/>
          <a:stretch/>
        </p:blipFill>
        <p:spPr>
          <a:xfrm>
            <a:off x="4648200" y="2821355"/>
            <a:ext cx="4495800" cy="1964547"/>
          </a:xfrm>
          <a:prstGeom prst="rect">
            <a:avLst/>
          </a:prstGeom>
        </p:spPr>
      </p:pic>
      <p:pic>
        <p:nvPicPr>
          <p:cNvPr id="8" name="Picture 7">
            <a:extLst>
              <a:ext uri="{FF2B5EF4-FFF2-40B4-BE49-F238E27FC236}">
                <a16:creationId xmlns:a16="http://schemas.microsoft.com/office/drawing/2014/main" id="{0EDF24B3-E2C1-4944-8F00-59EB568A6B08}"/>
              </a:ext>
            </a:extLst>
          </p:cNvPr>
          <p:cNvPicPr>
            <a:picLocks noChangeAspect="1"/>
          </p:cNvPicPr>
          <p:nvPr/>
        </p:nvPicPr>
        <p:blipFill rotWithShape="1">
          <a:blip r:embed="rId5"/>
          <a:srcRect t="26475" r="833" b="14153"/>
          <a:stretch/>
        </p:blipFill>
        <p:spPr>
          <a:xfrm>
            <a:off x="1866900" y="4652065"/>
            <a:ext cx="4953000" cy="2205957"/>
          </a:xfrm>
          <a:prstGeom prst="rect">
            <a:avLst/>
          </a:prstGeom>
        </p:spPr>
      </p:pic>
    </p:spTree>
    <p:extLst>
      <p:ext uri="{BB962C8B-B14F-4D97-AF65-F5344CB8AC3E}">
        <p14:creationId xmlns:p14="http://schemas.microsoft.com/office/powerpoint/2010/main" val="1117827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621196" y="1530626"/>
            <a:ext cx="7901608" cy="4416287"/>
          </a:xfrm>
        </p:spPr>
        <p:txBody>
          <a:bodyPr>
            <a:normAutofit/>
          </a:bodyPr>
          <a:lstStyle/>
          <a:p>
            <a:pPr marL="0" indent="0">
              <a:lnSpc>
                <a:spcPct val="11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suggest ways to encourage instructors to teach MOOCs by investigating their motivations and frustrations when teaching MOOCs.</a:t>
            </a: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motivates instructors to teach MOOCs?</a:t>
            </a:r>
            <a:endParaRPr lang="en-GB" sz="2400" b="1" dirty="0">
              <a:latin typeface="Tahoma" panose="020B0604030504040204" pitchFamily="34" charset="0"/>
              <a:ea typeface="Tahoma" panose="020B0604030504040204" pitchFamily="34" charset="0"/>
              <a:cs typeface="Tahoma" panose="020B0604030504040204" pitchFamily="34" charset="0"/>
            </a:endParaRP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aspects of teaching MOOCs influence instructors’ career development?</a:t>
            </a:r>
            <a:endParaRPr lang="en-GB" sz="2400" b="1" dirty="0">
              <a:latin typeface="Tahoma" panose="020B0604030504040204" pitchFamily="34" charset="0"/>
              <a:ea typeface="Tahoma" panose="020B0604030504040204" pitchFamily="34" charset="0"/>
              <a:cs typeface="Tahoma" panose="020B0604030504040204" pitchFamily="34" charset="0"/>
            </a:endParaRP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areas do MOOC instructors want to improve for more effective teaching in terms of professional development?  </a:t>
            </a:r>
            <a:endParaRPr lang="en-GB" sz="24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42</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sz="3600" dirty="0"/>
              <a:t>Research questions</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110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8" y="824948"/>
            <a:ext cx="9224008" cy="2176669"/>
          </a:xfrm>
        </p:spPr>
        <p:txBody>
          <a:bodyPr/>
          <a:lstStyle/>
          <a:p>
            <a:pPr algn="ctr"/>
            <a:r>
              <a:rPr lang="en-US" sz="6600" dirty="0"/>
              <a:t>Methodology</a:t>
            </a:r>
          </a:p>
        </p:txBody>
      </p:sp>
      <p:pic>
        <p:nvPicPr>
          <p:cNvPr id="4" name="Picture 3">
            <a:extLst>
              <a:ext uri="{FF2B5EF4-FFF2-40B4-BE49-F238E27FC236}">
                <a16:creationId xmlns:a16="http://schemas.microsoft.com/office/drawing/2014/main" id="{F7D17479-BEDE-47B1-9D6B-15498E713E62}"/>
              </a:ext>
            </a:extLst>
          </p:cNvPr>
          <p:cNvPicPr>
            <a:picLocks noChangeAspect="1"/>
          </p:cNvPicPr>
          <p:nvPr/>
        </p:nvPicPr>
        <p:blipFill rotWithShape="1">
          <a:blip r:embed="rId3">
            <a:extLst>
              <a:ext uri="{28A0092B-C50C-407E-A947-70E740481C1C}">
                <a14:useLocalDpi xmlns:a14="http://schemas.microsoft.com/office/drawing/2010/main" val="0"/>
              </a:ext>
            </a:extLst>
          </a:blip>
          <a:srcRect l="25962" t="52860"/>
          <a:stretch/>
        </p:blipFill>
        <p:spPr>
          <a:xfrm>
            <a:off x="616225" y="2874071"/>
            <a:ext cx="8070574" cy="2297035"/>
          </a:xfrm>
          <a:prstGeom prst="rect">
            <a:avLst/>
          </a:prstGeom>
        </p:spPr>
      </p:pic>
    </p:spTree>
    <p:extLst>
      <p:ext uri="{BB962C8B-B14F-4D97-AF65-F5344CB8AC3E}">
        <p14:creationId xmlns:p14="http://schemas.microsoft.com/office/powerpoint/2010/main" val="32513093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18823" y="1639957"/>
            <a:ext cx="8346881" cy="4782617"/>
          </a:xfrm>
        </p:spPr>
        <p:txBody>
          <a:bodyPr>
            <a:normAutofit fontScale="85000" lnSpcReduction="10000"/>
          </a:bodyPr>
          <a:lstStyle/>
          <a:p>
            <a:pPr>
              <a:lnSpc>
                <a:spcPct val="120000"/>
              </a:lnSpc>
              <a:spcAft>
                <a:spcPts val="0"/>
              </a:spcAft>
            </a:pPr>
            <a:r>
              <a:rPr lang="en-US" sz="4000" b="1" dirty="0">
                <a:latin typeface="Tahoma" panose="020B0604030504040204" pitchFamily="34" charset="0"/>
                <a:ea typeface="Tahoma" panose="020B0604030504040204" pitchFamily="34" charset="0"/>
                <a:cs typeface="Tahoma" panose="020B0604030504040204" pitchFamily="34" charset="0"/>
              </a:rPr>
              <a:t> A Mixed-Method approach</a:t>
            </a:r>
          </a:p>
          <a:p>
            <a:pPr lvl="1">
              <a:lnSpc>
                <a:spcPct val="120000"/>
              </a:lnSpc>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Survey &amp; in-depth interview</a:t>
            </a:r>
          </a:p>
          <a:p>
            <a:pPr>
              <a:lnSpc>
                <a:spcPct val="120000"/>
              </a:lnSpc>
              <a:spcAft>
                <a:spcPts val="0"/>
              </a:spcAft>
            </a:pPr>
            <a:r>
              <a:rPr lang="en-US" sz="4000" b="1" dirty="0">
                <a:latin typeface="Tahoma" panose="020B0604030504040204" pitchFamily="34" charset="0"/>
                <a:ea typeface="Tahoma" panose="020B0604030504040204" pitchFamily="34" charset="0"/>
                <a:cs typeface="Tahoma" panose="020B0604030504040204" pitchFamily="34" charset="0"/>
              </a:rPr>
              <a:t> Survey: 20 questions in 3 sections.</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(1) Demographic info and MOOCs teaching experiences  </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(2) Motivation for teaching MOOCs </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(3) Career and professional </a:t>
            </a:r>
            <a:r>
              <a:rPr lang="en-US" sz="2400" b="1" dirty="0" err="1">
                <a:latin typeface="Tahoma" panose="020B0604030504040204" pitchFamily="34" charset="0"/>
                <a:ea typeface="Tahoma" panose="020B0604030504040204" pitchFamily="34" charset="0"/>
                <a:cs typeface="Tahoma" panose="020B0604030504040204" pitchFamily="34" charset="0"/>
              </a:rPr>
              <a:t>devel</a:t>
            </a:r>
            <a:r>
              <a:rPr lang="en-US" sz="2400" b="1" dirty="0">
                <a:latin typeface="Tahoma" panose="020B0604030504040204" pitchFamily="34" charset="0"/>
                <a:ea typeface="Tahoma" panose="020B0604030504040204" pitchFamily="34" charset="0"/>
                <a:cs typeface="Tahoma" panose="020B0604030504040204" pitchFamily="34" charset="0"/>
              </a:rPr>
              <a:t> of MOOC instructors  </a:t>
            </a:r>
          </a:p>
          <a:p>
            <a:pPr marL="0" indent="0">
              <a:lnSpc>
                <a:spcPct val="120000"/>
              </a:lnSpc>
              <a:spcAft>
                <a:spcPts val="0"/>
              </a:spcAft>
              <a:buNone/>
            </a:pPr>
            <a:r>
              <a:rPr lang="en-US" sz="4000" b="1" dirty="0">
                <a:latin typeface="Tahoma" panose="020B0604030504040204" pitchFamily="34" charset="0"/>
                <a:ea typeface="Tahoma" panose="020B0604030504040204" pitchFamily="34" charset="0"/>
                <a:cs typeface="Tahoma" panose="020B0604030504040204" pitchFamily="34" charset="0"/>
              </a:rPr>
              <a:t>3. Interview: 30 minutes</a:t>
            </a:r>
          </a:p>
          <a:p>
            <a:pPr marL="0" indent="0">
              <a:lnSpc>
                <a:spcPct val="120000"/>
              </a:lnSpc>
              <a:spcAft>
                <a:spcPts val="0"/>
              </a:spcAft>
              <a:buNone/>
            </a:pPr>
            <a:r>
              <a:rPr lang="en-US" sz="2900" b="1" dirty="0">
                <a:latin typeface="Tahoma" panose="020B0604030504040204" pitchFamily="34" charset="0"/>
                <a:ea typeface="Tahoma" panose="020B0604030504040204" pitchFamily="34" charset="0"/>
                <a:cs typeface="Tahoma" panose="020B0604030504040204" pitchFamily="34" charset="0"/>
              </a:rPr>
              <a:t>    (1) MOOC teaching experiences </a:t>
            </a:r>
          </a:p>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    (2) Personal opinions about MOOC teaching in terms of motivation and career development</a:t>
            </a:r>
          </a:p>
          <a:p>
            <a:pPr marL="0" indent="0">
              <a:buNone/>
            </a:pPr>
            <a:endParaRPr lang="en-GB" sz="2400" dirty="0"/>
          </a:p>
          <a:p>
            <a:endParaRPr lang="en-GB" sz="2400" dirty="0"/>
          </a:p>
          <a:p>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44</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Methodology</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638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64203" y="1399991"/>
            <a:ext cx="8015594" cy="5022583"/>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Survey Participants : 142 MOOC instructors </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4"/>
          </p:nvPr>
        </p:nvSpPr>
        <p:spPr/>
        <p:txBody>
          <a:bodyPr/>
          <a:lstStyle/>
          <a:p>
            <a:fld id="{136F273C-9302-4EE3-8F13-E17C1857F5E7}" type="slidenum">
              <a:rPr lang="en-US" smtClean="0"/>
              <a:pPr/>
              <a:t>45</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Methodology</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그림 3">
            <a:extLst>
              <a:ext uri="{FF2B5EF4-FFF2-40B4-BE49-F238E27FC236}">
                <a16:creationId xmlns:a16="http://schemas.microsoft.com/office/drawing/2014/main" id="{55791C40-6302-4295-BB0F-FC38403BCFDA}"/>
              </a:ext>
            </a:extLst>
          </p:cNvPr>
          <p:cNvPicPr>
            <a:picLocks noChangeAspect="1"/>
          </p:cNvPicPr>
          <p:nvPr/>
        </p:nvPicPr>
        <p:blipFill>
          <a:blip r:embed="rId2"/>
          <a:stretch>
            <a:fillRect/>
          </a:stretch>
        </p:blipFill>
        <p:spPr>
          <a:xfrm>
            <a:off x="5436867" y="1756856"/>
            <a:ext cx="3555109" cy="2343374"/>
          </a:xfrm>
          <a:prstGeom prst="rect">
            <a:avLst/>
          </a:prstGeom>
        </p:spPr>
      </p:pic>
      <p:pic>
        <p:nvPicPr>
          <p:cNvPr id="7" name="그림 6">
            <a:extLst>
              <a:ext uri="{FF2B5EF4-FFF2-40B4-BE49-F238E27FC236}">
                <a16:creationId xmlns:a16="http://schemas.microsoft.com/office/drawing/2014/main" id="{17DBC967-4E99-4192-87F6-BDFC4DAD1B83}"/>
              </a:ext>
            </a:extLst>
          </p:cNvPr>
          <p:cNvPicPr>
            <a:picLocks noChangeAspect="1"/>
          </p:cNvPicPr>
          <p:nvPr/>
        </p:nvPicPr>
        <p:blipFill>
          <a:blip r:embed="rId3"/>
          <a:stretch>
            <a:fillRect/>
          </a:stretch>
        </p:blipFill>
        <p:spPr>
          <a:xfrm>
            <a:off x="0" y="1879833"/>
            <a:ext cx="5338072" cy="2556398"/>
          </a:xfrm>
          <a:prstGeom prst="rect">
            <a:avLst/>
          </a:prstGeom>
        </p:spPr>
      </p:pic>
      <p:pic>
        <p:nvPicPr>
          <p:cNvPr id="10" name="그림 9">
            <a:extLst>
              <a:ext uri="{FF2B5EF4-FFF2-40B4-BE49-F238E27FC236}">
                <a16:creationId xmlns:a16="http://schemas.microsoft.com/office/drawing/2014/main" id="{0595D2FA-7CBB-4B9C-B973-0DD8D0F8B351}"/>
              </a:ext>
            </a:extLst>
          </p:cNvPr>
          <p:cNvPicPr>
            <a:picLocks noChangeAspect="1"/>
          </p:cNvPicPr>
          <p:nvPr/>
        </p:nvPicPr>
        <p:blipFill>
          <a:blip r:embed="rId4"/>
          <a:stretch>
            <a:fillRect/>
          </a:stretch>
        </p:blipFill>
        <p:spPr>
          <a:xfrm>
            <a:off x="1906528" y="4457094"/>
            <a:ext cx="5307894" cy="2098873"/>
          </a:xfrm>
          <a:prstGeom prst="rect">
            <a:avLst/>
          </a:prstGeom>
        </p:spPr>
      </p:pic>
    </p:spTree>
    <p:extLst>
      <p:ext uri="{BB962C8B-B14F-4D97-AF65-F5344CB8AC3E}">
        <p14:creationId xmlns:p14="http://schemas.microsoft.com/office/powerpoint/2010/main" val="7287427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1BB83ACC-9A7F-49B0-B6ED-B5C0BDE0DF5D}"/>
              </a:ext>
            </a:extLst>
          </p:cNvPr>
          <p:cNvSpPr>
            <a:spLocks noGrp="1"/>
          </p:cNvSpPr>
          <p:nvPr>
            <p:ph idx="1"/>
          </p:nvPr>
        </p:nvSpPr>
        <p:spPr/>
        <p:txBody>
          <a:bodyPr/>
          <a:lstStyle/>
          <a:p>
            <a:endParaRPr lang="en-GB" dirty="0"/>
          </a:p>
          <a:p>
            <a:endParaRPr lang="en-GB" dirty="0"/>
          </a:p>
        </p:txBody>
      </p:sp>
      <p:sp>
        <p:nvSpPr>
          <p:cNvPr id="3" name="슬라이드 번호 개체 틀 2">
            <a:extLst>
              <a:ext uri="{FF2B5EF4-FFF2-40B4-BE49-F238E27FC236}">
                <a16:creationId xmlns:a16="http://schemas.microsoft.com/office/drawing/2014/main" id="{B2BA1BB0-3AE9-43D3-9785-1548412D670B}"/>
              </a:ext>
            </a:extLst>
          </p:cNvPr>
          <p:cNvSpPr>
            <a:spLocks noGrp="1"/>
          </p:cNvSpPr>
          <p:nvPr>
            <p:ph type="sldNum" sz="quarter" idx="4"/>
          </p:nvPr>
        </p:nvSpPr>
        <p:spPr/>
        <p:txBody>
          <a:bodyPr/>
          <a:lstStyle/>
          <a:p>
            <a:fld id="{136F273C-9302-4EE3-8F13-E17C1857F5E7}" type="slidenum">
              <a:rPr lang="en-US" smtClean="0"/>
              <a:pPr/>
              <a:t>46</a:t>
            </a:fld>
            <a:endParaRPr lang="en-US" dirty="0"/>
          </a:p>
        </p:txBody>
      </p:sp>
      <p:pic>
        <p:nvPicPr>
          <p:cNvPr id="6" name="그림 5">
            <a:extLst>
              <a:ext uri="{FF2B5EF4-FFF2-40B4-BE49-F238E27FC236}">
                <a16:creationId xmlns:a16="http://schemas.microsoft.com/office/drawing/2014/main" id="{6A203DA9-696B-4F18-B113-DF59551A51D6}"/>
              </a:ext>
            </a:extLst>
          </p:cNvPr>
          <p:cNvPicPr>
            <a:picLocks noChangeAspect="1"/>
          </p:cNvPicPr>
          <p:nvPr/>
        </p:nvPicPr>
        <p:blipFill>
          <a:blip r:embed="rId2"/>
          <a:stretch>
            <a:fillRect/>
          </a:stretch>
        </p:blipFill>
        <p:spPr>
          <a:xfrm>
            <a:off x="164170" y="2613519"/>
            <a:ext cx="8771787" cy="2295902"/>
          </a:xfrm>
          <a:prstGeom prst="rect">
            <a:avLst/>
          </a:prstGeom>
        </p:spPr>
      </p:pic>
      <p:sp>
        <p:nvSpPr>
          <p:cNvPr id="7" name="직사각형 6">
            <a:extLst>
              <a:ext uri="{FF2B5EF4-FFF2-40B4-BE49-F238E27FC236}">
                <a16:creationId xmlns:a16="http://schemas.microsoft.com/office/drawing/2014/main" id="{187869FE-7668-425F-BB7D-6EEAA55D680A}"/>
              </a:ext>
            </a:extLst>
          </p:cNvPr>
          <p:cNvSpPr/>
          <p:nvPr/>
        </p:nvSpPr>
        <p:spPr>
          <a:xfrm>
            <a:off x="300929" y="1619751"/>
            <a:ext cx="8015593" cy="461665"/>
          </a:xfrm>
          <a:prstGeom prst="rect">
            <a:avLst/>
          </a:prstGeom>
        </p:spPr>
        <p:txBody>
          <a:bodyPr wrap="squar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2. Interview Participants : 6 MOOC instructors </a:t>
            </a:r>
          </a:p>
        </p:txBody>
      </p:sp>
      <p:sp>
        <p:nvSpPr>
          <p:cNvPr id="4" name="Rectangle 3">
            <a:extLst>
              <a:ext uri="{FF2B5EF4-FFF2-40B4-BE49-F238E27FC236}">
                <a16:creationId xmlns:a16="http://schemas.microsoft.com/office/drawing/2014/main" id="{432DBAB2-2C51-4411-89D3-37677459B8C3}"/>
              </a:ext>
            </a:extLst>
          </p:cNvPr>
          <p:cNvSpPr/>
          <p:nvPr/>
        </p:nvSpPr>
        <p:spPr>
          <a:xfrm>
            <a:off x="518824" y="526535"/>
            <a:ext cx="3199915" cy="646331"/>
          </a:xfrm>
          <a:prstGeom prst="rect">
            <a:avLst/>
          </a:prstGeom>
        </p:spPr>
        <p:txBody>
          <a:bodyPr wrap="none">
            <a:spAutoFit/>
          </a:bodyPr>
          <a:lstStyle/>
          <a:p>
            <a:r>
              <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rPr>
              <a:t>Methodology</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11986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437322" y="824949"/>
            <a:ext cx="8219661" cy="1868556"/>
          </a:xfrm>
        </p:spPr>
        <p:txBody>
          <a:bodyPr/>
          <a:lstStyle/>
          <a:p>
            <a:pPr algn="ctr"/>
            <a:r>
              <a:rPr lang="en-US" sz="6000" dirty="0"/>
              <a:t>Research Findings</a:t>
            </a:r>
          </a:p>
        </p:txBody>
      </p:sp>
      <p:pic>
        <p:nvPicPr>
          <p:cNvPr id="5" name="Picture 4">
            <a:extLst>
              <a:ext uri="{FF2B5EF4-FFF2-40B4-BE49-F238E27FC236}">
                <a16:creationId xmlns:a16="http://schemas.microsoft.com/office/drawing/2014/main" id="{67C4F491-1F82-4942-8974-FDB6AFC9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87" y="2534454"/>
            <a:ext cx="6219729" cy="3498597"/>
          </a:xfrm>
          <a:prstGeom prst="rect">
            <a:avLst/>
          </a:prstGeom>
        </p:spPr>
      </p:pic>
    </p:spTree>
    <p:extLst>
      <p:ext uri="{BB962C8B-B14F-4D97-AF65-F5344CB8AC3E}">
        <p14:creationId xmlns:p14="http://schemas.microsoft.com/office/powerpoint/2010/main" val="2300377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48</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1. Support for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그림 1">
            <a:extLst>
              <a:ext uri="{FF2B5EF4-FFF2-40B4-BE49-F238E27FC236}">
                <a16:creationId xmlns:a16="http://schemas.microsoft.com/office/drawing/2014/main" id="{20CC2904-CB50-42CD-8434-75BA176E5AC8}"/>
              </a:ext>
            </a:extLst>
          </p:cNvPr>
          <p:cNvPicPr>
            <a:picLocks noChangeAspect="1"/>
          </p:cNvPicPr>
          <p:nvPr/>
        </p:nvPicPr>
        <p:blipFill>
          <a:blip r:embed="rId2"/>
          <a:stretch>
            <a:fillRect/>
          </a:stretch>
        </p:blipFill>
        <p:spPr>
          <a:xfrm>
            <a:off x="1235365" y="1357087"/>
            <a:ext cx="5524500" cy="5086350"/>
          </a:xfrm>
          <a:prstGeom prst="rect">
            <a:avLst/>
          </a:prstGeom>
        </p:spPr>
      </p:pic>
    </p:spTree>
    <p:extLst>
      <p:ext uri="{BB962C8B-B14F-4D97-AF65-F5344CB8AC3E}">
        <p14:creationId xmlns:p14="http://schemas.microsoft.com/office/powerpoint/2010/main" val="1657307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49</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2. Motivation for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차트 6">
            <a:extLst>
              <a:ext uri="{FF2B5EF4-FFF2-40B4-BE49-F238E27FC236}">
                <a16:creationId xmlns:a16="http://schemas.microsoft.com/office/drawing/2014/main" id="{5B64BB21-8ADE-4027-8E8E-24BF5444A3D1}"/>
              </a:ext>
            </a:extLst>
          </p:cNvPr>
          <p:cNvGraphicFramePr/>
          <p:nvPr>
            <p:extLst>
              <p:ext uri="{D42A27DB-BD31-4B8C-83A1-F6EECF244321}">
                <p14:modId xmlns:p14="http://schemas.microsoft.com/office/powerpoint/2010/main" val="2180838978"/>
              </p:ext>
            </p:extLst>
          </p:nvPr>
        </p:nvGraphicFramePr>
        <p:xfrm>
          <a:off x="447261" y="1528044"/>
          <a:ext cx="8557591" cy="489453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AF95FD7-EE6D-44C9-A876-DB358E7DCA62}"/>
              </a:ext>
            </a:extLst>
          </p:cNvPr>
          <p:cNvSpPr/>
          <p:nvPr/>
        </p:nvSpPr>
        <p:spPr>
          <a:xfrm>
            <a:off x="672216" y="1546552"/>
            <a:ext cx="8133854" cy="176317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4784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73651"/>
            <a:ext cx="8106697" cy="2369546"/>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6,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Maturing MOOC</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Ray Schroeder,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https://www.insidehighered.com/digital-learning/blogs/online-trending-now/maturing-mooc</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7CA7076-0A87-4B37-B563-ABABF98BA390}"/>
              </a:ext>
            </a:extLst>
          </p:cNvPr>
          <p:cNvPicPr>
            <a:picLocks noChangeAspect="1"/>
          </p:cNvPicPr>
          <p:nvPr/>
        </p:nvPicPr>
        <p:blipFill rotWithShape="1">
          <a:blip r:embed="rId3"/>
          <a:srcRect l="10833" t="39968" r="21667" b="4137"/>
          <a:stretch/>
        </p:blipFill>
        <p:spPr>
          <a:xfrm>
            <a:off x="580103" y="2668454"/>
            <a:ext cx="7716025" cy="3715123"/>
          </a:xfrm>
          <a:prstGeom prst="rect">
            <a:avLst/>
          </a:prstGeom>
        </p:spPr>
      </p:pic>
    </p:spTree>
    <p:extLst>
      <p:ext uri="{BB962C8B-B14F-4D97-AF65-F5344CB8AC3E}">
        <p14:creationId xmlns:p14="http://schemas.microsoft.com/office/powerpoint/2010/main" val="1425734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50</a:t>
            </a:fld>
            <a:endParaRPr lang="en-US"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그림 4">
            <a:extLst>
              <a:ext uri="{FF2B5EF4-FFF2-40B4-BE49-F238E27FC236}">
                <a16:creationId xmlns:a16="http://schemas.microsoft.com/office/drawing/2014/main" id="{BC581CD8-31AF-4D40-9980-1B672C5D48A8}"/>
              </a:ext>
            </a:extLst>
          </p:cNvPr>
          <p:cNvPicPr>
            <a:picLocks noChangeAspect="1"/>
          </p:cNvPicPr>
          <p:nvPr/>
        </p:nvPicPr>
        <p:blipFill>
          <a:blip r:embed="rId2"/>
          <a:stretch>
            <a:fillRect/>
          </a:stretch>
        </p:blipFill>
        <p:spPr>
          <a:xfrm>
            <a:off x="791859" y="1436011"/>
            <a:ext cx="7099074" cy="4817229"/>
          </a:xfrm>
          <a:prstGeom prst="rect">
            <a:avLst/>
          </a:prstGeom>
        </p:spPr>
      </p:pic>
      <p:sp>
        <p:nvSpPr>
          <p:cNvPr id="7" name="제목 12">
            <a:extLst>
              <a:ext uri="{FF2B5EF4-FFF2-40B4-BE49-F238E27FC236}">
                <a16:creationId xmlns:a16="http://schemas.microsoft.com/office/drawing/2014/main" id="{9EF54FF4-2847-4116-9B97-14F21C780494}"/>
              </a:ext>
            </a:extLst>
          </p:cNvPr>
          <p:cNvSpPr>
            <a:spLocks noGrp="1"/>
          </p:cNvSpPr>
          <p:nvPr>
            <p:ph type="ctrTitle"/>
          </p:nvPr>
        </p:nvSpPr>
        <p:spPr>
          <a:xfrm>
            <a:off x="165464" y="435426"/>
            <a:ext cx="5791199" cy="731000"/>
          </a:xfrm>
        </p:spPr>
        <p:txBody>
          <a:bodyPr/>
          <a:lstStyle/>
          <a:p>
            <a:r>
              <a:rPr lang="en-US" sz="2400" dirty="0"/>
              <a:t>2. Motivation for teaching MOOCs</a:t>
            </a:r>
            <a:endParaRPr lang="en-GB" sz="2400" dirty="0"/>
          </a:p>
        </p:txBody>
      </p:sp>
    </p:spTree>
    <p:extLst>
      <p:ext uri="{BB962C8B-B14F-4D97-AF65-F5344CB8AC3E}">
        <p14:creationId xmlns:p14="http://schemas.microsoft.com/office/powerpoint/2010/main" val="1822943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8823" y="1620078"/>
            <a:ext cx="8108341" cy="4475922"/>
          </a:xfrm>
        </p:spPr>
        <p:txBody>
          <a:bodyPr>
            <a:normAutofit/>
          </a:bodyPr>
          <a:lstStyle/>
          <a:p>
            <a:pPr marL="0" indent="0">
              <a:buNone/>
            </a:pPr>
            <a:r>
              <a:rPr lang="en-US" sz="2700" b="1" dirty="0">
                <a:latin typeface="Tahoma" panose="020B0604030504040204" pitchFamily="34" charset="0"/>
                <a:ea typeface="Tahoma" panose="020B0604030504040204" pitchFamily="34" charset="0"/>
                <a:cs typeface="Tahoma" panose="020B0604030504040204" pitchFamily="34" charset="0"/>
              </a:rPr>
              <a:t>“What happened is that on August 2017, there were suddenly a number of hurricanes approaching the United States. </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So, I helped them.</a:t>
            </a:r>
            <a:r>
              <a:rPr lang="en-US" sz="2700" b="1" dirty="0">
                <a:latin typeface="Tahoma" panose="020B0604030504040204" pitchFamily="34" charset="0"/>
                <a:ea typeface="Tahoma" panose="020B0604030504040204" pitchFamily="34" charset="0"/>
                <a:cs typeface="Tahoma" panose="020B0604030504040204" pitchFamily="34" charset="0"/>
              </a:rPr>
              <a:t> In a period of two weeks [I] built a </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MOOC on hurricanes</a:t>
            </a:r>
            <a:r>
              <a:rPr lang="en-US" sz="2700" b="1" dirty="0">
                <a:latin typeface="Tahoma" panose="020B0604030504040204" pitchFamily="34" charset="0"/>
                <a:ea typeface="Tahoma" panose="020B0604030504040204" pitchFamily="34" charset="0"/>
                <a:cs typeface="Tahoma" panose="020B0604030504040204" pitchFamily="34" charset="0"/>
              </a:rPr>
              <a:t>. Because of the timing, because there was so much hurricane news, this MOOC was reasonably popular. With about 5,000 viewers, so it was quite a good experience for me.”</a:t>
            </a:r>
            <a:endParaRPr lang="en-GB" sz="27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51</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374457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7168" y="1603417"/>
            <a:ext cx="7772067" cy="4658236"/>
          </a:xfrm>
        </p:spPr>
        <p:txBody>
          <a:bodyPr>
            <a:normAutofit/>
          </a:bodyPr>
          <a:lstStyle/>
          <a:p>
            <a:pPr marL="0" indent="0">
              <a:lnSpc>
                <a:spcPct val="110000"/>
              </a:lnSpc>
              <a:spcAft>
                <a:spcPts val="0"/>
              </a:spcAft>
              <a:buNone/>
            </a:pPr>
            <a:r>
              <a:rPr lang="en-GB" sz="2800" b="1" dirty="0">
                <a:latin typeface="Tahoma" panose="020B0604030504040204" pitchFamily="34" charset="0"/>
                <a:ea typeface="Tahoma" panose="020B0604030504040204" pitchFamily="34" charset="0"/>
                <a:cs typeface="Tahoma" panose="020B0604030504040204" pitchFamily="34" charset="0"/>
              </a:rPr>
              <a:t>“I</a:t>
            </a:r>
            <a:r>
              <a:rPr lang="ko-KR" altLang="en-US" sz="2800" b="1" dirty="0">
                <a:latin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think most of the universities are interested in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getting more students</a:t>
            </a:r>
            <a:r>
              <a:rPr lang="en-US" sz="2800" b="1" dirty="0">
                <a:latin typeface="Tahoma" panose="020B0604030504040204" pitchFamily="34" charset="0"/>
                <a:ea typeface="Tahoma" panose="020B0604030504040204" pitchFamily="34" charset="0"/>
                <a:cs typeface="Tahoma" panose="020B0604030504040204" pitchFamily="34" charset="0"/>
              </a:rPr>
              <a:t>. I think, maybe in the future, some of those people (who took MOOCs offered by our institution) might apply for a Ph.D program here.”</a:t>
            </a:r>
            <a:endParaRPr lang="en-GB" sz="2400"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52</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32996820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7169" y="1603417"/>
            <a:ext cx="7593162" cy="4658236"/>
          </a:xfrm>
        </p:spPr>
        <p:txBody>
          <a:bodyPr>
            <a:normAutofit/>
          </a:bodyPr>
          <a:lstStyle/>
          <a:p>
            <a:pPr marL="0" indent="0">
              <a:lnSpc>
                <a:spcPct val="110000"/>
              </a:lnSpc>
              <a:spcAft>
                <a:spcPts val="0"/>
              </a:spcAft>
              <a:buNone/>
            </a:pPr>
            <a:r>
              <a:rPr lang="en-US" sz="2500" b="1" dirty="0">
                <a:latin typeface="Tahoma" panose="020B0604030504040204" pitchFamily="34" charset="0"/>
                <a:ea typeface="Tahoma" panose="020B0604030504040204" pitchFamily="34" charset="0"/>
                <a:cs typeface="Tahoma" panose="020B0604030504040204" pitchFamily="34" charset="0"/>
              </a:rPr>
              <a:t>Similarly, another MOOC instructor in the UK added: “We hope that some of them will be so interested in our university that they will apply to us and come and study here. That's probably what we call it−</a:t>
            </a:r>
            <a:r>
              <a:rPr lang="en-US" sz="2500" b="1" dirty="0">
                <a:solidFill>
                  <a:srgbClr val="FF0000"/>
                </a:solidFill>
                <a:latin typeface="Tahoma" panose="020B0604030504040204" pitchFamily="34" charset="0"/>
                <a:ea typeface="Tahoma" panose="020B0604030504040204" pitchFamily="34" charset="0"/>
                <a:cs typeface="Tahoma" panose="020B0604030504040204" pitchFamily="34" charset="0"/>
              </a:rPr>
              <a:t>advertisement</a:t>
            </a:r>
            <a:r>
              <a:rPr lang="en-US" sz="2500" b="1" dirty="0">
                <a:latin typeface="Tahoma" panose="020B0604030504040204" pitchFamily="34" charset="0"/>
                <a:ea typeface="Tahoma" panose="020B0604030504040204" pitchFamily="34" charset="0"/>
                <a:cs typeface="Tahoma" panose="020B0604030504040204" pitchFamily="34" charset="0"/>
              </a:rPr>
              <a:t>. This raises the kind of university profile, and we hope, if these 1,000,000 people turn up here and take degrees, it pays off. It is helping the </a:t>
            </a:r>
            <a:r>
              <a:rPr lang="en-US" sz="2500" b="1" dirty="0">
                <a:solidFill>
                  <a:srgbClr val="FF0000"/>
                </a:solidFill>
                <a:latin typeface="Tahoma" panose="020B0604030504040204" pitchFamily="34" charset="0"/>
                <a:ea typeface="Tahoma" panose="020B0604030504040204" pitchFamily="34" charset="0"/>
                <a:cs typeface="Tahoma" panose="020B0604030504040204" pitchFamily="34" charset="0"/>
              </a:rPr>
              <a:t>reputation of [the] university</a:t>
            </a:r>
            <a:r>
              <a:rPr lang="en-US" sz="2500" b="1" dirty="0">
                <a:latin typeface="Tahoma" panose="020B0604030504040204" pitchFamily="34" charset="0"/>
                <a:ea typeface="Tahoma" panose="020B0604030504040204" pitchFamily="34" charset="0"/>
                <a:cs typeface="Tahoma" panose="020B0604030504040204" pitchFamily="34" charset="0"/>
              </a:rPr>
              <a:t>.”</a:t>
            </a:r>
            <a:endParaRPr lang="en-GB" sz="25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53</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033863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54</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a:xfrm>
            <a:off x="0" y="435426"/>
            <a:ext cx="6309899" cy="731000"/>
          </a:xfrm>
        </p:spPr>
        <p:txBody>
          <a:bodyPr/>
          <a:lstStyle/>
          <a:p>
            <a:r>
              <a:rPr lang="en-US" sz="2400" dirty="0"/>
              <a:t>3. Expected benefits of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hart 13">
            <a:extLst>
              <a:ext uri="{FF2B5EF4-FFF2-40B4-BE49-F238E27FC236}">
                <a16:creationId xmlns:a16="http://schemas.microsoft.com/office/drawing/2014/main" id="{A2ECB823-97B2-4550-A10C-8505D9979A75}"/>
              </a:ext>
            </a:extLst>
          </p:cNvPr>
          <p:cNvGraphicFramePr/>
          <p:nvPr>
            <p:extLst>
              <p:ext uri="{D42A27DB-BD31-4B8C-83A1-F6EECF244321}">
                <p14:modId xmlns:p14="http://schemas.microsoft.com/office/powerpoint/2010/main" val="3840556784"/>
              </p:ext>
            </p:extLst>
          </p:nvPr>
        </p:nvGraphicFramePr>
        <p:xfrm>
          <a:off x="248478" y="1767693"/>
          <a:ext cx="8566567" cy="443547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D3C1197A-2D83-476B-BD86-946348A0F41A}"/>
              </a:ext>
            </a:extLst>
          </p:cNvPr>
          <p:cNvSpPr/>
          <p:nvPr/>
        </p:nvSpPr>
        <p:spPr>
          <a:xfrm>
            <a:off x="658368" y="1946699"/>
            <a:ext cx="8237154" cy="114437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6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8825" y="1550504"/>
            <a:ext cx="7502054" cy="4545496"/>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 think it [teaching MOOCs] helped me to learn how to teach at the level which was a lot lower than university students. What is different is that we pitched at a different level, so I wanted (in the pitch) the content to be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understandable for a 14-year-old </a:t>
            </a:r>
            <a:r>
              <a:rPr lang="en-US" sz="2400" b="1" dirty="0">
                <a:latin typeface="Tahoma" panose="020B0604030504040204" pitchFamily="34" charset="0"/>
                <a:ea typeface="Tahoma" panose="020B0604030504040204" pitchFamily="34" charset="0"/>
                <a:cs typeface="Tahoma" panose="020B0604030504040204" pitchFamily="34" charset="0"/>
              </a:rPr>
              <a:t>rather than to academic students. I think that maybe it is better about how we give information to the public about our research and our teaching, so I think my own language style was changed.” </a:t>
            </a:r>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55</a:t>
            </a:fld>
            <a:endParaRPr lang="en-US" dirty="0"/>
          </a:p>
        </p:txBody>
      </p:sp>
      <p:sp>
        <p:nvSpPr>
          <p:cNvPr id="4" name="제목 3">
            <a:extLst>
              <a:ext uri="{FF2B5EF4-FFF2-40B4-BE49-F238E27FC236}">
                <a16:creationId xmlns:a16="http://schemas.microsoft.com/office/drawing/2014/main" id="{5718B098-117F-420A-A2BE-60F7DB4F5001}"/>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986797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487016" y="1560444"/>
            <a:ext cx="7858557" cy="4366591"/>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“Most of MOOC participants are public. I mean, so we also have people [who] didn't have [a degree]; only a few had been educated to a degree or master's degree or Ph D. So, we have to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make it understandable</a:t>
            </a:r>
            <a:r>
              <a:rPr lang="en-US" sz="2400" b="1" dirty="0">
                <a:latin typeface="Tahoma" panose="020B0604030504040204" pitchFamily="34" charset="0"/>
                <a:ea typeface="Tahoma" panose="020B0604030504040204" pitchFamily="34" charset="0"/>
                <a:cs typeface="Tahoma" panose="020B0604030504040204" pitchFamily="34" charset="0"/>
              </a:rPr>
              <a:t> and I think that it's a good thing to learn [as an instructor] because all of our research should be understandable, and teaching should be understandable. I think sometimes we can hide behind clever words rather than teaching these things [that] can be easily understood.”</a:t>
            </a:r>
            <a:endParaRPr lang="en-GB" sz="24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56</a:t>
            </a:fld>
            <a:endParaRPr lang="en-US" dirty="0"/>
          </a:p>
        </p:txBody>
      </p:sp>
      <p:sp>
        <p:nvSpPr>
          <p:cNvPr id="4" name="제목 3">
            <a:extLst>
              <a:ext uri="{FF2B5EF4-FFF2-40B4-BE49-F238E27FC236}">
                <a16:creationId xmlns:a16="http://schemas.microsoft.com/office/drawing/2014/main" id="{5718B098-117F-420A-A2BE-60F7DB4F5001}"/>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203926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78CA3D7-73C7-423B-8EED-AC9393E7CB26}"/>
              </a:ext>
            </a:extLst>
          </p:cNvPr>
          <p:cNvSpPr>
            <a:spLocks noGrp="1"/>
          </p:cNvSpPr>
          <p:nvPr>
            <p:ph idx="1"/>
          </p:nvPr>
        </p:nvSpPr>
        <p:spPr/>
        <p:txBody>
          <a:bodyPr>
            <a:normAutofit/>
          </a:bodyPr>
          <a:lstStyle/>
          <a:p>
            <a:pPr>
              <a:lnSpc>
                <a:spcPct val="110000"/>
              </a:lnSpc>
              <a:spcAft>
                <a:spcPts val="0"/>
              </a:spcAft>
            </a:pPr>
            <a:endParaRPr lang="en-GB" sz="22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“I was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identified as an innovator in technology</a:t>
            </a:r>
            <a:r>
              <a:rPr lang="en-US" sz="2200" b="1" dirty="0">
                <a:latin typeface="Tahoma" panose="020B0604030504040204" pitchFamily="34" charset="0"/>
                <a:ea typeface="Tahoma" panose="020B0604030504040204" pitchFamily="34" charset="0"/>
                <a:cs typeface="Tahoma" panose="020B0604030504040204" pitchFamily="34" charset="0"/>
              </a:rPr>
              <a:t>, so I do use various technologies in my teaching. I've been one of first persons to do [a MOOC] at the university, and I think that is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an advantage</a:t>
            </a:r>
            <a:r>
              <a:rPr lang="en-US" sz="2200" b="1" dirty="0">
                <a:latin typeface="Tahoma" panose="020B0604030504040204" pitchFamily="34" charset="0"/>
                <a:ea typeface="Tahoma" panose="020B0604030504040204" pitchFamily="34" charset="0"/>
                <a:cs typeface="Tahoma" panose="020B0604030504040204" pitchFamily="34" charset="0"/>
              </a:rPr>
              <a:t>. That [is a] characterization of me. So when I did go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for promotion </a:t>
            </a:r>
            <a:r>
              <a:rPr lang="en-US" sz="2200" b="1" dirty="0">
                <a:latin typeface="Tahoma" panose="020B0604030504040204" pitchFamily="34" charset="0"/>
                <a:ea typeface="Tahoma" panose="020B0604030504040204" pitchFamily="34" charset="0"/>
                <a:cs typeface="Tahoma" panose="020B0604030504040204" pitchFamily="34" charset="0"/>
              </a:rPr>
              <a:t>and I used MOOC parts of the show, I was, you know, using different ways of using teaching and technology. So I think it helped to enhance how I served on teaching and learning and research committee[s] about [the] digital forum—so because of some of the work I've done already.”</a:t>
            </a:r>
            <a:endParaRPr lang="en-GB" sz="22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AD0C74E0-7156-4266-9A8F-44616DE44545}"/>
              </a:ext>
            </a:extLst>
          </p:cNvPr>
          <p:cNvSpPr>
            <a:spLocks noGrp="1"/>
          </p:cNvSpPr>
          <p:nvPr>
            <p:ph type="sldNum" sz="quarter" idx="4"/>
          </p:nvPr>
        </p:nvSpPr>
        <p:spPr/>
        <p:txBody>
          <a:bodyPr/>
          <a:lstStyle/>
          <a:p>
            <a:fld id="{136F273C-9302-4EE3-8F13-E17C1857F5E7}" type="slidenum">
              <a:rPr lang="en-US" smtClean="0"/>
              <a:pPr/>
              <a:t>57</a:t>
            </a:fld>
            <a:endParaRPr lang="en-US" dirty="0"/>
          </a:p>
        </p:txBody>
      </p:sp>
      <p:sp>
        <p:nvSpPr>
          <p:cNvPr id="4" name="제목 3">
            <a:extLst>
              <a:ext uri="{FF2B5EF4-FFF2-40B4-BE49-F238E27FC236}">
                <a16:creationId xmlns:a16="http://schemas.microsoft.com/office/drawing/2014/main" id="{995793AE-BE57-4504-8248-408553DB2CF5}"/>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10659494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58</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a:xfrm>
            <a:off x="165464" y="435426"/>
            <a:ext cx="6071213" cy="731000"/>
          </a:xfrm>
        </p:spPr>
        <p:txBody>
          <a:bodyPr/>
          <a:lstStyle/>
          <a:p>
            <a:r>
              <a:rPr lang="en-US" sz="2400" dirty="0"/>
              <a:t>4. How did participants learn about creating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hart 10">
            <a:extLst>
              <a:ext uri="{FF2B5EF4-FFF2-40B4-BE49-F238E27FC236}">
                <a16:creationId xmlns:a16="http://schemas.microsoft.com/office/drawing/2014/main" id="{5ECC54FC-9B7E-4D0A-BE2F-D70B917400AA}"/>
              </a:ext>
            </a:extLst>
          </p:cNvPr>
          <p:cNvGraphicFramePr/>
          <p:nvPr>
            <p:extLst>
              <p:ext uri="{D42A27DB-BD31-4B8C-83A1-F6EECF244321}">
                <p14:modId xmlns:p14="http://schemas.microsoft.com/office/powerpoint/2010/main" val="2804335581"/>
              </p:ext>
            </p:extLst>
          </p:nvPr>
        </p:nvGraphicFramePr>
        <p:xfrm>
          <a:off x="288235" y="1645301"/>
          <a:ext cx="8717721" cy="45578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420FBB3C-1881-48D6-AD22-BF12FB84D933}"/>
              </a:ext>
            </a:extLst>
          </p:cNvPr>
          <p:cNvSpPr/>
          <p:nvPr/>
        </p:nvSpPr>
        <p:spPr>
          <a:xfrm>
            <a:off x="437322" y="1777734"/>
            <a:ext cx="8263613" cy="126364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996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59</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5. The ways of helping or training other MOOC Instructors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Chart 11">
            <a:extLst>
              <a:ext uri="{FF2B5EF4-FFF2-40B4-BE49-F238E27FC236}">
                <a16:creationId xmlns:a16="http://schemas.microsoft.com/office/drawing/2014/main" id="{67FD180B-8A60-4C7B-B445-B1DAE4499192}"/>
              </a:ext>
            </a:extLst>
          </p:cNvPr>
          <p:cNvGraphicFramePr/>
          <p:nvPr>
            <p:extLst>
              <p:ext uri="{D42A27DB-BD31-4B8C-83A1-F6EECF244321}">
                <p14:modId xmlns:p14="http://schemas.microsoft.com/office/powerpoint/2010/main" val="4003121786"/>
              </p:ext>
            </p:extLst>
          </p:nvPr>
        </p:nvGraphicFramePr>
        <p:xfrm>
          <a:off x="526774" y="1640107"/>
          <a:ext cx="7452417" cy="411464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B5CF8A4F-440F-4066-BC08-96D3721819BD}"/>
              </a:ext>
            </a:extLst>
          </p:cNvPr>
          <p:cNvSpPr/>
          <p:nvPr/>
        </p:nvSpPr>
        <p:spPr>
          <a:xfrm>
            <a:off x="834887" y="1855107"/>
            <a:ext cx="6539948" cy="115645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051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96957" y="1480930"/>
            <a:ext cx="8282901" cy="4825932"/>
          </a:xfrm>
        </p:spPr>
        <p:txBody>
          <a:bodyPr>
            <a:noAutofit/>
          </a:bodyPr>
          <a:lstStyle/>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Weird Stuff</a:t>
            </a:r>
          </a:p>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Trends</a:t>
            </a:r>
          </a:p>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Research Study Motivation and Career and PD of MOOC instructors</a:t>
            </a:r>
          </a:p>
          <a:p>
            <a:pPr lvl="1">
              <a:lnSpc>
                <a:spcPct val="150000"/>
              </a:lnSpc>
              <a:spcAft>
                <a:spcPts val="0"/>
              </a:spcAft>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009962"/>
            <a:ext cx="4087008" cy="2296899"/>
          </a:xfrm>
          <a:prstGeom prst="rect">
            <a:avLst/>
          </a:prstGeom>
        </p:spPr>
      </p:pic>
    </p:spTree>
    <p:extLst>
      <p:ext uri="{BB962C8B-B14F-4D97-AF65-F5344CB8AC3E}">
        <p14:creationId xmlns:p14="http://schemas.microsoft.com/office/powerpoint/2010/main" val="304309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B92B635-2D44-4B5A-AE46-245863091A5C}"/>
              </a:ext>
            </a:extLst>
          </p:cNvPr>
          <p:cNvSpPr>
            <a:spLocks noGrp="1"/>
          </p:cNvSpPr>
          <p:nvPr>
            <p:ph idx="1"/>
          </p:nvPr>
        </p:nvSpPr>
        <p:spPr>
          <a:xfrm>
            <a:off x="506896" y="1540565"/>
            <a:ext cx="7941365" cy="4555435"/>
          </a:xfrm>
        </p:spPr>
        <p:txBody>
          <a:bodyPr>
            <a:normAutofit/>
          </a:bodyPr>
          <a:lstStyle/>
          <a:p>
            <a:pPr>
              <a:spcAft>
                <a:spcPts val="0"/>
              </a:spcAft>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“I think we could've done a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better job with the filming</a:t>
            </a:r>
            <a:r>
              <a:rPr lang="en-US" sz="2800" b="1" dirty="0">
                <a:latin typeface="Tahoma" panose="020B0604030504040204" pitchFamily="34" charset="0"/>
                <a:ea typeface="Tahoma" panose="020B0604030504040204" pitchFamily="34" charset="0"/>
                <a:cs typeface="Tahoma" panose="020B0604030504040204" pitchFamily="34" charset="0"/>
              </a:rPr>
              <a:t>. So just from a technical aspect, that's something that we could improve on. I would like to increase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documentary feel </a:t>
            </a:r>
            <a:r>
              <a:rPr lang="en-US" sz="2800" b="1" dirty="0">
                <a:latin typeface="Tahoma" panose="020B0604030504040204" pitchFamily="34" charset="0"/>
                <a:ea typeface="Tahoma" panose="020B0604030504040204" pitchFamily="34" charset="0"/>
                <a:cs typeface="Tahoma" panose="020B0604030504040204" pitchFamily="34" charset="0"/>
              </a:rPr>
              <a:t>of the MOOC. I don't like the MOOCs that are just a lecture being filmed, which I find those less interesting.”</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B36F8417-5BD4-489F-9B55-D853041521DD}"/>
              </a:ext>
            </a:extLst>
          </p:cNvPr>
          <p:cNvSpPr>
            <a:spLocks noGrp="1"/>
          </p:cNvSpPr>
          <p:nvPr>
            <p:ph type="sldNum" sz="quarter" idx="4"/>
          </p:nvPr>
        </p:nvSpPr>
        <p:spPr/>
        <p:txBody>
          <a:bodyPr/>
          <a:lstStyle/>
          <a:p>
            <a:fld id="{136F273C-9302-4EE3-8F13-E17C1857F5E7}" type="slidenum">
              <a:rPr lang="en-US" smtClean="0"/>
              <a:pPr/>
              <a:t>60</a:t>
            </a:fld>
            <a:endParaRPr lang="en-US" dirty="0"/>
          </a:p>
        </p:txBody>
      </p:sp>
      <p:sp>
        <p:nvSpPr>
          <p:cNvPr id="4" name="제목 3">
            <a:extLst>
              <a:ext uri="{FF2B5EF4-FFF2-40B4-BE49-F238E27FC236}">
                <a16:creationId xmlns:a16="http://schemas.microsoft.com/office/drawing/2014/main" id="{A1752541-0CE6-494F-8237-FCA5D75A26F4}"/>
              </a:ext>
            </a:extLst>
          </p:cNvPr>
          <p:cNvSpPr>
            <a:spLocks noGrp="1"/>
          </p:cNvSpPr>
          <p:nvPr>
            <p:ph type="ctrTitle"/>
          </p:nvPr>
        </p:nvSpPr>
        <p:spPr/>
        <p:txBody>
          <a:bodyPr/>
          <a:lstStyle/>
          <a:p>
            <a:r>
              <a:rPr lang="en-GB" sz="3200" dirty="0"/>
              <a:t>Areas for improvement</a:t>
            </a:r>
          </a:p>
        </p:txBody>
      </p:sp>
    </p:spTree>
    <p:extLst>
      <p:ext uri="{BB962C8B-B14F-4D97-AF65-F5344CB8AC3E}">
        <p14:creationId xmlns:p14="http://schemas.microsoft.com/office/powerpoint/2010/main" val="597206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B92B635-2D44-4B5A-AE46-245863091A5C}"/>
              </a:ext>
            </a:extLst>
          </p:cNvPr>
          <p:cNvSpPr>
            <a:spLocks noGrp="1"/>
          </p:cNvSpPr>
          <p:nvPr>
            <p:ph idx="1"/>
          </p:nvPr>
        </p:nvSpPr>
        <p:spPr>
          <a:xfrm>
            <a:off x="636106" y="1649895"/>
            <a:ext cx="7623312" cy="4257261"/>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 think some of the things about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interesting</a:t>
            </a:r>
            <a:r>
              <a:rPr lang="en-US" sz="2400" b="1" dirty="0">
                <a:latin typeface="Tahoma" panose="020B0604030504040204" pitchFamily="34" charset="0"/>
                <a:ea typeface="Tahoma" panose="020B0604030504040204" pitchFamily="34" charset="0"/>
                <a:cs typeface="Tahoma" panose="020B0604030504040204" pitchFamily="34" charset="0"/>
              </a:rPr>
              <a:t> activities [is] students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participate</a:t>
            </a:r>
            <a:r>
              <a:rPr lang="en-US" sz="2400" b="1" dirty="0">
                <a:latin typeface="Tahoma" panose="020B0604030504040204" pitchFamily="34" charset="0"/>
                <a:ea typeface="Tahoma" panose="020B0604030504040204" pitchFamily="34" charset="0"/>
                <a:cs typeface="Tahoma" panose="020B0604030504040204" pitchFamily="34" charset="0"/>
              </a:rPr>
              <a:t>. Otherwise, they feel really bored just watching videos and presentation[s]. They need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interaction</a:t>
            </a:r>
            <a:r>
              <a:rPr lang="en-US" sz="2400" b="1" dirty="0">
                <a:latin typeface="Tahoma" panose="020B0604030504040204" pitchFamily="34" charset="0"/>
                <a:ea typeface="Tahoma" panose="020B0604030504040204" pitchFamily="34" charset="0"/>
                <a:cs typeface="Tahoma" panose="020B0604030504040204" pitchFamily="34" charset="0"/>
              </a:rPr>
              <a:t>; they need to be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involved</a:t>
            </a:r>
            <a:r>
              <a:rPr lang="en-US" sz="2400" b="1" dirty="0">
                <a:latin typeface="Tahoma" panose="020B0604030504040204" pitchFamily="34" charset="0"/>
                <a:ea typeface="Tahoma" panose="020B0604030504040204" pitchFamily="34" charset="0"/>
                <a:cs typeface="Tahoma" panose="020B0604030504040204" pitchFamily="34" charset="0"/>
              </a:rPr>
              <a:t> and I think it's quite hard to keep people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engaged</a:t>
            </a:r>
            <a:r>
              <a:rPr lang="en-US" sz="2400" b="1" dirty="0">
                <a:latin typeface="Tahoma" panose="020B0604030504040204" pitchFamily="34" charset="0"/>
                <a:ea typeface="Tahoma" panose="020B0604030504040204" pitchFamily="34" charset="0"/>
                <a:cs typeface="Tahoma" panose="020B0604030504040204" pitchFamily="34" charset="0"/>
              </a:rPr>
              <a:t>, especially when they're working. We did some training on filming, so…a professional came in and told us how to be so on camera performance things like that which is quite helpful.”</a:t>
            </a:r>
          </a:p>
          <a:p>
            <a:endParaRPr lang="en-GB" dirty="0"/>
          </a:p>
        </p:txBody>
      </p:sp>
      <p:sp>
        <p:nvSpPr>
          <p:cNvPr id="3" name="슬라이드 번호 개체 틀 2">
            <a:extLst>
              <a:ext uri="{FF2B5EF4-FFF2-40B4-BE49-F238E27FC236}">
                <a16:creationId xmlns:a16="http://schemas.microsoft.com/office/drawing/2014/main" id="{B36F8417-5BD4-489F-9B55-D853041521DD}"/>
              </a:ext>
            </a:extLst>
          </p:cNvPr>
          <p:cNvSpPr>
            <a:spLocks noGrp="1"/>
          </p:cNvSpPr>
          <p:nvPr>
            <p:ph type="sldNum" sz="quarter" idx="4"/>
          </p:nvPr>
        </p:nvSpPr>
        <p:spPr/>
        <p:txBody>
          <a:bodyPr/>
          <a:lstStyle/>
          <a:p>
            <a:fld id="{136F273C-9302-4EE3-8F13-E17C1857F5E7}" type="slidenum">
              <a:rPr lang="en-US" smtClean="0"/>
              <a:pPr/>
              <a:t>61</a:t>
            </a:fld>
            <a:endParaRPr lang="en-US" dirty="0"/>
          </a:p>
        </p:txBody>
      </p:sp>
      <p:sp>
        <p:nvSpPr>
          <p:cNvPr id="4" name="제목 3">
            <a:extLst>
              <a:ext uri="{FF2B5EF4-FFF2-40B4-BE49-F238E27FC236}">
                <a16:creationId xmlns:a16="http://schemas.microsoft.com/office/drawing/2014/main" id="{A1752541-0CE6-494F-8237-FCA5D75A26F4}"/>
              </a:ext>
            </a:extLst>
          </p:cNvPr>
          <p:cNvSpPr>
            <a:spLocks noGrp="1"/>
          </p:cNvSpPr>
          <p:nvPr>
            <p:ph type="ctrTitle"/>
          </p:nvPr>
        </p:nvSpPr>
        <p:spPr/>
        <p:txBody>
          <a:bodyPr/>
          <a:lstStyle/>
          <a:p>
            <a:r>
              <a:rPr lang="en-GB" sz="3200" dirty="0"/>
              <a:t>Areas for improvement</a:t>
            </a:r>
          </a:p>
        </p:txBody>
      </p:sp>
    </p:spTree>
    <p:extLst>
      <p:ext uri="{BB962C8B-B14F-4D97-AF65-F5344CB8AC3E}">
        <p14:creationId xmlns:p14="http://schemas.microsoft.com/office/powerpoint/2010/main" val="3310398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808F9E7-D51D-46A6-89D0-1B6D3C04F6D1}"/>
              </a:ext>
            </a:extLst>
          </p:cNvPr>
          <p:cNvSpPr>
            <a:spLocks noGrp="1"/>
          </p:cNvSpPr>
          <p:nvPr>
            <p:ph idx="1"/>
          </p:nvPr>
        </p:nvSpPr>
        <p:spPr>
          <a:xfrm>
            <a:off x="564203" y="1603416"/>
            <a:ext cx="8015594" cy="5022583"/>
          </a:xfrm>
        </p:spPr>
        <p:txBody>
          <a:bodyPr>
            <a:normAutofit/>
          </a:bodyPr>
          <a:lstStyle/>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could probably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improve the assessment</a:t>
            </a:r>
            <a:r>
              <a:rPr lang="en-US" sz="2400" b="1" dirty="0">
                <a:latin typeface="Tahoma" panose="020B0604030504040204" pitchFamily="34" charset="0"/>
                <a:ea typeface="Tahoma" panose="020B0604030504040204" pitchFamily="34" charset="0"/>
                <a:cs typeface="Tahoma" panose="020B0604030504040204" pitchFamily="34" charset="0"/>
              </a:rPr>
              <a:t>. I don't know how much students get out of it. The purpose of assessment in regular classes is two-fold, rank students and incentivize them to pay attention. I don't know whether we need [it in a MOOC]…It doesn't serve much of a purpose of MOOC compared to regular classes and which means that we used other ways—help them write papers or something could help them more is just that brings in technical challenges in terms of grading.”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5E28733D-04E4-4C15-A06F-9B0887ED151D}"/>
              </a:ext>
            </a:extLst>
          </p:cNvPr>
          <p:cNvSpPr>
            <a:spLocks noGrp="1"/>
          </p:cNvSpPr>
          <p:nvPr>
            <p:ph type="sldNum" sz="quarter" idx="4"/>
          </p:nvPr>
        </p:nvSpPr>
        <p:spPr/>
        <p:txBody>
          <a:bodyPr/>
          <a:lstStyle/>
          <a:p>
            <a:fld id="{136F273C-9302-4EE3-8F13-E17C1857F5E7}" type="slidenum">
              <a:rPr lang="en-US" smtClean="0"/>
              <a:pPr/>
              <a:t>62</a:t>
            </a:fld>
            <a:endParaRPr lang="en-US" dirty="0"/>
          </a:p>
        </p:txBody>
      </p:sp>
      <p:sp>
        <p:nvSpPr>
          <p:cNvPr id="5" name="TextBox 4">
            <a:extLst>
              <a:ext uri="{FF2B5EF4-FFF2-40B4-BE49-F238E27FC236}">
                <a16:creationId xmlns:a16="http://schemas.microsoft.com/office/drawing/2014/main" id="{644FCB54-F77B-4B58-B979-CE92355F0C39}"/>
              </a:ext>
            </a:extLst>
          </p:cNvPr>
          <p:cNvSpPr txBox="1"/>
          <p:nvPr/>
        </p:nvSpPr>
        <p:spPr>
          <a:xfrm>
            <a:off x="397566" y="536713"/>
            <a:ext cx="4924746" cy="584775"/>
          </a:xfrm>
          <a:prstGeom prst="rect">
            <a:avLst/>
          </a:prstGeom>
          <a:noFill/>
        </p:spPr>
        <p:txBody>
          <a:bodyPr wrap="none" rtlCol="0">
            <a:spAutoFit/>
          </a:bodyPr>
          <a:lstStyle/>
          <a:p>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Areas for improvement</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4404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824948"/>
            <a:ext cx="9094799" cy="2305878"/>
          </a:xfrm>
        </p:spPr>
        <p:txBody>
          <a:bodyPr/>
          <a:lstStyle/>
          <a:p>
            <a:pPr algn="ctr"/>
            <a:r>
              <a:rPr lang="en-US" sz="6000" dirty="0"/>
              <a:t>Discussion</a:t>
            </a:r>
          </a:p>
        </p:txBody>
      </p:sp>
      <p:pic>
        <p:nvPicPr>
          <p:cNvPr id="4" name="Picture 3">
            <a:extLst>
              <a:ext uri="{FF2B5EF4-FFF2-40B4-BE49-F238E27FC236}">
                <a16:creationId xmlns:a16="http://schemas.microsoft.com/office/drawing/2014/main" id="{52A9C213-9EA2-4DD0-A4E8-0C2D305ED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82" y="2776918"/>
            <a:ext cx="6231835" cy="3256134"/>
          </a:xfrm>
          <a:prstGeom prst="rect">
            <a:avLst/>
          </a:prstGeom>
        </p:spPr>
      </p:pic>
    </p:spTree>
    <p:extLst>
      <p:ext uri="{BB962C8B-B14F-4D97-AF65-F5344CB8AC3E}">
        <p14:creationId xmlns:p14="http://schemas.microsoft.com/office/powerpoint/2010/main" val="2054805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17169" y="1322494"/>
            <a:ext cx="8015594" cy="5022583"/>
          </a:xfrm>
        </p:spPr>
        <p:txBody>
          <a:bodyPr>
            <a:norm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Few MOOC instructors received training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prior to their first MOOC teaching experience.</a:t>
            </a:r>
          </a:p>
          <a:p>
            <a:r>
              <a:rPr lang="en-US" sz="2400" b="1" dirty="0">
                <a:latin typeface="Tahoma" panose="020B0604030504040204" pitchFamily="34" charset="0"/>
                <a:ea typeface="Tahoma" panose="020B0604030504040204" pitchFamily="34" charset="0"/>
                <a:cs typeface="Tahoma" panose="020B0604030504040204" pitchFamily="34" charset="0"/>
              </a:rPr>
              <a:t>Instructors’ motivation to teach MOOCs were mostly explained by their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intrinsic motivation</a:t>
            </a:r>
            <a:r>
              <a:rPr lang="en-US" sz="2400" b="1"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400" dirty="0"/>
              <a:t> </a:t>
            </a:r>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64</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Discussion</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표 1">
            <a:extLst>
              <a:ext uri="{FF2B5EF4-FFF2-40B4-BE49-F238E27FC236}">
                <a16:creationId xmlns:a16="http://schemas.microsoft.com/office/drawing/2014/main" id="{C19DC389-67FA-48AC-B99E-2EEE65EE0BFF}"/>
              </a:ext>
            </a:extLst>
          </p:cNvPr>
          <p:cNvGraphicFramePr>
            <a:graphicFrameLocks noGrp="1"/>
          </p:cNvGraphicFramePr>
          <p:nvPr>
            <p:extLst>
              <p:ext uri="{D42A27DB-BD31-4B8C-83A1-F6EECF244321}">
                <p14:modId xmlns:p14="http://schemas.microsoft.com/office/powerpoint/2010/main" val="3998131371"/>
              </p:ext>
            </p:extLst>
          </p:nvPr>
        </p:nvGraphicFramePr>
        <p:xfrm>
          <a:off x="933221" y="3424551"/>
          <a:ext cx="7599542" cy="2381531"/>
        </p:xfrm>
        <a:graphic>
          <a:graphicData uri="http://schemas.openxmlformats.org/drawingml/2006/table">
            <a:tbl>
              <a:tblPr firstRow="1" bandRow="1">
                <a:tableStyleId>{5C22544A-7EE6-4342-B048-85BDC9FD1C3A}</a:tableStyleId>
              </a:tblPr>
              <a:tblGrid>
                <a:gridCol w="1975555">
                  <a:extLst>
                    <a:ext uri="{9D8B030D-6E8A-4147-A177-3AD203B41FA5}">
                      <a16:colId xmlns:a16="http://schemas.microsoft.com/office/drawing/2014/main" val="1899237455"/>
                    </a:ext>
                  </a:extLst>
                </a:gridCol>
                <a:gridCol w="5623987">
                  <a:extLst>
                    <a:ext uri="{9D8B030D-6E8A-4147-A177-3AD203B41FA5}">
                      <a16:colId xmlns:a16="http://schemas.microsoft.com/office/drawing/2014/main" val="3079645109"/>
                    </a:ext>
                  </a:extLst>
                </a:gridCol>
              </a:tblGrid>
              <a:tr h="1375691">
                <a:tc>
                  <a:txBody>
                    <a:bodyPr/>
                    <a:lstStyle/>
                    <a:p>
                      <a:pPr algn="ctr"/>
                      <a:endParaRPr lang="en-US" sz="2000" b="0" dirty="0">
                        <a:latin typeface="Tahoma" panose="020B0604030504040204" pitchFamily="34" charset="0"/>
                        <a:ea typeface="Tahoma" panose="020B0604030504040204" pitchFamily="34" charset="0"/>
                        <a:cs typeface="Tahoma" panose="020B0604030504040204" pitchFamily="34" charset="0"/>
                      </a:endParaRPr>
                    </a:p>
                    <a:p>
                      <a:pPr algn="ctr"/>
                      <a:r>
                        <a:rPr lang="en-US" sz="2000" b="0" dirty="0">
                          <a:latin typeface="Tahoma" panose="020B0604030504040204" pitchFamily="34" charset="0"/>
                          <a:ea typeface="Tahoma" panose="020B0604030504040204" pitchFamily="34" charset="0"/>
                          <a:cs typeface="Tahoma" panose="020B0604030504040204" pitchFamily="34" charset="0"/>
                        </a:rPr>
                        <a:t>Intrinsic motivation </a:t>
                      </a:r>
                      <a:endParaRPr lang="en-GB" sz="2000"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Interest in new learning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Service to the public and community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Desire to promote subject matter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Personal growth and development</a:t>
                      </a:r>
                    </a:p>
                  </a:txBody>
                  <a:tcPr/>
                </a:tc>
                <a:extLst>
                  <a:ext uri="{0D108BD9-81ED-4DB2-BD59-A6C34878D82A}">
                    <a16:rowId xmlns:a16="http://schemas.microsoft.com/office/drawing/2014/main" val="577562074"/>
                  </a:ext>
                </a:extLst>
              </a:tr>
              <a:tr h="877527">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dirty="0">
                          <a:latin typeface="Tahoma" panose="020B0604030504040204" pitchFamily="34" charset="0"/>
                          <a:ea typeface="Tahoma" panose="020B0604030504040204" pitchFamily="34" charset="0"/>
                          <a:cs typeface="Tahoma" panose="020B0604030504040204" pitchFamily="34" charset="0"/>
                        </a:rPr>
                        <a:t>Extrinsic motivation</a:t>
                      </a:r>
                    </a:p>
                  </a:txBody>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Financial incentives and course release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Research purposes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Institutional goals</a:t>
                      </a:r>
                      <a:endParaRPr lang="en-GB" sz="2000" b="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952611411"/>
                  </a:ext>
                </a:extLst>
              </a:tr>
            </a:tbl>
          </a:graphicData>
        </a:graphic>
      </p:graphicFrame>
    </p:spTree>
    <p:extLst>
      <p:ext uri="{BB962C8B-B14F-4D97-AF65-F5344CB8AC3E}">
        <p14:creationId xmlns:p14="http://schemas.microsoft.com/office/powerpoint/2010/main" val="1159629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450495" y="1547329"/>
            <a:ext cx="8243009" cy="5022583"/>
          </a:xfrm>
        </p:spPr>
        <p:txBody>
          <a:bodyPr>
            <a:noAutofit/>
          </a:bodyPr>
          <a:lstStyle/>
          <a:p>
            <a:pPr marL="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3. A MOOC is perceived as an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effective way to network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with professionals who have the same academic interests.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4.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Promoting the institutions’ interests </a:t>
            </a:r>
            <a:r>
              <a:rPr lang="en-US" sz="2000" b="1" dirty="0">
                <a:latin typeface="Tahoma" panose="020B0604030504040204" pitchFamily="34" charset="0"/>
                <a:ea typeface="Tahoma" panose="020B0604030504040204" pitchFamily="34" charset="0"/>
                <a:cs typeface="Tahoma" panose="020B0604030504040204" pitchFamily="34" charset="0"/>
              </a:rPr>
              <a:t>was also found to be motivation for MOOC instructors.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5.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Primary frustrations </a:t>
            </a:r>
            <a:r>
              <a:rPr lang="en-US" sz="2000" b="1" dirty="0">
                <a:latin typeface="Tahoma" panose="020B0604030504040204" pitchFamily="34" charset="0"/>
                <a:ea typeface="Tahoma" panose="020B0604030504040204" pitchFamily="34" charset="0"/>
                <a:cs typeface="Tahoma" panose="020B0604030504040204" pitchFamily="34" charset="0"/>
              </a:rPr>
              <a:t>of MOOC instructors include…</a:t>
            </a:r>
          </a:p>
          <a:p>
            <a:pPr marL="400050" lvl="1" indent="0">
              <a:buNone/>
            </a:pPr>
            <a:r>
              <a:rPr lang="en-US" b="1" dirty="0">
                <a:latin typeface="Tahoma" panose="020B0604030504040204" pitchFamily="34" charset="0"/>
                <a:ea typeface="Tahoma" panose="020B0604030504040204" pitchFamily="34" charset="0"/>
                <a:cs typeface="Tahoma" panose="020B0604030504040204" pitchFamily="34" charset="0"/>
              </a:rPr>
              <a:t>- The low level of interaction with students</a:t>
            </a:r>
          </a:p>
          <a:p>
            <a:pPr marL="400050" lvl="1" indent="0">
              <a:buNone/>
            </a:pPr>
            <a:r>
              <a:rPr lang="en-US" b="1" dirty="0">
                <a:latin typeface="Tahoma" panose="020B0604030504040204" pitchFamily="34" charset="0"/>
                <a:ea typeface="Tahoma" panose="020B0604030504040204" pitchFamily="34" charset="0"/>
                <a:cs typeface="Tahoma" panose="020B0604030504040204" pitchFamily="34" charset="0"/>
              </a:rPr>
              <a:t>- Lack of recognition for the time for developing and teaching MOOCS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6.  MOOC instructors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wanted to learn more </a:t>
            </a:r>
            <a:r>
              <a:rPr lang="en-US" sz="2000" b="1" dirty="0">
                <a:latin typeface="Tahoma" panose="020B0604030504040204" pitchFamily="34" charset="0"/>
                <a:ea typeface="Tahoma" panose="020B0604030504040204" pitchFamily="34" charset="0"/>
                <a:cs typeface="Tahoma" panose="020B0604030504040204" pitchFamily="34" charset="0"/>
              </a:rPr>
              <a:t>about how to deliver MOOCs effectively!</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4"/>
          </p:nvPr>
        </p:nvSpPr>
        <p:spPr/>
        <p:txBody>
          <a:bodyPr/>
          <a:lstStyle/>
          <a:p>
            <a:fld id="{136F273C-9302-4EE3-8F13-E17C1857F5E7}" type="slidenum">
              <a:rPr lang="en-US" smtClean="0"/>
              <a:pPr/>
              <a:t>65</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Discussion</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205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Any Questions?</a:t>
            </a:r>
            <a:endParaRPr lang="en-US" sz="6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665923" y="3876375"/>
            <a:ext cx="8255964" cy="31061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1800" dirty="0">
                <a:latin typeface="Tahoma" panose="020B0604030504040204" pitchFamily="34" charset="0"/>
                <a:ea typeface="Tahoma" panose="020B0604030504040204" pitchFamily="34" charset="0"/>
                <a:cs typeface="Tahoma" panose="020B0604030504040204" pitchFamily="34" charset="0"/>
              </a:rPr>
              <a:t>Curtis Bonk</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800" dirty="0">
                <a:latin typeface="Tahoma" panose="020B0604030504040204" pitchFamily="34" charset="0"/>
                <a:ea typeface="Tahoma" panose="020B0604030504040204" pitchFamily="34" charset="0"/>
                <a:cs typeface="Tahoma" panose="020B0604030504040204" pitchFamily="34" charset="0"/>
              </a:rPr>
              <a:t> cjbonk@Indiana.edu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Min Young Doo| scion2006@gmail.com</a:t>
            </a:r>
          </a:p>
          <a:p>
            <a:pPr algn="ctr">
              <a:lnSpc>
                <a:spcPct val="150000"/>
              </a:lnSpc>
            </a:pPr>
            <a:r>
              <a:rPr lang="en-US" sz="1800" dirty="0">
                <a:latin typeface="Tahoma" panose="020B0604030504040204" pitchFamily="34" charset="0"/>
                <a:ea typeface="Tahoma" panose="020B0604030504040204" pitchFamily="34" charset="0"/>
                <a:cs typeface="Tahoma" panose="020B0604030504040204" pitchFamily="34" charset="0"/>
              </a:rPr>
              <a:t>Meina Zhu</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meinzhu@iu.edu</a:t>
            </a: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Ying Ting| yingtang@hku.hk</a:t>
            </a:r>
          </a:p>
          <a:p>
            <a:pPr algn="ctr">
              <a:lnSpc>
                <a:spcPct val="150000"/>
              </a:lnSpc>
            </a:pPr>
            <a:r>
              <a:rPr lang="en-US" sz="2000" kern="1200" dirty="0">
                <a:solidFill>
                  <a:srgbClr val="FFFF00"/>
                </a:solidFill>
                <a:latin typeface="Tahoma" panose="020B0604030504040204" pitchFamily="34" charset="0"/>
                <a:ea typeface="Tahoma" panose="020B0604030504040204" pitchFamily="34" charset="0"/>
                <a:cs typeface="Tahoma" panose="020B0604030504040204" pitchFamily="34" charset="0"/>
              </a:rPr>
              <a:t>Slides at TrainingShare.com: http://www.trainingshare.com (go to “Archived Talks”) </a:t>
            </a:r>
          </a:p>
          <a:p>
            <a:pPr algn="ctr">
              <a:lnSpc>
                <a:spcPct val="150000"/>
              </a:lnSpc>
            </a:pPr>
            <a:endParaRPr lang="en-US" sz="36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Poll #1: Who in here has taken a MOOC?</a:t>
            </a:r>
            <a:b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Some Weird Things Going On…</a:t>
            </a:r>
          </a:p>
        </p:txBody>
      </p:sp>
      <p:pic>
        <p:nvPicPr>
          <p:cNvPr id="5" name="Picture 4">
            <a:extLst>
              <a:ext uri="{FF2B5EF4-FFF2-40B4-BE49-F238E27FC236}">
                <a16:creationId xmlns:a16="http://schemas.microsoft.com/office/drawing/2014/main" id="{542CE386-1142-4979-A5B3-BED600626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472" y="2523744"/>
            <a:ext cx="3464454" cy="3816230"/>
          </a:xfrm>
          <a:prstGeom prst="rect">
            <a:avLst/>
          </a:prstGeom>
        </p:spPr>
      </p:pic>
      <p:pic>
        <p:nvPicPr>
          <p:cNvPr id="7" name="Picture 6">
            <a:extLst>
              <a:ext uri="{FF2B5EF4-FFF2-40B4-BE49-F238E27FC236}">
                <a16:creationId xmlns:a16="http://schemas.microsoft.com/office/drawing/2014/main" id="{4741B383-26DD-4E16-BCB8-DACBADFE4913}"/>
              </a:ext>
            </a:extLst>
          </p:cNvPr>
          <p:cNvPicPr>
            <a:picLocks noChangeAspect="1"/>
          </p:cNvPicPr>
          <p:nvPr/>
        </p:nvPicPr>
        <p:blipFill rotWithShape="1">
          <a:blip r:embed="rId3"/>
          <a:srcRect l="11417" t="16552" r="8663" b="689"/>
          <a:stretch/>
        </p:blipFill>
        <p:spPr>
          <a:xfrm>
            <a:off x="422031" y="2523744"/>
            <a:ext cx="4871042" cy="3833446"/>
          </a:xfrm>
          <a:prstGeom prst="rect">
            <a:avLst/>
          </a:prstGeom>
        </p:spPr>
      </p:pic>
      <p:pic>
        <p:nvPicPr>
          <p:cNvPr id="8" name="Picture 7">
            <a:extLst>
              <a:ext uri="{FF2B5EF4-FFF2-40B4-BE49-F238E27FC236}">
                <a16:creationId xmlns:a16="http://schemas.microsoft.com/office/drawing/2014/main" id="{FA8A3D7C-BECC-497B-9E23-A4D16CBB328A}"/>
              </a:ext>
            </a:extLst>
          </p:cNvPr>
          <p:cNvPicPr>
            <a:picLocks noChangeAspect="1"/>
          </p:cNvPicPr>
          <p:nvPr/>
        </p:nvPicPr>
        <p:blipFill rotWithShape="1">
          <a:blip r:embed="rId4">
            <a:extLst>
              <a:ext uri="{28A0092B-C50C-407E-A947-70E740481C1C}">
                <a14:useLocalDpi xmlns:a14="http://schemas.microsoft.com/office/drawing/2010/main" val="0"/>
              </a:ext>
            </a:extLst>
          </a:blip>
          <a:srcRect t="21093" r="2255"/>
          <a:stretch/>
        </p:blipFill>
        <p:spPr>
          <a:xfrm>
            <a:off x="680913" y="4912779"/>
            <a:ext cx="1797353" cy="815541"/>
          </a:xfrm>
          <a:prstGeom prst="rect">
            <a:avLst/>
          </a:prstGeom>
        </p:spPr>
      </p:pic>
      <p:pic>
        <p:nvPicPr>
          <p:cNvPr id="10" name="Picture 9">
            <a:extLst>
              <a:ext uri="{FF2B5EF4-FFF2-40B4-BE49-F238E27FC236}">
                <a16:creationId xmlns:a16="http://schemas.microsoft.com/office/drawing/2014/main" id="{FFBF417A-B574-439A-BBE1-A73741E603C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824" y="5033577"/>
            <a:ext cx="765258" cy="573944"/>
          </a:xfrm>
          <a:prstGeom prst="rect">
            <a:avLst/>
          </a:prstGeom>
        </p:spPr>
      </p:pic>
    </p:spTree>
    <p:extLst>
      <p:ext uri="{BB962C8B-B14F-4D97-AF65-F5344CB8AC3E}">
        <p14:creationId xmlns:p14="http://schemas.microsoft.com/office/powerpoint/2010/main" val="35429501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a:spLocks noGrp="1"/>
          </p:cNvSpPr>
          <p:nvPr>
            <p:ph type="ctrTitle"/>
          </p:nvPr>
        </p:nvSpPr>
        <p:spPr>
          <a:xfrm>
            <a:off x="656491" y="1070077"/>
            <a:ext cx="8040248" cy="1066835"/>
          </a:xfrm>
        </p:spPr>
        <p:txBody>
          <a:bodyPr>
            <a:normAutofit fontScale="90000"/>
          </a:bodyPr>
          <a:lstStyle/>
          <a:p>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#1…We’re Teaching the World</a:t>
            </a:r>
            <a:b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2018</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Sarah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Fister</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Gale, CLO</a:t>
            </a:r>
            <a:b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https://magazine.clomedia.com/issue/october-2018/teaching-the-world/</a:t>
            </a: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https://magazine.clomedia.com/issue/october-2018/</a:t>
            </a: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92F0316-6D9B-41B7-80BC-F3161BFAB192}"/>
              </a:ext>
            </a:extLst>
          </p:cNvPr>
          <p:cNvPicPr>
            <a:picLocks noChangeAspect="1"/>
          </p:cNvPicPr>
          <p:nvPr/>
        </p:nvPicPr>
        <p:blipFill rotWithShape="1">
          <a:blip r:embed="rId4"/>
          <a:srcRect l="215" t="12222"/>
          <a:stretch/>
        </p:blipFill>
        <p:spPr>
          <a:xfrm>
            <a:off x="4572000" y="3066985"/>
            <a:ext cx="4572000" cy="3400103"/>
          </a:xfrm>
          <a:prstGeom prst="rect">
            <a:avLst/>
          </a:prstGeom>
        </p:spPr>
      </p:pic>
      <p:pic>
        <p:nvPicPr>
          <p:cNvPr id="8" name="Picture 7">
            <a:extLst>
              <a:ext uri="{FF2B5EF4-FFF2-40B4-BE49-F238E27FC236}">
                <a16:creationId xmlns:a16="http://schemas.microsoft.com/office/drawing/2014/main" id="{61FAC8D0-435B-4746-BC19-324945CA1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66985"/>
            <a:ext cx="4572000" cy="3376452"/>
          </a:xfrm>
          <a:prstGeom prst="rect">
            <a:avLst/>
          </a:prstGeom>
        </p:spPr>
      </p:pic>
    </p:spTree>
    <p:extLst>
      <p:ext uri="{BB962C8B-B14F-4D97-AF65-F5344CB8AC3E}">
        <p14:creationId xmlns:p14="http://schemas.microsoft.com/office/powerpoint/2010/main" val="16710781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23149</TotalTime>
  <Words>1890</Words>
  <Application>Microsoft Office PowerPoint</Application>
  <PresentationFormat>On-screen Show (4:3)</PresentationFormat>
  <Paragraphs>233</Paragraphs>
  <Slides>66</Slides>
  <Notes>14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66</vt:i4>
      </vt:variant>
    </vt:vector>
  </HeadingPairs>
  <TitlesOfParts>
    <vt:vector size="79" baseType="lpstr">
      <vt:lpstr>Arial</vt:lpstr>
      <vt:lpstr>BentonSansCond Light</vt:lpstr>
      <vt:lpstr>Berlin Sans FB Demi</vt:lpstr>
      <vt:lpstr>Calibri</vt:lpstr>
      <vt:lpstr>Georgia Pro Cond</vt:lpstr>
      <vt:lpstr>Lucida Bright</vt:lpstr>
      <vt:lpstr>Tahoma</vt:lpstr>
      <vt:lpstr>Wingdings</vt:lpstr>
      <vt:lpstr>IU theme</vt:lpstr>
      <vt:lpstr>13_Office Theme</vt:lpstr>
      <vt:lpstr>70_Office Theme</vt:lpstr>
      <vt:lpstr>12_Office Theme</vt:lpstr>
      <vt:lpstr>22_Office Theme</vt:lpstr>
      <vt:lpstr>MOOC Instructor Motivation and Career and Professional Development </vt:lpstr>
      <vt:lpstr>PowerPoint Presentation</vt:lpstr>
      <vt:lpstr>February 27, 2019 Why 'The Future Is Asian' Should Inform Your University's Strategy Joshua Kim, Inside Higher Ed https://www.insidehighered.com/blogs/technology-and-learning/why-future-asian-should-inform-your-universitys-strategy  Today, there are about 70 million East Asian and Pacific students enrolled in postsecondary education.  By 2040, that number is projected to rise to 257 million.</vt:lpstr>
      <vt:lpstr>February 27, 2019 Thinking About 'Massification of Higher Education Revisited’ Joshua Kim, Inside Higher Ed https://www.insidehighered.com/blogs/technology-and-learning/thinking-about-massification-higher-education-revisited%E2%80%99 </vt:lpstr>
      <vt:lpstr>March 6, 2019 The Maturing MOOC Ray Schroeder, Inside Higher Ed https://www.insidehighered.com/digital-learning/blogs/online-trending-now/maturing-mooc </vt:lpstr>
      <vt:lpstr>PowerPoint Presentation</vt:lpstr>
      <vt:lpstr>Polls</vt:lpstr>
      <vt:lpstr>Some Weird Things Going On…</vt:lpstr>
      <vt:lpstr>Weirdness #1…We’re Teaching the World October, 2018 Sarah Fister Gale, CLO https://magazine.clomedia.com/issue/october-2018/teaching-the-world/  https://magazine.clomedia.com/issue/october-2018/ </vt:lpstr>
      <vt:lpstr>Weirdness #2: Your Friends are doing MOOCs June 15, 2017 Massive List of MOOC Providers Around The World, Class Central JMOOC, K-MOOC, and T-MOOC? https://www.class-central.com/report/mooc-providers-list/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December 7, 2018 Reinventing the College Degree: A Future with Modular Credentials IBL News https://iblnews.org/2018/12/07/reinventing-the-college-degree-a-future-with-modular-credentials/ </vt:lpstr>
      <vt:lpstr>January 20, 2016 Coursera Specializations https://www.coursera.org/browse?utm_medium=email&amp;utm_source=marketing&amp;utm_campaign=aUAR4L-fEeW6i-NodUB9Qw&amp;languages=en </vt:lpstr>
      <vt:lpstr>October 30, 2017 MOOCs ramp up new fields Report: 59% of employed data scientists learned skills on their own or via a MOOC Alison DeNisco Rayome https://www.techrepublic.com/article/report-59-of-employed-data-scientists-learned-skills-on-their-own-or-via-a-mooc/ </vt:lpstr>
      <vt:lpstr>October 12, 2018 Microcredentials and Nanodegrees Learning is More on Modular edX Expands MicroMasters Programs With Data Science (“nanodegrees”) Digital Leadership and More, Sri Ravipati, Campus Technology https://campustechnology.com/articles/2017/03/01/edx-expands-micromasters-programs-with-data-science-digital-leadership-and-more.aspx Lindsey McKenzie, Inside Higher Ed https://www.insidehighered.com/news/2018/10/12/edx-launches-nine-low-cost-online-degrees </vt:lpstr>
      <vt:lpstr>January 9, 2018 MicroMaster’s Degrees Learning is More on Modular MIT launches MITx MicroMasters in Principles of Manufacturing, MIT Open Learning http://news.mit.edu/2018/mit-launches-new-mitx-micromasters-program-principles-manufacturing-0109 </vt:lpstr>
      <vt:lpstr>March 4, 2019 35+ Legit Master’s Degrees You Can Now Earn Completely Online Laurie Pickard, Class Central https://www.class-central.com/report/mooc-based-masters-degree/ </vt:lpstr>
      <vt:lpstr>February 27, 2019 MOOCs and the Master's Degree Dian Schaffhauser, Campus Technology https://campustechnology.com/articles/2019/02/27/moocs-and-the-masters-degree.aspx </vt:lpstr>
      <vt:lpstr>MOOC Trends and Recent Data</vt:lpstr>
      <vt:lpstr>PowerPoint Presentation</vt:lpstr>
      <vt:lpstr>PowerPoint Presentation</vt:lpstr>
      <vt:lpstr>PowerPoint Presentation</vt:lpstr>
      <vt:lpstr>PowerPoint Presentation</vt:lpstr>
      <vt:lpstr>PowerPoint Presentation</vt:lpstr>
      <vt:lpstr>June 19, 2018 How Blockbuster MOOCs Could Shape the Future of Teaching Jeffrey R. Young, EdSurge https://www.edsurge.com/news/2018-06-19-how-blockbuster-moocs-could-shape-the-future-of-teaching </vt:lpstr>
      <vt:lpstr>MOOC Research</vt:lpstr>
      <vt:lpstr>PowerPoint Presentation</vt:lpstr>
      <vt:lpstr>Quotes: Veletsianos et al. (2015-2016)</vt:lpstr>
      <vt:lpstr>PowerPoint Presentation</vt:lpstr>
      <vt:lpstr>Research Methods  (Meina, Sari, &amp; Lee, 2018)</vt:lpstr>
      <vt:lpstr>PowerPoint Presentation</vt:lpstr>
      <vt:lpstr>Problem Statement</vt:lpstr>
      <vt:lpstr>June 19, 2018 How Blockbuster MOOCs Could Shape the Future of Teaching Jeffrey R. Young, EdSurge https://www.edsurge.com/news/2018-06-19-how-blockbuster-moocs-could-shape-the-future-of-teaching </vt:lpstr>
      <vt:lpstr>Research questions</vt:lpstr>
      <vt:lpstr>Methodology</vt:lpstr>
      <vt:lpstr>Methodology</vt:lpstr>
      <vt:lpstr>Methodology</vt:lpstr>
      <vt:lpstr>PowerPoint Presentation</vt:lpstr>
      <vt:lpstr>Research Findings</vt:lpstr>
      <vt:lpstr>1. Support for teaching MOOCs</vt:lpstr>
      <vt:lpstr>2. Motivation for teaching MOOCs</vt:lpstr>
      <vt:lpstr>2. Motivation for teaching MOOCs</vt:lpstr>
      <vt:lpstr>Quote from an interviewee:</vt:lpstr>
      <vt:lpstr>Quote from an interviewee:</vt:lpstr>
      <vt:lpstr>Quote from an interviewee:</vt:lpstr>
      <vt:lpstr>3. Expected benefits of teaching MOOCs</vt:lpstr>
      <vt:lpstr>Quote from an interviewee:</vt:lpstr>
      <vt:lpstr>Quote from an interviewee:</vt:lpstr>
      <vt:lpstr>Quote from an interviewee:</vt:lpstr>
      <vt:lpstr>4. How did participants learn about creating MOOCs</vt:lpstr>
      <vt:lpstr>5. The ways of helping or training other MOOC Instructors</vt:lpstr>
      <vt:lpstr>Areas for improvement</vt:lpstr>
      <vt:lpstr>Areas for improvement</vt:lpstr>
      <vt:lpstr>PowerPoint Presentation</vt:lpstr>
      <vt:lpstr>Discussion</vt:lpstr>
      <vt:lpstr>Discussion</vt:lpstr>
      <vt:lpstr>Discussion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825</cp:revision>
  <cp:lastPrinted>2019-01-27T20:34:35Z</cp:lastPrinted>
  <dcterms:created xsi:type="dcterms:W3CDTF">2017-10-19T12:45:28Z</dcterms:created>
  <dcterms:modified xsi:type="dcterms:W3CDTF">2019-03-14T06:02:04Z</dcterms:modified>
</cp:coreProperties>
</file>