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</p:sldIdLst>
  <p:sldSz cy="5143500" cx="9144000"/>
  <p:notesSz cx="6858000" cy="9144000"/>
  <p:embeddedFontLst>
    <p:embeddedFont>
      <p:font typeface="Raleway"/>
      <p:regular r:id="rId66"/>
      <p:bold r:id="rId67"/>
      <p:italic r:id="rId68"/>
      <p:boldItalic r:id="rId69"/>
    </p:embeddedFont>
    <p:embeddedFont>
      <p:font typeface="Architects Daughter"/>
      <p:regular r:id="rId70"/>
    </p:embeddedFont>
    <p:embeddedFont>
      <p:font typeface="Roboto"/>
      <p:regular r:id="rId71"/>
      <p:bold r:id="rId72"/>
      <p:italic r:id="rId73"/>
      <p:boldItalic r:id="rId74"/>
    </p:embeddedFont>
    <p:embeddedFont>
      <p:font typeface="Tahoma"/>
      <p:regular r:id="rId75"/>
      <p:bold r:id="rId76"/>
    </p:embeddedFont>
    <p:embeddedFont>
      <p:font typeface="Gill Sans"/>
      <p:regular r:id="rId77"/>
      <p:bold r:id="rId78"/>
    </p:embeddedFont>
    <p:embeddedFont>
      <p:font typeface="Century Gothic"/>
      <p:regular r:id="rId79"/>
      <p:bold r:id="rId80"/>
      <p:italic r:id="rId81"/>
      <p:boldItalic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CenturyGothic-bold.fntdata"/><Relationship Id="rId82" Type="http://schemas.openxmlformats.org/officeDocument/2006/relationships/font" Target="fonts/CenturyGothic-boldItalic.fntdata"/><Relationship Id="rId81" Type="http://schemas.openxmlformats.org/officeDocument/2006/relationships/font" Target="fonts/CenturyGothic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Roboto-italic.fntdata"/><Relationship Id="rId72" Type="http://schemas.openxmlformats.org/officeDocument/2006/relationships/font" Target="fonts/Roboto-bold.fntdata"/><Relationship Id="rId31" Type="http://schemas.openxmlformats.org/officeDocument/2006/relationships/slide" Target="slides/slide26.xml"/><Relationship Id="rId75" Type="http://schemas.openxmlformats.org/officeDocument/2006/relationships/font" Target="fonts/Tahoma-regular.fntdata"/><Relationship Id="rId30" Type="http://schemas.openxmlformats.org/officeDocument/2006/relationships/slide" Target="slides/slide25.xml"/><Relationship Id="rId74" Type="http://schemas.openxmlformats.org/officeDocument/2006/relationships/font" Target="fonts/Roboto-boldItalic.fntdata"/><Relationship Id="rId33" Type="http://schemas.openxmlformats.org/officeDocument/2006/relationships/slide" Target="slides/slide28.xml"/><Relationship Id="rId77" Type="http://schemas.openxmlformats.org/officeDocument/2006/relationships/font" Target="fonts/GillSans-regular.fntdata"/><Relationship Id="rId32" Type="http://schemas.openxmlformats.org/officeDocument/2006/relationships/slide" Target="slides/slide27.xml"/><Relationship Id="rId76" Type="http://schemas.openxmlformats.org/officeDocument/2006/relationships/font" Target="fonts/Tahoma-bold.fntdata"/><Relationship Id="rId35" Type="http://schemas.openxmlformats.org/officeDocument/2006/relationships/slide" Target="slides/slide30.xml"/><Relationship Id="rId79" Type="http://schemas.openxmlformats.org/officeDocument/2006/relationships/font" Target="fonts/CenturyGothic-regular.fntdata"/><Relationship Id="rId34" Type="http://schemas.openxmlformats.org/officeDocument/2006/relationships/slide" Target="slides/slide29.xml"/><Relationship Id="rId78" Type="http://schemas.openxmlformats.org/officeDocument/2006/relationships/font" Target="fonts/GillSans-bold.fntdata"/><Relationship Id="rId71" Type="http://schemas.openxmlformats.org/officeDocument/2006/relationships/font" Target="fonts/Roboto-regular.fntdata"/><Relationship Id="rId70" Type="http://schemas.openxmlformats.org/officeDocument/2006/relationships/font" Target="fonts/ArchitectsDaughter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Raleway-regular.fntdata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font" Target="fonts/Raleway-italic.fntdata"/><Relationship Id="rId23" Type="http://schemas.openxmlformats.org/officeDocument/2006/relationships/slide" Target="slides/slide18.xml"/><Relationship Id="rId67" Type="http://schemas.openxmlformats.org/officeDocument/2006/relationships/font" Target="fonts/Raleway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Raleway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designer.50g.com/journals.htm" TargetMode="External"/><Relationship Id="rId3" Type="http://schemas.openxmlformats.org/officeDocument/2006/relationships/hyperlink" Target="https://educationaltechnology.net/educational-technology-journals-peer-reviewed/" TargetMode="External"/><Relationship Id="rId4" Type="http://schemas.openxmlformats.org/officeDocument/2006/relationships/hyperlink" Target="https://mjl.clarivate.com/home" TargetMode="External"/><Relationship Id="rId5" Type="http://schemas.openxmlformats.org/officeDocument/2006/relationships/hyperlink" Target="https://www2.cabells.com/journalytics" TargetMode="Externa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search?q=collaboration&amp;tbm=isch&amp;ved=2ahUKEwj8ivazkeDsAhUI0awKHcTRALsQ2-cCegQIABAA&amp;oq=collaboration&amp;gs_lcp=CgNpbWcQAzIFCAAQsQMyAggAMgIIADICCAAyAggAMgIIADICCAAyAggAMgIIADICCAA6BAgjECc6BAgAEEM6BwgAELEDEEM6CAgAELEDEIMBULmxDliCvQ5gzL4OaABwAHgAgAFPiAHKBpIBAjEzmAEAoAEBqgELZ3dzLXdpei1pbWfAAQE&amp;sclient=img&amp;ei=iQeeX7yiDYiiswXEo4PYCw&amp;bih=881&amp;biw=1965&amp;tbs=il%3Acl&amp;hl=en#imgrc=TBP9Sue5H-FIAM" TargetMode="Externa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search?q=collaboration&amp;tbm=isch&amp;ved=2ahUKEwj8ivazkeDsAhUI0awKHcTRALsQ2-cCegQIABAA&amp;oq=collaboration&amp;gs_lcp=CgNpbWcQAzIFCAAQsQMyAggAMgIIADICCAAyAggAMgIIADICCAAyAggAMgIIADICCAA6BAgjECc6BAgAEEM6BwgAELEDEEM6CAgAELEDEIMBULmxDliCvQ5gzL4OaABwAHgAgAFPiAHKBpIBAjEzmAEAoAEBqgELZ3dzLXdpei1pbWfAAQE&amp;sclient=img&amp;ei=iQeeX7yiDYiiswXEo4PYCw&amp;bih=881&amp;biw=1965&amp;tbs=il%3Acl&amp;hl=en#imgrc=1C1gKEYxDs39-M&amp;imgdii=FLQg6a_t9CpumM" TargetMode="Externa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sunybroome.info/library/guides/apa-and-mla-templates-google-docs" TargetMode="External"/><Relationship Id="rId3" Type="http://schemas.openxmlformats.org/officeDocument/2006/relationships/hyperlink" Target="https://apastyle.apa.org/style-grammar-guidelines/paper-format/sample-papers" TargetMode="External"/><Relationship Id="rId4" Type="http://schemas.openxmlformats.org/officeDocument/2006/relationships/hyperlink" Target="https://kopernio.com/" TargetMode="External"/><Relationship Id="rId5" Type="http://schemas.openxmlformats.org/officeDocument/2006/relationships/hyperlink" Target="https://app.grammarly.com/apps" TargetMode="Externa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a63798b26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a63798b26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a63798b26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a63798b26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63798b26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63798b26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a63798b26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a63798b26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a63798b26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a63798b26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a63798b26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a63798b26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a63798b26e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a63798b26e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a63798b26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a63798b26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63798b26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63798b26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take a second and follow Grad Write Slack on Twitter, shall we? Okay, click that blue link above.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63798b26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63798b26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f1e8c32c8_0_2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g9f1e8c32c8_0_2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63798b26e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a63798b26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a63798b26e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a63798b26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a63798b26e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a63798b26e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63798b26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a63798b26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63798b26e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63798b26e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a useful resource from @WriteThatPhD on Twitter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63798b26e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a63798b26e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63798b26e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a63798b26e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63798b26e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a63798b26e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a63798b26e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a63798b26e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a63798b26e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a63798b26e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6778db2e6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a6778db2e6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a63798b26e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a63798b26e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a63798b26e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a63798b26e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a63798b26e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a63798b26e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63798b26e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a63798b26e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9f1e8c32c8_0_2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9f1e8c32c8_0_2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f32f73d2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f32f73d2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e9d0d2e5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e9d0d2e5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6ce9b32a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6ce9b32a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9f32f73d2b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9f32f73d2b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9f32f73d2b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9f32f73d2b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6778db2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6778db2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Cabell’s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Go from your library’s webpage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Search for “Educational technology”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Filters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Disciplines</a:t>
            </a:r>
            <a:r>
              <a:rPr lang="en"/>
              <a:t>: Educational Technology &amp; Library Science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Call for Papers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More: Difficulty of Acceptance, Acceptance Rate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Sort: Acceptance Rate, Time to publication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&lt;Copy and paste the following to Chat&gt;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Journals in Instructional Technology: </a:t>
            </a:r>
            <a:r>
              <a:rPr lang="en" u="sng">
                <a:solidFill>
                  <a:srgbClr val="0097A7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http://designer.50g.com/journals.htm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Educational Technology Peer-Reviewed Journals: </a:t>
            </a:r>
            <a:r>
              <a:rPr lang="en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https://educationaltechnology.net/educational-technology-journals-peer-reviewed/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Web of Science (Manuscript Matcher): </a:t>
            </a:r>
            <a:r>
              <a:rPr lang="en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https://mjl.clarivate.com/home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Cabells Scholarly Analytics </a:t>
            </a:r>
            <a:r>
              <a:rPr lang="en" u="sng">
                <a:solidFill>
                  <a:srgbClr val="0097A7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https://www2.cabells.com/journalytics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a6ce9b32a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a6ce9b32a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9f32f73d2b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9f32f73d2b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9f32f73d2b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9f32f73d2b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9f32f73d2b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9f32f73d2b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6ce9b32a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6ce9b32a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a6ce9b32a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a6ce9b32a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a6ce9b32a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a6ce9b32a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9e9d0d2e5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9e9d0d2e5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Retrieved from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google.com/search?q=collaboration&amp;tbm=isch&amp;ved=2ahUKEwj8ivazkeDsAhUI0awKHcTRALsQ2-cCegQIABAA&amp;oq=collaboration&amp;gs_lcp=CgNpbWcQAzIFCAAQsQMyAggAMgIIADICCAAyAggAMgIIADICCAAyAggAMgIIADICCAA6BAgjECc6BAgAEEM6BwgAELEDEEM6CAgAELEDEIMBULmxDliCvQ5gzL4OaABwAHgAgAFPiAHKBpIBAjEzmAEAoAEBqgELZ3dzLXdpei1pbWfAAQE&amp;sclient=img&amp;ei=iQeeX7yiDYiiswXEo4PYCw&amp;bih=881&amp;biw=1965&amp;tbs=il%3Acl&amp;hl=en#imgrc=TBP9Sue5H-FIAM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9f32f73d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9f32f73d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Retrieved from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google.com/search?q=collaboration&amp;tbm=isch&amp;ved=2ahUKEwj8ivazkeDsAhUI0awKHcTRALsQ2-cCegQIABAA&amp;oq=collaboration&amp;gs_lcp=CgNpbWcQAzIFCAAQsQMyAggAMgIIADICCAAyAggAMgIIADICCAAyAggAMgIIADICCAA6BAgjECc6BAgAEEM6BwgAELEDEEM6CAgAELEDEIMBULmxDliCvQ5gzL4OaABwAHgAgAFPiAHKBpIBAjEzmAEAoAEBqgELZ3dzLXdpei1pbWfAAQE&amp;sclient=img&amp;ei=iQeeX7yiDYiiswXEo4PYCw&amp;bih=881&amp;biw=1965&amp;tbs=il%3Acl&amp;hl=en#imgrc=1C1gKEYxDs39-M&amp;imgdii=FLQg6a_t9CpumM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9e9d0d2e5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9e9d0d2e5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6778db2e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6778db2e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Templates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Microsoft Word 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EndNote: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Cite while you write: Word &gt; EndNote&gt; Preferences&gt; KeyBoard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Cite while you write command: Insert Citations - Set the most convenient shortcut key.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Show how it works.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Manuscript Matcher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Kopernio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 Google Scholar &gt; Type 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collaboration intragroup conflict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Click on the journal’s webpage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Click on “View PDF”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Grammary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Website &gt; Apps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Grammar check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Correctness -article, prepositions, and </a:t>
            </a:r>
            <a:r>
              <a:rPr lang="en"/>
              <a:t>punctuation</a:t>
            </a:r>
            <a:r>
              <a:rPr lang="en"/>
              <a:t> marks - commas, etc.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US vs. UK English for journal requirements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Copy and </a:t>
            </a:r>
            <a:r>
              <a:rPr lang="en"/>
              <a:t>paste</a:t>
            </a:r>
            <a:r>
              <a:rPr lang="en"/>
              <a:t> the following to Chat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Google Docs Template: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http://sunybroome.info/library/guides/apa-and-mla-templates-google-docs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APA Sample Papers: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https://apastyle.apa.org/style-grammar-guidelines/paper-format/sample-papers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EndNote Click: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https://kopernio.com/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Grammarly Apps: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https://app.grammarly.com/apps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9f1e8c32c8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9f1e8c32c8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9f1e8c32c8_0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g9f1e8c32c8_0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ahoma"/>
                <a:ea typeface="Tahoma"/>
                <a:cs typeface="Tahoma"/>
                <a:sym typeface="Tahoma"/>
              </a:rPr>
              <a:t>What do your writing spaces look like? Are there special writing places you use for different parts of the writing process? How/why do you work in different spaces?</a:t>
            </a:r>
            <a:endParaRPr/>
          </a:p>
        </p:txBody>
      </p:sp>
      <p:sp>
        <p:nvSpPr>
          <p:cNvPr id="416" name="Google Shape;416;g9f1e8c32c8_0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9f1e8c32c8_0_1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g9f1e8c32c8_0_1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ahoma"/>
                <a:ea typeface="Tahoma"/>
                <a:cs typeface="Tahoma"/>
                <a:sym typeface="Tahoma"/>
              </a:rPr>
              <a:t>What do your writing spaces look like? Are there special writing places you use for different parts of the writing process? How/why do you work in different spaces?</a:t>
            </a:r>
            <a:endParaRPr/>
          </a:p>
        </p:txBody>
      </p:sp>
      <p:sp>
        <p:nvSpPr>
          <p:cNvPr id="427" name="Google Shape;427;g9f1e8c32c8_0_1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9f1e8c32c8_0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g9f1e8c32c8_0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ahoma"/>
                <a:ea typeface="Tahoma"/>
                <a:cs typeface="Tahoma"/>
                <a:sym typeface="Tahoma"/>
              </a:rPr>
              <a:t>Alternative locations. Any hideaways…? Secret locations? Special places?</a:t>
            </a:r>
            <a:endParaRPr/>
          </a:p>
        </p:txBody>
      </p:sp>
      <p:sp>
        <p:nvSpPr>
          <p:cNvPr id="436" name="Google Shape;436;g9f1e8c32c8_0_1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9f1e8c32c8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9f1e8c32c8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ahoma"/>
                <a:ea typeface="Tahoma"/>
                <a:cs typeface="Tahoma"/>
                <a:sym typeface="Tahoma"/>
              </a:rPr>
              <a:t>What particular writing tools do you use? How have they changed over time? What about tools for collaboration?</a:t>
            </a:r>
            <a:endParaRPr/>
          </a:p>
        </p:txBody>
      </p:sp>
      <p:sp>
        <p:nvSpPr>
          <p:cNvPr id="445" name="Google Shape;445;g9f1e8c32c8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9f1e8c32c8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g9f1e8c32c8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ahoma"/>
                <a:ea typeface="Tahoma"/>
                <a:cs typeface="Tahoma"/>
                <a:sym typeface="Tahoma"/>
              </a:rPr>
              <a:t>How do you schedule your writing? How far in advance do you plan your writing? How do you prioritize your writing? How do you visualize your writing? Do you use a timeline or a planner? Do you have advice for developing a writing plan?</a:t>
            </a:r>
            <a:endParaRPr/>
          </a:p>
        </p:txBody>
      </p:sp>
      <p:sp>
        <p:nvSpPr>
          <p:cNvPr id="456" name="Google Shape;456;g9f1e8c32c8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9f1e8c32c8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g9f1e8c32c8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ahoma"/>
                <a:ea typeface="Tahoma"/>
                <a:cs typeface="Tahoma"/>
                <a:sym typeface="Tahoma"/>
              </a:rPr>
              <a:t>How do you determine your collaborative writing partners? And negotiate tasks?</a:t>
            </a:r>
            <a:endParaRPr/>
          </a:p>
        </p:txBody>
      </p:sp>
      <p:sp>
        <p:nvSpPr>
          <p:cNvPr id="470" name="Google Shape;470;g9f1e8c32c8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9f1e8c32c8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g9f1e8c32c8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ahoma"/>
                <a:ea typeface="Tahoma"/>
                <a:cs typeface="Tahoma"/>
                <a:sym typeface="Tahoma"/>
              </a:rPr>
              <a:t>How do you determine your collaborative writing partners? And negotiate tasks?</a:t>
            </a:r>
            <a:endParaRPr/>
          </a:p>
        </p:txBody>
      </p:sp>
      <p:sp>
        <p:nvSpPr>
          <p:cNvPr id="480" name="Google Shape;480;g9f1e8c32c8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9f1e8c32c8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9f1e8c32c8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ahoma"/>
                <a:ea typeface="Tahoma"/>
                <a:cs typeface="Tahoma"/>
                <a:sym typeface="Tahoma"/>
              </a:rPr>
              <a:t>Benefits and things that bring joy</a:t>
            </a:r>
            <a:endParaRPr/>
          </a:p>
        </p:txBody>
      </p:sp>
      <p:sp>
        <p:nvSpPr>
          <p:cNvPr id="493" name="Google Shape;493;g9f1e8c32c8_0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9e9d0d2e5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9e9d0d2e5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63798b26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a63798b26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9f1e8c32c8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9f1e8c32c8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63798b26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63798b26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63798b26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63798b26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63798b26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63798b26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entury Gothic"/>
              <a:buChar char="●"/>
              <a:defRPr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○"/>
              <a:defRPr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■"/>
              <a:defRPr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  <a:defRPr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○"/>
              <a:defRPr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■"/>
              <a:defRPr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  <a:defRPr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○"/>
              <a:defRPr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entury Gothic"/>
              <a:buChar char="■"/>
              <a:defRPr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facultydiversity.org/institutions" TargetMode="External"/><Relationship Id="rId4" Type="http://schemas.openxmlformats.org/officeDocument/2006/relationships/hyperlink" Target="https://www.facultydiversity.org/dissertation-success-public" TargetMode="External"/><Relationship Id="rId5" Type="http://schemas.openxmlformats.org/officeDocument/2006/relationships/hyperlink" Target="https://www.facultydiversity.org/curriculum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bit.ly/AECT-GSA" TargetMode="External"/><Relationship Id="rId4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twitter.com/gradwriteslack" TargetMode="External"/><Relationship Id="rId4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hyperlink" Target="mailto:gradwriteslack@gmail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thephdforum.com/" TargetMode="External"/><Relationship Id="rId4" Type="http://schemas.openxmlformats.org/officeDocument/2006/relationships/hyperlink" Target="https://twitter.com/PhDForum" TargetMode="External"/><Relationship Id="rId5" Type="http://schemas.openxmlformats.org/officeDocument/2006/relationships/image" Target="../media/image73.png"/><Relationship Id="rId6" Type="http://schemas.openxmlformats.org/officeDocument/2006/relationships/hyperlink" Target="https://www.eventbrite.co.uk/e/phdforum-online-study-room-open-247-from-august-2020-until-forever-tickets-117757595137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twitter.com/WriteThatPhD" TargetMode="External"/><Relationship Id="rId4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twitter.com/raulpacheco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forestapp.cc/" TargetMode="External"/><Relationship Id="rId4" Type="http://schemas.openxmlformats.org/officeDocument/2006/relationships/image" Target="../media/image51.png"/><Relationship Id="rId5" Type="http://schemas.openxmlformats.org/officeDocument/2006/relationships/image" Target="../media/image7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timer-tab.com/#thanks-for-your-donation" TargetMode="External"/><Relationship Id="rId4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chrome.google.com/webstore/detail/dayboard-new-tab-site-blo/kimodcegbhclamjcbifgfaldeengbgij?hl=en" TargetMode="External"/><Relationship Id="rId4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chrome.google.com/webstore/detail/dayboard-new-tab-site-blo/kimodcegbhclamjcbifgfaldeengbgij?hl=en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www.insidehighered.com/advice/winning/winning1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tandfonline.com/toc/cjet20/46/2?nav=tocList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designer.50g.com/journals.htm" TargetMode="External"/><Relationship Id="rId4" Type="http://schemas.openxmlformats.org/officeDocument/2006/relationships/hyperlink" Target="https://educationaltechnology.net/educational-technology-journals-peer-reviewed/" TargetMode="External"/><Relationship Id="rId5" Type="http://schemas.openxmlformats.org/officeDocument/2006/relationships/hyperlink" Target="https://mjl.clarivate.com/home" TargetMode="External"/><Relationship Id="rId6" Type="http://schemas.openxmlformats.org/officeDocument/2006/relationships/hyperlink" Target="https://www2.cabells.com/journalytics" TargetMode="External"/><Relationship Id="rId7" Type="http://schemas.openxmlformats.org/officeDocument/2006/relationships/hyperlink" Target="https://www2.cabells.com/journalytics" TargetMode="External"/><Relationship Id="rId8" Type="http://schemas.openxmlformats.org/officeDocument/2006/relationships/hyperlink" Target="https://www2.cabells.com/journalytics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3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gif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0.gif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sunybroome.info/library/guides/apa-and-mla-templates-google-docs" TargetMode="External"/><Relationship Id="rId4" Type="http://schemas.openxmlformats.org/officeDocument/2006/relationships/hyperlink" Target="https://apastyle.apa.org/style-grammar-guidelines/paper-format/sample-papers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jpg"/><Relationship Id="rId4" Type="http://schemas.openxmlformats.org/officeDocument/2006/relationships/image" Target="../media/image29.jpg"/><Relationship Id="rId5" Type="http://schemas.openxmlformats.org/officeDocument/2006/relationships/image" Target="../media/image3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8.jpg"/><Relationship Id="rId4" Type="http://schemas.openxmlformats.org/officeDocument/2006/relationships/image" Target="../media/image36.jpg"/><Relationship Id="rId5" Type="http://schemas.openxmlformats.org/officeDocument/2006/relationships/image" Target="../media/image4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7.jpg"/><Relationship Id="rId4" Type="http://schemas.openxmlformats.org/officeDocument/2006/relationships/image" Target="../media/image44.jpg"/><Relationship Id="rId5" Type="http://schemas.openxmlformats.org/officeDocument/2006/relationships/image" Target="../media/image4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png"/><Relationship Id="rId4" Type="http://schemas.openxmlformats.org/officeDocument/2006/relationships/image" Target="../media/image4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1.png"/><Relationship Id="rId4" Type="http://schemas.openxmlformats.org/officeDocument/2006/relationships/image" Target="../media/image56.png"/><Relationship Id="rId5" Type="http://schemas.openxmlformats.org/officeDocument/2006/relationships/image" Target="../media/image46.png"/><Relationship Id="rId6" Type="http://schemas.openxmlformats.org/officeDocument/2006/relationships/image" Target="../media/image50.jpg"/><Relationship Id="rId7" Type="http://schemas.openxmlformats.org/officeDocument/2006/relationships/image" Target="../media/image49.jpg"/><Relationship Id="rId8" Type="http://schemas.openxmlformats.org/officeDocument/2006/relationships/image" Target="../media/image47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4.jpg"/><Relationship Id="rId4" Type="http://schemas.openxmlformats.org/officeDocument/2006/relationships/image" Target="../media/image68.jpg"/><Relationship Id="rId5" Type="http://schemas.openxmlformats.org/officeDocument/2006/relationships/image" Target="../media/image61.jpg"/><Relationship Id="rId6" Type="http://schemas.openxmlformats.org/officeDocument/2006/relationships/image" Target="../media/image6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9" Type="http://schemas.openxmlformats.org/officeDocument/2006/relationships/image" Target="../media/image67.jpg"/><Relationship Id="rId5" Type="http://schemas.openxmlformats.org/officeDocument/2006/relationships/image" Target="../media/image63.jpg"/><Relationship Id="rId6" Type="http://schemas.openxmlformats.org/officeDocument/2006/relationships/image" Target="../media/image66.jpg"/><Relationship Id="rId7" Type="http://schemas.openxmlformats.org/officeDocument/2006/relationships/image" Target="../media/image62.jpg"/><Relationship Id="rId8" Type="http://schemas.openxmlformats.org/officeDocument/2006/relationships/image" Target="../media/image59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1.jpg"/><Relationship Id="rId4" Type="http://schemas.openxmlformats.org/officeDocument/2006/relationships/image" Target="../media/image64.jpg"/><Relationship Id="rId5" Type="http://schemas.openxmlformats.org/officeDocument/2006/relationships/image" Target="../media/image65.jpg"/><Relationship Id="rId6" Type="http://schemas.openxmlformats.org/officeDocument/2006/relationships/image" Target="../media/image72.png"/><Relationship Id="rId7" Type="http://schemas.openxmlformats.org/officeDocument/2006/relationships/image" Target="../media/image7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://www.trainingshare.com/pdfs/handouts/Tips-on-Writing_Publishing_Curt_Bonk.docx" TargetMode="External"/><Relationship Id="rId4" Type="http://schemas.openxmlformats.org/officeDocument/2006/relationships/image" Target="../media/image6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7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15618" l="0" r="0" t="0"/>
          <a:stretch/>
        </p:blipFill>
        <p:spPr>
          <a:xfrm>
            <a:off x="0" y="-5025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>
            <p:ph type="ctrTitle"/>
          </p:nvPr>
        </p:nvSpPr>
        <p:spPr>
          <a:xfrm>
            <a:off x="368075" y="439900"/>
            <a:ext cx="8520600" cy="9360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0000"/>
                </a:solidFill>
              </a:rPr>
              <a:t>Concentration, </a:t>
            </a:r>
            <a:r>
              <a:rPr b="1" lang="en" sz="2100">
                <a:solidFill>
                  <a:srgbClr val="000000"/>
                </a:solidFill>
              </a:rPr>
              <a:t>Cafés, Coffee, and Collaboration: </a:t>
            </a:r>
            <a:br>
              <a:rPr b="1" lang="en" sz="2100">
                <a:solidFill>
                  <a:srgbClr val="000000"/>
                </a:solidFill>
              </a:rPr>
            </a:br>
            <a:r>
              <a:rPr lang="en" sz="2000">
                <a:solidFill>
                  <a:srgbClr val="000000"/>
                </a:solidFill>
              </a:rPr>
              <a:t>A Discussion of the Craft of Supportive Spaces for Academic Writing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0" l="0" r="56084" t="0"/>
          <a:stretch/>
        </p:blipFill>
        <p:spPr>
          <a:xfrm>
            <a:off x="7176575" y="4579550"/>
            <a:ext cx="1891226" cy="48775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" name="Google Shape;63;p14"/>
          <p:cNvSpPr txBox="1"/>
          <p:nvPr>
            <p:ph idx="1" type="subTitle"/>
          </p:nvPr>
        </p:nvSpPr>
        <p:spPr>
          <a:xfrm>
            <a:off x="3062075" y="2041616"/>
            <a:ext cx="3132600" cy="20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3F3F3"/>
                </a:solidFill>
              </a:rPr>
              <a:t>Susie Gronseth</a:t>
            </a:r>
            <a:br>
              <a:rPr lang="en" sz="2000">
                <a:solidFill>
                  <a:srgbClr val="F3F3F3"/>
                </a:solidFill>
              </a:rPr>
            </a:br>
            <a:r>
              <a:rPr lang="en" sz="2000">
                <a:solidFill>
                  <a:srgbClr val="F3F3F3"/>
                </a:solidFill>
              </a:rPr>
              <a:t>Curtis J. Bonk</a:t>
            </a:r>
            <a:br>
              <a:rPr lang="en" sz="2000">
                <a:solidFill>
                  <a:srgbClr val="F3F3F3"/>
                </a:solidFill>
              </a:rPr>
            </a:br>
            <a:r>
              <a:rPr lang="en" sz="2000">
                <a:solidFill>
                  <a:srgbClr val="F3F3F3"/>
                </a:solidFill>
              </a:rPr>
              <a:t>Meina Zhu</a:t>
            </a:r>
            <a:br>
              <a:rPr lang="en" sz="2000">
                <a:solidFill>
                  <a:srgbClr val="F3F3F3"/>
                </a:solidFill>
              </a:rPr>
            </a:br>
            <a:r>
              <a:rPr lang="en" sz="2000">
                <a:solidFill>
                  <a:srgbClr val="F3F3F3"/>
                </a:solidFill>
              </a:rPr>
              <a:t>Tiffany Roman</a:t>
            </a:r>
            <a:br>
              <a:rPr lang="en" sz="2000">
                <a:solidFill>
                  <a:srgbClr val="F3F3F3"/>
                </a:solidFill>
              </a:rPr>
            </a:br>
            <a:r>
              <a:rPr lang="en" sz="2000">
                <a:solidFill>
                  <a:srgbClr val="F3F3F3"/>
                </a:solidFill>
              </a:rPr>
              <a:t>Dabae Lee</a:t>
            </a:r>
            <a:br>
              <a:rPr lang="en" sz="2000">
                <a:solidFill>
                  <a:srgbClr val="F3F3F3"/>
                </a:solidFill>
              </a:rPr>
            </a:br>
            <a:r>
              <a:rPr lang="en" sz="2000">
                <a:solidFill>
                  <a:srgbClr val="F3F3F3"/>
                </a:solidFill>
              </a:rPr>
              <a:t>Yeol Huh</a:t>
            </a:r>
            <a:endParaRPr sz="20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NCFDD writing space</a:t>
            </a:r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900" y="1152300"/>
            <a:ext cx="6681500" cy="378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National Center for Faculty Diversity and Development</a:t>
            </a:r>
            <a:endParaRPr sz="2400"/>
          </a:p>
        </p:txBody>
      </p:sp>
      <p:sp>
        <p:nvSpPr>
          <p:cNvPr id="154" name="Google Shape;154;p24"/>
          <p:cNvSpPr txBox="1"/>
          <p:nvPr>
            <p:ph idx="1" type="body"/>
          </p:nvPr>
        </p:nvSpPr>
        <p:spPr>
          <a:xfrm>
            <a:off x="1411212" y="129372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Institutional Membership</a:t>
            </a:r>
            <a:r>
              <a:rPr lang="en"/>
              <a:t> (you may have access)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12 week </a:t>
            </a:r>
            <a:r>
              <a:rPr lang="en" u="sng">
                <a:solidFill>
                  <a:schemeClr val="hlink"/>
                </a:solidFill>
                <a:hlinkClick r:id="rId4"/>
              </a:rPr>
              <a:t>Dissertation Success Curriculum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Core curriculum </a:t>
            </a:r>
            <a:r>
              <a:rPr lang="en"/>
              <a:t>webinars/recordings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Strategic planning a semester at a time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Establishing a Daily Writing Practice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14 day writing challenge (2x a year) 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Writing accountability through forums as well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 Curriculum </a:t>
            </a:r>
            <a:endParaRPr/>
          </a:p>
        </p:txBody>
      </p:sp>
      <p:pic>
        <p:nvPicPr>
          <p:cNvPr id="160" name="Google Shape;160;p25"/>
          <p:cNvPicPr preferRelativeResize="0"/>
          <p:nvPr/>
        </p:nvPicPr>
        <p:blipFill rotWithShape="1">
          <a:blip r:embed="rId3">
            <a:alphaModFix/>
          </a:blip>
          <a:srcRect b="0" l="1746" r="1756" t="0"/>
          <a:stretch/>
        </p:blipFill>
        <p:spPr>
          <a:xfrm>
            <a:off x="929188" y="1051175"/>
            <a:ext cx="7268825" cy="378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Dissertation Community</a:t>
            </a:r>
            <a:endParaRPr/>
          </a:p>
        </p:txBody>
      </p:sp>
      <p:pic>
        <p:nvPicPr>
          <p:cNvPr id="166" name="Google Shape;166;p26"/>
          <p:cNvPicPr preferRelativeResize="0"/>
          <p:nvPr/>
        </p:nvPicPr>
        <p:blipFill rotWithShape="1">
          <a:blip r:embed="rId3">
            <a:alphaModFix/>
          </a:blip>
          <a:srcRect b="219" l="0" r="0" t="219"/>
          <a:stretch/>
        </p:blipFill>
        <p:spPr>
          <a:xfrm>
            <a:off x="1724800" y="1051175"/>
            <a:ext cx="6056199" cy="378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025" y="117513"/>
            <a:ext cx="7957877" cy="497682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NCFDD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Planning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virtual community: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bit.ly/AECT-GSA</a:t>
            </a:r>
            <a:endParaRPr sz="2400"/>
          </a:p>
        </p:txBody>
      </p:sp>
      <p:pic>
        <p:nvPicPr>
          <p:cNvPr id="183" name="Google Shape;18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8237" y="1248821"/>
            <a:ext cx="6090730" cy="3599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Additional Support Groups</a:t>
            </a:r>
            <a:endParaRPr sz="3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GradWriteSlack</a:t>
            </a:r>
            <a:r>
              <a:rPr lang="en"/>
              <a:t> on Twitter</a:t>
            </a:r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4">
            <a:alphaModFix/>
          </a:blip>
          <a:srcRect b="0" l="2089" r="2079" t="0"/>
          <a:stretch/>
        </p:blipFill>
        <p:spPr>
          <a:xfrm>
            <a:off x="3867024" y="1222200"/>
            <a:ext cx="3117600" cy="347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GradWriteSlack on Slack</a:t>
            </a:r>
            <a:endParaRPr/>
          </a:p>
        </p:txBody>
      </p:sp>
      <p:pic>
        <p:nvPicPr>
          <p:cNvPr id="200" name="Google Shape;200;p32"/>
          <p:cNvPicPr preferRelativeResize="0"/>
          <p:nvPr/>
        </p:nvPicPr>
        <p:blipFill rotWithShape="1">
          <a:blip r:embed="rId3">
            <a:alphaModFix/>
          </a:blip>
          <a:srcRect b="0" l="36338" r="0" t="0"/>
          <a:stretch/>
        </p:blipFill>
        <p:spPr>
          <a:xfrm>
            <a:off x="5694150" y="1438175"/>
            <a:ext cx="2913503" cy="253817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2"/>
          <p:cNvSpPr txBox="1"/>
          <p:nvPr/>
        </p:nvSpPr>
        <p:spPr>
          <a:xfrm>
            <a:off x="2441375" y="1314350"/>
            <a:ext cx="3037800" cy="3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You must email a request to join.</a:t>
            </a:r>
            <a:endParaRPr b="1" sz="2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rgbClr val="14171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rgbClr val="14171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Let’s take 3 minutes to do that now: </a:t>
            </a:r>
            <a:endParaRPr sz="1750">
              <a:solidFill>
                <a:srgbClr val="14171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50">
              <a:solidFill>
                <a:srgbClr val="14171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175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/>
              </a:rPr>
              <a:t>gradwriteslack@gmail.com</a:t>
            </a:r>
            <a:endParaRPr b="1" sz="2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797128" y="3849952"/>
            <a:ext cx="3882300" cy="9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E79A6"/>
              </a:buClr>
              <a:buSzPts val="2400"/>
              <a:buFont typeface="Noto Sans Symbols"/>
              <a:buNone/>
            </a:pPr>
            <a:r>
              <a:rPr b="1" i="0" lang="en" sz="2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 writing space that I share with my family.</a:t>
            </a:r>
            <a:endParaRPr sz="1100"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5464" y="1112390"/>
            <a:ext cx="3477949" cy="24906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b="0" l="4552" r="0" t="18300"/>
          <a:stretch/>
        </p:blipFill>
        <p:spPr>
          <a:xfrm>
            <a:off x="797109" y="1112390"/>
            <a:ext cx="3882394" cy="24924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sp>
        <p:nvSpPr>
          <p:cNvPr id="71" name="Google Shape;71;p15"/>
          <p:cNvSpPr txBox="1"/>
          <p:nvPr/>
        </p:nvSpPr>
        <p:spPr>
          <a:xfrm>
            <a:off x="4775494" y="3822521"/>
            <a:ext cx="34779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79A6"/>
              </a:buClr>
              <a:buSzPts val="2100"/>
              <a:buFont typeface="Noto Sans Symbols"/>
              <a:buNone/>
            </a:pPr>
            <a:r>
              <a:rPr b="1" i="0" lang="en" sz="21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When I need to be alone - </a:t>
            </a:r>
            <a:endParaRPr sz="11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79A6"/>
              </a:buClr>
              <a:buSzPts val="2100"/>
              <a:buFont typeface="Noto Sans Symbols"/>
              <a:buNone/>
            </a:pPr>
            <a:r>
              <a:rPr b="1" i="0" lang="en" sz="21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 guest room in the basement.</a:t>
            </a:r>
            <a:endParaRPr sz="1100"/>
          </a:p>
        </p:txBody>
      </p:sp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Writing Spaces During the Pandemic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The PhD Forum</a:t>
            </a:r>
            <a:r>
              <a:rPr lang="en"/>
              <a:t> | </a:t>
            </a:r>
            <a:r>
              <a:rPr lang="en" u="sng">
                <a:solidFill>
                  <a:schemeClr val="hlink"/>
                </a:solidFill>
                <a:hlinkClick r:id="rId4"/>
              </a:rPr>
              <a:t>@PhDForum</a:t>
            </a:r>
            <a:r>
              <a:rPr lang="en"/>
              <a:t> </a:t>
            </a:r>
            <a:endParaRPr/>
          </a:p>
        </p:txBody>
      </p:sp>
      <p:pic>
        <p:nvPicPr>
          <p:cNvPr id="207" name="Google Shape;207;p33"/>
          <p:cNvPicPr preferRelativeResize="0"/>
          <p:nvPr/>
        </p:nvPicPr>
        <p:blipFill rotWithShape="1">
          <a:blip r:embed="rId5">
            <a:alphaModFix/>
          </a:blip>
          <a:srcRect b="0" l="13825" r="13825" t="0"/>
          <a:stretch/>
        </p:blipFill>
        <p:spPr>
          <a:xfrm>
            <a:off x="5124949" y="1565925"/>
            <a:ext cx="3510652" cy="30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3"/>
          <p:cNvSpPr txBox="1"/>
          <p:nvPr/>
        </p:nvSpPr>
        <p:spPr>
          <a:xfrm>
            <a:off x="2441375" y="1390550"/>
            <a:ext cx="2683500" cy="3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Provides 24/7 study room with other doctoral students.</a:t>
            </a:r>
            <a:endParaRPr b="1" sz="2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Register through </a:t>
            </a:r>
            <a:endParaRPr b="1" sz="2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6"/>
              </a:rPr>
              <a:t>Eventbrite. </a:t>
            </a:r>
            <a:endParaRPr b="1" sz="2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rgbClr val="14171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Let’s take 3 minutes to do that now.</a:t>
            </a:r>
            <a:endParaRPr sz="1750">
              <a:solidFill>
                <a:srgbClr val="14171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750">
                <a:solidFill>
                  <a:srgbClr val="14171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750">
                <a:solidFill>
                  <a:srgbClr val="14171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BOOKMARK study site. </a:t>
            </a:r>
            <a:endParaRPr b="1" sz="2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tips</a:t>
            </a:r>
            <a:endParaRPr/>
          </a:p>
        </p:txBody>
      </p:sp>
      <p:sp>
        <p:nvSpPr>
          <p:cNvPr id="214" name="Google Shape;214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Text and confirm the accountability of an academic friend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Person 1: “Want to do a 25 pomodoro with me in 10 min.?”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Person 2: “Sure. Give me a sec. I need to get my laptop open.”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Person 1: “Sounds good.”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 accountability of friend (see script above)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 together over Zoom or at an outside location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Schedule for 2 to 3 hours at a time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 sure to set boundaries on chit chat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 on Twitter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@WriteThatPhD</a:t>
            </a:r>
            <a:endParaRPr/>
          </a:p>
        </p:txBody>
      </p:sp>
      <p:pic>
        <p:nvPicPr>
          <p:cNvPr id="225" name="Google Shape;22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1812" y="1211350"/>
            <a:ext cx="3718476" cy="33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041" y="95799"/>
            <a:ext cx="7303924" cy="495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@raulpacheco</a:t>
            </a:r>
            <a:endParaRPr/>
          </a:p>
        </p:txBody>
      </p:sp>
      <p:pic>
        <p:nvPicPr>
          <p:cNvPr id="236" name="Google Shape;23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375" y="1211350"/>
            <a:ext cx="4766500" cy="343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875" y="1099575"/>
            <a:ext cx="3489975" cy="333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 Strategies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Forest App</a:t>
            </a:r>
            <a:endParaRPr/>
          </a:p>
        </p:txBody>
      </p:sp>
      <p:pic>
        <p:nvPicPr>
          <p:cNvPr id="248" name="Google Shape;24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03575"/>
            <a:ext cx="5532494" cy="378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7294" y="1203575"/>
            <a:ext cx="3154309" cy="197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Tab Timer</a:t>
            </a:r>
            <a:endParaRPr/>
          </a:p>
        </p:txBody>
      </p:sp>
      <p:pic>
        <p:nvPicPr>
          <p:cNvPr id="255" name="Google Shape;25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863" y="1160850"/>
            <a:ext cx="8020270" cy="378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Dayboard</a:t>
            </a:r>
            <a:endParaRPr/>
          </a:p>
        </p:txBody>
      </p:sp>
      <p:pic>
        <p:nvPicPr>
          <p:cNvPr id="261" name="Google Shape;261;p42"/>
          <p:cNvPicPr preferRelativeResize="0"/>
          <p:nvPr/>
        </p:nvPicPr>
        <p:blipFill rotWithShape="1">
          <a:blip r:embed="rId4">
            <a:alphaModFix/>
          </a:blip>
          <a:srcRect b="0" l="6186" r="6186" t="0"/>
          <a:stretch/>
        </p:blipFill>
        <p:spPr>
          <a:xfrm>
            <a:off x="2353863" y="989300"/>
            <a:ext cx="4436273" cy="390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6"/>
          <p:cNvGrpSpPr/>
          <p:nvPr/>
        </p:nvGrpSpPr>
        <p:grpSpPr>
          <a:xfrm>
            <a:off x="2202608" y="1595265"/>
            <a:ext cx="1456800" cy="1347764"/>
            <a:chOff x="2202608" y="1595265"/>
            <a:chExt cx="1456800" cy="1347764"/>
          </a:xfrm>
        </p:grpSpPr>
        <p:sp>
          <p:nvSpPr>
            <p:cNvPr id="78" name="Google Shape;78;p16"/>
            <p:cNvSpPr/>
            <p:nvPr/>
          </p:nvSpPr>
          <p:spPr>
            <a:xfrm rot="10800000">
              <a:off x="2793300" y="2237729"/>
              <a:ext cx="275400" cy="7053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6"/>
            <p:cNvSpPr/>
            <p:nvPr/>
          </p:nvSpPr>
          <p:spPr>
            <a:xfrm>
              <a:off x="2202608" y="1595265"/>
              <a:ext cx="1456800" cy="632400"/>
            </a:xfrm>
            <a:prstGeom prst="roundRect">
              <a:avLst>
                <a:gd fmla="val 16667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Sent to Author</a:t>
              </a:r>
              <a:endPara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0" name="Google Shape;80;p16"/>
          <p:cNvGrpSpPr/>
          <p:nvPr/>
        </p:nvGrpSpPr>
        <p:grpSpPr>
          <a:xfrm rot="-5400000">
            <a:off x="5158601" y="2083212"/>
            <a:ext cx="2005139" cy="2031175"/>
            <a:chOff x="2820225" y="891450"/>
            <a:chExt cx="3175200" cy="3175200"/>
          </a:xfrm>
        </p:grpSpPr>
        <p:sp>
          <p:nvSpPr>
            <p:cNvPr id="81" name="Google Shape;81;p16"/>
            <p:cNvSpPr/>
            <p:nvPr/>
          </p:nvSpPr>
          <p:spPr>
            <a:xfrm rot="10800000">
              <a:off x="2820225" y="891450"/>
              <a:ext cx="3175200" cy="3175200"/>
            </a:xfrm>
            <a:prstGeom prst="blockArc">
              <a:avLst>
                <a:gd fmla="val 5399801" name="adj1"/>
                <a:gd fmla="val 3012680" name="adj2"/>
                <a:gd fmla="val 6939" name="adj3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 rot="10800000">
              <a:off x="3175023" y="1179900"/>
              <a:ext cx="450600" cy="450600"/>
            </a:xfrm>
            <a:prstGeom prst="rtTriangle">
              <a:avLst/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" name="Google Shape;83;p16"/>
          <p:cNvSpPr/>
          <p:nvPr/>
        </p:nvSpPr>
        <p:spPr>
          <a:xfrm>
            <a:off x="6811292" y="2588042"/>
            <a:ext cx="1456800" cy="11940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Revision by Authors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84" name="Google Shape;84;p16"/>
          <p:cNvGrpSpPr/>
          <p:nvPr/>
        </p:nvGrpSpPr>
        <p:grpSpPr>
          <a:xfrm>
            <a:off x="6505425" y="1301550"/>
            <a:ext cx="2162100" cy="632400"/>
            <a:chOff x="6505425" y="1301550"/>
            <a:chExt cx="2162100" cy="632400"/>
          </a:xfrm>
        </p:grpSpPr>
        <p:sp>
          <p:nvSpPr>
            <p:cNvPr id="85" name="Google Shape;85;p16"/>
            <p:cNvSpPr/>
            <p:nvPr/>
          </p:nvSpPr>
          <p:spPr>
            <a:xfrm rot="-5400000">
              <a:off x="6720375" y="1188894"/>
              <a:ext cx="275400" cy="7053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7210725" y="1301550"/>
              <a:ext cx="1456800" cy="632400"/>
            </a:xfrm>
            <a:prstGeom prst="roundRect">
              <a:avLst>
                <a:gd fmla="val 16667" name="adj"/>
              </a:avLst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Accepted</a:t>
              </a:r>
              <a:endPara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7" name="Google Shape;87;p16"/>
          <p:cNvGrpSpPr/>
          <p:nvPr/>
        </p:nvGrpSpPr>
        <p:grpSpPr>
          <a:xfrm>
            <a:off x="5365981" y="352625"/>
            <a:ext cx="1456800" cy="1310019"/>
            <a:chOff x="5365981" y="352625"/>
            <a:chExt cx="1456800" cy="1310019"/>
          </a:xfrm>
        </p:grpSpPr>
        <p:sp>
          <p:nvSpPr>
            <p:cNvPr id="88" name="Google Shape;88;p16"/>
            <p:cNvSpPr/>
            <p:nvPr/>
          </p:nvSpPr>
          <p:spPr>
            <a:xfrm rot="10800000">
              <a:off x="5975763" y="957344"/>
              <a:ext cx="275400" cy="7053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5365981" y="352625"/>
              <a:ext cx="1456800" cy="632400"/>
            </a:xfrm>
            <a:prstGeom prst="roundRect">
              <a:avLst>
                <a:gd fmla="val 16667" name="adj"/>
              </a:avLst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Rejected</a:t>
              </a:r>
              <a:endPara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0" name="Google Shape;90;p16"/>
          <p:cNvGrpSpPr/>
          <p:nvPr/>
        </p:nvGrpSpPr>
        <p:grpSpPr>
          <a:xfrm>
            <a:off x="3238975" y="2588042"/>
            <a:ext cx="2146077" cy="1194000"/>
            <a:chOff x="3238975" y="2588042"/>
            <a:chExt cx="2146077" cy="1194000"/>
          </a:xfrm>
        </p:grpSpPr>
        <p:sp>
          <p:nvSpPr>
            <p:cNvPr id="91" name="Google Shape;91;p16"/>
            <p:cNvSpPr/>
            <p:nvPr/>
          </p:nvSpPr>
          <p:spPr>
            <a:xfrm rot="-5400000">
              <a:off x="3453925" y="2832394"/>
              <a:ext cx="275400" cy="7053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3928252" y="2588042"/>
              <a:ext cx="1456800" cy="1194000"/>
            </a:xfrm>
            <a:prstGeom prst="roundRect">
              <a:avLst>
                <a:gd fmla="val 16667" name="adj"/>
              </a:avLst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Peer Review</a:t>
              </a:r>
              <a:endPara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3" name="Google Shape;93;p16"/>
          <p:cNvGrpSpPr/>
          <p:nvPr/>
        </p:nvGrpSpPr>
        <p:grpSpPr>
          <a:xfrm>
            <a:off x="2202608" y="3401042"/>
            <a:ext cx="1456800" cy="1353500"/>
            <a:chOff x="2202608" y="3401042"/>
            <a:chExt cx="1456800" cy="1353500"/>
          </a:xfrm>
        </p:grpSpPr>
        <p:sp>
          <p:nvSpPr>
            <p:cNvPr id="94" name="Google Shape;94;p16"/>
            <p:cNvSpPr/>
            <p:nvPr/>
          </p:nvSpPr>
          <p:spPr>
            <a:xfrm>
              <a:off x="2777400" y="3401042"/>
              <a:ext cx="275400" cy="7053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2202608" y="4122142"/>
              <a:ext cx="1456800" cy="632400"/>
            </a:xfrm>
            <a:prstGeom prst="roundRect">
              <a:avLst>
                <a:gd fmla="val 16667" name="adj"/>
              </a:avLst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Rejected</a:t>
              </a:r>
              <a:endPara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" name="Google Shape;96;p16"/>
          <p:cNvGrpSpPr/>
          <p:nvPr/>
        </p:nvGrpSpPr>
        <p:grpSpPr>
          <a:xfrm>
            <a:off x="1486375" y="2588042"/>
            <a:ext cx="2162088" cy="1194000"/>
            <a:chOff x="1486375" y="2588042"/>
            <a:chExt cx="2162088" cy="1194000"/>
          </a:xfrm>
        </p:grpSpPr>
        <p:sp>
          <p:nvSpPr>
            <p:cNvPr id="97" name="Google Shape;97;p16"/>
            <p:cNvSpPr/>
            <p:nvPr/>
          </p:nvSpPr>
          <p:spPr>
            <a:xfrm rot="-5400000">
              <a:off x="1701325" y="2832394"/>
              <a:ext cx="275400" cy="7053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2191663" y="2588042"/>
              <a:ext cx="1456800" cy="1194000"/>
            </a:xfrm>
            <a:prstGeom prst="roundRect">
              <a:avLst>
                <a:gd fmla="val 16667" name="adj"/>
              </a:avLst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Initial Screening </a:t>
              </a:r>
              <a:endPara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by Editor </a:t>
              </a:r>
              <a:endPara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99" name="Google Shape;99;p16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Journal Review Process</a:t>
            </a:r>
            <a:endParaRPr/>
          </a:p>
        </p:txBody>
      </p:sp>
      <p:sp>
        <p:nvSpPr>
          <p:cNvPr id="100" name="Google Shape;100;p16"/>
          <p:cNvSpPr/>
          <p:nvPr/>
        </p:nvSpPr>
        <p:spPr>
          <a:xfrm>
            <a:off x="455075" y="2588042"/>
            <a:ext cx="1456800" cy="11940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Submission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1" name="Google Shape;101;p16"/>
          <p:cNvSpPr/>
          <p:nvPr/>
        </p:nvSpPr>
        <p:spPr>
          <a:xfrm>
            <a:off x="5385059" y="1301538"/>
            <a:ext cx="1456800" cy="11940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Editor 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Assessment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Dayboard</a:t>
            </a:r>
            <a:endParaRPr/>
          </a:p>
        </p:txBody>
      </p:sp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1333" r="1343" t="0"/>
          <a:stretch/>
        </p:blipFill>
        <p:spPr>
          <a:xfrm>
            <a:off x="5372150" y="1051175"/>
            <a:ext cx="3603446" cy="198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599" y="1051175"/>
            <a:ext cx="5053601" cy="3979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 on Focus feature in Word</a:t>
            </a:r>
            <a:endParaRPr/>
          </a:p>
        </p:txBody>
      </p:sp>
      <p:pic>
        <p:nvPicPr>
          <p:cNvPr id="274" name="Google Shape;2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388" y="1237750"/>
            <a:ext cx="6083213" cy="378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Extreme action: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 off your laptop wifi. Yes, the wifi.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Organizational tools</a:t>
            </a:r>
            <a:endParaRPr/>
          </a:p>
        </p:txBody>
      </p:sp>
      <p:sp>
        <p:nvSpPr>
          <p:cNvPr id="285" name="Google Shape;285;p46"/>
          <p:cNvSpPr txBox="1"/>
          <p:nvPr>
            <p:ph idx="1" type="body"/>
          </p:nvPr>
        </p:nvSpPr>
        <p:spPr>
          <a:xfrm>
            <a:off x="1655400" y="1093675"/>
            <a:ext cx="583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350">
              <a:highlight>
                <a:srgbClr val="FFFFFF"/>
              </a:highlight>
            </a:endParaRPr>
          </a:p>
          <a:p>
            <a:pPr indent="-3079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50"/>
              <a:buFont typeface="Century Gothic"/>
              <a:buChar char="●"/>
            </a:pPr>
            <a:r>
              <a:rPr lang="en" sz="1350">
                <a:highlight>
                  <a:srgbClr val="FFFFFF"/>
                </a:highlight>
              </a:rPr>
              <a:t>Take 60 minutes and have a Sunday Meeting (*NCFDD)</a:t>
            </a:r>
            <a:endParaRPr sz="1350">
              <a:highlight>
                <a:srgbClr val="FFFFFF"/>
              </a:highlight>
            </a:endParaRPr>
          </a:p>
          <a:p>
            <a:pPr indent="-3079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50"/>
              <a:buFont typeface="Century Gothic"/>
              <a:buChar char="●"/>
            </a:pPr>
            <a:r>
              <a:rPr lang="en" sz="1350">
                <a:highlight>
                  <a:srgbClr val="FFFFFF"/>
                </a:highlight>
              </a:rPr>
              <a:t>If you still don't have a calendar, it's time to acquire one</a:t>
            </a:r>
            <a:endParaRPr sz="1350">
              <a:highlight>
                <a:srgbClr val="FFFFFF"/>
              </a:highlight>
            </a:endParaRPr>
          </a:p>
          <a:p>
            <a:pPr indent="-3079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Century Gothic"/>
              <a:buChar char="●"/>
            </a:pPr>
            <a:r>
              <a:rPr b="1" lang="en" sz="1750">
                <a:solidFill>
                  <a:schemeClr val="accent5"/>
                </a:solidFill>
                <a:highlight>
                  <a:srgbClr val="FFFFFF"/>
                </a:highlight>
              </a:rPr>
              <a:t>Gently acknowledge that having more tasks than time is perfectly normal. It is not an individual shortcoming or personal flaw</a:t>
            </a:r>
            <a:r>
              <a:rPr lang="en" sz="175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sz="17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079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50"/>
              <a:buFont typeface="Century Gothic"/>
              <a:buChar char="●"/>
            </a:pPr>
            <a:r>
              <a:rPr lang="en" sz="1350">
                <a:highlight>
                  <a:srgbClr val="FFFFFF"/>
                </a:highlight>
              </a:rPr>
              <a:t>Consider saying “no” and/or lower a standard for a given day</a:t>
            </a:r>
            <a:endParaRPr sz="1350">
              <a:highlight>
                <a:srgbClr val="FFFFFF"/>
              </a:highlight>
            </a:endParaRPr>
          </a:p>
          <a:p>
            <a:pPr indent="-3079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50"/>
              <a:buFont typeface="Century Gothic"/>
              <a:buChar char="●"/>
            </a:pPr>
            <a:r>
              <a:rPr lang="en" sz="1350">
                <a:highlight>
                  <a:srgbClr val="FFFFFF"/>
                </a:highlight>
              </a:rPr>
              <a:t>Re-commit yourself to 30 (or 10, 15, 25) minutes of writing daily</a:t>
            </a:r>
            <a:endParaRPr sz="1350">
              <a:highlight>
                <a:srgbClr val="FFFFFF"/>
              </a:highlight>
            </a:endParaRPr>
          </a:p>
          <a:p>
            <a:pPr indent="-30797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50"/>
              <a:buFont typeface="Roboto"/>
              <a:buChar char="●"/>
            </a:pPr>
            <a:r>
              <a:rPr lang="en" sz="1350">
                <a:highlight>
                  <a:srgbClr val="FFFFFF"/>
                </a:highlight>
              </a:rPr>
              <a:t>If you haven't created your </a:t>
            </a:r>
            <a:r>
              <a:rPr b="1" lang="en" sz="1350">
                <a:solidFill>
                  <a:schemeClr val="accent5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semester plan</a:t>
            </a:r>
            <a:r>
              <a:rPr lang="en" sz="1350">
                <a:highlight>
                  <a:srgbClr val="FFFFFF"/>
                </a:highlight>
              </a:rPr>
              <a:t>, it is not too late.</a:t>
            </a:r>
            <a:endParaRPr sz="135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 txBox="1"/>
          <p:nvPr>
            <p:ph type="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Gill Sans"/>
              <a:buNone/>
            </a:pPr>
            <a:r>
              <a:rPr lang="en"/>
              <a:t>Dr.  Yeol Huh’s Writing Space</a:t>
            </a:r>
            <a:endParaRPr/>
          </a:p>
        </p:txBody>
      </p:sp>
      <p:pic>
        <p:nvPicPr>
          <p:cNvPr id="291" name="Google Shape;291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8075" y="1311500"/>
            <a:ext cx="6010800" cy="3409800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fadeDir="5400012" kx="0" rotWithShape="0" algn="bl" stA="33000" stPos="0" sy="-100000" ky="0"/>
          </a:effectLst>
        </p:spPr>
      </p:pic>
      <p:sp>
        <p:nvSpPr>
          <p:cNvPr id="292" name="Google Shape;292;p47"/>
          <p:cNvSpPr txBox="1"/>
          <p:nvPr/>
        </p:nvSpPr>
        <p:spPr>
          <a:xfrm>
            <a:off x="7921375" y="1311500"/>
            <a:ext cx="10110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Ultra Wide Monitor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47"/>
          <p:cNvSpPr txBox="1"/>
          <p:nvPr/>
        </p:nvSpPr>
        <p:spPr>
          <a:xfrm>
            <a:off x="206150" y="2630650"/>
            <a:ext cx="10110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Coffee</a:t>
            </a:r>
            <a:endParaRPr b="1"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94" name="Google Shape;294;p47"/>
          <p:cNvCxnSpPr>
            <a:endCxn id="292" idx="1"/>
          </p:cNvCxnSpPr>
          <p:nvPr/>
        </p:nvCxnSpPr>
        <p:spPr>
          <a:xfrm flipH="1" rot="10800000">
            <a:off x="6124975" y="1684250"/>
            <a:ext cx="1796400" cy="229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5" name="Google Shape;295;p47"/>
          <p:cNvCxnSpPr/>
          <p:nvPr/>
        </p:nvCxnSpPr>
        <p:spPr>
          <a:xfrm rot="10800000">
            <a:off x="942225" y="3072400"/>
            <a:ext cx="1619700" cy="588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Tips...</a:t>
            </a:r>
            <a:endParaRPr/>
          </a:p>
        </p:txBody>
      </p:sp>
      <p:sp>
        <p:nvSpPr>
          <p:cNvPr id="301" name="Google Shape;301;p4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355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79A6"/>
              </a:buClr>
              <a:buSzPts val="1800"/>
              <a:buFont typeface="Century Gothic"/>
              <a:buChar char="●"/>
            </a:pPr>
            <a:r>
              <a:rPr lang="en"/>
              <a:t>A unique </a:t>
            </a:r>
            <a:r>
              <a:rPr lang="en"/>
              <a:t>tip for writing:</a:t>
            </a:r>
            <a:endParaRPr/>
          </a:p>
          <a:p>
            <a:pPr indent="-2794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79A6"/>
              </a:buClr>
              <a:buSzPts val="1800"/>
              <a:buFont typeface="Century Gothic"/>
              <a:buChar char="○"/>
            </a:pPr>
            <a:r>
              <a:rPr lang="en" sz="1800"/>
              <a:t>A mechanical keyboard (e.g., Cherry MX Brown for office use) that gives you a lively sound and tectile feels when typing. I just wanted to make the act of typing a pleasant task.</a:t>
            </a:r>
            <a:endParaRPr sz="1800">
              <a:solidFill>
                <a:schemeClr val="dk1"/>
              </a:solidFill>
            </a:endParaRPr>
          </a:p>
          <a:p>
            <a:pPr indent="-342900" lvl="0" marL="355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E79A6"/>
              </a:buClr>
              <a:buSzPts val="1800"/>
              <a:buFont typeface="Century Gothic"/>
              <a:buChar char="●"/>
            </a:pPr>
            <a:r>
              <a:rPr lang="en"/>
              <a:t>To help organize the reading materials for your literature review:</a:t>
            </a:r>
            <a:endParaRPr/>
          </a:p>
          <a:p>
            <a:pPr indent="-279400" lvl="1" marL="6858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E79A6"/>
              </a:buClr>
              <a:buSzPts val="1800"/>
              <a:buFont typeface="Century Gothic"/>
              <a:buChar char="○"/>
            </a:pPr>
            <a:r>
              <a:rPr lang="en" sz="1800"/>
              <a:t>Using a blogging tool with tagging (aka labeling)</a:t>
            </a:r>
            <a:endParaRPr sz="1800"/>
          </a:p>
          <a:p>
            <a:pPr indent="-279400" lvl="1" marL="6858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E79A6"/>
              </a:buClr>
              <a:buSzPts val="1800"/>
              <a:buFont typeface="Century Gothic"/>
              <a:buChar char="○"/>
            </a:pPr>
            <a:r>
              <a:rPr lang="en" sz="1800"/>
              <a:t>Create a short summary of the article and give relevant tags (i.e., K-12, motivation, tech integration etc.) so that later you can sort the literature easily using tags (labels).</a:t>
            </a:r>
            <a:endParaRPr sz="1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 teaching, practice, service into publication</a:t>
            </a:r>
            <a:endParaRPr/>
          </a:p>
        </p:txBody>
      </p:sp>
      <p:sp>
        <p:nvSpPr>
          <p:cNvPr id="307" name="Google Shape;307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Various Roles of a Graduate Student</a:t>
            </a:r>
            <a:endParaRPr/>
          </a:p>
          <a:p>
            <a:pPr indent="-342900" lvl="0" marL="9144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Instructor, teaching assistant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Instructional designer, consultant, learning technologist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Graduate assistant on campus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Members of organizations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Researcher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Important?</a:t>
            </a:r>
            <a:endParaRPr/>
          </a:p>
        </p:txBody>
      </p:sp>
      <p:sp>
        <p:nvSpPr>
          <p:cNvPr id="313" name="Google Shape;313;p50"/>
          <p:cNvSpPr txBox="1"/>
          <p:nvPr/>
        </p:nvSpPr>
        <p:spPr>
          <a:xfrm>
            <a:off x="539250" y="1297350"/>
            <a:ext cx="77997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entury Gothic"/>
              <a:buChar char="●"/>
            </a:pPr>
            <a:r>
              <a:rPr lang="en" sz="2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Get your own publication experience from start to finish as early as possible.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4" name="Google Shape;314;p50"/>
          <p:cNvSpPr txBox="1"/>
          <p:nvPr/>
        </p:nvSpPr>
        <p:spPr>
          <a:xfrm>
            <a:off x="539250" y="2571750"/>
            <a:ext cx="77997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entury Gothic"/>
              <a:buChar char="●"/>
            </a:pPr>
            <a:r>
              <a:rPr lang="en" sz="25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the most out of it!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</a:t>
            </a:r>
            <a:endParaRPr/>
          </a:p>
        </p:txBody>
      </p:sp>
      <p:sp>
        <p:nvSpPr>
          <p:cNvPr id="320" name="Google Shape;320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Journal of Education for Teaching (JET)</a:t>
            </a:r>
            <a:endParaRPr/>
          </a:p>
          <a:p>
            <a:pPr indent="-342900" lvl="0" marL="9144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SSCI journal in teacher education, international context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Original</a:t>
            </a:r>
            <a:r>
              <a:rPr lang="en"/>
              <a:t> Research paper (6000 words)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Research in Progress (1000 words)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Research in Practice (1000 words)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Book Review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44525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2"/>
          <p:cNvSpPr/>
          <p:nvPr/>
        </p:nvSpPr>
        <p:spPr>
          <a:xfrm>
            <a:off x="696158" y="1138625"/>
            <a:ext cx="814800" cy="235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52"/>
          <p:cNvSpPr/>
          <p:nvPr/>
        </p:nvSpPr>
        <p:spPr>
          <a:xfrm>
            <a:off x="716550" y="1661712"/>
            <a:ext cx="1197600" cy="235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2"/>
          <p:cNvSpPr/>
          <p:nvPr/>
        </p:nvSpPr>
        <p:spPr>
          <a:xfrm>
            <a:off x="696927" y="2332525"/>
            <a:ext cx="1551000" cy="235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52"/>
          <p:cNvSpPr/>
          <p:nvPr/>
        </p:nvSpPr>
        <p:spPr>
          <a:xfrm>
            <a:off x="700575" y="2848625"/>
            <a:ext cx="927300" cy="235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52"/>
          <p:cNvSpPr/>
          <p:nvPr/>
        </p:nvSpPr>
        <p:spPr>
          <a:xfrm>
            <a:off x="695900" y="3534425"/>
            <a:ext cx="1006500" cy="235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2"/>
          <p:cNvSpPr/>
          <p:nvPr/>
        </p:nvSpPr>
        <p:spPr>
          <a:xfrm>
            <a:off x="721465" y="4058007"/>
            <a:ext cx="927300" cy="235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52"/>
          <p:cNvSpPr/>
          <p:nvPr/>
        </p:nvSpPr>
        <p:spPr>
          <a:xfrm>
            <a:off x="717582" y="4553705"/>
            <a:ext cx="3032100" cy="235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52"/>
          <p:cNvSpPr txBox="1"/>
          <p:nvPr/>
        </p:nvSpPr>
        <p:spPr>
          <a:xfrm>
            <a:off x="4970625" y="2210575"/>
            <a:ext cx="33996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Example of TechTrends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4" name="Google Shape;334;p52"/>
          <p:cNvSpPr txBox="1"/>
          <p:nvPr/>
        </p:nvSpPr>
        <p:spPr>
          <a:xfrm>
            <a:off x="4601325" y="3456200"/>
            <a:ext cx="4138200" cy="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So how can I find this information?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Journal Selection</a:t>
            </a:r>
            <a:endParaRPr/>
          </a:p>
        </p:txBody>
      </p:sp>
      <p:sp>
        <p:nvSpPr>
          <p:cNvPr id="107" name="Google Shape;107;p17"/>
          <p:cNvSpPr txBox="1"/>
          <p:nvPr>
            <p:ph idx="1" type="body"/>
          </p:nvPr>
        </p:nvSpPr>
        <p:spPr>
          <a:xfrm>
            <a:off x="464100" y="1152475"/>
            <a:ext cx="752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u="sng">
                <a:solidFill>
                  <a:schemeClr val="hlink"/>
                </a:solidFill>
                <a:hlinkClick r:id="rId3"/>
              </a:rPr>
              <a:t>The Journals in Instructional Technology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u="sng">
                <a:solidFill>
                  <a:schemeClr val="hlink"/>
                </a:solidFill>
                <a:hlinkClick r:id="rId4"/>
              </a:rPr>
              <a:t>Educational Technology Journals (Peer Reviewed + SSCI)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u="sng">
                <a:solidFill>
                  <a:schemeClr val="hlink"/>
                </a:solidFill>
                <a:hlinkClick r:id="rId5"/>
              </a:rPr>
              <a:t>Web of Science</a:t>
            </a:r>
            <a:r>
              <a:rPr lang="en" sz="1900"/>
              <a:t> - Manuscript Matcher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u="sng">
                <a:solidFill>
                  <a:schemeClr val="hlink"/>
                </a:solidFill>
                <a:hlinkClick r:id="rId6"/>
              </a:rPr>
              <a:t>Cabells </a:t>
            </a:r>
            <a:r>
              <a:rPr lang="en" sz="1900" u="sng">
                <a:solidFill>
                  <a:schemeClr val="hlink"/>
                </a:solidFill>
                <a:hlinkClick r:id="rId7"/>
              </a:rPr>
              <a:t>Scholarly</a:t>
            </a:r>
            <a:r>
              <a:rPr lang="en" sz="1900" u="sng">
                <a:solidFill>
                  <a:schemeClr val="hlink"/>
                </a:solidFill>
                <a:hlinkClick r:id="rId8"/>
              </a:rPr>
              <a:t> Analytics</a:t>
            </a:r>
            <a:endParaRPr sz="19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Acceptance rate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Time to review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Call for papers</a:t>
            </a:r>
            <a:endParaRPr sz="17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up an alert</a:t>
            </a:r>
            <a:endParaRPr/>
          </a:p>
        </p:txBody>
      </p:sp>
      <p:pic>
        <p:nvPicPr>
          <p:cNvPr id="340" name="Google Shape;34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1425" y="1422400"/>
            <a:ext cx="3288450" cy="241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ETR&amp;D</a:t>
            </a:r>
            <a:endParaRPr/>
          </a:p>
        </p:txBody>
      </p:sp>
      <p:sp>
        <p:nvSpPr>
          <p:cNvPr id="346" name="Google Shape;346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7" name="Google Shape;34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1152472"/>
            <a:ext cx="6835850" cy="37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4"/>
          <p:cNvSpPr/>
          <p:nvPr/>
        </p:nvSpPr>
        <p:spPr>
          <a:xfrm>
            <a:off x="5106925" y="4442439"/>
            <a:ext cx="1956300" cy="348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9" name="Google Shape;349;p54"/>
          <p:cNvCxnSpPr>
            <a:endCxn id="348" idx="3"/>
          </p:cNvCxnSpPr>
          <p:nvPr/>
        </p:nvCxnSpPr>
        <p:spPr>
          <a:xfrm flipH="1">
            <a:off x="7063225" y="3857739"/>
            <a:ext cx="588600" cy="75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British Journal of Educational Technology</a:t>
            </a:r>
            <a:endParaRPr/>
          </a:p>
        </p:txBody>
      </p:sp>
      <p:sp>
        <p:nvSpPr>
          <p:cNvPr id="355" name="Google Shape;355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8" y="1152475"/>
            <a:ext cx="5521351" cy="388292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5"/>
          <p:cNvSpPr/>
          <p:nvPr/>
        </p:nvSpPr>
        <p:spPr>
          <a:xfrm>
            <a:off x="4011575" y="3214700"/>
            <a:ext cx="1566600" cy="252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8" name="Google Shape;358;p55"/>
          <p:cNvCxnSpPr>
            <a:endCxn id="357" idx="3"/>
          </p:cNvCxnSpPr>
          <p:nvPr/>
        </p:nvCxnSpPr>
        <p:spPr>
          <a:xfrm flipH="1">
            <a:off x="5578175" y="2582450"/>
            <a:ext cx="588600" cy="75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Computers and Education</a:t>
            </a:r>
            <a:endParaRPr/>
          </a:p>
        </p:txBody>
      </p:sp>
      <p:sp>
        <p:nvSpPr>
          <p:cNvPr id="364" name="Google Shape;364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152473"/>
            <a:ext cx="7223952" cy="386612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6"/>
          <p:cNvSpPr/>
          <p:nvPr/>
        </p:nvSpPr>
        <p:spPr>
          <a:xfrm>
            <a:off x="2300075" y="4419075"/>
            <a:ext cx="1412700" cy="253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7" name="Google Shape;367;p56"/>
          <p:cNvCxnSpPr>
            <a:endCxn id="366" idx="3"/>
          </p:cNvCxnSpPr>
          <p:nvPr/>
        </p:nvCxnSpPr>
        <p:spPr>
          <a:xfrm flipH="1">
            <a:off x="3712775" y="3787125"/>
            <a:ext cx="588600" cy="75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to your advisor or faculty on record</a:t>
            </a:r>
            <a:endParaRPr/>
          </a:p>
        </p:txBody>
      </p:sp>
      <p:pic>
        <p:nvPicPr>
          <p:cNvPr id="373" name="Google Shape;37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9450" y="1581175"/>
            <a:ext cx="1981150" cy="19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your own opportunity</a:t>
            </a:r>
            <a:endParaRPr/>
          </a:p>
        </p:txBody>
      </p:sp>
      <p:pic>
        <p:nvPicPr>
          <p:cNvPr id="379" name="Google Shape;37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2350" y="1496013"/>
            <a:ext cx="1981150" cy="215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9"/>
          <p:cNvSpPr txBox="1"/>
          <p:nvPr>
            <p:ph idx="1" type="body"/>
          </p:nvPr>
        </p:nvSpPr>
        <p:spPr>
          <a:xfrm>
            <a:off x="311700" y="1980775"/>
            <a:ext cx="4260300" cy="25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Don’t be afraid of </a:t>
            </a:r>
            <a:endParaRPr sz="25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500"/>
              <a:t>contacting the editor</a:t>
            </a:r>
            <a:endParaRPr sz="2500"/>
          </a:p>
        </p:txBody>
      </p:sp>
      <p:pic>
        <p:nvPicPr>
          <p:cNvPr id="385" name="Google Shape;38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3300" y="1336825"/>
            <a:ext cx="3188850" cy="318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Meina- Research Collaboration-</a:t>
            </a:r>
            <a:r>
              <a:rPr lang="en">
                <a:solidFill>
                  <a:srgbClr val="660000"/>
                </a:solidFill>
              </a:rPr>
              <a:t>Why?</a:t>
            </a:r>
            <a:endParaRPr sz="1800">
              <a:solidFill>
                <a:srgbClr val="660000"/>
              </a:solidFill>
            </a:endParaRPr>
          </a:p>
        </p:txBody>
      </p:sp>
      <p:sp>
        <p:nvSpPr>
          <p:cNvPr id="391" name="Google Shape;391;p60"/>
          <p:cNvSpPr txBox="1"/>
          <p:nvPr>
            <p:ph idx="1" type="body"/>
          </p:nvPr>
        </p:nvSpPr>
        <p:spPr>
          <a:xfrm>
            <a:off x="311700" y="1152475"/>
            <a:ext cx="5620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Improve quality of research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Extend research relationships and networks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Foster interdisciplinary and transdisciplinary research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Share expertise and knowledge transfer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Enhance scientific and publishing productivity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Accelerate dissemination of findings for community benefit</a:t>
            </a:r>
            <a:endParaRPr sz="1500"/>
          </a:p>
        </p:txBody>
      </p:sp>
      <p:pic>
        <p:nvPicPr>
          <p:cNvPr id="392" name="Google Shape;39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9395" y="1223500"/>
            <a:ext cx="2729074" cy="19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Meina- </a:t>
            </a:r>
            <a:r>
              <a:rPr lang="en"/>
              <a:t>Research Collaboration-</a:t>
            </a:r>
            <a:r>
              <a:rPr lang="en">
                <a:solidFill>
                  <a:srgbClr val="990000"/>
                </a:solidFill>
              </a:rPr>
              <a:t>How?</a:t>
            </a:r>
            <a:endParaRPr sz="1800">
              <a:solidFill>
                <a:srgbClr val="99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398" name="Google Shape;398;p61"/>
          <p:cNvSpPr txBox="1"/>
          <p:nvPr>
            <p:ph idx="1" type="body"/>
          </p:nvPr>
        </p:nvSpPr>
        <p:spPr>
          <a:xfrm>
            <a:off x="410525" y="1128325"/>
            <a:ext cx="575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Identify the skills that you can offer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Identify how the collaboration will meet your needs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Find collaborators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Introduce yourself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Set expectations at the beginning of the collaboration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Leverage tools for collaborations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Keep communicating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Do not be discouraged</a:t>
            </a:r>
            <a:endParaRPr sz="1500"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399" name="Google Shape;39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0856" y="1308025"/>
            <a:ext cx="2608768" cy="233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2"/>
          <p:cNvSpPr txBox="1"/>
          <p:nvPr>
            <p:ph type="title"/>
          </p:nvPr>
        </p:nvSpPr>
        <p:spPr>
          <a:xfrm>
            <a:off x="102050" y="179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Susie Gronseth - Writing Where I Am</a:t>
            </a:r>
            <a:endParaRPr/>
          </a:p>
        </p:txBody>
      </p:sp>
      <p:pic>
        <p:nvPicPr>
          <p:cNvPr id="405" name="Google Shape;40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100" y="904575"/>
            <a:ext cx="5378844" cy="4086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2"/>
          <p:cNvSpPr txBox="1"/>
          <p:nvPr/>
        </p:nvSpPr>
        <p:spPr>
          <a:xfrm>
            <a:off x="6527225" y="1646825"/>
            <a:ext cx="2236200" cy="16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entury Gothic"/>
                <a:ea typeface="Century Gothic"/>
                <a:cs typeface="Century Gothic"/>
                <a:sym typeface="Century Gothic"/>
              </a:rPr>
              <a:t>Writing in the spaces where we are...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190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" sz="1900">
                <a:latin typeface="Century Gothic"/>
                <a:ea typeface="Century Gothic"/>
                <a:cs typeface="Century Gothic"/>
                <a:sym typeface="Century Gothic"/>
              </a:rPr>
              <a:t>Campus Office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Technology can Support your Writing </a:t>
            </a:r>
            <a:endParaRPr/>
          </a:p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3003125" y="1152475"/>
            <a:ext cx="3201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While you are writing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EndNote+EndNoteClick (Kopernio)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Free: </a:t>
            </a:r>
            <a:r>
              <a:rPr lang="en"/>
              <a:t>Mendeley &amp; </a:t>
            </a:r>
            <a:r>
              <a:rPr lang="en"/>
              <a:t>Zotero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EndNote: 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Cite while you write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Manuscript Matcher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Kopernio</a:t>
            </a:r>
            <a:r>
              <a:rPr lang="en"/>
              <a:t>: Add to EndNote</a:t>
            </a:r>
            <a:endParaRPr/>
          </a:p>
        </p:txBody>
      </p:sp>
      <p:sp>
        <p:nvSpPr>
          <p:cNvPr id="114" name="Google Shape;114;p18"/>
          <p:cNvSpPr txBox="1"/>
          <p:nvPr>
            <p:ph idx="1" type="body"/>
          </p:nvPr>
        </p:nvSpPr>
        <p:spPr>
          <a:xfrm>
            <a:off x="6201575" y="1152475"/>
            <a:ext cx="273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After your first draft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Grammarly</a:t>
            </a:r>
            <a:endParaRPr b="1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Grammarly</a:t>
            </a:r>
            <a:r>
              <a:rPr lang="en"/>
              <a:t> Apps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Microsoft Word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Chrome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Grammar check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US vs. UK English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347225" y="1152475"/>
            <a:ext cx="273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Before</a:t>
            </a:r>
            <a:r>
              <a:rPr b="1" lang="en"/>
              <a:t> you start </a:t>
            </a:r>
            <a:r>
              <a:rPr b="1" lang="en"/>
              <a:t>writing</a:t>
            </a:r>
            <a:r>
              <a:rPr b="1" lang="en"/>
              <a:t>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Writing Templates </a:t>
            </a:r>
            <a:endParaRPr b="1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Microsoft Word - 6th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u="sng">
                <a:solidFill>
                  <a:schemeClr val="hlink"/>
                </a:solidFill>
                <a:hlinkClick r:id="rId3"/>
              </a:rPr>
              <a:t>Google Docs Template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u="sng">
                <a:solidFill>
                  <a:schemeClr val="hlink"/>
                </a:solidFill>
                <a:hlinkClick r:id="rId4"/>
              </a:rPr>
              <a:t>APA Sample Papers</a:t>
            </a:r>
            <a:r>
              <a:rPr lang="en"/>
              <a:t>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Journal’s Template</a:t>
            </a:r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2600" y="3720950"/>
            <a:ext cx="1957025" cy="12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0963" y="3900401"/>
            <a:ext cx="2420925" cy="57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3"/>
          <p:cNvSpPr txBox="1"/>
          <p:nvPr/>
        </p:nvSpPr>
        <p:spPr>
          <a:xfrm>
            <a:off x="6527225" y="2187450"/>
            <a:ext cx="2236200" cy="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entury Gothic"/>
                <a:ea typeface="Century Gothic"/>
                <a:cs typeface="Century Gothic"/>
                <a:sym typeface="Century Gothic"/>
              </a:rPr>
              <a:t>Quarantine Writing at Home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2" name="Google Shape;41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50" y="217702"/>
            <a:ext cx="6207076" cy="470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64"/>
          <p:cNvPicPr preferRelativeResize="0"/>
          <p:nvPr/>
        </p:nvPicPr>
        <p:blipFill rotWithShape="1">
          <a:blip r:embed="rId3">
            <a:alphaModFix/>
          </a:blip>
          <a:srcRect b="0" l="0" r="-887" t="8550"/>
          <a:stretch/>
        </p:blipFill>
        <p:spPr>
          <a:xfrm rot="5400000">
            <a:off x="6059527" y="1752692"/>
            <a:ext cx="3436058" cy="233595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19" name="Google Shape;419;p64"/>
          <p:cNvPicPr preferRelativeResize="0"/>
          <p:nvPr/>
        </p:nvPicPr>
        <p:blipFill rotWithShape="1">
          <a:blip r:embed="rId4">
            <a:alphaModFix/>
          </a:blip>
          <a:srcRect b="0" l="20555" r="14702" t="0"/>
          <a:stretch/>
        </p:blipFill>
        <p:spPr>
          <a:xfrm>
            <a:off x="3407692" y="1202641"/>
            <a:ext cx="2966086" cy="343605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20" name="Google Shape;420;p64"/>
          <p:cNvPicPr preferRelativeResize="0"/>
          <p:nvPr/>
        </p:nvPicPr>
        <p:blipFill rotWithShape="1">
          <a:blip r:embed="rId5">
            <a:alphaModFix/>
          </a:blip>
          <a:srcRect b="0" l="11754" r="25082" t="0"/>
          <a:stretch/>
        </p:blipFill>
        <p:spPr>
          <a:xfrm>
            <a:off x="239688" y="1179772"/>
            <a:ext cx="2932208" cy="348182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21" name="Google Shape;421;p64"/>
          <p:cNvSpPr txBox="1"/>
          <p:nvPr/>
        </p:nvSpPr>
        <p:spPr>
          <a:xfrm>
            <a:off x="215688" y="553575"/>
            <a:ext cx="2980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400" u="none" cap="none" strike="noStrike"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n Campus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2" name="Google Shape;422;p64"/>
          <p:cNvSpPr txBox="1"/>
          <p:nvPr/>
        </p:nvSpPr>
        <p:spPr>
          <a:xfrm>
            <a:off x="3400625" y="553575"/>
            <a:ext cx="2980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In a Plane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3" name="Google Shape;423;p64"/>
          <p:cNvSpPr txBox="1"/>
          <p:nvPr/>
        </p:nvSpPr>
        <p:spPr>
          <a:xfrm>
            <a:off x="6163800" y="553575"/>
            <a:ext cx="2980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At a Cafe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5"/>
          <p:cNvSpPr txBox="1"/>
          <p:nvPr>
            <p:ph type="title"/>
          </p:nvPr>
        </p:nvSpPr>
        <p:spPr>
          <a:xfrm>
            <a:off x="657686" y="154105"/>
            <a:ext cx="78699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262B"/>
              </a:buClr>
              <a:buSzPts val="3300"/>
              <a:buFont typeface="Tahoma"/>
              <a:buNone/>
            </a:pPr>
            <a:r>
              <a:rPr lang="en">
                <a:solidFill>
                  <a:srgbClr val="25262B"/>
                </a:solidFill>
              </a:rPr>
              <a:t>Writing…on a bus…in Africa</a:t>
            </a:r>
            <a:endParaRPr>
              <a:solidFill>
                <a:srgbClr val="25262B"/>
              </a:solidFill>
            </a:endParaRPr>
          </a:p>
        </p:txBody>
      </p:sp>
      <p:pic>
        <p:nvPicPr>
          <p:cNvPr id="430" name="Google Shape;43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5845494" y="1576386"/>
            <a:ext cx="3528058" cy="264604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31" name="Google Shape;431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040894" y="1576385"/>
            <a:ext cx="3528058" cy="264604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32" name="Google Shape;432;p65"/>
          <p:cNvPicPr preferRelativeResize="0"/>
          <p:nvPr/>
        </p:nvPicPr>
        <p:blipFill rotWithShape="1">
          <a:blip r:embed="rId5">
            <a:alphaModFix/>
          </a:blip>
          <a:srcRect b="0" l="27025" r="7249" t="0"/>
          <a:stretch/>
        </p:blipFill>
        <p:spPr>
          <a:xfrm>
            <a:off x="231456" y="1135378"/>
            <a:ext cx="3091892" cy="352805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6"/>
          <p:cNvSpPr txBox="1"/>
          <p:nvPr>
            <p:ph type="title"/>
          </p:nvPr>
        </p:nvSpPr>
        <p:spPr>
          <a:xfrm>
            <a:off x="214325" y="161300"/>
            <a:ext cx="8754900" cy="68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262B"/>
              </a:buClr>
              <a:buSzPts val="3300"/>
              <a:buFont typeface="Tahoma"/>
              <a:buNone/>
            </a:pPr>
            <a:r>
              <a:rPr lang="en">
                <a:solidFill>
                  <a:srgbClr val="25262B"/>
                </a:solidFill>
              </a:rPr>
              <a:t>Gaining motivation with a c</a:t>
            </a:r>
            <a:r>
              <a:rPr lang="en">
                <a:solidFill>
                  <a:srgbClr val="25262B"/>
                </a:solidFill>
              </a:rPr>
              <a:t>hange of scenery</a:t>
            </a:r>
            <a:endParaRPr>
              <a:solidFill>
                <a:srgbClr val="25262B"/>
              </a:solidFill>
            </a:endParaRPr>
          </a:p>
        </p:txBody>
      </p:sp>
      <p:pic>
        <p:nvPicPr>
          <p:cNvPr id="439" name="Google Shape;439;p66"/>
          <p:cNvPicPr preferRelativeResize="0"/>
          <p:nvPr/>
        </p:nvPicPr>
        <p:blipFill rotWithShape="1">
          <a:blip r:embed="rId3">
            <a:alphaModFix/>
          </a:blip>
          <a:srcRect b="21403" l="12026" r="47843" t="5969"/>
          <a:stretch/>
        </p:blipFill>
        <p:spPr>
          <a:xfrm rot="5400000">
            <a:off x="660084" y="529674"/>
            <a:ext cx="2494598" cy="338613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40" name="Google Shape;44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9045" y="975443"/>
            <a:ext cx="5180223" cy="388516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41" name="Google Shape;441;p66"/>
          <p:cNvPicPr preferRelativeResize="0"/>
          <p:nvPr/>
        </p:nvPicPr>
        <p:blipFill rotWithShape="1">
          <a:blip r:embed="rId5">
            <a:alphaModFix/>
          </a:blip>
          <a:srcRect b="14985" l="3725" r="0" t="40350"/>
          <a:stretch/>
        </p:blipFill>
        <p:spPr>
          <a:xfrm>
            <a:off x="214313" y="3682441"/>
            <a:ext cx="3386137" cy="117816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7"/>
          <p:cNvSpPr txBox="1"/>
          <p:nvPr>
            <p:ph type="title"/>
          </p:nvPr>
        </p:nvSpPr>
        <p:spPr>
          <a:xfrm>
            <a:off x="581825" y="93267"/>
            <a:ext cx="78867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262B"/>
              </a:buClr>
              <a:buSzPts val="3300"/>
              <a:buFont typeface="Tahoma"/>
              <a:buNone/>
            </a:pPr>
            <a:r>
              <a:rPr lang="en">
                <a:solidFill>
                  <a:srgbClr val="25262B"/>
                </a:solidFill>
              </a:rPr>
              <a:t>Writing Tools</a:t>
            </a:r>
            <a:endParaRPr>
              <a:solidFill>
                <a:srgbClr val="25262B"/>
              </a:solidFill>
            </a:endParaRPr>
          </a:p>
        </p:txBody>
      </p:sp>
      <p:pic>
        <p:nvPicPr>
          <p:cNvPr id="448" name="Google Shape;44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190" y="776269"/>
            <a:ext cx="4397695" cy="412137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49" name="Google Shape;449;p67"/>
          <p:cNvPicPr preferRelativeResize="0"/>
          <p:nvPr/>
        </p:nvPicPr>
        <p:blipFill rotWithShape="1">
          <a:blip r:embed="rId4">
            <a:alphaModFix/>
          </a:blip>
          <a:srcRect b="0" l="15175" r="21194" t="22612"/>
          <a:stretch/>
        </p:blipFill>
        <p:spPr>
          <a:xfrm>
            <a:off x="4971022" y="2353378"/>
            <a:ext cx="3938030" cy="254426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grpSp>
        <p:nvGrpSpPr>
          <p:cNvPr id="450" name="Google Shape;450;p67"/>
          <p:cNvGrpSpPr/>
          <p:nvPr/>
        </p:nvGrpSpPr>
        <p:grpSpPr>
          <a:xfrm>
            <a:off x="4971022" y="776269"/>
            <a:ext cx="3937950" cy="1361926"/>
            <a:chOff x="6628030" y="1035025"/>
            <a:chExt cx="5250600" cy="1815901"/>
          </a:xfrm>
        </p:grpSpPr>
        <p:sp>
          <p:nvSpPr>
            <p:cNvPr id="451" name="Google Shape;451;p67"/>
            <p:cNvSpPr/>
            <p:nvPr/>
          </p:nvSpPr>
          <p:spPr>
            <a:xfrm>
              <a:off x="6628030" y="1035026"/>
              <a:ext cx="5250600" cy="1815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67"/>
            <p:cNvSpPr txBox="1"/>
            <p:nvPr/>
          </p:nvSpPr>
          <p:spPr>
            <a:xfrm>
              <a:off x="6628030" y="1035025"/>
              <a:ext cx="5250600" cy="181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-20955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Char char="•"/>
              </a:pPr>
              <a:r>
                <a:rPr lang="en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Cloud-based storage (Google Drive, Dropbox, OneDrive, etc.)</a:t>
              </a:r>
              <a:endParaRPr sz="1100"/>
            </a:p>
            <a:p>
              <a:pPr indent="-20955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Char char="•"/>
              </a:pPr>
              <a:r>
                <a:rPr lang="en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Tables, spreadsheets, direct links, folders, and sub-folders</a:t>
              </a:r>
              <a:endParaRPr sz="1100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8"/>
          <p:cNvSpPr txBox="1"/>
          <p:nvPr>
            <p:ph type="title"/>
          </p:nvPr>
        </p:nvSpPr>
        <p:spPr>
          <a:xfrm>
            <a:off x="685800" y="121402"/>
            <a:ext cx="78867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262B"/>
              </a:buClr>
              <a:buSzPts val="3300"/>
              <a:buFont typeface="Tahoma"/>
              <a:buNone/>
            </a:pPr>
            <a:r>
              <a:rPr lang="en">
                <a:solidFill>
                  <a:srgbClr val="25262B"/>
                </a:solidFill>
              </a:rPr>
              <a:t>Plans and Goals</a:t>
            </a:r>
            <a:endParaRPr>
              <a:solidFill>
                <a:srgbClr val="25262B"/>
              </a:solidFill>
            </a:endParaRPr>
          </a:p>
        </p:txBody>
      </p:sp>
      <p:pic>
        <p:nvPicPr>
          <p:cNvPr id="459" name="Google Shape;45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0789" y="1583429"/>
            <a:ext cx="1577539" cy="280591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0" name="Google Shape;460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7340" y="1218848"/>
            <a:ext cx="1451522" cy="25817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1" name="Google Shape;461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62648" y="2509735"/>
            <a:ext cx="1385029" cy="246350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62" name="Google Shape;462;p68"/>
          <p:cNvPicPr preferRelativeResize="0"/>
          <p:nvPr/>
        </p:nvPicPr>
        <p:blipFill rotWithShape="1">
          <a:blip r:embed="rId6">
            <a:alphaModFix/>
          </a:blip>
          <a:srcRect b="18666" l="5732" r="38832" t="39666"/>
          <a:stretch/>
        </p:blipFill>
        <p:spPr>
          <a:xfrm>
            <a:off x="7202065" y="1218848"/>
            <a:ext cx="1617263" cy="216211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63" name="Google Shape;463;p68"/>
          <p:cNvPicPr preferRelativeResize="0"/>
          <p:nvPr/>
        </p:nvPicPr>
        <p:blipFill rotWithShape="1">
          <a:blip r:embed="rId7">
            <a:alphaModFix/>
          </a:blip>
          <a:srcRect b="0" l="10753" r="12705" t="11473"/>
          <a:stretch/>
        </p:blipFill>
        <p:spPr>
          <a:xfrm>
            <a:off x="6601521" y="3064213"/>
            <a:ext cx="1650575" cy="190902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4" name="Google Shape;464;p68"/>
          <p:cNvSpPr txBox="1"/>
          <p:nvPr/>
        </p:nvSpPr>
        <p:spPr>
          <a:xfrm>
            <a:off x="2142040" y="586958"/>
            <a:ext cx="4974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Intentionality ↔ Opportunity</a:t>
            </a:r>
            <a:endParaRPr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5" name="Google Shape;465;p68"/>
          <p:cNvPicPr preferRelativeResize="0"/>
          <p:nvPr/>
        </p:nvPicPr>
        <p:blipFill rotWithShape="1">
          <a:blip r:embed="rId8">
            <a:alphaModFix/>
          </a:blip>
          <a:srcRect b="15067" l="0" r="0" t="3750"/>
          <a:stretch/>
        </p:blipFill>
        <p:spPr>
          <a:xfrm>
            <a:off x="392643" y="1221067"/>
            <a:ext cx="2598611" cy="37521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6" name="Google Shape;466;p68"/>
          <p:cNvSpPr/>
          <p:nvPr/>
        </p:nvSpPr>
        <p:spPr>
          <a:xfrm>
            <a:off x="802532" y="2115766"/>
            <a:ext cx="2042700" cy="700500"/>
          </a:xfrm>
          <a:prstGeom prst="rect">
            <a:avLst/>
          </a:prstGeom>
          <a:solidFill>
            <a:srgbClr val="FFFF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Writing Space</a:t>
            </a:r>
            <a:endParaRPr sz="11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9"/>
          <p:cNvSpPr txBox="1"/>
          <p:nvPr>
            <p:ph type="title"/>
          </p:nvPr>
        </p:nvSpPr>
        <p:spPr>
          <a:xfrm>
            <a:off x="705803" y="152173"/>
            <a:ext cx="7886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262B"/>
              </a:buClr>
              <a:buSzPts val="3300"/>
              <a:buFont typeface="Tahoma"/>
              <a:buNone/>
            </a:pPr>
            <a:r>
              <a:rPr lang="en">
                <a:solidFill>
                  <a:srgbClr val="25262B"/>
                </a:solidFill>
              </a:rPr>
              <a:t>Writing with Students</a:t>
            </a:r>
            <a:endParaRPr>
              <a:solidFill>
                <a:srgbClr val="25262B"/>
              </a:solidFill>
            </a:endParaRPr>
          </a:p>
        </p:txBody>
      </p:sp>
      <p:pic>
        <p:nvPicPr>
          <p:cNvPr id="473" name="Google Shape;473;p69"/>
          <p:cNvPicPr preferRelativeResize="0"/>
          <p:nvPr/>
        </p:nvPicPr>
        <p:blipFill rotWithShape="1">
          <a:blip r:embed="rId3">
            <a:alphaModFix/>
          </a:blip>
          <a:srcRect b="0" l="0" r="10952" t="0"/>
          <a:stretch/>
        </p:blipFill>
        <p:spPr>
          <a:xfrm rot="4881073">
            <a:off x="123049" y="1384233"/>
            <a:ext cx="3519454" cy="296432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74" name="Google Shape;474;p69"/>
          <p:cNvPicPr preferRelativeResize="0"/>
          <p:nvPr/>
        </p:nvPicPr>
        <p:blipFill rotWithShape="1">
          <a:blip r:embed="rId4">
            <a:alphaModFix/>
          </a:blip>
          <a:srcRect b="0" l="22198" r="20277" t="0"/>
          <a:stretch/>
        </p:blipFill>
        <p:spPr>
          <a:xfrm rot="668535">
            <a:off x="6003695" y="1185358"/>
            <a:ext cx="2577453" cy="336041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75" name="Google Shape;475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68365" y="903796"/>
            <a:ext cx="3361577" cy="252118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76" name="Google Shape;476;p69"/>
          <p:cNvPicPr preferRelativeResize="0"/>
          <p:nvPr/>
        </p:nvPicPr>
        <p:blipFill rotWithShape="1">
          <a:blip r:embed="rId6">
            <a:alphaModFix/>
          </a:blip>
          <a:srcRect b="23419" l="30497" r="35885" t="40136"/>
          <a:stretch/>
        </p:blipFill>
        <p:spPr>
          <a:xfrm>
            <a:off x="3213875" y="3109855"/>
            <a:ext cx="2870554" cy="1653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0"/>
          <p:cNvSpPr txBox="1"/>
          <p:nvPr>
            <p:ph type="title"/>
          </p:nvPr>
        </p:nvSpPr>
        <p:spPr>
          <a:xfrm>
            <a:off x="705803" y="152173"/>
            <a:ext cx="7886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262B"/>
              </a:buClr>
              <a:buSzPts val="3300"/>
              <a:buFont typeface="Tahoma"/>
              <a:buNone/>
            </a:pPr>
            <a:r>
              <a:rPr lang="en">
                <a:solidFill>
                  <a:srgbClr val="25262B"/>
                </a:solidFill>
              </a:rPr>
              <a:t>Collaborations</a:t>
            </a:r>
            <a:endParaRPr>
              <a:solidFill>
                <a:srgbClr val="25262B"/>
              </a:solidFill>
            </a:endParaRPr>
          </a:p>
        </p:txBody>
      </p:sp>
      <p:pic>
        <p:nvPicPr>
          <p:cNvPr id="483" name="Google Shape;483;p70"/>
          <p:cNvPicPr preferRelativeResize="0"/>
          <p:nvPr/>
        </p:nvPicPr>
        <p:blipFill rotWithShape="1">
          <a:blip r:embed="rId3">
            <a:alphaModFix/>
          </a:blip>
          <a:srcRect b="0" l="6690" r="0" t="0"/>
          <a:stretch/>
        </p:blipFill>
        <p:spPr>
          <a:xfrm rot="5400000">
            <a:off x="2759745" y="1227664"/>
            <a:ext cx="2250744" cy="180904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84" name="Google Shape;484;p70"/>
          <p:cNvPicPr preferRelativeResize="0"/>
          <p:nvPr/>
        </p:nvPicPr>
        <p:blipFill rotWithShape="1">
          <a:blip r:embed="rId4">
            <a:alphaModFix/>
          </a:blip>
          <a:srcRect b="0" l="5518" r="6468" t="0"/>
          <a:stretch/>
        </p:blipFill>
        <p:spPr>
          <a:xfrm rot="5400000">
            <a:off x="4169064" y="3093589"/>
            <a:ext cx="1896896" cy="161643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85" name="Google Shape;485;p70"/>
          <p:cNvPicPr preferRelativeResize="0"/>
          <p:nvPr/>
        </p:nvPicPr>
        <p:blipFill rotWithShape="1">
          <a:blip r:embed="rId5">
            <a:alphaModFix/>
          </a:blip>
          <a:srcRect b="0" l="0" r="0" t="16860"/>
          <a:stretch/>
        </p:blipFill>
        <p:spPr>
          <a:xfrm>
            <a:off x="5131526" y="822960"/>
            <a:ext cx="3527158" cy="219943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86" name="Google Shape;486;p70"/>
          <p:cNvPicPr preferRelativeResize="0"/>
          <p:nvPr/>
        </p:nvPicPr>
        <p:blipFill rotWithShape="1">
          <a:blip r:embed="rId6">
            <a:alphaModFix/>
          </a:blip>
          <a:srcRect b="11422" l="15246" r="14330" t="12480"/>
          <a:stretch/>
        </p:blipFill>
        <p:spPr>
          <a:xfrm>
            <a:off x="6147363" y="2370212"/>
            <a:ext cx="2764957" cy="22406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87" name="Google Shape;487;p70"/>
          <p:cNvPicPr preferRelativeResize="0"/>
          <p:nvPr/>
        </p:nvPicPr>
        <p:blipFill rotWithShape="1">
          <a:blip r:embed="rId7">
            <a:alphaModFix/>
          </a:blip>
          <a:srcRect b="14500" l="18333" r="23166" t="17165"/>
          <a:stretch/>
        </p:blipFill>
        <p:spPr>
          <a:xfrm>
            <a:off x="613991" y="822960"/>
            <a:ext cx="2024719" cy="177379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88" name="Google Shape;488;p70"/>
          <p:cNvPicPr preferRelativeResize="0"/>
          <p:nvPr/>
        </p:nvPicPr>
        <p:blipFill rotWithShape="1">
          <a:blip r:embed="rId8">
            <a:alphaModFix/>
          </a:blip>
          <a:srcRect b="3333" l="35034" r="26028" t="21748"/>
          <a:stretch/>
        </p:blipFill>
        <p:spPr>
          <a:xfrm>
            <a:off x="258688" y="2473890"/>
            <a:ext cx="1648136" cy="237841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89" name="Google Shape;489;p70"/>
          <p:cNvPicPr preferRelativeResize="0"/>
          <p:nvPr/>
        </p:nvPicPr>
        <p:blipFill rotWithShape="1">
          <a:blip r:embed="rId9">
            <a:alphaModFix/>
          </a:blip>
          <a:srcRect b="0" l="10554" r="0" t="0"/>
          <a:stretch/>
        </p:blipFill>
        <p:spPr>
          <a:xfrm rot="5400000">
            <a:off x="1946162" y="2481710"/>
            <a:ext cx="2329606" cy="195339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1"/>
          <p:cNvSpPr txBox="1"/>
          <p:nvPr>
            <p:ph type="title"/>
          </p:nvPr>
        </p:nvSpPr>
        <p:spPr>
          <a:xfrm>
            <a:off x="2926018" y="169409"/>
            <a:ext cx="3031500" cy="75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262B"/>
              </a:buClr>
              <a:buSzPts val="3300"/>
              <a:buFont typeface="Tahoma"/>
              <a:buNone/>
            </a:pPr>
            <a:r>
              <a:rPr lang="en">
                <a:solidFill>
                  <a:srgbClr val="25262B"/>
                </a:solidFill>
              </a:rPr>
              <a:t>Celebrations!</a:t>
            </a:r>
            <a:endParaRPr>
              <a:solidFill>
                <a:srgbClr val="25262B"/>
              </a:solidFill>
            </a:endParaRPr>
          </a:p>
        </p:txBody>
      </p:sp>
      <p:pic>
        <p:nvPicPr>
          <p:cNvPr id="496" name="Google Shape;496;p71"/>
          <p:cNvPicPr preferRelativeResize="0"/>
          <p:nvPr/>
        </p:nvPicPr>
        <p:blipFill rotWithShape="1">
          <a:blip r:embed="rId3">
            <a:alphaModFix/>
          </a:blip>
          <a:srcRect b="25193" l="34158" r="39439" t="28983"/>
          <a:stretch/>
        </p:blipFill>
        <p:spPr>
          <a:xfrm>
            <a:off x="357828" y="1173174"/>
            <a:ext cx="1892138" cy="246299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97" name="Google Shape;497;p71"/>
          <p:cNvPicPr preferRelativeResize="0"/>
          <p:nvPr/>
        </p:nvPicPr>
        <p:blipFill rotWithShape="1">
          <a:blip r:embed="rId4">
            <a:alphaModFix/>
          </a:blip>
          <a:srcRect b="4534" l="17012" r="0" t="0"/>
          <a:stretch/>
        </p:blipFill>
        <p:spPr>
          <a:xfrm rot="5400000">
            <a:off x="6424021" y="1348459"/>
            <a:ext cx="2554432" cy="220386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98" name="Google Shape;498;p71"/>
          <p:cNvPicPr preferRelativeResize="0"/>
          <p:nvPr/>
        </p:nvPicPr>
        <p:blipFill rotWithShape="1">
          <a:blip r:embed="rId5">
            <a:alphaModFix/>
          </a:blip>
          <a:srcRect b="12080" l="4361" r="0" t="0"/>
          <a:stretch/>
        </p:blipFill>
        <p:spPr>
          <a:xfrm rot="5400000">
            <a:off x="5470900" y="2879305"/>
            <a:ext cx="2409626" cy="166138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99" name="Google Shape;499;p71"/>
          <p:cNvPicPr preferRelativeResize="0"/>
          <p:nvPr/>
        </p:nvPicPr>
        <p:blipFill rotWithShape="1">
          <a:blip r:embed="rId6">
            <a:alphaModFix/>
          </a:blip>
          <a:srcRect b="10874" l="32954" r="37729" t="21033"/>
          <a:stretch/>
        </p:blipFill>
        <p:spPr>
          <a:xfrm>
            <a:off x="1051121" y="2505187"/>
            <a:ext cx="1953134" cy="241013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00" name="Google Shape;500;p71"/>
          <p:cNvPicPr preferRelativeResize="0"/>
          <p:nvPr/>
        </p:nvPicPr>
        <p:blipFill rotWithShape="1">
          <a:blip r:embed="rId7">
            <a:alphaModFix/>
          </a:blip>
          <a:srcRect b="10604" l="17943" r="40567" t="26718"/>
          <a:stretch/>
        </p:blipFill>
        <p:spPr>
          <a:xfrm>
            <a:off x="2639358" y="926041"/>
            <a:ext cx="3490771" cy="280156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Curt Bonk</a:t>
            </a:r>
            <a:endParaRPr/>
          </a:p>
        </p:txBody>
      </p:sp>
      <p:sp>
        <p:nvSpPr>
          <p:cNvPr id="506" name="Google Shape;506;p72"/>
          <p:cNvSpPr txBox="1"/>
          <p:nvPr>
            <p:ph idx="1" type="body"/>
          </p:nvPr>
        </p:nvSpPr>
        <p:spPr>
          <a:xfrm>
            <a:off x="311700" y="1152475"/>
            <a:ext cx="392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Discussion of Writing Tips and Recommendations for </a:t>
            </a:r>
            <a:br>
              <a:rPr lang="en" sz="2000"/>
            </a:br>
            <a:r>
              <a:rPr lang="en" sz="2000"/>
              <a:t>Graduate Students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Resource: 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http://www.trainingshare.com/pdfs/handouts/Tips-on-Writing_Publishing_Curt_Bonk.docx</a:t>
            </a:r>
            <a:endParaRPr sz="2000"/>
          </a:p>
        </p:txBody>
      </p:sp>
      <p:pic>
        <p:nvPicPr>
          <p:cNvPr id="507" name="Google Shape;50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2376" y="185850"/>
            <a:ext cx="4450526" cy="47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90999" y="1306075"/>
            <a:ext cx="3781774" cy="28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696835" y="1305124"/>
            <a:ext cx="3784254" cy="283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5963" y="833350"/>
            <a:ext cx="2836300" cy="378173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982800" y="267850"/>
            <a:ext cx="71784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79A6"/>
              </a:buClr>
              <a:buSzPts val="2400"/>
              <a:buFont typeface="Gill Sans"/>
              <a:buNone/>
            </a:pPr>
            <a:r>
              <a:rPr i="0" lang="en" sz="2400" u="none" cap="none" strike="noStrike">
                <a:solidFill>
                  <a:srgbClr val="3E79A6"/>
                </a:solidFill>
                <a:latin typeface="Gill Sans"/>
                <a:ea typeface="Gill Sans"/>
                <a:cs typeface="Gill Sans"/>
                <a:sym typeface="Gill Sans"/>
              </a:rPr>
              <a:t>Dr. </a:t>
            </a:r>
            <a:r>
              <a:rPr lang="en" sz="2400">
                <a:solidFill>
                  <a:srgbClr val="3E79A6"/>
                </a:solidFill>
                <a:latin typeface="Gill Sans"/>
                <a:ea typeface="Gill Sans"/>
                <a:cs typeface="Gill Sans"/>
                <a:sym typeface="Gill Sans"/>
              </a:rPr>
              <a:t>Tiffany Roman</a:t>
            </a:r>
            <a:r>
              <a:rPr i="0" lang="en" sz="2400" u="none" cap="none" strike="noStrike">
                <a:solidFill>
                  <a:srgbClr val="3E79A6"/>
                </a:solidFill>
                <a:latin typeface="Gill Sans"/>
                <a:ea typeface="Gill Sans"/>
                <a:cs typeface="Gill Sans"/>
                <a:sym typeface="Gill Sans"/>
              </a:rPr>
              <a:t>’s Writing Spaces During the Pandemic</a:t>
            </a:r>
            <a:endParaRPr sz="1100"/>
          </a:p>
        </p:txBody>
      </p:sp>
      <p:sp>
        <p:nvSpPr>
          <p:cNvPr id="126" name="Google Shape;126;p19"/>
          <p:cNvSpPr txBox="1"/>
          <p:nvPr/>
        </p:nvSpPr>
        <p:spPr>
          <a:xfrm>
            <a:off x="73350" y="4616350"/>
            <a:ext cx="87804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    Partner’s office space (*borrowing)       Walk desk (treadmill base + IKEA desk)           Barstool + Kitchen Countertop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73"/>
          <p:cNvPicPr preferRelativeResize="0"/>
          <p:nvPr/>
        </p:nvPicPr>
        <p:blipFill rotWithShape="1">
          <a:blip r:embed="rId3">
            <a:alphaModFix/>
          </a:blip>
          <a:srcRect b="15618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73"/>
          <p:cNvPicPr preferRelativeResize="0"/>
          <p:nvPr/>
        </p:nvPicPr>
        <p:blipFill rotWithShape="1">
          <a:blip r:embed="rId4">
            <a:alphaModFix/>
          </a:blip>
          <a:srcRect b="0" l="0" r="56084" t="0"/>
          <a:stretch/>
        </p:blipFill>
        <p:spPr>
          <a:xfrm>
            <a:off x="7176575" y="4579550"/>
            <a:ext cx="1891226" cy="48775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4" name="Google Shape;514;p73"/>
          <p:cNvSpPr txBox="1"/>
          <p:nvPr>
            <p:ph idx="1" type="subTitle"/>
          </p:nvPr>
        </p:nvSpPr>
        <p:spPr>
          <a:xfrm>
            <a:off x="3062075" y="2571748"/>
            <a:ext cx="3132600" cy="14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</a:rPr>
              <a:t>Happy writing!</a:t>
            </a:r>
            <a:endParaRPr sz="2600">
              <a:solidFill>
                <a:srgbClr val="F3F3F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</a:rPr>
              <a:t>😀</a:t>
            </a:r>
            <a:endParaRPr sz="26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</a:t>
            </a:r>
            <a:r>
              <a:rPr lang="en"/>
              <a:t>Writing Goals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virtual writing space</a:t>
            </a: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 b="28269" l="0" r="0" t="0"/>
          <a:stretch/>
        </p:blipFill>
        <p:spPr>
          <a:xfrm>
            <a:off x="1063238" y="1145175"/>
            <a:ext cx="7017527" cy="364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225" y="373893"/>
            <a:ext cx="7017532" cy="4465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