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charts/chart2.xml" ContentType="application/vnd.openxmlformats-officedocument.drawingml.chart+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ags/tag30.xml" ContentType="application/vnd.openxmlformats-officedocument.presentationml.tags+xml"/>
  <Override PartName="/ppt/notesSlides/notesSlide30.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ags/tag31.xml" ContentType="application/vnd.openxmlformats-officedocument.presentationml.tags+xml"/>
  <Override PartName="/ppt/notesSlides/notesSlide31.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ags/tag32.xml" ContentType="application/vnd.openxmlformats-officedocument.presentationml.tags+xml"/>
  <Override PartName="/ppt/notesSlides/notesSlide32.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ags/tag33.xml" ContentType="application/vnd.openxmlformats-officedocument.presentationml.tags+xml"/>
  <Override PartName="/ppt/notesSlides/notesSlide33.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ags/tag44.xml" ContentType="application/vnd.openxmlformats-officedocument.presentationml.tags+xml"/>
  <Override PartName="/ppt/notesSlides/notesSlide44.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tags/tag47.xml" ContentType="application/vnd.openxmlformats-officedocument.presentationml.tags+xml"/>
  <Override PartName="/ppt/notesSlides/notesSlide47.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tags/tag48.xml" ContentType="application/vnd.openxmlformats-officedocument.presentationml.tags+xml"/>
  <Override PartName="/ppt/notesSlides/notesSlide48.xml" ContentType="application/vnd.openxmlformats-officedocument.presentationml.notesSlide+xml"/>
  <Override PartName="/ppt/tags/tag49.xml" ContentType="application/vnd.openxmlformats-officedocument.presentationml.tags+xml"/>
  <Override PartName="/ppt/notesSlides/notesSlide49.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tags/tag50.xml" ContentType="application/vnd.openxmlformats-officedocument.presentationml.tags+xml"/>
  <Override PartName="/ppt/notesSlides/notesSlide50.xml" ContentType="application/vnd.openxmlformats-officedocument.presentationml.notesSlide+xml"/>
  <Override PartName="/ppt/tags/tag51.xml" ContentType="application/vnd.openxmlformats-officedocument.presentationml.tags+xml"/>
  <Override PartName="/ppt/notesSlides/notesSlide51.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ags/tag52.xml" ContentType="application/vnd.openxmlformats-officedocument.presentationml.tags+xml"/>
  <Override PartName="/ppt/notesSlides/notesSlide52.xml" ContentType="application/vnd.openxmlformats-officedocument.presentationml.notesSlide+xml"/>
  <Override PartName="/ppt/tags/tag53.xml" ContentType="application/vnd.openxmlformats-officedocument.presentationml.tags+xml"/>
  <Override PartName="/ppt/notesSlides/notesSlide53.xml" ContentType="application/vnd.openxmlformats-officedocument.presentationml.notesSlide+xml"/>
  <Override PartName="/ppt/tags/tag54.xml" ContentType="application/vnd.openxmlformats-officedocument.presentationml.tags+xml"/>
  <Override PartName="/ppt/notesSlides/notesSlide54.xml" ContentType="application/vnd.openxmlformats-officedocument.presentationml.notesSlide+xml"/>
  <Override PartName="/ppt/tags/tag55.xml" ContentType="application/vnd.openxmlformats-officedocument.presentationml.tags+xml"/>
  <Override PartName="/ppt/notesSlides/notesSlide55.xml" ContentType="application/vnd.openxmlformats-officedocument.presentationml.notesSlide+xml"/>
  <Override PartName="/ppt/tags/tag56.xml" ContentType="application/vnd.openxmlformats-officedocument.presentationml.tags+xml"/>
  <Override PartName="/ppt/notesSlides/notesSlide56.xml" ContentType="application/vnd.openxmlformats-officedocument.presentationml.notesSlide+xml"/>
  <Override PartName="/ppt/tags/tag57.xml" ContentType="application/vnd.openxmlformats-officedocument.presentationml.tags+xml"/>
  <Override PartName="/ppt/notesSlides/notesSlide57.xml" ContentType="application/vnd.openxmlformats-officedocument.presentationml.notesSlide+xml"/>
  <Override PartName="/ppt/tags/tag58.xml" ContentType="application/vnd.openxmlformats-officedocument.presentationml.tags+xml"/>
  <Override PartName="/ppt/notesSlides/notesSlide58.xml" ContentType="application/vnd.openxmlformats-officedocument.presentationml.notesSlide+xml"/>
  <Override PartName="/ppt/tags/tag59.xml" ContentType="application/vnd.openxmlformats-officedocument.presentationml.tags+xml"/>
  <Override PartName="/ppt/notesSlides/notesSlide59.xml" ContentType="application/vnd.openxmlformats-officedocument.presentationml.notesSlide+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 id="2147483744" r:id="rId2"/>
    <p:sldMasterId id="2147483768" r:id="rId3"/>
    <p:sldMasterId id="2147483792" r:id="rId4"/>
  </p:sldMasterIdLst>
  <p:notesMasterIdLst>
    <p:notesMasterId r:id="rId76"/>
  </p:notesMasterIdLst>
  <p:sldIdLst>
    <p:sldId id="256" r:id="rId5"/>
    <p:sldId id="390" r:id="rId6"/>
    <p:sldId id="391" r:id="rId7"/>
    <p:sldId id="393" r:id="rId8"/>
    <p:sldId id="414" r:id="rId9"/>
    <p:sldId id="346" r:id="rId10"/>
    <p:sldId id="347" r:id="rId11"/>
    <p:sldId id="397" r:id="rId12"/>
    <p:sldId id="383" r:id="rId13"/>
    <p:sldId id="384" r:id="rId14"/>
    <p:sldId id="385" r:id="rId15"/>
    <p:sldId id="395" r:id="rId16"/>
    <p:sldId id="387" r:id="rId17"/>
    <p:sldId id="388" r:id="rId18"/>
    <p:sldId id="413" r:id="rId19"/>
    <p:sldId id="340" r:id="rId20"/>
    <p:sldId id="344" r:id="rId21"/>
    <p:sldId id="415" r:id="rId22"/>
    <p:sldId id="363" r:id="rId23"/>
    <p:sldId id="367" r:id="rId24"/>
    <p:sldId id="372" r:id="rId25"/>
    <p:sldId id="416" r:id="rId26"/>
    <p:sldId id="450" r:id="rId27"/>
    <p:sldId id="453" r:id="rId28"/>
    <p:sldId id="454" r:id="rId29"/>
    <p:sldId id="364" r:id="rId30"/>
    <p:sldId id="345" r:id="rId31"/>
    <p:sldId id="455" r:id="rId32"/>
    <p:sldId id="451" r:id="rId33"/>
    <p:sldId id="452" r:id="rId34"/>
    <p:sldId id="399" r:id="rId35"/>
    <p:sldId id="417" r:id="rId36"/>
    <p:sldId id="339" r:id="rId37"/>
    <p:sldId id="400" r:id="rId38"/>
    <p:sldId id="419" r:id="rId39"/>
    <p:sldId id="370" r:id="rId40"/>
    <p:sldId id="420" r:id="rId41"/>
    <p:sldId id="421" r:id="rId42"/>
    <p:sldId id="351" r:id="rId43"/>
    <p:sldId id="350" r:id="rId44"/>
    <p:sldId id="352" r:id="rId45"/>
    <p:sldId id="354" r:id="rId46"/>
    <p:sldId id="353" r:id="rId47"/>
    <p:sldId id="355" r:id="rId48"/>
    <p:sldId id="422" r:id="rId49"/>
    <p:sldId id="423" r:id="rId50"/>
    <p:sldId id="432" r:id="rId51"/>
    <p:sldId id="433" r:id="rId52"/>
    <p:sldId id="434" r:id="rId53"/>
    <p:sldId id="435" r:id="rId54"/>
    <p:sldId id="436" r:id="rId55"/>
    <p:sldId id="437" r:id="rId56"/>
    <p:sldId id="438" r:id="rId57"/>
    <p:sldId id="439" r:id="rId58"/>
    <p:sldId id="440" r:id="rId59"/>
    <p:sldId id="441" r:id="rId60"/>
    <p:sldId id="442" r:id="rId61"/>
    <p:sldId id="443" r:id="rId62"/>
    <p:sldId id="444" r:id="rId63"/>
    <p:sldId id="445" r:id="rId64"/>
    <p:sldId id="424" r:id="rId65"/>
    <p:sldId id="425" r:id="rId66"/>
    <p:sldId id="426" r:id="rId67"/>
    <p:sldId id="427" r:id="rId68"/>
    <p:sldId id="428" r:id="rId69"/>
    <p:sldId id="446" r:id="rId70"/>
    <p:sldId id="448" r:id="rId71"/>
    <p:sldId id="447" r:id="rId72"/>
    <p:sldId id="430" r:id="rId73"/>
    <p:sldId id="431" r:id="rId74"/>
    <p:sldId id="302" r:id="rId75"/>
  </p:sldIdLst>
  <p:sldSz cx="12192000" cy="6858000"/>
  <p:notesSz cx="6858000" cy="9144000"/>
  <p:custDataLst>
    <p:tags r:id="rId7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fessional development" id="{C39D5780-D9D7-4183-8C49-88BD60CDDB3D}">
          <p14:sldIdLst>
            <p14:sldId id="256"/>
            <p14:sldId id="390"/>
            <p14:sldId id="391"/>
            <p14:sldId id="393"/>
            <p14:sldId id="414"/>
            <p14:sldId id="346"/>
            <p14:sldId id="347"/>
            <p14:sldId id="397"/>
            <p14:sldId id="383"/>
            <p14:sldId id="384"/>
            <p14:sldId id="385"/>
            <p14:sldId id="395"/>
            <p14:sldId id="387"/>
            <p14:sldId id="388"/>
            <p14:sldId id="413"/>
            <p14:sldId id="340"/>
            <p14:sldId id="344"/>
            <p14:sldId id="415"/>
            <p14:sldId id="363"/>
            <p14:sldId id="367"/>
            <p14:sldId id="372"/>
            <p14:sldId id="416"/>
            <p14:sldId id="450"/>
            <p14:sldId id="453"/>
            <p14:sldId id="454"/>
            <p14:sldId id="364"/>
            <p14:sldId id="345"/>
            <p14:sldId id="455"/>
            <p14:sldId id="451"/>
            <p14:sldId id="452"/>
            <p14:sldId id="399"/>
            <p14:sldId id="417"/>
            <p14:sldId id="339"/>
            <p14:sldId id="400"/>
            <p14:sldId id="419"/>
            <p14:sldId id="370"/>
            <p14:sldId id="420"/>
            <p14:sldId id="421"/>
            <p14:sldId id="351"/>
            <p14:sldId id="350"/>
            <p14:sldId id="352"/>
            <p14:sldId id="354"/>
            <p14:sldId id="353"/>
            <p14:sldId id="355"/>
            <p14:sldId id="422"/>
            <p14:sldId id="423"/>
            <p14:sldId id="432"/>
            <p14:sldId id="433"/>
            <p14:sldId id="434"/>
            <p14:sldId id="435"/>
            <p14:sldId id="436"/>
            <p14:sldId id="437"/>
            <p14:sldId id="438"/>
            <p14:sldId id="439"/>
            <p14:sldId id="440"/>
            <p14:sldId id="441"/>
            <p14:sldId id="442"/>
            <p14:sldId id="443"/>
            <p14:sldId id="444"/>
            <p14:sldId id="445"/>
            <p14:sldId id="424"/>
            <p14:sldId id="425"/>
            <p14:sldId id="426"/>
            <p14:sldId id="427"/>
            <p14:sldId id="428"/>
            <p14:sldId id="446"/>
            <p14:sldId id="448"/>
            <p14:sldId id="447"/>
            <p14:sldId id="430"/>
            <p14:sldId id="431"/>
            <p14:sldId id="30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SA" initials="Nis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76" autoAdjust="0"/>
    <p:restoredTop sz="72052" autoAdjust="0"/>
  </p:normalViewPr>
  <p:slideViewPr>
    <p:cSldViewPr snapToGrid="0">
      <p:cViewPr varScale="1">
        <p:scale>
          <a:sx n="47" d="100"/>
          <a:sy n="47" d="100"/>
        </p:scale>
        <p:origin x="825" y="18"/>
      </p:cViewPr>
      <p:guideLst>
        <p:guide orient="horz" pos="2160"/>
        <p:guide pos="3840"/>
      </p:guideLst>
    </p:cSldViewPr>
  </p:slideViewPr>
  <p:outlineViewPr>
    <p:cViewPr>
      <p:scale>
        <a:sx n="33" d="100"/>
        <a:sy n="33" d="100"/>
      </p:scale>
      <p:origin x="0" y="-14458"/>
    </p:cViewPr>
  </p:outlineViewPr>
  <p:notesTextViewPr>
    <p:cViewPr>
      <p:scale>
        <a:sx n="100" d="100"/>
        <a:sy n="100" d="100"/>
      </p:scale>
      <p:origin x="0" y="0"/>
    </p:cViewPr>
  </p:notesTextViewPr>
  <p:sorterViewPr>
    <p:cViewPr varScale="1">
      <p:scale>
        <a:sx n="100" d="100"/>
        <a:sy n="100" d="100"/>
      </p:scale>
      <p:origin x="0" y="-70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oleObject" Target="file:///F:\IU\IST%20program\R\Research%20group-Bonk\Lee\Later\New%20data%20analysis%200628-Phase%20One.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Data%20analysis-first%20author%201.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Data%20analysis-first%20author%201.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1" Type="http://schemas.openxmlformats.org/officeDocument/2006/relationships/oleObject" Target="file:///F:\IU\IST%20program\R\Research%20group-Bonk\Lee\Later\New%20data%20analysis%20062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IU\IST%20program\R\Research%20group-Bonk\Lee\Later\New%20data%20analysis%200626.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Data%20analysis-first%20author%201.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MOOC Research Papers Published by Year</a:t>
            </a:r>
          </a:p>
        </c:rich>
      </c:tx>
      <c:overlay val="0"/>
      <c:spPr>
        <a:noFill/>
        <a:ln>
          <a:noFill/>
        </a:ln>
        <a:effectLst/>
      </c:sp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Year!$A$20:$A$22</c:f>
              <c:numCache>
                <c:formatCode>General</c:formatCode>
                <c:ptCount val="3"/>
                <c:pt idx="0">
                  <c:v>2014</c:v>
                </c:pt>
                <c:pt idx="1">
                  <c:v>2015</c:v>
                </c:pt>
                <c:pt idx="2">
                  <c:v>2016</c:v>
                </c:pt>
              </c:numCache>
            </c:numRef>
          </c:cat>
          <c:val>
            <c:numRef>
              <c:f>Year!$B$20:$B$22</c:f>
              <c:numCache>
                <c:formatCode>General</c:formatCode>
                <c:ptCount val="3"/>
                <c:pt idx="0">
                  <c:v>26</c:v>
                </c:pt>
                <c:pt idx="1">
                  <c:v>68</c:v>
                </c:pt>
                <c:pt idx="2">
                  <c:v>50</c:v>
                </c:pt>
              </c:numCache>
            </c:numRef>
          </c:val>
          <c:extLst>
            <c:ext xmlns:c16="http://schemas.microsoft.com/office/drawing/2014/chart" uri="{C3380CC4-5D6E-409C-BE32-E72D297353CC}">
              <c16:uniqueId val="{00000000-7ACA-4139-A7C8-96FFF728D4B5}"/>
            </c:ext>
          </c:extLst>
        </c:ser>
        <c:dLbls>
          <c:showLegendKey val="0"/>
          <c:showVal val="0"/>
          <c:showCatName val="0"/>
          <c:showSerName val="0"/>
          <c:showPercent val="0"/>
          <c:showBubbleSize val="0"/>
        </c:dLbls>
        <c:gapWidth val="219"/>
        <c:overlap val="-27"/>
        <c:axId val="1518631376"/>
        <c:axId val="1518632464"/>
      </c:barChart>
      <c:catAx>
        <c:axId val="151863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518632464"/>
        <c:crosses val="autoZero"/>
        <c:auto val="1"/>
        <c:lblAlgn val="ctr"/>
        <c:lblOffset val="100"/>
        <c:noMultiLvlLbl val="0"/>
      </c:catAx>
      <c:valAx>
        <c:axId val="1518632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5186313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2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400" b="1" i="0" u="none" strike="noStrike" baseline="0" dirty="0">
                <a:effectLst/>
                <a:latin typeface="Tahoma" panose="020B0604030504040204" pitchFamily="34" charset="0"/>
                <a:ea typeface="Tahoma" panose="020B0604030504040204" pitchFamily="34" charset="0"/>
                <a:cs typeface="Tahoma" panose="020B0604030504040204" pitchFamily="34" charset="0"/>
              </a:rPr>
              <a:t>Peer interaction encouraged in MOOC (out of 136)</a:t>
            </a:r>
            <a:endParaRPr lang="en-US" sz="2400" b="1" dirty="0">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'Q12'!$H$12:$H$21</c:f>
              <c:strCache>
                <c:ptCount val="10"/>
                <c:pt idx="0">
                  <c:v>Virtual worlds</c:v>
                </c:pt>
                <c:pt idx="1">
                  <c:v>System formed collaborative teams</c:v>
                </c:pt>
                <c:pt idx="2">
                  <c:v>Not applicable</c:v>
                </c:pt>
                <c:pt idx="3">
                  <c:v>Local meet-ups arranged or encouraged</c:v>
                </c:pt>
                <c:pt idx="4">
                  <c:v>Synchronous conferencing and chat tool(s)</c:v>
                </c:pt>
                <c:pt idx="5">
                  <c:v>Assigning peer groups</c:v>
                </c:pt>
                <c:pt idx="6">
                  <c:v>Offerring or encouraging breakout discussion forums or groups</c:v>
                </c:pt>
                <c:pt idx="7">
                  <c:v>Social media connections (e.g., Facebook, Twitter)</c:v>
                </c:pt>
                <c:pt idx="8">
                  <c:v>Assigning pair-based assignments or peer reviews (e.g., critical friends, email pals, and Web buddy activities)</c:v>
                </c:pt>
                <c:pt idx="9">
                  <c:v>Asynchronous discussion forums</c:v>
                </c:pt>
              </c:strCache>
            </c:strRef>
          </c:cat>
          <c:val>
            <c:numRef>
              <c:f>'Q12'!$I$12:$I$21</c:f>
              <c:numCache>
                <c:formatCode>0</c:formatCode>
                <c:ptCount val="10"/>
                <c:pt idx="0">
                  <c:v>2</c:v>
                </c:pt>
                <c:pt idx="1">
                  <c:v>4</c:v>
                </c:pt>
                <c:pt idx="2">
                  <c:v>12</c:v>
                </c:pt>
                <c:pt idx="3">
                  <c:v>16</c:v>
                </c:pt>
                <c:pt idx="4">
                  <c:v>16</c:v>
                </c:pt>
                <c:pt idx="5">
                  <c:v>16</c:v>
                </c:pt>
                <c:pt idx="6">
                  <c:v>23</c:v>
                </c:pt>
                <c:pt idx="7">
                  <c:v>29</c:v>
                </c:pt>
                <c:pt idx="8">
                  <c:v>43</c:v>
                </c:pt>
                <c:pt idx="9">
                  <c:v>102</c:v>
                </c:pt>
              </c:numCache>
            </c:numRef>
          </c:val>
          <c:extLst>
            <c:ext xmlns:c16="http://schemas.microsoft.com/office/drawing/2014/chart" uri="{C3380CC4-5D6E-409C-BE32-E72D297353CC}">
              <c16:uniqueId val="{00000000-DF06-43C2-9440-5D17E35A9273}"/>
            </c:ext>
          </c:extLst>
        </c:ser>
        <c:dLbls>
          <c:showLegendKey val="0"/>
          <c:showVal val="0"/>
          <c:showCatName val="0"/>
          <c:showSerName val="0"/>
          <c:showPercent val="0"/>
          <c:showBubbleSize val="0"/>
        </c:dLbls>
        <c:gapWidth val="182"/>
        <c:axId val="-1315630320"/>
        <c:axId val="-1315631408"/>
      </c:barChart>
      <c:catAx>
        <c:axId val="-131563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315631408"/>
        <c:crosses val="autoZero"/>
        <c:auto val="1"/>
        <c:lblAlgn val="ctr"/>
        <c:lblOffset val="100"/>
        <c:noMultiLvlLbl val="0"/>
      </c:catAx>
      <c:valAx>
        <c:axId val="-13156314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5630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b="1" i="0" baseline="0" dirty="0">
                <a:effectLst/>
                <a:latin typeface="Tahoma" panose="020B0604030504040204" pitchFamily="34" charset="0"/>
                <a:ea typeface="Tahoma" panose="020B0604030504040204" pitchFamily="34" charset="0"/>
                <a:cs typeface="Tahoma" panose="020B0604030504040204" pitchFamily="34" charset="0"/>
              </a:rPr>
              <a:t>Instructor-learner interaction encouraged in your MOOC (out of 136)</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'Q13'!$H$9:$H$15</c:f>
              <c:strCache>
                <c:ptCount val="7"/>
                <c:pt idx="0">
                  <c:v>Phone call/message</c:v>
                </c:pt>
                <c:pt idx="1">
                  <c:v>Virtual meeting</c:v>
                </c:pt>
                <c:pt idx="2">
                  <c:v>Not applicable</c:v>
                </c:pt>
                <c:pt idx="3">
                  <c:v>Personal email</c:v>
                </c:pt>
                <c:pt idx="4">
                  <c:v>Social media connections (e.g., Facebook, Twitter)</c:v>
                </c:pt>
                <c:pt idx="5">
                  <c:v>Platform message</c:v>
                </c:pt>
                <c:pt idx="6">
                  <c:v>Online discussion forum</c:v>
                </c:pt>
              </c:strCache>
            </c:strRef>
          </c:cat>
          <c:val>
            <c:numRef>
              <c:f>'Q13'!$I$9:$I$15</c:f>
              <c:numCache>
                <c:formatCode>0</c:formatCode>
                <c:ptCount val="7"/>
                <c:pt idx="0">
                  <c:v>0</c:v>
                </c:pt>
                <c:pt idx="1">
                  <c:v>14</c:v>
                </c:pt>
                <c:pt idx="2">
                  <c:v>16</c:v>
                </c:pt>
                <c:pt idx="3">
                  <c:v>27</c:v>
                </c:pt>
                <c:pt idx="4">
                  <c:v>29</c:v>
                </c:pt>
                <c:pt idx="5">
                  <c:v>35</c:v>
                </c:pt>
                <c:pt idx="6">
                  <c:v>111</c:v>
                </c:pt>
              </c:numCache>
            </c:numRef>
          </c:val>
          <c:extLst>
            <c:ext xmlns:c16="http://schemas.microsoft.com/office/drawing/2014/chart" uri="{C3380CC4-5D6E-409C-BE32-E72D297353CC}">
              <c16:uniqueId val="{00000000-A66C-4057-9DD7-D766A5F3EF38}"/>
            </c:ext>
          </c:extLst>
        </c:ser>
        <c:dLbls>
          <c:showLegendKey val="0"/>
          <c:showVal val="0"/>
          <c:showCatName val="0"/>
          <c:showSerName val="0"/>
          <c:showPercent val="0"/>
          <c:showBubbleSize val="0"/>
        </c:dLbls>
        <c:gapWidth val="182"/>
        <c:axId val="-1439636576"/>
        <c:axId val="-1439639840"/>
      </c:barChart>
      <c:catAx>
        <c:axId val="-1439636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439639840"/>
        <c:crosses val="autoZero"/>
        <c:auto val="1"/>
        <c:lblAlgn val="ctr"/>
        <c:lblOffset val="100"/>
        <c:noMultiLvlLbl val="0"/>
      </c:catAx>
      <c:valAx>
        <c:axId val="-14396398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39636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b="1">
                <a:latin typeface="Tahoma" panose="020B0604030504040204" pitchFamily="34" charset="0"/>
                <a:ea typeface="Tahoma" panose="020B0604030504040204" pitchFamily="34" charset="0"/>
                <a:cs typeface="Tahoma" panose="020B0604030504040204" pitchFamily="34" charset="0"/>
              </a:rPr>
              <a:t>Ways</a:t>
            </a:r>
            <a:r>
              <a:rPr lang="en-US" sz="2000" b="1" baseline="0">
                <a:latin typeface="Tahoma" panose="020B0604030504040204" pitchFamily="34" charset="0"/>
                <a:ea typeface="Tahoma" panose="020B0604030504040204" pitchFamily="34" charset="0"/>
                <a:cs typeface="Tahoma" panose="020B0604030504040204" pitchFamily="34" charset="0"/>
              </a:rPr>
              <a:t> to monitor learners' learning</a:t>
            </a:r>
            <a:endParaRPr lang="en-US" sz="2000" b="1">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'Q15'!$H$13:$H$20</c:f>
              <c:strCache>
                <c:ptCount val="8"/>
                <c:pt idx="0">
                  <c:v>Personal tracking from instructor</c:v>
                </c:pt>
                <c:pt idx="1">
                  <c:v>Personal tracking from tutors, moderators, and teaching assistants</c:v>
                </c:pt>
                <c:pt idx="2">
                  <c:v>Peer or group member reports</c:v>
                </c:pt>
                <c:pt idx="3">
                  <c:v>Not applicable (learner progress is not monitored or tracked in this MOOC)</c:v>
                </c:pt>
                <c:pt idx="4">
                  <c:v>Moderator, tutor, or teaching assistants feedback</c:v>
                </c:pt>
                <c:pt idx="5">
                  <c:v>Self-monitoring and self-evaluation</c:v>
                </c:pt>
                <c:pt idx="6">
                  <c:v>Weekly or daily reports offered by learning analytics</c:v>
                </c:pt>
                <c:pt idx="7">
                  <c:v>Modular or unit based progress</c:v>
                </c:pt>
              </c:strCache>
            </c:strRef>
          </c:cat>
          <c:val>
            <c:numRef>
              <c:f>'Q15'!$I$13:$I$20</c:f>
              <c:numCache>
                <c:formatCode>0</c:formatCode>
                <c:ptCount val="8"/>
                <c:pt idx="0">
                  <c:v>4</c:v>
                </c:pt>
                <c:pt idx="1">
                  <c:v>12</c:v>
                </c:pt>
                <c:pt idx="2">
                  <c:v>18</c:v>
                </c:pt>
                <c:pt idx="3">
                  <c:v>21</c:v>
                </c:pt>
                <c:pt idx="4">
                  <c:v>24</c:v>
                </c:pt>
                <c:pt idx="5">
                  <c:v>46</c:v>
                </c:pt>
                <c:pt idx="6">
                  <c:v>48</c:v>
                </c:pt>
                <c:pt idx="7">
                  <c:v>50</c:v>
                </c:pt>
              </c:numCache>
            </c:numRef>
          </c:val>
          <c:extLst>
            <c:ext xmlns:c16="http://schemas.microsoft.com/office/drawing/2014/chart" uri="{C3380CC4-5D6E-409C-BE32-E72D297353CC}">
              <c16:uniqueId val="{00000000-528A-4AC3-9442-E4103E60E78F}"/>
            </c:ext>
          </c:extLst>
        </c:ser>
        <c:dLbls>
          <c:showLegendKey val="0"/>
          <c:showVal val="0"/>
          <c:showCatName val="0"/>
          <c:showSerName val="0"/>
          <c:showPercent val="0"/>
          <c:showBubbleSize val="0"/>
        </c:dLbls>
        <c:gapWidth val="182"/>
        <c:axId val="-1439634400"/>
        <c:axId val="-1439633856"/>
      </c:barChart>
      <c:catAx>
        <c:axId val="-1439634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439633856"/>
        <c:crosses val="autoZero"/>
        <c:auto val="1"/>
        <c:lblAlgn val="ctr"/>
        <c:lblOffset val="100"/>
        <c:noMultiLvlLbl val="0"/>
      </c:catAx>
      <c:valAx>
        <c:axId val="-1439633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9634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b="1" i="0" u="none" strike="noStrike" baseline="0">
                <a:effectLst/>
                <a:latin typeface="Tahoma" panose="020B0604030504040204" pitchFamily="34" charset="0"/>
                <a:ea typeface="Tahoma" panose="020B0604030504040204" pitchFamily="34" charset="0"/>
                <a:cs typeface="Tahoma" panose="020B0604030504040204" pitchFamily="34" charset="0"/>
              </a:rPr>
              <a:t>Ways that learners get feedback</a:t>
            </a:r>
            <a:endParaRPr lang="en-US" sz="2000" b="1">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'Q16'!$H$12:$H$18</c:f>
              <c:strCache>
                <c:ptCount val="7"/>
                <c:pt idx="0">
                  <c:v>Outside expert feedback</c:v>
                </c:pt>
                <c:pt idx="1">
                  <c:v>Self-feedback</c:v>
                </c:pt>
                <c:pt idx="2">
                  <c:v>Instructor feedback</c:v>
                </c:pt>
                <c:pt idx="3">
                  <c:v>Task or assignment rubrics</c:v>
                </c:pt>
                <c:pt idx="4">
                  <c:v>Moderator, tutor, or teaching assistant feedback</c:v>
                </c:pt>
                <c:pt idx="5">
                  <c:v>System or computer feedback</c:v>
                </c:pt>
                <c:pt idx="6">
                  <c:v>Peer feedback</c:v>
                </c:pt>
              </c:strCache>
            </c:strRef>
          </c:cat>
          <c:val>
            <c:numRef>
              <c:f>'Q16'!$I$12:$I$18</c:f>
              <c:numCache>
                <c:formatCode>0</c:formatCode>
                <c:ptCount val="7"/>
                <c:pt idx="0">
                  <c:v>6</c:v>
                </c:pt>
                <c:pt idx="1">
                  <c:v>35</c:v>
                </c:pt>
                <c:pt idx="2">
                  <c:v>40</c:v>
                </c:pt>
                <c:pt idx="3">
                  <c:v>46</c:v>
                </c:pt>
                <c:pt idx="4">
                  <c:v>53</c:v>
                </c:pt>
                <c:pt idx="5">
                  <c:v>73</c:v>
                </c:pt>
                <c:pt idx="6">
                  <c:v>84</c:v>
                </c:pt>
              </c:numCache>
            </c:numRef>
          </c:val>
          <c:extLst>
            <c:ext xmlns:c16="http://schemas.microsoft.com/office/drawing/2014/chart" uri="{C3380CC4-5D6E-409C-BE32-E72D297353CC}">
              <c16:uniqueId val="{00000000-6C1B-4C09-8E94-7A23874FCE96}"/>
            </c:ext>
          </c:extLst>
        </c:ser>
        <c:dLbls>
          <c:showLegendKey val="0"/>
          <c:showVal val="0"/>
          <c:showCatName val="0"/>
          <c:showSerName val="0"/>
          <c:showPercent val="0"/>
          <c:showBubbleSize val="0"/>
        </c:dLbls>
        <c:gapWidth val="182"/>
        <c:axId val="-1439638752"/>
        <c:axId val="-1439638208"/>
      </c:barChart>
      <c:catAx>
        <c:axId val="-143963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439638208"/>
        <c:crosses val="autoZero"/>
        <c:auto val="1"/>
        <c:lblAlgn val="ctr"/>
        <c:lblOffset val="100"/>
        <c:noMultiLvlLbl val="0"/>
      </c:catAx>
      <c:valAx>
        <c:axId val="-14396382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3963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1" i="0" u="none" strike="noStrike" kern="1200" spc="0" baseline="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defRPr>
            </a:pPr>
            <a:r>
              <a:rPr lang="en-US" sz="2400" b="1" dirty="0">
                <a:latin typeface="Tahoma" panose="020B0604030504040204" pitchFamily="34" charset="0"/>
                <a:ea typeface="Tahoma" panose="020B0604030504040204" pitchFamily="34" charset="0"/>
                <a:cs typeface="Tahoma" panose="020B0604030504040204" pitchFamily="34" charset="0"/>
              </a:rPr>
              <a:t>Learner-Content</a:t>
            </a:r>
            <a:r>
              <a:rPr lang="en-US" sz="2400" b="1" baseline="0" dirty="0">
                <a:latin typeface="Tahoma" panose="020B0604030504040204" pitchFamily="34" charset="0"/>
                <a:ea typeface="Tahoma" panose="020B0604030504040204" pitchFamily="34" charset="0"/>
                <a:cs typeface="Tahoma" panose="020B0604030504040204" pitchFamily="34" charset="0"/>
              </a:rPr>
              <a:t> Interaction in MOOCs </a:t>
            </a:r>
            <a:r>
              <a:rPr lang="en-US" sz="2400" b="1" i="0" baseline="0" dirty="0">
                <a:effectLst/>
                <a:latin typeface="Tahoma" panose="020B0604030504040204" pitchFamily="34" charset="0"/>
                <a:ea typeface="Tahoma" panose="020B0604030504040204" pitchFamily="34" charset="0"/>
                <a:cs typeface="Tahoma" panose="020B0604030504040204" pitchFamily="34" charset="0"/>
              </a:rPr>
              <a:t>(out of 136)</a:t>
            </a:r>
            <a:endParaRPr lang="en-US" sz="2400" b="1" dirty="0">
              <a:effectLst/>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1" i="0" u="none" strike="noStrike" kern="1200" spc="0" baseline="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'Q11'!$H$24:$H$44</c:f>
              <c:strCache>
                <c:ptCount val="21"/>
                <c:pt idx="0">
                  <c:v>Virtual conferences and summits</c:v>
                </c:pt>
                <c:pt idx="1">
                  <c:v>Wiki-style documents</c:v>
                </c:pt>
                <c:pt idx="2">
                  <c:v>Instructor blogs</c:v>
                </c:pt>
                <c:pt idx="3">
                  <c:v>Learner blogs</c:v>
                </c:pt>
                <c:pt idx="4">
                  <c:v>Podcasts</c:v>
                </c:pt>
                <c:pt idx="5">
                  <c:v>Jobs aids and study guides</c:v>
                </c:pt>
                <c:pt idx="6">
                  <c:v>Mobile applications</c:v>
                </c:pt>
                <c:pt idx="7">
                  <c:v>Simulations and games</c:v>
                </c:pt>
                <c:pt idx="8">
                  <c:v>Social media (e.g., Facebook, Instagram, Snapchat, Twitter, Pinterest, etc.)</c:v>
                </c:pt>
                <c:pt idx="9">
                  <c:v>Popular media (e.g., news stories and videos)</c:v>
                </c:pt>
                <c:pt idx="10">
                  <c:v>Video examples (e.g., TED talks, YouTube, etc.)</c:v>
                </c:pt>
                <c:pt idx="11">
                  <c:v>Animations and other types of animated or interactive contents</c:v>
                </c:pt>
                <c:pt idx="12">
                  <c:v>Visuals (e.g., concept maps, diagrams, flowcharts, timelines, etc.)</c:v>
                </c:pt>
                <c:pt idx="13">
                  <c:v>Instructor lecture notes</c:v>
                </c:pt>
                <c:pt idx="14">
                  <c:v>PowerPoint and other presentation slides</c:v>
                </c:pt>
                <c:pt idx="15">
                  <c:v>Interactive assessments</c:v>
                </c:pt>
                <c:pt idx="16">
                  <c:v>Expert interviews</c:v>
                </c:pt>
                <c:pt idx="17">
                  <c:v>Practice quizzes and exams</c:v>
                </c:pt>
                <c:pt idx="18">
                  <c:v>Readings (including textbooks, literature, and scientific and technical reports)</c:v>
                </c:pt>
                <c:pt idx="19">
                  <c:v>Video lectures and tutorials</c:v>
                </c:pt>
                <c:pt idx="20">
                  <c:v>Discussion forums or threads</c:v>
                </c:pt>
              </c:strCache>
            </c:strRef>
          </c:cat>
          <c:val>
            <c:numRef>
              <c:f>'Q11'!$I$24:$I$44</c:f>
              <c:numCache>
                <c:formatCode>0</c:formatCode>
                <c:ptCount val="21"/>
                <c:pt idx="0">
                  <c:v>7</c:v>
                </c:pt>
                <c:pt idx="1">
                  <c:v>8</c:v>
                </c:pt>
                <c:pt idx="2">
                  <c:v>10</c:v>
                </c:pt>
                <c:pt idx="3">
                  <c:v>10</c:v>
                </c:pt>
                <c:pt idx="4">
                  <c:v>13</c:v>
                </c:pt>
                <c:pt idx="5">
                  <c:v>13</c:v>
                </c:pt>
                <c:pt idx="6">
                  <c:v>14</c:v>
                </c:pt>
                <c:pt idx="7">
                  <c:v>14</c:v>
                </c:pt>
                <c:pt idx="8">
                  <c:v>23</c:v>
                </c:pt>
                <c:pt idx="9">
                  <c:v>33</c:v>
                </c:pt>
                <c:pt idx="10">
                  <c:v>44</c:v>
                </c:pt>
                <c:pt idx="11">
                  <c:v>46</c:v>
                </c:pt>
                <c:pt idx="12">
                  <c:v>49</c:v>
                </c:pt>
                <c:pt idx="13">
                  <c:v>54</c:v>
                </c:pt>
                <c:pt idx="14">
                  <c:v>56</c:v>
                </c:pt>
                <c:pt idx="15">
                  <c:v>61</c:v>
                </c:pt>
                <c:pt idx="16">
                  <c:v>74</c:v>
                </c:pt>
                <c:pt idx="17">
                  <c:v>75</c:v>
                </c:pt>
                <c:pt idx="18">
                  <c:v>100</c:v>
                </c:pt>
                <c:pt idx="19">
                  <c:v>106</c:v>
                </c:pt>
                <c:pt idx="20">
                  <c:v>123</c:v>
                </c:pt>
              </c:numCache>
            </c:numRef>
          </c:val>
          <c:extLst>
            <c:ext xmlns:c16="http://schemas.microsoft.com/office/drawing/2014/chart" uri="{C3380CC4-5D6E-409C-BE32-E72D297353CC}">
              <c16:uniqueId val="{00000000-4AEC-4BEA-825F-E88B90B72DCE}"/>
            </c:ext>
          </c:extLst>
        </c:ser>
        <c:dLbls>
          <c:showLegendKey val="0"/>
          <c:showVal val="0"/>
          <c:showCatName val="0"/>
          <c:showSerName val="0"/>
          <c:showPercent val="0"/>
          <c:showBubbleSize val="0"/>
        </c:dLbls>
        <c:gapWidth val="182"/>
        <c:axId val="-1439637120"/>
        <c:axId val="-1311848304"/>
      </c:barChart>
      <c:catAx>
        <c:axId val="-1439637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311848304"/>
        <c:crosses val="autoZero"/>
        <c:auto val="1"/>
        <c:lblAlgn val="ctr"/>
        <c:lblOffset val="100"/>
        <c:noMultiLvlLbl val="0"/>
      </c:catAx>
      <c:valAx>
        <c:axId val="-13118483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9637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defRPr>
            </a:pPr>
            <a:r>
              <a:rPr lang="en-US" sz="1800" b="0" dirty="0">
                <a:effectLst/>
                <a:latin typeface="Tahoma" panose="020B0604030504040204" pitchFamily="34" charset="0"/>
                <a:ea typeface="Tahoma" panose="020B0604030504040204" pitchFamily="34" charset="0"/>
                <a:cs typeface="Tahoma" panose="020B0604030504040204" pitchFamily="34" charset="0"/>
              </a:rPr>
              <a:t>Design challenges faced by the MOOC instructors</a:t>
            </a:r>
          </a:p>
          <a:p>
            <a:pPr marL="0" marR="0" lvl="0" indent="0" algn="ctr" defTabSz="914400" rtl="0" eaLnBrk="1" fontAlgn="auto" latinLnBrk="0" hangingPunct="1">
              <a:lnSpc>
                <a:spcPct val="100000"/>
              </a:lnSpc>
              <a:spcBef>
                <a:spcPts val="0"/>
              </a:spcBef>
              <a:spcAft>
                <a:spcPts val="0"/>
              </a:spcAft>
              <a:buClrTx/>
              <a:buSzTx/>
              <a:buFontTx/>
              <a:buNone/>
              <a:tabLst/>
              <a:defRPr sz="1400" b="0" spc="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defRPr>
            </a:pPr>
            <a:r>
              <a:rPr lang="en-US" b="0" dirty="0">
                <a:latin typeface="Tahoma" panose="020B0604030504040204" pitchFamily="34" charset="0"/>
                <a:ea typeface="Tahoma" panose="020B0604030504040204" pitchFamily="34" charset="0"/>
                <a:cs typeface="Tahoma" panose="020B0604030504040204" pitchFamily="34" charset="0"/>
              </a:rPr>
              <a:t>(out of 143)</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manualLayout>
          <c:layoutTarget val="inner"/>
          <c:xMode val="edge"/>
          <c:yMode val="edge"/>
          <c:x val="0.56356010309919036"/>
          <c:y val="0.10552045728038507"/>
          <c:w val="0.31194793381014169"/>
          <c:h val="0.84885612786668818"/>
        </c:manualLayout>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'Q18'!$I$16:$I$26</c:f>
              <c:strCache>
                <c:ptCount val="11"/>
                <c:pt idx="0">
                  <c:v>Strategies to encourage students’ team collaboration</c:v>
                </c:pt>
                <c:pt idx="1">
                  <c:v>Technology support</c:v>
                </c:pt>
                <c:pt idx="2">
                  <c:v>Tracking students’ learning progress</c:v>
                </c:pt>
                <c:pt idx="3">
                  <c:v>Recording videos</c:v>
                </c:pt>
                <c:pt idx="4">
                  <c:v>Personalizing students’ learning</c:v>
                </c:pt>
                <c:pt idx="5">
                  <c:v>Compressing the content into short videos</c:v>
                </c:pt>
                <c:pt idx="6">
                  <c:v>Strategies to engage students’ interaction</c:v>
                </c:pt>
                <c:pt idx="7">
                  <c:v>Time limitation of designing MOOCs</c:v>
                </c:pt>
                <c:pt idx="8">
                  <c:v>Strategies to engage students’ active participation</c:v>
                </c:pt>
                <c:pt idx="9">
                  <c:v>Engaging students’ learning</c:v>
                </c:pt>
                <c:pt idx="10">
                  <c:v>Assessment methods</c:v>
                </c:pt>
              </c:strCache>
            </c:strRef>
          </c:cat>
          <c:val>
            <c:numRef>
              <c:f>'Q18'!$J$16:$J$26</c:f>
              <c:numCache>
                <c:formatCode>0</c:formatCode>
                <c:ptCount val="11"/>
                <c:pt idx="0">
                  <c:v>23</c:v>
                </c:pt>
                <c:pt idx="1">
                  <c:v>33</c:v>
                </c:pt>
                <c:pt idx="2">
                  <c:v>33</c:v>
                </c:pt>
                <c:pt idx="3">
                  <c:v>34</c:v>
                </c:pt>
                <c:pt idx="4">
                  <c:v>46</c:v>
                </c:pt>
                <c:pt idx="5">
                  <c:v>58</c:v>
                </c:pt>
                <c:pt idx="6">
                  <c:v>62</c:v>
                </c:pt>
                <c:pt idx="7">
                  <c:v>65</c:v>
                </c:pt>
                <c:pt idx="8">
                  <c:v>66</c:v>
                </c:pt>
                <c:pt idx="9">
                  <c:v>70</c:v>
                </c:pt>
                <c:pt idx="10">
                  <c:v>91</c:v>
                </c:pt>
              </c:numCache>
            </c:numRef>
          </c:val>
          <c:extLst>
            <c:ext xmlns:c16="http://schemas.microsoft.com/office/drawing/2014/chart" uri="{C3380CC4-5D6E-409C-BE32-E72D297353CC}">
              <c16:uniqueId val="{00000000-DBE9-4E3D-AB7D-B0E915D4F8EE}"/>
            </c:ext>
          </c:extLst>
        </c:ser>
        <c:dLbls>
          <c:showLegendKey val="0"/>
          <c:showVal val="0"/>
          <c:showCatName val="0"/>
          <c:showSerName val="0"/>
          <c:showPercent val="0"/>
          <c:showBubbleSize val="0"/>
        </c:dLbls>
        <c:gapWidth val="182"/>
        <c:axId val="-975418480"/>
        <c:axId val="-1043118320"/>
      </c:barChart>
      <c:catAx>
        <c:axId val="-975418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043118320"/>
        <c:crosses val="autoZero"/>
        <c:auto val="1"/>
        <c:lblAlgn val="ctr"/>
        <c:lblOffset val="100"/>
        <c:noMultiLvlLbl val="0"/>
      </c:catAx>
      <c:valAx>
        <c:axId val="-1043118320"/>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54184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1800" b="0" i="0" baseline="0" dirty="0">
                <a:effectLst/>
                <a:latin typeface="Tahoma" panose="020B0604030504040204" pitchFamily="34" charset="0"/>
                <a:ea typeface="Tahoma" panose="020B0604030504040204" pitchFamily="34" charset="0"/>
                <a:cs typeface="Tahoma" panose="020B0604030504040204" pitchFamily="34" charset="0"/>
              </a:rPr>
              <a:t>Ways to Face Challenges (out of 134)</a:t>
            </a:r>
            <a:endParaRPr lang="en-US" dirty="0">
              <a:effectLst/>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manualLayout>
          <c:layoutTarget val="inner"/>
          <c:xMode val="edge"/>
          <c:yMode val="edge"/>
          <c:x val="0.57589221257803402"/>
          <c:y val="0.10666508069151737"/>
          <c:w val="0.39823507441728961"/>
          <c:h val="0.83403836771759654"/>
        </c:manualLayout>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'Q19'!$I$16:$I$25</c:f>
              <c:strCache>
                <c:ptCount val="10"/>
                <c:pt idx="0">
                  <c:v>Attending conferences or other professional events on MOOCs</c:v>
                </c:pt>
                <c:pt idx="1">
                  <c:v>Reading news related to MOOCs</c:v>
                </c:pt>
                <c:pt idx="2">
                  <c:v>Attending training sessions or workshops</c:v>
                </c:pt>
                <c:pt idx="3">
                  <c:v>Seeking help through online searching</c:v>
                </c:pt>
                <c:pt idx="4">
                  <c:v>Reading books or articles related to MOOCs</c:v>
                </c:pt>
                <c:pt idx="5">
                  <c:v>Seeking help from other MOOCs instructors</c:v>
                </c:pt>
                <c:pt idx="6">
                  <c:v>Seeking help from institution (e.g., administrator)</c:v>
                </c:pt>
                <c:pt idx="7">
                  <c:v>Seeking help from colleagues</c:v>
                </c:pt>
                <c:pt idx="8">
                  <c:v>Seeking help from the platform</c:v>
                </c:pt>
                <c:pt idx="9">
                  <c:v>Browsing other MOOCs for ideas, examples, and benchmarks</c:v>
                </c:pt>
              </c:strCache>
            </c:strRef>
          </c:cat>
          <c:val>
            <c:numRef>
              <c:f>'Q19'!$J$16:$J$25</c:f>
              <c:numCache>
                <c:formatCode>0</c:formatCode>
                <c:ptCount val="10"/>
                <c:pt idx="0">
                  <c:v>28</c:v>
                </c:pt>
                <c:pt idx="1">
                  <c:v>34</c:v>
                </c:pt>
                <c:pt idx="2">
                  <c:v>41</c:v>
                </c:pt>
                <c:pt idx="3">
                  <c:v>43</c:v>
                </c:pt>
                <c:pt idx="4">
                  <c:v>49</c:v>
                </c:pt>
                <c:pt idx="5">
                  <c:v>51</c:v>
                </c:pt>
                <c:pt idx="6">
                  <c:v>67</c:v>
                </c:pt>
                <c:pt idx="7">
                  <c:v>71</c:v>
                </c:pt>
                <c:pt idx="8">
                  <c:v>81</c:v>
                </c:pt>
                <c:pt idx="9">
                  <c:v>89</c:v>
                </c:pt>
              </c:numCache>
            </c:numRef>
          </c:val>
          <c:extLst>
            <c:ext xmlns:c16="http://schemas.microsoft.com/office/drawing/2014/chart" uri="{C3380CC4-5D6E-409C-BE32-E72D297353CC}">
              <c16:uniqueId val="{00000000-135C-4245-8A95-24D7C06A912C}"/>
            </c:ext>
          </c:extLst>
        </c:ser>
        <c:dLbls>
          <c:showLegendKey val="0"/>
          <c:showVal val="0"/>
          <c:showCatName val="0"/>
          <c:showSerName val="0"/>
          <c:showPercent val="0"/>
          <c:showBubbleSize val="0"/>
        </c:dLbls>
        <c:gapWidth val="182"/>
        <c:axId val="-1043109072"/>
        <c:axId val="-1043105264"/>
      </c:barChart>
      <c:catAx>
        <c:axId val="-1043109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043105264"/>
        <c:crosses val="autoZero"/>
        <c:auto val="1"/>
        <c:lblAlgn val="ctr"/>
        <c:lblOffset val="100"/>
        <c:noMultiLvlLbl val="0"/>
      </c:catAx>
      <c:valAx>
        <c:axId val="-1043105264"/>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1090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MOOC Research Methods Employed</a:t>
            </a:r>
          </a:p>
        </c:rich>
      </c:tx>
      <c:overlay val="0"/>
      <c:spPr>
        <a:noFill/>
        <a:ln>
          <a:noFill/>
        </a:ln>
        <a:effectLst/>
      </c:sp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'Research methods'!$D$2:$D$4</c:f>
              <c:strCache>
                <c:ptCount val="3"/>
                <c:pt idx="0">
                  <c:v>Qualitative </c:v>
                </c:pt>
                <c:pt idx="1">
                  <c:v>Mixed methods</c:v>
                </c:pt>
                <c:pt idx="2">
                  <c:v>Quantiative</c:v>
                </c:pt>
              </c:strCache>
            </c:strRef>
          </c:cat>
          <c:val>
            <c:numRef>
              <c:f>'Research methods'!$E$2:$E$4</c:f>
              <c:numCache>
                <c:formatCode>General</c:formatCode>
                <c:ptCount val="3"/>
                <c:pt idx="0">
                  <c:v>27</c:v>
                </c:pt>
                <c:pt idx="1">
                  <c:v>52</c:v>
                </c:pt>
                <c:pt idx="2">
                  <c:v>67</c:v>
                </c:pt>
              </c:numCache>
            </c:numRef>
          </c:val>
          <c:extLst>
            <c:ext xmlns:c16="http://schemas.microsoft.com/office/drawing/2014/chart" uri="{C3380CC4-5D6E-409C-BE32-E72D297353CC}">
              <c16:uniqueId val="{00000000-FA6A-430E-8E3C-457A2C786EBA}"/>
            </c:ext>
          </c:extLst>
        </c:ser>
        <c:dLbls>
          <c:showLegendKey val="0"/>
          <c:showVal val="0"/>
          <c:showCatName val="0"/>
          <c:showSerName val="0"/>
          <c:showPercent val="0"/>
          <c:showBubbleSize val="0"/>
        </c:dLbls>
        <c:gapWidth val="219"/>
        <c:overlap val="-27"/>
        <c:axId val="-1437388896"/>
        <c:axId val="-1437388352"/>
      </c:barChart>
      <c:catAx>
        <c:axId val="-143738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37388352"/>
        <c:crosses val="autoZero"/>
        <c:auto val="1"/>
        <c:lblAlgn val="ctr"/>
        <c:lblOffset val="100"/>
        <c:noMultiLvlLbl val="0"/>
      </c:catAx>
      <c:valAx>
        <c:axId val="-1437388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4373888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1800" dirty="0">
                <a:latin typeface="Tahoma" panose="020B0604030504040204" pitchFamily="34" charset="0"/>
                <a:ea typeface="Tahoma" panose="020B0604030504040204" pitchFamily="34" charset="0"/>
                <a:cs typeface="Tahoma" panose="020B0604030504040204" pitchFamily="34" charset="0"/>
              </a:rPr>
              <a:t>Research</a:t>
            </a:r>
            <a:r>
              <a:rPr lang="en-US" sz="1800" baseline="0" dirty="0">
                <a:latin typeface="Tahoma" panose="020B0604030504040204" pitchFamily="34" charset="0"/>
                <a:ea typeface="Tahoma" panose="020B0604030504040204" pitchFamily="34" charset="0"/>
                <a:cs typeface="Tahoma" panose="020B0604030504040204" pitchFamily="34" charset="0"/>
              </a:rPr>
              <a:t> focuses of empirical MOOCs studies</a:t>
            </a:r>
            <a:endParaRPr lang="en-US" sz="1800" dirty="0">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itle>
    <c:autoTitleDeleted val="0"/>
    <c:plotArea>
      <c:layout>
        <c:manualLayout>
          <c:layoutTarget val="inner"/>
          <c:xMode val="edge"/>
          <c:yMode val="edge"/>
          <c:x val="0.28478471675680495"/>
          <c:y val="9.4804884803459846E-2"/>
          <c:w val="0.69716460850317841"/>
          <c:h val="0.84589856360565407"/>
        </c:manualLayout>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Focus!$B$13:$B$17</c:f>
              <c:strCache>
                <c:ptCount val="5"/>
                <c:pt idx="0">
                  <c:v>Instructor-focused</c:v>
                </c:pt>
                <c:pt idx="1">
                  <c:v>Others</c:v>
                </c:pt>
                <c:pt idx="2">
                  <c:v>Context and impact</c:v>
                </c:pt>
                <c:pt idx="3">
                  <c:v>Design-focused</c:v>
                </c:pt>
                <c:pt idx="4">
                  <c:v>Student-focused</c:v>
                </c:pt>
              </c:strCache>
            </c:strRef>
          </c:cat>
          <c:val>
            <c:numRef>
              <c:f>Focus!$C$13:$C$17</c:f>
              <c:numCache>
                <c:formatCode>General</c:formatCode>
                <c:ptCount val="5"/>
                <c:pt idx="0">
                  <c:v>5</c:v>
                </c:pt>
                <c:pt idx="1">
                  <c:v>7</c:v>
                </c:pt>
                <c:pt idx="2">
                  <c:v>20</c:v>
                </c:pt>
                <c:pt idx="3">
                  <c:v>48</c:v>
                </c:pt>
                <c:pt idx="4">
                  <c:v>74</c:v>
                </c:pt>
              </c:numCache>
            </c:numRef>
          </c:val>
          <c:extLst>
            <c:ext xmlns:c16="http://schemas.microsoft.com/office/drawing/2014/chart" uri="{C3380CC4-5D6E-409C-BE32-E72D297353CC}">
              <c16:uniqueId val="{00000000-94AB-4B4B-944D-BD51A3DDEEAC}"/>
            </c:ext>
          </c:extLst>
        </c:ser>
        <c:dLbls>
          <c:showLegendKey val="0"/>
          <c:showVal val="0"/>
          <c:showCatName val="0"/>
          <c:showSerName val="0"/>
          <c:showPercent val="0"/>
          <c:showBubbleSize val="0"/>
        </c:dLbls>
        <c:gapWidth val="182"/>
        <c:axId val="-1315628144"/>
        <c:axId val="-1315629776"/>
      </c:barChart>
      <c:catAx>
        <c:axId val="-1315628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315629776"/>
        <c:crosses val="autoZero"/>
        <c:auto val="1"/>
        <c:lblAlgn val="ctr"/>
        <c:lblOffset val="100"/>
        <c:noMultiLvlLbl val="0"/>
      </c:catAx>
      <c:valAx>
        <c:axId val="-13156297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56281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b="1">
                <a:latin typeface="Tahoma" panose="020B0604030504040204" pitchFamily="34" charset="0"/>
                <a:ea typeface="Tahoma" panose="020B0604030504040204" pitchFamily="34" charset="0"/>
                <a:cs typeface="Tahoma" panose="020B0604030504040204" pitchFamily="34" charset="0"/>
              </a:rPr>
              <a:t>The Number of MOOCs the Instructor has Designed</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'Q3'!$B$17:$B$20</c:f>
              <c:strCache>
                <c:ptCount val="4"/>
                <c:pt idx="0">
                  <c:v>1</c:v>
                </c:pt>
                <c:pt idx="1">
                  <c:v>2</c:v>
                </c:pt>
                <c:pt idx="2">
                  <c:v>3</c:v>
                </c:pt>
                <c:pt idx="3">
                  <c:v>4 or more</c:v>
                </c:pt>
              </c:strCache>
            </c:strRef>
          </c:cat>
          <c:val>
            <c:numRef>
              <c:f>'Q3'!$C$17:$C$20</c:f>
              <c:numCache>
                <c:formatCode>0</c:formatCode>
                <c:ptCount val="4"/>
                <c:pt idx="0">
                  <c:v>83</c:v>
                </c:pt>
                <c:pt idx="1">
                  <c:v>25</c:v>
                </c:pt>
                <c:pt idx="2">
                  <c:v>20</c:v>
                </c:pt>
                <c:pt idx="3">
                  <c:v>15</c:v>
                </c:pt>
              </c:numCache>
            </c:numRef>
          </c:val>
          <c:extLst>
            <c:ext xmlns:c16="http://schemas.microsoft.com/office/drawing/2014/chart" uri="{C3380CC4-5D6E-409C-BE32-E72D297353CC}">
              <c16:uniqueId val="{00000000-F111-44AB-8BE9-563594CFD000}"/>
            </c:ext>
          </c:extLst>
        </c:ser>
        <c:dLbls>
          <c:showLegendKey val="0"/>
          <c:showVal val="0"/>
          <c:showCatName val="0"/>
          <c:showSerName val="0"/>
          <c:showPercent val="0"/>
          <c:showBubbleSize val="0"/>
        </c:dLbls>
        <c:gapWidth val="219"/>
        <c:overlap val="-27"/>
        <c:axId val="-1315642288"/>
        <c:axId val="-1315639024"/>
      </c:barChart>
      <c:catAx>
        <c:axId val="-131564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5639024"/>
        <c:crosses val="autoZero"/>
        <c:auto val="1"/>
        <c:lblAlgn val="ctr"/>
        <c:lblOffset val="100"/>
        <c:noMultiLvlLbl val="0"/>
      </c:catAx>
      <c:valAx>
        <c:axId val="-1315639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564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400" b="1">
                <a:latin typeface="Tahoma" panose="020B0604030504040204" pitchFamily="34" charset="0"/>
                <a:ea typeface="Tahoma" panose="020B0604030504040204" pitchFamily="34" charset="0"/>
                <a:cs typeface="Tahoma" panose="020B0604030504040204" pitchFamily="34" charset="0"/>
              </a:rPr>
              <a:t>MOOC Delivery</a:t>
            </a:r>
            <a:r>
              <a:rPr lang="en-US" sz="2400" b="1" baseline="0">
                <a:latin typeface="Tahoma" panose="020B0604030504040204" pitchFamily="34" charset="0"/>
                <a:ea typeface="Tahoma" panose="020B0604030504040204" pitchFamily="34" charset="0"/>
                <a:cs typeface="Tahoma" panose="020B0604030504040204" pitchFamily="34" charset="0"/>
              </a:rPr>
              <a:t> Format</a:t>
            </a:r>
            <a:endParaRPr lang="en-US" sz="2400" b="1">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'Q6'!$B$18:$B$23</c:f>
              <c:strCache>
                <c:ptCount val="6"/>
                <c:pt idx="0">
                  <c:v>Hybrid or blended type of MOOC</c:v>
                </c:pt>
                <c:pt idx="1">
                  <c:v>Other</c:v>
                </c:pt>
                <c:pt idx="2">
                  <c:v>Primarily learner/participant driven (i.e., cMOOC)</c:v>
                </c:pt>
                <c:pt idx="3">
                  <c:v>Self-paced</c:v>
                </c:pt>
                <c:pt idx="4">
                  <c:v>Instructor led with no additional teaching support</c:v>
                </c:pt>
                <c:pt idx="5">
                  <c:v>Instructor led with teaching assistants, moderators, and/or tutor support</c:v>
                </c:pt>
              </c:strCache>
            </c:strRef>
          </c:cat>
          <c:val>
            <c:numRef>
              <c:f>'Q6'!$C$18:$C$23</c:f>
              <c:numCache>
                <c:formatCode>0</c:formatCode>
                <c:ptCount val="6"/>
                <c:pt idx="0">
                  <c:v>5</c:v>
                </c:pt>
                <c:pt idx="1">
                  <c:v>10</c:v>
                </c:pt>
                <c:pt idx="2">
                  <c:v>23</c:v>
                </c:pt>
                <c:pt idx="3">
                  <c:v>23</c:v>
                </c:pt>
                <c:pt idx="4">
                  <c:v>32</c:v>
                </c:pt>
                <c:pt idx="5">
                  <c:v>50</c:v>
                </c:pt>
              </c:numCache>
            </c:numRef>
          </c:val>
          <c:extLst>
            <c:ext xmlns:c16="http://schemas.microsoft.com/office/drawing/2014/chart" uri="{C3380CC4-5D6E-409C-BE32-E72D297353CC}">
              <c16:uniqueId val="{00000000-3E78-41C5-9A24-73D072A71E4C}"/>
            </c:ext>
          </c:extLst>
        </c:ser>
        <c:dLbls>
          <c:showLegendKey val="0"/>
          <c:showVal val="0"/>
          <c:showCatName val="0"/>
          <c:showSerName val="0"/>
          <c:showPercent val="0"/>
          <c:showBubbleSize val="0"/>
        </c:dLbls>
        <c:gapWidth val="182"/>
        <c:axId val="-1315635760"/>
        <c:axId val="-1315627056"/>
      </c:barChart>
      <c:catAx>
        <c:axId val="-131563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315627056"/>
        <c:crosses val="autoZero"/>
        <c:auto val="1"/>
        <c:lblAlgn val="ctr"/>
        <c:lblOffset val="100"/>
        <c:noMultiLvlLbl val="0"/>
      </c:catAx>
      <c:valAx>
        <c:axId val="-1315627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5635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1800" b="1" i="0" baseline="0">
                <a:effectLst/>
                <a:latin typeface="Tahoma" panose="020B0604030504040204" pitchFamily="34" charset="0"/>
                <a:ea typeface="Tahoma" panose="020B0604030504040204" pitchFamily="34" charset="0"/>
                <a:cs typeface="Tahoma" panose="020B0604030504040204" pitchFamily="34" charset="0"/>
              </a:rPr>
              <a:t>I Have Many Prior Experiences Related to Designing Full Online or Blended Courses Prior to Designing the MOOC</a:t>
            </a:r>
            <a:endParaRPr lang="en-US" sz="1800" b="1">
              <a:effectLst/>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'Q7-1'!$D$17:$D$21</c:f>
              <c:strCache>
                <c:ptCount val="5"/>
                <c:pt idx="0">
                  <c:v>Strongly disagree</c:v>
                </c:pt>
                <c:pt idx="1">
                  <c:v>Disagree</c:v>
                </c:pt>
                <c:pt idx="2">
                  <c:v>Neutral</c:v>
                </c:pt>
                <c:pt idx="3">
                  <c:v>Agree</c:v>
                </c:pt>
                <c:pt idx="4">
                  <c:v>Strongly agree</c:v>
                </c:pt>
              </c:strCache>
            </c:strRef>
          </c:cat>
          <c:val>
            <c:numRef>
              <c:f>'Q7-1'!$E$17:$E$21</c:f>
              <c:numCache>
                <c:formatCode>General</c:formatCode>
                <c:ptCount val="5"/>
                <c:pt idx="0">
                  <c:v>46</c:v>
                </c:pt>
                <c:pt idx="1">
                  <c:v>39</c:v>
                </c:pt>
                <c:pt idx="2">
                  <c:v>12</c:v>
                </c:pt>
                <c:pt idx="3">
                  <c:v>20</c:v>
                </c:pt>
                <c:pt idx="4">
                  <c:v>22</c:v>
                </c:pt>
              </c:numCache>
            </c:numRef>
          </c:val>
          <c:extLst>
            <c:ext xmlns:c16="http://schemas.microsoft.com/office/drawing/2014/chart" uri="{C3380CC4-5D6E-409C-BE32-E72D297353CC}">
              <c16:uniqueId val="{00000000-C4C7-4553-A83B-CDD7696EC6C0}"/>
            </c:ext>
          </c:extLst>
        </c:ser>
        <c:dLbls>
          <c:showLegendKey val="0"/>
          <c:showVal val="0"/>
          <c:showCatName val="0"/>
          <c:showSerName val="0"/>
          <c:showPercent val="0"/>
          <c:showBubbleSize val="0"/>
        </c:dLbls>
        <c:gapWidth val="219"/>
        <c:overlap val="-27"/>
        <c:axId val="-1315629232"/>
        <c:axId val="-1315627600"/>
      </c:barChart>
      <c:catAx>
        <c:axId val="-131562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315627600"/>
        <c:crosses val="autoZero"/>
        <c:auto val="1"/>
        <c:lblAlgn val="ctr"/>
        <c:lblOffset val="100"/>
        <c:noMultiLvlLbl val="0"/>
      </c:catAx>
      <c:valAx>
        <c:axId val="-1315627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5629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b="1" i="0" u="none" strike="noStrike" baseline="0">
                <a:effectLst/>
                <a:latin typeface="Tahoma" panose="020B0604030504040204" pitchFamily="34" charset="0"/>
                <a:ea typeface="Tahoma" panose="020B0604030504040204" pitchFamily="34" charset="0"/>
                <a:cs typeface="Tahoma" panose="020B0604030504040204" pitchFamily="34" charset="0"/>
              </a:rPr>
              <a:t>I was Fully Involved in Designing the Course Content for the MOOC </a:t>
            </a:r>
            <a:endParaRPr lang="en-US" sz="2000" b="1">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'Q7-2'!$D$13:$D$17</c:f>
              <c:strCache>
                <c:ptCount val="5"/>
                <c:pt idx="0">
                  <c:v>Strongly disagree</c:v>
                </c:pt>
                <c:pt idx="1">
                  <c:v>Disagree</c:v>
                </c:pt>
                <c:pt idx="2">
                  <c:v>Neutral</c:v>
                </c:pt>
                <c:pt idx="3">
                  <c:v>Agree</c:v>
                </c:pt>
                <c:pt idx="4">
                  <c:v>Strongly agree</c:v>
                </c:pt>
              </c:strCache>
            </c:strRef>
          </c:cat>
          <c:val>
            <c:numRef>
              <c:f>'Q7-2'!$E$13:$E$17</c:f>
              <c:numCache>
                <c:formatCode>General</c:formatCode>
                <c:ptCount val="5"/>
                <c:pt idx="0">
                  <c:v>3</c:v>
                </c:pt>
                <c:pt idx="1">
                  <c:v>3</c:v>
                </c:pt>
                <c:pt idx="2">
                  <c:v>2</c:v>
                </c:pt>
                <c:pt idx="3">
                  <c:v>26</c:v>
                </c:pt>
                <c:pt idx="4">
                  <c:v>105</c:v>
                </c:pt>
              </c:numCache>
            </c:numRef>
          </c:val>
          <c:extLst>
            <c:ext xmlns:c16="http://schemas.microsoft.com/office/drawing/2014/chart" uri="{C3380CC4-5D6E-409C-BE32-E72D297353CC}">
              <c16:uniqueId val="{00000000-C73F-4B30-A070-544C083714D9}"/>
            </c:ext>
          </c:extLst>
        </c:ser>
        <c:dLbls>
          <c:showLegendKey val="0"/>
          <c:showVal val="0"/>
          <c:showCatName val="0"/>
          <c:showSerName val="0"/>
          <c:showPercent val="0"/>
          <c:showBubbleSize val="0"/>
        </c:dLbls>
        <c:gapWidth val="219"/>
        <c:overlap val="-27"/>
        <c:axId val="-1315635216"/>
        <c:axId val="-1315637936"/>
      </c:barChart>
      <c:catAx>
        <c:axId val="-131563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315637936"/>
        <c:crosses val="autoZero"/>
        <c:auto val="1"/>
        <c:lblAlgn val="ctr"/>
        <c:lblOffset val="100"/>
        <c:noMultiLvlLbl val="0"/>
      </c:catAx>
      <c:valAx>
        <c:axId val="-1315637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5635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b="1" i="0" u="none" strike="noStrike" baseline="0">
                <a:effectLst/>
                <a:latin typeface="Tahoma" panose="020B0604030504040204" pitchFamily="34" charset="0"/>
                <a:ea typeface="Tahoma" panose="020B0604030504040204" pitchFamily="34" charset="0"/>
                <a:cs typeface="Tahoma" panose="020B0604030504040204" pitchFamily="34" charset="0"/>
              </a:rPr>
              <a:t>I enjoyed very much designing the MOOC</a:t>
            </a:r>
            <a:endParaRPr lang="en-US" sz="2000" b="1">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'Q7-3'!$D$3:$D$7</c:f>
              <c:strCache>
                <c:ptCount val="5"/>
                <c:pt idx="0">
                  <c:v>Strongly agree</c:v>
                </c:pt>
                <c:pt idx="1">
                  <c:v>Agree</c:v>
                </c:pt>
                <c:pt idx="2">
                  <c:v>Neutral</c:v>
                </c:pt>
                <c:pt idx="3">
                  <c:v>Disagree</c:v>
                </c:pt>
                <c:pt idx="4">
                  <c:v>Strongly disagree</c:v>
                </c:pt>
              </c:strCache>
            </c:strRef>
          </c:cat>
          <c:val>
            <c:numRef>
              <c:f>'Q7-3'!$E$3:$E$7</c:f>
              <c:numCache>
                <c:formatCode>General</c:formatCode>
                <c:ptCount val="5"/>
                <c:pt idx="0">
                  <c:v>62</c:v>
                </c:pt>
                <c:pt idx="1">
                  <c:v>56</c:v>
                </c:pt>
                <c:pt idx="2">
                  <c:v>12</c:v>
                </c:pt>
                <c:pt idx="3">
                  <c:v>3</c:v>
                </c:pt>
                <c:pt idx="4">
                  <c:v>5</c:v>
                </c:pt>
              </c:numCache>
            </c:numRef>
          </c:val>
          <c:extLst>
            <c:ext xmlns:c16="http://schemas.microsoft.com/office/drawing/2014/chart" uri="{C3380CC4-5D6E-409C-BE32-E72D297353CC}">
              <c16:uniqueId val="{00000000-66ED-4920-A2EB-F8E01475D7A0}"/>
            </c:ext>
          </c:extLst>
        </c:ser>
        <c:dLbls>
          <c:showLegendKey val="0"/>
          <c:showVal val="0"/>
          <c:showCatName val="0"/>
          <c:showSerName val="0"/>
          <c:showPercent val="0"/>
          <c:showBubbleSize val="0"/>
        </c:dLbls>
        <c:gapWidth val="219"/>
        <c:overlap val="-27"/>
        <c:axId val="-1315638480"/>
        <c:axId val="-1315640656"/>
      </c:barChart>
      <c:catAx>
        <c:axId val="-131563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315640656"/>
        <c:crosses val="autoZero"/>
        <c:auto val="1"/>
        <c:lblAlgn val="ctr"/>
        <c:lblOffset val="100"/>
        <c:noMultiLvlLbl val="0"/>
      </c:catAx>
      <c:valAx>
        <c:axId val="-1315640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5638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MOOC Design Considerations (out</a:t>
            </a:r>
            <a:r>
              <a:rPr lang="en-US" baseline="0" dirty="0"/>
              <a:t> of 139</a:t>
            </a:r>
            <a:r>
              <a:rPr lang="en-US"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'Q9'!$G$24:$G$43</c:f>
              <c:strCache>
                <c:ptCount val="20"/>
                <c:pt idx="0">
                  <c:v>Tools for communication (e.g., Facebook, twitter, blog, QQ)</c:v>
                </c:pt>
                <c:pt idx="1">
                  <c:v>Source of motivation</c:v>
                </c:pt>
                <c:pt idx="2">
                  <c:v>Software resources (e.g., video editing software)</c:v>
                </c:pt>
                <c:pt idx="3">
                  <c:v>Learning thoery</c:v>
                </c:pt>
                <c:pt idx="4">
                  <c:v>Cultural sensitivity</c:v>
                </c:pt>
                <c:pt idx="5">
                  <c:v>Target learners’ self-directed learning ability</c:v>
                </c:pt>
                <c:pt idx="6">
                  <c:v>Hardware resources (e.g., recording studios, cameras)</c:v>
                </c:pt>
                <c:pt idx="7">
                  <c:v>Available existing intellectual resources (e.g., OERs, videos)</c:v>
                </c:pt>
                <c:pt idx="8">
                  <c:v>Collaborative learning support</c:v>
                </c:pt>
                <c:pt idx="9">
                  <c:v>Support from the platform</c:v>
                </c:pt>
                <c:pt idx="10">
                  <c:v>Flexibility</c:v>
                </c:pt>
                <c:pt idx="11">
                  <c:v>Support from institution</c:v>
                </c:pt>
                <c:pt idx="12">
                  <c:v>Instructors’ role</c:v>
                </c:pt>
                <c:pt idx="13">
                  <c:v>Learning contents that will be delivered</c:v>
                </c:pt>
                <c:pt idx="14">
                  <c:v>Pedagogical approaches</c:v>
                </c:pt>
                <c:pt idx="15">
                  <c:v>Platform of offering this MOOC</c:v>
                </c:pt>
                <c:pt idx="16">
                  <c:v>Time for designing this MOOC</c:v>
                </c:pt>
                <c:pt idx="17">
                  <c:v>Duration of the course</c:v>
                </c:pt>
                <c:pt idx="18">
                  <c:v>Assessment activities (e.g., peer review, quiz)</c:v>
                </c:pt>
                <c:pt idx="19">
                  <c:v>Objectives of the course</c:v>
                </c:pt>
              </c:strCache>
            </c:strRef>
          </c:cat>
          <c:val>
            <c:numRef>
              <c:f>'Q9'!$H$24:$H$43</c:f>
              <c:numCache>
                <c:formatCode>0</c:formatCode>
                <c:ptCount val="20"/>
                <c:pt idx="0">
                  <c:v>27</c:v>
                </c:pt>
                <c:pt idx="1">
                  <c:v>31</c:v>
                </c:pt>
                <c:pt idx="2">
                  <c:v>34</c:v>
                </c:pt>
                <c:pt idx="3">
                  <c:v>41</c:v>
                </c:pt>
                <c:pt idx="4">
                  <c:v>41</c:v>
                </c:pt>
                <c:pt idx="5">
                  <c:v>44</c:v>
                </c:pt>
                <c:pt idx="6">
                  <c:v>44</c:v>
                </c:pt>
                <c:pt idx="7">
                  <c:v>46</c:v>
                </c:pt>
                <c:pt idx="8">
                  <c:v>53</c:v>
                </c:pt>
                <c:pt idx="9">
                  <c:v>54</c:v>
                </c:pt>
                <c:pt idx="10">
                  <c:v>60</c:v>
                </c:pt>
                <c:pt idx="11">
                  <c:v>65</c:v>
                </c:pt>
                <c:pt idx="12">
                  <c:v>66</c:v>
                </c:pt>
                <c:pt idx="13">
                  <c:v>66</c:v>
                </c:pt>
                <c:pt idx="14">
                  <c:v>67</c:v>
                </c:pt>
                <c:pt idx="15">
                  <c:v>69</c:v>
                </c:pt>
                <c:pt idx="16">
                  <c:v>71</c:v>
                </c:pt>
                <c:pt idx="17">
                  <c:v>84</c:v>
                </c:pt>
                <c:pt idx="18">
                  <c:v>92</c:v>
                </c:pt>
                <c:pt idx="19">
                  <c:v>104</c:v>
                </c:pt>
              </c:numCache>
            </c:numRef>
          </c:val>
          <c:extLst>
            <c:ext xmlns:c16="http://schemas.microsoft.com/office/drawing/2014/chart" uri="{C3380CC4-5D6E-409C-BE32-E72D297353CC}">
              <c16:uniqueId val="{00000000-38F6-4273-8B7B-0856112C1FB5}"/>
            </c:ext>
          </c:extLst>
        </c:ser>
        <c:dLbls>
          <c:showLegendKey val="0"/>
          <c:showVal val="0"/>
          <c:showCatName val="0"/>
          <c:showSerName val="0"/>
          <c:showPercent val="0"/>
          <c:showBubbleSize val="0"/>
        </c:dLbls>
        <c:gapWidth val="182"/>
        <c:axId val="-975419024"/>
        <c:axId val="-975420656"/>
      </c:barChart>
      <c:catAx>
        <c:axId val="-975419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975420656"/>
        <c:crosses val="autoZero"/>
        <c:auto val="1"/>
        <c:lblAlgn val="ctr"/>
        <c:lblOffset val="100"/>
        <c:noMultiLvlLbl val="0"/>
      </c:catAx>
      <c:valAx>
        <c:axId val="-975420656"/>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54190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0862E-8102-BD44-8303-CDA1BF805349}" type="datetimeFigureOut">
              <a:rPr lang="en-US" smtClean="0"/>
              <a:t>1/24/2018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FCB27-2737-4645-940B-5852C70827CF}" type="slidenum">
              <a:rPr lang="en-US" smtClean="0"/>
              <a:t>‹#›</a:t>
            </a:fld>
            <a:endParaRPr lang="en-US"/>
          </a:p>
        </p:txBody>
      </p:sp>
    </p:spTree>
    <p:extLst>
      <p:ext uri="{BB962C8B-B14F-4D97-AF65-F5344CB8AC3E}">
        <p14:creationId xmlns:p14="http://schemas.microsoft.com/office/powerpoint/2010/main" val="125519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68.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58.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71.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1</a:t>
            </a:fld>
            <a:endParaRPr lang="en-US"/>
          </a:p>
        </p:txBody>
      </p:sp>
    </p:spTree>
    <p:extLst>
      <p:ext uri="{BB962C8B-B14F-4D97-AF65-F5344CB8AC3E}">
        <p14:creationId xmlns:p14="http://schemas.microsoft.com/office/powerpoint/2010/main" val="3351910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20</a:t>
            </a:fld>
            <a:endParaRPr lang="en-US"/>
          </a:p>
        </p:txBody>
      </p:sp>
    </p:spTree>
    <p:extLst>
      <p:ext uri="{BB962C8B-B14F-4D97-AF65-F5344CB8AC3E}">
        <p14:creationId xmlns:p14="http://schemas.microsoft.com/office/powerpoint/2010/main" val="1127365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22</a:t>
            </a:fld>
            <a:endParaRPr lang="en-US"/>
          </a:p>
        </p:txBody>
      </p:sp>
    </p:spTree>
    <p:extLst>
      <p:ext uri="{BB962C8B-B14F-4D97-AF65-F5344CB8AC3E}">
        <p14:creationId xmlns:p14="http://schemas.microsoft.com/office/powerpoint/2010/main" val="961468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23</a:t>
            </a:fld>
            <a:endParaRPr lang="en-US"/>
          </a:p>
        </p:txBody>
      </p:sp>
    </p:spTree>
    <p:extLst>
      <p:ext uri="{BB962C8B-B14F-4D97-AF65-F5344CB8AC3E}">
        <p14:creationId xmlns:p14="http://schemas.microsoft.com/office/powerpoint/2010/main" val="4160077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24</a:t>
            </a:fld>
            <a:endParaRPr lang="en-US"/>
          </a:p>
        </p:txBody>
      </p:sp>
    </p:spTree>
    <p:extLst>
      <p:ext uri="{BB962C8B-B14F-4D97-AF65-F5344CB8AC3E}">
        <p14:creationId xmlns:p14="http://schemas.microsoft.com/office/powerpoint/2010/main" val="1453485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25</a:t>
            </a:fld>
            <a:endParaRPr lang="en-US"/>
          </a:p>
        </p:txBody>
      </p:sp>
    </p:spTree>
    <p:extLst>
      <p:ext uri="{BB962C8B-B14F-4D97-AF65-F5344CB8AC3E}">
        <p14:creationId xmlns:p14="http://schemas.microsoft.com/office/powerpoint/2010/main" val="902515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26</a:t>
            </a:fld>
            <a:endParaRPr lang="en-US"/>
          </a:p>
        </p:txBody>
      </p:sp>
    </p:spTree>
    <p:extLst>
      <p:ext uri="{BB962C8B-B14F-4D97-AF65-F5344CB8AC3E}">
        <p14:creationId xmlns:p14="http://schemas.microsoft.com/office/powerpoint/2010/main" val="2091500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27</a:t>
            </a:fld>
            <a:endParaRPr lang="en-US"/>
          </a:p>
        </p:txBody>
      </p:sp>
    </p:spTree>
    <p:extLst>
      <p:ext uri="{BB962C8B-B14F-4D97-AF65-F5344CB8AC3E}">
        <p14:creationId xmlns:p14="http://schemas.microsoft.com/office/powerpoint/2010/main" val="115451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29</a:t>
            </a:fld>
            <a:endParaRPr lang="en-US"/>
          </a:p>
        </p:txBody>
      </p:sp>
    </p:spTree>
    <p:extLst>
      <p:ext uri="{BB962C8B-B14F-4D97-AF65-F5344CB8AC3E}">
        <p14:creationId xmlns:p14="http://schemas.microsoft.com/office/powerpoint/2010/main" val="898890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30</a:t>
            </a:fld>
            <a:endParaRPr lang="en-US"/>
          </a:p>
        </p:txBody>
      </p:sp>
    </p:spTree>
    <p:extLst>
      <p:ext uri="{BB962C8B-B14F-4D97-AF65-F5344CB8AC3E}">
        <p14:creationId xmlns:p14="http://schemas.microsoft.com/office/powerpoint/2010/main" val="1108359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4335"/>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FCB27-2737-4645-940B-5852C7082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62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4335"/>
            <a:r>
              <a:rPr lang="en-US" b="1" dirty="0" err="1">
                <a:latin typeface="Tahoma" panose="020B0604030504040204" pitchFamily="34" charset="0"/>
                <a:ea typeface="Tahoma" panose="020B0604030504040204" pitchFamily="34" charset="0"/>
                <a:cs typeface="Tahoma" panose="020B0604030504040204" pitchFamily="34" charset="0"/>
              </a:rPr>
              <a:t>Dhawa</a:t>
            </a:r>
            <a:r>
              <a:rPr lang="en-US" b="1" dirty="0">
                <a:latin typeface="Tahoma" panose="020B0604030504040204" pitchFamily="34" charset="0"/>
                <a:ea typeface="Tahoma" panose="020B0604030504040204" pitchFamily="34" charset="0"/>
                <a:cs typeface="Tahoma" panose="020B0604030504040204" pitchFamily="34" charset="0"/>
              </a:rPr>
              <a:t> Shah, Class Central</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https://www.class-central.com/report/mooc-stats-2016/ </a:t>
            </a:r>
          </a:p>
          <a:p>
            <a:pPr defTabSz="914335"/>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6</a:t>
            </a:fld>
            <a:endParaRPr lang="en-US"/>
          </a:p>
        </p:txBody>
      </p:sp>
    </p:spTree>
    <p:extLst>
      <p:ext uri="{BB962C8B-B14F-4D97-AF65-F5344CB8AC3E}">
        <p14:creationId xmlns:p14="http://schemas.microsoft.com/office/powerpoint/2010/main" val="2450055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32</a:t>
            </a:fld>
            <a:endParaRPr lang="en-US"/>
          </a:p>
        </p:txBody>
      </p:sp>
    </p:spTree>
    <p:extLst>
      <p:ext uri="{BB962C8B-B14F-4D97-AF65-F5344CB8AC3E}">
        <p14:creationId xmlns:p14="http://schemas.microsoft.com/office/powerpoint/2010/main" val="1336626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33</a:t>
            </a:fld>
            <a:endParaRPr lang="en-US"/>
          </a:p>
        </p:txBody>
      </p:sp>
    </p:spTree>
    <p:extLst>
      <p:ext uri="{BB962C8B-B14F-4D97-AF65-F5344CB8AC3E}">
        <p14:creationId xmlns:p14="http://schemas.microsoft.com/office/powerpoint/2010/main" val="2061754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FCB27-2737-4645-940B-5852C7082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922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35</a:t>
            </a:fld>
            <a:endParaRPr lang="en-US"/>
          </a:p>
        </p:txBody>
      </p:sp>
    </p:spTree>
    <p:extLst>
      <p:ext uri="{BB962C8B-B14F-4D97-AF65-F5344CB8AC3E}">
        <p14:creationId xmlns:p14="http://schemas.microsoft.com/office/powerpoint/2010/main" val="2440183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36</a:t>
            </a:fld>
            <a:endParaRPr lang="en-US"/>
          </a:p>
        </p:txBody>
      </p:sp>
    </p:spTree>
    <p:extLst>
      <p:ext uri="{BB962C8B-B14F-4D97-AF65-F5344CB8AC3E}">
        <p14:creationId xmlns:p14="http://schemas.microsoft.com/office/powerpoint/2010/main" val="4281242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37</a:t>
            </a:fld>
            <a:endParaRPr lang="en-US"/>
          </a:p>
        </p:txBody>
      </p:sp>
    </p:spTree>
    <p:extLst>
      <p:ext uri="{BB962C8B-B14F-4D97-AF65-F5344CB8AC3E}">
        <p14:creationId xmlns:p14="http://schemas.microsoft.com/office/powerpoint/2010/main" val="2355389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38</a:t>
            </a:fld>
            <a:endParaRPr lang="en-US"/>
          </a:p>
        </p:txBody>
      </p:sp>
    </p:spTree>
    <p:extLst>
      <p:ext uri="{BB962C8B-B14F-4D97-AF65-F5344CB8AC3E}">
        <p14:creationId xmlns:p14="http://schemas.microsoft.com/office/powerpoint/2010/main" val="74543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39</a:t>
            </a:fld>
            <a:endParaRPr lang="en-US"/>
          </a:p>
        </p:txBody>
      </p:sp>
    </p:spTree>
    <p:extLst>
      <p:ext uri="{BB962C8B-B14F-4D97-AF65-F5344CB8AC3E}">
        <p14:creationId xmlns:p14="http://schemas.microsoft.com/office/powerpoint/2010/main" val="4067516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40</a:t>
            </a:fld>
            <a:endParaRPr lang="en-US"/>
          </a:p>
        </p:txBody>
      </p:sp>
    </p:spTree>
    <p:extLst>
      <p:ext uri="{BB962C8B-B14F-4D97-AF65-F5344CB8AC3E}">
        <p14:creationId xmlns:p14="http://schemas.microsoft.com/office/powerpoint/2010/main" val="3167979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41</a:t>
            </a:fld>
            <a:endParaRPr lang="en-US"/>
          </a:p>
        </p:txBody>
      </p:sp>
    </p:spTree>
    <p:extLst>
      <p:ext uri="{BB962C8B-B14F-4D97-AF65-F5344CB8AC3E}">
        <p14:creationId xmlns:p14="http://schemas.microsoft.com/office/powerpoint/2010/main" val="3260665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4335"/>
            <a:r>
              <a:rPr lang="en-US" sz="1200" kern="1200" dirty="0">
                <a:solidFill>
                  <a:schemeClr val="tx1"/>
                </a:solidFill>
                <a:effectLst/>
                <a:latin typeface="+mn-lt"/>
                <a:ea typeface="+mn-ea"/>
                <a:cs typeface="+mn-cs"/>
              </a:rPr>
              <a:t>Chronicle of Higher Education annual Almanac of data from August.</a:t>
            </a:r>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7</a:t>
            </a:fld>
            <a:endParaRPr lang="en-US"/>
          </a:p>
        </p:txBody>
      </p:sp>
    </p:spTree>
    <p:extLst>
      <p:ext uri="{BB962C8B-B14F-4D97-AF65-F5344CB8AC3E}">
        <p14:creationId xmlns:p14="http://schemas.microsoft.com/office/powerpoint/2010/main" val="1775100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42</a:t>
            </a:fld>
            <a:endParaRPr lang="en-US"/>
          </a:p>
        </p:txBody>
      </p:sp>
    </p:spTree>
    <p:extLst>
      <p:ext uri="{BB962C8B-B14F-4D97-AF65-F5344CB8AC3E}">
        <p14:creationId xmlns:p14="http://schemas.microsoft.com/office/powerpoint/2010/main" val="121263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43</a:t>
            </a:fld>
            <a:endParaRPr lang="en-US"/>
          </a:p>
        </p:txBody>
      </p:sp>
    </p:spTree>
    <p:extLst>
      <p:ext uri="{BB962C8B-B14F-4D97-AF65-F5344CB8AC3E}">
        <p14:creationId xmlns:p14="http://schemas.microsoft.com/office/powerpoint/2010/main" val="963112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44</a:t>
            </a:fld>
            <a:endParaRPr lang="en-US"/>
          </a:p>
        </p:txBody>
      </p:sp>
    </p:spTree>
    <p:extLst>
      <p:ext uri="{BB962C8B-B14F-4D97-AF65-F5344CB8AC3E}">
        <p14:creationId xmlns:p14="http://schemas.microsoft.com/office/powerpoint/2010/main" val="1845239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45</a:t>
            </a:fld>
            <a:endParaRPr lang="en-US"/>
          </a:p>
        </p:txBody>
      </p:sp>
    </p:spTree>
    <p:extLst>
      <p:ext uri="{BB962C8B-B14F-4D97-AF65-F5344CB8AC3E}">
        <p14:creationId xmlns:p14="http://schemas.microsoft.com/office/powerpoint/2010/main" val="2488989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46</a:t>
            </a:fld>
            <a:endParaRPr lang="en-US"/>
          </a:p>
        </p:txBody>
      </p:sp>
    </p:spTree>
    <p:extLst>
      <p:ext uri="{BB962C8B-B14F-4D97-AF65-F5344CB8AC3E}">
        <p14:creationId xmlns:p14="http://schemas.microsoft.com/office/powerpoint/2010/main" val="2487629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47</a:t>
            </a:fld>
            <a:endParaRPr lang="en-US"/>
          </a:p>
        </p:txBody>
      </p:sp>
    </p:spTree>
    <p:extLst>
      <p:ext uri="{BB962C8B-B14F-4D97-AF65-F5344CB8AC3E}">
        <p14:creationId xmlns:p14="http://schemas.microsoft.com/office/powerpoint/2010/main" val="78048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48</a:t>
            </a:fld>
            <a:endParaRPr lang="en-US"/>
          </a:p>
        </p:txBody>
      </p:sp>
    </p:spTree>
    <p:extLst>
      <p:ext uri="{BB962C8B-B14F-4D97-AF65-F5344CB8AC3E}">
        <p14:creationId xmlns:p14="http://schemas.microsoft.com/office/powerpoint/2010/main" val="469293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49</a:t>
            </a:fld>
            <a:endParaRPr lang="en-US"/>
          </a:p>
        </p:txBody>
      </p:sp>
    </p:spTree>
    <p:extLst>
      <p:ext uri="{BB962C8B-B14F-4D97-AF65-F5344CB8AC3E}">
        <p14:creationId xmlns:p14="http://schemas.microsoft.com/office/powerpoint/2010/main" val="1936419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50</a:t>
            </a:fld>
            <a:endParaRPr lang="en-US"/>
          </a:p>
        </p:txBody>
      </p:sp>
    </p:spTree>
    <p:extLst>
      <p:ext uri="{BB962C8B-B14F-4D97-AF65-F5344CB8AC3E}">
        <p14:creationId xmlns:p14="http://schemas.microsoft.com/office/powerpoint/2010/main" val="1687389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51</a:t>
            </a:fld>
            <a:endParaRPr lang="en-US"/>
          </a:p>
        </p:txBody>
      </p:sp>
    </p:spTree>
    <p:extLst>
      <p:ext uri="{BB962C8B-B14F-4D97-AF65-F5344CB8AC3E}">
        <p14:creationId xmlns:p14="http://schemas.microsoft.com/office/powerpoint/2010/main" val="3293505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4335"/>
            <a:r>
              <a:rPr lang="en-US" sz="1200" kern="1200" dirty="0">
                <a:solidFill>
                  <a:schemeClr val="tx1"/>
                </a:solidFill>
                <a:effectLst/>
                <a:latin typeface="+mn-lt"/>
                <a:ea typeface="+mn-ea"/>
                <a:cs typeface="+mn-cs"/>
              </a:rPr>
              <a:t>Chronicle of Higher Education annual Almanac of data from August.</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FCB27-2737-4645-940B-5852C7082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351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52</a:t>
            </a:fld>
            <a:endParaRPr lang="en-US"/>
          </a:p>
        </p:txBody>
      </p:sp>
    </p:spTree>
    <p:extLst>
      <p:ext uri="{BB962C8B-B14F-4D97-AF65-F5344CB8AC3E}">
        <p14:creationId xmlns:p14="http://schemas.microsoft.com/office/powerpoint/2010/main" val="2742798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53</a:t>
            </a:fld>
            <a:endParaRPr lang="en-US"/>
          </a:p>
        </p:txBody>
      </p:sp>
    </p:spTree>
    <p:extLst>
      <p:ext uri="{BB962C8B-B14F-4D97-AF65-F5344CB8AC3E}">
        <p14:creationId xmlns:p14="http://schemas.microsoft.com/office/powerpoint/2010/main" val="5588643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54</a:t>
            </a:fld>
            <a:endParaRPr lang="en-US"/>
          </a:p>
        </p:txBody>
      </p:sp>
    </p:spTree>
    <p:extLst>
      <p:ext uri="{BB962C8B-B14F-4D97-AF65-F5344CB8AC3E}">
        <p14:creationId xmlns:p14="http://schemas.microsoft.com/office/powerpoint/2010/main" val="83490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55</a:t>
            </a:fld>
            <a:endParaRPr lang="en-US"/>
          </a:p>
        </p:txBody>
      </p:sp>
    </p:spTree>
    <p:extLst>
      <p:ext uri="{BB962C8B-B14F-4D97-AF65-F5344CB8AC3E}">
        <p14:creationId xmlns:p14="http://schemas.microsoft.com/office/powerpoint/2010/main" val="33805996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56</a:t>
            </a:fld>
            <a:endParaRPr lang="en-US"/>
          </a:p>
        </p:txBody>
      </p:sp>
    </p:spTree>
    <p:extLst>
      <p:ext uri="{BB962C8B-B14F-4D97-AF65-F5344CB8AC3E}">
        <p14:creationId xmlns:p14="http://schemas.microsoft.com/office/powerpoint/2010/main" val="1688092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57</a:t>
            </a:fld>
            <a:endParaRPr lang="en-US"/>
          </a:p>
        </p:txBody>
      </p:sp>
    </p:spTree>
    <p:extLst>
      <p:ext uri="{BB962C8B-B14F-4D97-AF65-F5344CB8AC3E}">
        <p14:creationId xmlns:p14="http://schemas.microsoft.com/office/powerpoint/2010/main" val="37226379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58</a:t>
            </a:fld>
            <a:endParaRPr lang="en-US"/>
          </a:p>
        </p:txBody>
      </p:sp>
    </p:spTree>
    <p:extLst>
      <p:ext uri="{BB962C8B-B14F-4D97-AF65-F5344CB8AC3E}">
        <p14:creationId xmlns:p14="http://schemas.microsoft.com/office/powerpoint/2010/main" val="40462059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59</a:t>
            </a:fld>
            <a:endParaRPr lang="en-US"/>
          </a:p>
        </p:txBody>
      </p:sp>
    </p:spTree>
    <p:extLst>
      <p:ext uri="{BB962C8B-B14F-4D97-AF65-F5344CB8AC3E}">
        <p14:creationId xmlns:p14="http://schemas.microsoft.com/office/powerpoint/2010/main" val="36545570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60</a:t>
            </a:fld>
            <a:endParaRPr lang="en-US"/>
          </a:p>
        </p:txBody>
      </p:sp>
    </p:spTree>
    <p:extLst>
      <p:ext uri="{BB962C8B-B14F-4D97-AF65-F5344CB8AC3E}">
        <p14:creationId xmlns:p14="http://schemas.microsoft.com/office/powerpoint/2010/main" val="9505138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61</a:t>
            </a:fld>
            <a:endParaRPr lang="en-US"/>
          </a:p>
        </p:txBody>
      </p:sp>
    </p:spTree>
    <p:extLst>
      <p:ext uri="{BB962C8B-B14F-4D97-AF65-F5344CB8AC3E}">
        <p14:creationId xmlns:p14="http://schemas.microsoft.com/office/powerpoint/2010/main" val="255948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4335"/>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FCB27-2737-4645-940B-5852C7082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9048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62</a:t>
            </a:fld>
            <a:endParaRPr lang="en-US"/>
          </a:p>
        </p:txBody>
      </p:sp>
    </p:spTree>
    <p:extLst>
      <p:ext uri="{BB962C8B-B14F-4D97-AF65-F5344CB8AC3E}">
        <p14:creationId xmlns:p14="http://schemas.microsoft.com/office/powerpoint/2010/main" val="39317996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63</a:t>
            </a:fld>
            <a:endParaRPr lang="en-US"/>
          </a:p>
        </p:txBody>
      </p:sp>
    </p:spTree>
    <p:extLst>
      <p:ext uri="{BB962C8B-B14F-4D97-AF65-F5344CB8AC3E}">
        <p14:creationId xmlns:p14="http://schemas.microsoft.com/office/powerpoint/2010/main" val="5736645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64</a:t>
            </a:fld>
            <a:endParaRPr lang="en-US"/>
          </a:p>
        </p:txBody>
      </p:sp>
    </p:spTree>
    <p:extLst>
      <p:ext uri="{BB962C8B-B14F-4D97-AF65-F5344CB8AC3E}">
        <p14:creationId xmlns:p14="http://schemas.microsoft.com/office/powerpoint/2010/main" val="1642398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65</a:t>
            </a:fld>
            <a:endParaRPr lang="en-US"/>
          </a:p>
        </p:txBody>
      </p:sp>
    </p:spTree>
    <p:extLst>
      <p:ext uri="{BB962C8B-B14F-4D97-AF65-F5344CB8AC3E}">
        <p14:creationId xmlns:p14="http://schemas.microsoft.com/office/powerpoint/2010/main" val="35403614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66</a:t>
            </a:fld>
            <a:endParaRPr lang="en-US"/>
          </a:p>
        </p:txBody>
      </p:sp>
    </p:spTree>
    <p:extLst>
      <p:ext uri="{BB962C8B-B14F-4D97-AF65-F5344CB8AC3E}">
        <p14:creationId xmlns:p14="http://schemas.microsoft.com/office/powerpoint/2010/main" val="29387693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67</a:t>
            </a:fld>
            <a:endParaRPr lang="en-US"/>
          </a:p>
        </p:txBody>
      </p:sp>
    </p:spTree>
    <p:extLst>
      <p:ext uri="{BB962C8B-B14F-4D97-AF65-F5344CB8AC3E}">
        <p14:creationId xmlns:p14="http://schemas.microsoft.com/office/powerpoint/2010/main" val="32141327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68</a:t>
            </a:fld>
            <a:endParaRPr lang="en-US"/>
          </a:p>
        </p:txBody>
      </p:sp>
    </p:spTree>
    <p:extLst>
      <p:ext uri="{BB962C8B-B14F-4D97-AF65-F5344CB8AC3E}">
        <p14:creationId xmlns:p14="http://schemas.microsoft.com/office/powerpoint/2010/main" val="21795076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69</a:t>
            </a:fld>
            <a:endParaRPr lang="en-US"/>
          </a:p>
        </p:txBody>
      </p:sp>
    </p:spTree>
    <p:extLst>
      <p:ext uri="{BB962C8B-B14F-4D97-AF65-F5344CB8AC3E}">
        <p14:creationId xmlns:p14="http://schemas.microsoft.com/office/powerpoint/2010/main" val="16522163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70</a:t>
            </a:fld>
            <a:endParaRPr lang="en-US"/>
          </a:p>
        </p:txBody>
      </p:sp>
    </p:spTree>
    <p:extLst>
      <p:ext uri="{BB962C8B-B14F-4D97-AF65-F5344CB8AC3E}">
        <p14:creationId xmlns:p14="http://schemas.microsoft.com/office/powerpoint/2010/main" val="11789582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71</a:t>
            </a:fld>
            <a:endParaRPr lang="en-US"/>
          </a:p>
        </p:txBody>
      </p:sp>
    </p:spTree>
    <p:extLst>
      <p:ext uri="{BB962C8B-B14F-4D97-AF65-F5344CB8AC3E}">
        <p14:creationId xmlns:p14="http://schemas.microsoft.com/office/powerpoint/2010/main" val="391393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16</a:t>
            </a:fld>
            <a:endParaRPr lang="en-US"/>
          </a:p>
        </p:txBody>
      </p:sp>
    </p:spTree>
    <p:extLst>
      <p:ext uri="{BB962C8B-B14F-4D97-AF65-F5344CB8AC3E}">
        <p14:creationId xmlns:p14="http://schemas.microsoft.com/office/powerpoint/2010/main" val="4120225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17</a:t>
            </a:fld>
            <a:endParaRPr lang="en-US"/>
          </a:p>
        </p:txBody>
      </p:sp>
    </p:spTree>
    <p:extLst>
      <p:ext uri="{BB962C8B-B14F-4D97-AF65-F5344CB8AC3E}">
        <p14:creationId xmlns:p14="http://schemas.microsoft.com/office/powerpoint/2010/main" val="3823243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18</a:t>
            </a:fld>
            <a:endParaRPr lang="en-US"/>
          </a:p>
        </p:txBody>
      </p:sp>
    </p:spTree>
    <p:extLst>
      <p:ext uri="{BB962C8B-B14F-4D97-AF65-F5344CB8AC3E}">
        <p14:creationId xmlns:p14="http://schemas.microsoft.com/office/powerpoint/2010/main" val="185794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19</a:t>
            </a:fld>
            <a:endParaRPr lang="en-US"/>
          </a:p>
        </p:txBody>
      </p:sp>
    </p:spTree>
    <p:extLst>
      <p:ext uri="{BB962C8B-B14F-4D97-AF65-F5344CB8AC3E}">
        <p14:creationId xmlns:p14="http://schemas.microsoft.com/office/powerpoint/2010/main" val="31917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10/19/2017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3783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10/19/2017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26489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10/19/2017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068247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2DBC51-C587-424A-AC1C-0924900CD633}"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235301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DBC51-C587-424A-AC1C-0924900CD633}"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2845461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DBC51-C587-424A-AC1C-0924900CD633}"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788845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DBC51-C587-424A-AC1C-0924900CD633}"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3909529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DBC51-C587-424A-AC1C-0924900CD633}" type="datetimeFigureOut">
              <a:rPr lang="en-US" smtClean="0"/>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434605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DBC51-C587-424A-AC1C-0924900CD633}" type="datetimeFigureOut">
              <a:rPr lang="en-US" smtClean="0"/>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1477356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DBC51-C587-424A-AC1C-0924900CD633}" type="datetimeFigureOut">
              <a:rPr lang="en-US" smtClean="0"/>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2881525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2DBC51-C587-424A-AC1C-0924900CD633}"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380672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10/19/2017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69028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2DBC51-C587-424A-AC1C-0924900CD633}"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1795515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DBC51-C587-424A-AC1C-0924900CD633}"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2408259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DBC51-C587-424A-AC1C-0924900CD633}"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1626443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0A3099-4052-44CA-AB77-D93AC19E6FEF}"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3863175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A3099-4052-44CA-AB77-D93AC19E6FEF}"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1548983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A3099-4052-44CA-AB77-D93AC19E6FEF}"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1467326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A3099-4052-44CA-AB77-D93AC19E6FEF}"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1606402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A3099-4052-44CA-AB77-D93AC19E6FEF}" type="datetimeFigureOut">
              <a:rPr lang="en-US" smtClean="0"/>
              <a:pPr/>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1810488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A3099-4052-44CA-AB77-D93AC19E6FEF}" type="datetimeFigureOut">
              <a:rPr lang="en-US" smtClean="0"/>
              <a:pPr/>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3917592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A3099-4052-44CA-AB77-D93AC19E6FEF}" type="datetimeFigureOut">
              <a:rPr lang="en-US" smtClean="0"/>
              <a:pPr/>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346934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895223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0A3099-4052-44CA-AB77-D93AC19E6FEF}"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3848336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0A3099-4052-44CA-AB77-D93AC19E6FEF}"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33192224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A3099-4052-44CA-AB77-D93AC19E6FEF}"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3193460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A3099-4052-44CA-AB77-D93AC19E6FEF}"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2503287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9/29/2017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5338303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30730408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4173728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9/29/2017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2342347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9/29/2017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599059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9/29/2017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292883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540836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4088182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9/29/2017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2233469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9/29/2017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800"/>
            </a:lvl1pPr>
          </a:lstStyle>
          <a:p>
            <a:fld id="{EAD0547C-D32D-4A6F-8C9C-67D434304BD9}" type="slidenum">
              <a:rPr lang="en-US" smtClean="0"/>
              <a:pPr/>
              <a:t>‹#›</a:t>
            </a:fld>
            <a:endParaRPr lang="en-US"/>
          </a:p>
        </p:txBody>
      </p:sp>
    </p:spTree>
    <p:extLst>
      <p:ext uri="{BB962C8B-B14F-4D97-AF65-F5344CB8AC3E}">
        <p14:creationId xmlns:p14="http://schemas.microsoft.com/office/powerpoint/2010/main" val="3145901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3150526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219360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10/19/2017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334008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10/19/2017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5746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10/19/2017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78693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10/19/2017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88381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10/19/2017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800"/>
            </a:lvl1pPr>
          </a:lstStyle>
          <a:p>
            <a:fld id="{EAD0547C-D32D-4A6F-8C9C-67D434304BD9}" type="slidenum">
              <a:rPr lang="en-US" smtClean="0"/>
              <a:pPr/>
              <a:t>‹#›</a:t>
            </a:fld>
            <a:endParaRPr lang="en-US"/>
          </a:p>
        </p:txBody>
      </p:sp>
    </p:spTree>
    <p:extLst>
      <p:ext uri="{BB962C8B-B14F-4D97-AF65-F5344CB8AC3E}">
        <p14:creationId xmlns:p14="http://schemas.microsoft.com/office/powerpoint/2010/main" val="85973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dirty="0"/>
              <a:t>10/19/2017</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4000">
                <a:solidFill>
                  <a:schemeClr val="tx1">
                    <a:tint val="75000"/>
                  </a:schemeClr>
                </a:solidFill>
              </a:defRPr>
            </a:lvl1pPr>
          </a:lstStyle>
          <a:p>
            <a:fld id="{EAD0547C-D32D-4A6F-8C9C-67D434304BD9}" type="slidenum">
              <a:rPr lang="en-US" smtClean="0"/>
              <a:pPr/>
              <a:t>‹#›</a:t>
            </a:fld>
            <a:endParaRPr lang="en-US"/>
          </a:p>
        </p:txBody>
      </p:sp>
    </p:spTree>
    <p:extLst>
      <p:ext uri="{BB962C8B-B14F-4D97-AF65-F5344CB8AC3E}">
        <p14:creationId xmlns:p14="http://schemas.microsoft.com/office/powerpoint/2010/main" val="14342560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DBC51-C587-424A-AC1C-0924900CD633}" type="datetimeFigureOut">
              <a:rPr lang="en-US" smtClean="0"/>
              <a:t>1/24/2018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24AD6-858D-4F73-B7A6-3E7B748C8BB8}" type="slidenum">
              <a:rPr lang="en-US" smtClean="0"/>
              <a:t>‹#›</a:t>
            </a:fld>
            <a:endParaRPr lang="en-US"/>
          </a:p>
        </p:txBody>
      </p:sp>
    </p:spTree>
    <p:extLst>
      <p:ext uri="{BB962C8B-B14F-4D97-AF65-F5344CB8AC3E}">
        <p14:creationId xmlns:p14="http://schemas.microsoft.com/office/powerpoint/2010/main" val="18682640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A3099-4052-44CA-AB77-D93AC19E6FEF}" type="datetimeFigureOut">
              <a:rPr lang="en-US" smtClean="0"/>
              <a:pPr/>
              <a:t>1/24/2018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409CB-FF4D-4310-AB5C-03A4A634796E}" type="slidenum">
              <a:rPr lang="en-US" smtClean="0"/>
              <a:pPr/>
              <a:t>‹#›</a:t>
            </a:fld>
            <a:endParaRPr lang="en-US"/>
          </a:p>
        </p:txBody>
      </p:sp>
    </p:spTree>
    <p:extLst>
      <p:ext uri="{BB962C8B-B14F-4D97-AF65-F5344CB8AC3E}">
        <p14:creationId xmlns:p14="http://schemas.microsoft.com/office/powerpoint/2010/main" val="279832299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t>9/29/2017</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4000">
                <a:solidFill>
                  <a:schemeClr val="tx1">
                    <a:tint val="75000"/>
                  </a:schemeClr>
                </a:solidFill>
              </a:defRPr>
            </a:lvl1pPr>
          </a:lstStyle>
          <a:p>
            <a:fld id="{EAD0547C-D32D-4A6F-8C9C-67D434304BD9}" type="slidenum">
              <a:rPr lang="en-US" smtClean="0"/>
              <a:pPr/>
              <a:t>‹#›</a:t>
            </a:fld>
            <a:endParaRPr lang="en-US"/>
          </a:p>
        </p:txBody>
      </p:sp>
    </p:spTree>
    <p:extLst>
      <p:ext uri="{BB962C8B-B14F-4D97-AF65-F5344CB8AC3E}">
        <p14:creationId xmlns:p14="http://schemas.microsoft.com/office/powerpoint/2010/main" val="390057713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lass-central.com/report/mooc-stats-2016/"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lass-central.com/report/futurelearn-coventry-university-roll-50-online-degrees/"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class-central.com/report/mooc-providers-list/"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class-central.com/report/mooc-providers-list/"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lass-central.com/report/futurelearn-coventry-university-roll-50-online-degrees/" TargetMode="Externa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ciencedirect.com/science/article/pii/S036013151400178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aer.sagepub.com/content/early/2015/05/08/000283121558462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onlinelibrary.wiley.com/doi/10.1111/bjet.12297/abstrac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irrodl.org/index.php/irrodl/article/view/2675/3881"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meinzhu@umail.iu.edu"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mailto:cjbonk@Indiana.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lass-central.com/report/mooc-stats-2016/"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7308" y="1246348"/>
            <a:ext cx="10586561" cy="1515849"/>
          </a:xfrm>
        </p:spPr>
        <p:txBody>
          <a:bodyPr>
            <a:normAutofit fontScale="90000"/>
          </a:bodyPr>
          <a:lstStyle/>
          <a:p>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MOOC Research Looking Back:</a:t>
            </a:r>
            <a:b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MOOC Research Looking Forward</a:t>
            </a:r>
            <a:br>
              <a:rPr lang="en-US" sz="3600" dirty="0">
                <a:latin typeface="Tahoma" panose="020B0604030504040204" pitchFamily="34" charset="0"/>
                <a:ea typeface="Tahoma" panose="020B0604030504040204" pitchFamily="34" charset="0"/>
                <a:cs typeface="Tahoma" panose="020B0604030504040204" pitchFamily="34" charset="0"/>
              </a:rPr>
            </a:b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023691" y="2649114"/>
            <a:ext cx="10045622" cy="2114603"/>
          </a:xfrm>
        </p:spPr>
        <p:txBody>
          <a:bodyPr numCol="1">
            <a:noAutofit/>
          </a:bodyPr>
          <a:lstStyle/>
          <a:p>
            <a:pPr>
              <a:lnSpc>
                <a:spcPct val="100000"/>
              </a:lnSpc>
            </a:pPr>
            <a:r>
              <a:rPr lang="en-US" sz="3200" b="1" dirty="0" err="1">
                <a:latin typeface="Tahoma" panose="020B0604030504040204" pitchFamily="34" charset="0"/>
                <a:ea typeface="Tahoma" panose="020B0604030504040204" pitchFamily="34" charset="0"/>
                <a:cs typeface="Tahoma" panose="020B0604030504040204" pitchFamily="34" charset="0"/>
              </a:rPr>
              <a:t>Meina</a:t>
            </a:r>
            <a:r>
              <a:rPr lang="en-US" sz="3200" b="1" dirty="0">
                <a:latin typeface="Tahoma" panose="020B0604030504040204" pitchFamily="34" charset="0"/>
                <a:ea typeface="Tahoma" panose="020B0604030504040204" pitchFamily="34" charset="0"/>
                <a:cs typeface="Tahoma" panose="020B0604030504040204" pitchFamily="34" charset="0"/>
              </a:rPr>
              <a:t> Zhu and Curtis J. Bonk</a:t>
            </a:r>
          </a:p>
          <a:p>
            <a:pPr>
              <a:lnSpc>
                <a:spcPct val="100000"/>
              </a:lnSpc>
            </a:pPr>
            <a:r>
              <a:rPr lang="en-US" sz="3200" b="1" dirty="0">
                <a:latin typeface="Tahoma" panose="020B0604030504040204" pitchFamily="34" charset="0"/>
                <a:ea typeface="Tahoma" panose="020B0604030504040204" pitchFamily="34" charset="0"/>
                <a:cs typeface="Tahoma" panose="020B0604030504040204" pitchFamily="34" charset="0"/>
              </a:rPr>
              <a:t>IST Department, Indiana University</a:t>
            </a:r>
          </a:p>
          <a:p>
            <a:pPr>
              <a:lnSpc>
                <a:spcPct val="100000"/>
              </a:lnSpc>
            </a:pPr>
            <a:r>
              <a:rPr lang="en-US" sz="3200" b="1" dirty="0">
                <a:latin typeface="Tahoma" panose="020B0604030504040204" pitchFamily="34" charset="0"/>
                <a:ea typeface="Tahoma" panose="020B0604030504040204" pitchFamily="34" charset="0"/>
                <a:cs typeface="Tahoma" panose="020B0604030504040204" pitchFamily="34" charset="0"/>
              </a:rPr>
              <a:t>AECT DDL, January 24, 2018</a:t>
            </a:r>
          </a:p>
        </p:txBody>
      </p:sp>
      <p:cxnSp>
        <p:nvCxnSpPr>
          <p:cNvPr id="6" name="Straight Connector 5"/>
          <p:cNvCxnSpPr/>
          <p:nvPr/>
        </p:nvCxnSpPr>
        <p:spPr>
          <a:xfrm flipV="1">
            <a:off x="869135" y="2558997"/>
            <a:ext cx="1035473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6068BC4-CCDA-4658-BB92-91B58849C4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722" y="4611637"/>
            <a:ext cx="3309559" cy="2246363"/>
          </a:xfrm>
          <a:prstGeom prst="rect">
            <a:avLst/>
          </a:prstGeom>
        </p:spPr>
      </p:pic>
    </p:spTree>
    <p:extLst>
      <p:ext uri="{BB962C8B-B14F-4D97-AF65-F5344CB8AC3E}">
        <p14:creationId xmlns:p14="http://schemas.microsoft.com/office/powerpoint/2010/main" val="414993921"/>
      </p:ext>
    </p:extLst>
  </p:cSld>
  <p:clrMapOvr>
    <a:masterClrMapping/>
  </p:clrMapOvr>
  <mc:AlternateContent xmlns:mc="http://schemas.openxmlformats.org/markup-compatibility/2006" xmlns:p14="http://schemas.microsoft.com/office/powerpoint/2010/main">
    <mc:Choice Requires="p14">
      <p:transition spd="slow" p14:dur="2000" advTm="29022"/>
    </mc:Choice>
    <mc:Fallback xmlns="">
      <p:transition spd="slow" advTm="2902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0" y="-96066"/>
            <a:ext cx="7239000" cy="2925762"/>
          </a:xfrm>
        </p:spPr>
        <p:txBody>
          <a:bodyPr>
            <a:normAutofit/>
          </a:bodyPr>
          <a:lstStyle/>
          <a:p>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August 17, 2017</a:t>
            </a:r>
            <a:br>
              <a:rPr lang="en-US" sz="2400" b="1" dirty="0">
                <a:latin typeface="Tahoma" panose="020B0604030504040204" pitchFamily="34" charset="0"/>
                <a:ea typeface="Tahoma" panose="020B0604030504040204" pitchFamily="34" charset="0"/>
                <a:cs typeface="Tahoma" panose="020B0604030504040204" pitchFamily="34" charset="0"/>
              </a:rPr>
            </a:br>
            <a:r>
              <a:rPr lang="en-US" sz="3200" b="1" dirty="0">
                <a:latin typeface="Tahoma" panose="020B0604030504040204" pitchFamily="34" charset="0"/>
                <a:ea typeface="Tahoma" panose="020B0604030504040204" pitchFamily="34" charset="0"/>
                <a:cs typeface="Tahoma" panose="020B0604030504040204" pitchFamily="34" charset="0"/>
              </a:rPr>
              <a:t>By the Numbers: MOOCs in 2016</a:t>
            </a:r>
            <a:br>
              <a:rPr lang="en-US" sz="4000" b="1" dirty="0">
                <a:latin typeface="Tahoma" panose="020B0604030504040204" pitchFamily="34" charset="0"/>
                <a:ea typeface="Tahoma" panose="020B0604030504040204" pitchFamily="34" charset="0"/>
                <a:cs typeface="Tahoma" panose="020B0604030504040204" pitchFamily="34" charset="0"/>
              </a:rPr>
            </a:br>
            <a:r>
              <a:rPr lang="en-US" sz="3200" b="1" dirty="0">
                <a:latin typeface="Tahoma" panose="020B0604030504040204" pitchFamily="34" charset="0"/>
                <a:ea typeface="Tahoma" panose="020B0604030504040204" pitchFamily="34" charset="0"/>
                <a:cs typeface="Tahoma" panose="020B0604030504040204" pitchFamily="34" charset="0"/>
              </a:rPr>
              <a:t>Class Central, </a:t>
            </a:r>
            <a:r>
              <a:rPr lang="en-US" sz="3200" b="1" dirty="0" err="1">
                <a:latin typeface="Tahoma" panose="020B0604030504040204" pitchFamily="34" charset="0"/>
                <a:ea typeface="Tahoma" panose="020B0604030504040204" pitchFamily="34" charset="0"/>
                <a:cs typeface="Tahoma" panose="020B0604030504040204" pitchFamily="34" charset="0"/>
              </a:rPr>
              <a:t>Dhawal</a:t>
            </a:r>
            <a:r>
              <a:rPr lang="en-US" sz="3200" b="1" dirty="0">
                <a:latin typeface="Tahoma" panose="020B0604030504040204" pitchFamily="34" charset="0"/>
                <a:ea typeface="Tahoma" panose="020B0604030504040204" pitchFamily="34" charset="0"/>
                <a:cs typeface="Tahoma" panose="020B0604030504040204" pitchFamily="34" charset="0"/>
              </a:rPr>
              <a:t> Shah</a:t>
            </a:r>
            <a:br>
              <a:rPr lang="en-US" sz="2400" b="1" dirty="0"/>
            </a:br>
            <a:r>
              <a:rPr lang="en-US" sz="1000" b="1" dirty="0">
                <a:latin typeface="Tahoma" panose="020B0604030504040204" pitchFamily="34" charset="0"/>
                <a:ea typeface="Tahoma" panose="020B0604030504040204" pitchFamily="34" charset="0"/>
                <a:cs typeface="Tahoma" panose="020B0604030504040204" pitchFamily="34" charset="0"/>
                <a:hlinkClick r:id="rId2"/>
              </a:rPr>
              <a:t>https://www.class-central.com/report/mooc-stats-2016/</a:t>
            </a:r>
            <a:r>
              <a:rPr lang="en-US" sz="1000" b="1" dirty="0">
                <a:latin typeface="Tahoma" panose="020B0604030504040204" pitchFamily="34" charset="0"/>
                <a:ea typeface="Tahoma" panose="020B0604030504040204" pitchFamily="34" charset="0"/>
                <a:cs typeface="Tahoma" panose="020B0604030504040204" pitchFamily="34" charset="0"/>
              </a:rPr>
              <a:t> </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rotWithShape="1">
          <a:blip r:embed="rId3"/>
          <a:srcRect l="23333" t="20500" r="33333" b="39588"/>
          <a:stretch/>
        </p:blipFill>
        <p:spPr>
          <a:xfrm>
            <a:off x="1423749" y="2627870"/>
            <a:ext cx="9563772" cy="4230130"/>
          </a:xfrm>
          <a:prstGeom prst="rect">
            <a:avLst/>
          </a:prstGeom>
        </p:spPr>
      </p:pic>
    </p:spTree>
    <p:extLst>
      <p:ext uri="{BB962C8B-B14F-4D97-AF65-F5344CB8AC3E}">
        <p14:creationId xmlns:p14="http://schemas.microsoft.com/office/powerpoint/2010/main" val="168328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5481" y="-21926"/>
            <a:ext cx="10861589" cy="2925762"/>
          </a:xfrm>
        </p:spPr>
        <p:txBody>
          <a:bodyPr>
            <a:normAutofit/>
          </a:body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August 7, 2017</a:t>
            </a:r>
            <a:br>
              <a:rPr lang="en-US" sz="2000" b="1" dirty="0">
                <a:latin typeface="Tahoma" panose="020B0604030504040204" pitchFamily="34" charset="0"/>
                <a:ea typeface="Tahoma" panose="020B0604030504040204" pitchFamily="34" charset="0"/>
                <a:cs typeface="Tahoma" panose="020B0604030504040204" pitchFamily="34" charset="0"/>
              </a:rPr>
            </a:br>
            <a:r>
              <a:rPr lang="en-US" sz="2800" b="1" dirty="0" err="1"/>
              <a:t>FutureLearn</a:t>
            </a:r>
            <a:r>
              <a:rPr lang="en-US" sz="2800" b="1" dirty="0"/>
              <a:t> and Coventry University to Roll Out 50 Online Degrees </a:t>
            </a:r>
            <a:r>
              <a:rPr lang="en-US" sz="2000" b="1" dirty="0"/>
              <a:t>(</a:t>
            </a:r>
            <a:r>
              <a:rPr lang="en-US" sz="2400" b="1" dirty="0"/>
              <a:t>Last year Deakin University announced a similar partnership with </a:t>
            </a:r>
            <a:r>
              <a:rPr lang="en-US" sz="2400" b="1" dirty="0" err="1"/>
              <a:t>FutureLearn</a:t>
            </a:r>
            <a:r>
              <a:rPr lang="en-US" sz="2400" b="1" dirty="0"/>
              <a:t>)</a:t>
            </a:r>
            <a:br>
              <a:rPr lang="en-US" sz="3600" b="1" dirty="0"/>
            </a:br>
            <a:r>
              <a:rPr lang="en-US" sz="2800" b="1" dirty="0"/>
              <a:t>Class Central, </a:t>
            </a:r>
            <a:r>
              <a:rPr lang="en-US" sz="2800" b="1" dirty="0" err="1"/>
              <a:t>Dhawal</a:t>
            </a:r>
            <a:r>
              <a:rPr lang="en-US" sz="2800" b="1" dirty="0"/>
              <a:t> Shah</a:t>
            </a:r>
            <a:br>
              <a:rPr lang="en-US" sz="2400" b="1" dirty="0"/>
            </a:br>
            <a:r>
              <a:rPr lang="en-US" sz="1000" b="1" dirty="0">
                <a:latin typeface="Tahoma" panose="020B0604030504040204" pitchFamily="34" charset="0"/>
                <a:ea typeface="Tahoma" panose="020B0604030504040204" pitchFamily="34" charset="0"/>
                <a:cs typeface="Tahoma" panose="020B0604030504040204" pitchFamily="34" charset="0"/>
                <a:hlinkClick r:id="rId2"/>
              </a:rPr>
              <a:t>https://www.class-central.com/report/futurelearn-coventry-university-roll-50-online-degrees/</a:t>
            </a:r>
            <a:r>
              <a:rPr lang="en-US" sz="1000" b="1" dirty="0">
                <a:latin typeface="Tahoma" panose="020B0604030504040204" pitchFamily="34" charset="0"/>
                <a:ea typeface="Tahoma" panose="020B0604030504040204" pitchFamily="34" charset="0"/>
                <a:cs typeface="Tahoma" panose="020B0604030504040204" pitchFamily="34" charset="0"/>
              </a:rPr>
              <a:t> </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3"/>
          <a:srcRect l="25833" t="41199" r="35000" b="33655"/>
          <a:stretch/>
        </p:blipFill>
        <p:spPr>
          <a:xfrm>
            <a:off x="1462217" y="2557851"/>
            <a:ext cx="9354068" cy="3980454"/>
          </a:xfrm>
          <a:prstGeom prst="rect">
            <a:avLst/>
          </a:prstGeom>
        </p:spPr>
      </p:pic>
    </p:spTree>
    <p:extLst>
      <p:ext uri="{BB962C8B-B14F-4D97-AF65-F5344CB8AC3E}">
        <p14:creationId xmlns:p14="http://schemas.microsoft.com/office/powerpoint/2010/main" val="146154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0" y="274639"/>
            <a:ext cx="7342909" cy="2821853"/>
          </a:xfrm>
        </p:spPr>
        <p:txBody>
          <a:bodyPr>
            <a:noAutofit/>
          </a:bodyPr>
          <a:lstStyle/>
          <a:p>
            <a:pPr algn="ct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June 15, 2017</a:t>
            </a:r>
            <a:br>
              <a:rPr lang="en-US" sz="2000" b="1" dirty="0">
                <a:latin typeface="Tahoma" panose="020B0604030504040204" pitchFamily="34" charset="0"/>
                <a:ea typeface="Tahoma" panose="020B0604030504040204" pitchFamily="34" charset="0"/>
                <a:cs typeface="Tahoma" panose="020B0604030504040204" pitchFamily="34" charset="0"/>
              </a:rPr>
            </a:br>
            <a:r>
              <a:rPr lang="en-US" sz="2800" b="1" dirty="0">
                <a:latin typeface="Tahoma" panose="020B0604030504040204" pitchFamily="34" charset="0"/>
                <a:ea typeface="Tahoma" panose="020B0604030504040204" pitchFamily="34" charset="0"/>
                <a:cs typeface="Tahoma" panose="020B0604030504040204" pitchFamily="34" charset="0"/>
              </a:rPr>
              <a:t>Massive List of MOOC Providers Around The World, China and Korea</a:t>
            </a:r>
            <a:br>
              <a:rPr lang="en-US" sz="2400" b="1" dirty="0">
                <a:latin typeface="Tahoma" panose="020B0604030504040204" pitchFamily="34" charset="0"/>
                <a:ea typeface="Tahoma" panose="020B0604030504040204" pitchFamily="34" charset="0"/>
                <a:cs typeface="Tahoma" panose="020B0604030504040204" pitchFamily="34" charset="0"/>
              </a:rPr>
            </a:br>
            <a:r>
              <a:rPr lang="en-US" sz="1600" b="1" dirty="0">
                <a:latin typeface="Tahoma" panose="020B0604030504040204" pitchFamily="34" charset="0"/>
                <a:ea typeface="Tahoma" panose="020B0604030504040204" pitchFamily="34" charset="0"/>
                <a:cs typeface="Tahoma" panose="020B0604030504040204" pitchFamily="34" charset="0"/>
              </a:rPr>
              <a:t>(Where to Find MOOCs: The Definitive Guide to MOOC Providers )</a:t>
            </a:r>
            <a:br>
              <a:rPr lang="en-US" sz="1600" b="1" dirty="0">
                <a:latin typeface="Tahoma" panose="020B0604030504040204" pitchFamily="34" charset="0"/>
                <a:ea typeface="Tahoma" panose="020B0604030504040204" pitchFamily="34" charset="0"/>
                <a:cs typeface="Tahoma" panose="020B0604030504040204" pitchFamily="34" charset="0"/>
              </a:rPr>
            </a:br>
            <a:r>
              <a:rPr lang="en-US" sz="2000" b="1" dirty="0">
                <a:latin typeface="Tahoma" panose="020B0604030504040204" pitchFamily="34" charset="0"/>
                <a:ea typeface="Tahoma" panose="020B0604030504040204" pitchFamily="34" charset="0"/>
                <a:cs typeface="Tahoma" panose="020B0604030504040204" pitchFamily="34" charset="0"/>
              </a:rPr>
              <a:t>University of China MOOC — icourse163.org / China</a:t>
            </a:r>
            <a:br>
              <a:rPr lang="en-US" sz="2800" b="1" dirty="0">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Class Central, </a:t>
            </a:r>
            <a:r>
              <a:rPr lang="en-US" sz="2400" b="1" dirty="0" err="1">
                <a:latin typeface="Tahoma" panose="020B0604030504040204" pitchFamily="34" charset="0"/>
                <a:ea typeface="Tahoma" panose="020B0604030504040204" pitchFamily="34" charset="0"/>
                <a:cs typeface="Tahoma" panose="020B0604030504040204" pitchFamily="34" charset="0"/>
              </a:rPr>
              <a:t>Dhawal</a:t>
            </a:r>
            <a:r>
              <a:rPr lang="en-US" sz="2400" b="1" dirty="0">
                <a:latin typeface="Tahoma" panose="020B0604030504040204" pitchFamily="34" charset="0"/>
                <a:ea typeface="Tahoma" panose="020B0604030504040204" pitchFamily="34" charset="0"/>
                <a:cs typeface="Tahoma" panose="020B0604030504040204" pitchFamily="34" charset="0"/>
              </a:rPr>
              <a:t> Shah</a:t>
            </a:r>
            <a:br>
              <a:rPr lang="en-US" sz="2000" b="1" dirty="0">
                <a:latin typeface="Tahoma" panose="020B0604030504040204" pitchFamily="34" charset="0"/>
                <a:ea typeface="Tahoma" panose="020B0604030504040204" pitchFamily="34" charset="0"/>
                <a:cs typeface="Tahoma" panose="020B0604030504040204" pitchFamily="34" charset="0"/>
              </a:rPr>
            </a:br>
            <a:r>
              <a:rPr lang="en-US" sz="800" b="1" dirty="0">
                <a:latin typeface="Tahoma" panose="020B0604030504040204" pitchFamily="34" charset="0"/>
                <a:ea typeface="Tahoma" panose="020B0604030504040204" pitchFamily="34" charset="0"/>
                <a:cs typeface="Tahoma" panose="020B0604030504040204" pitchFamily="34" charset="0"/>
                <a:hlinkClick r:id="rId2"/>
              </a:rPr>
              <a:t>https://www.class-central.com/report/mooc-providers-list/</a:t>
            </a:r>
            <a:r>
              <a:rPr lang="en-US" sz="800" b="1" dirty="0">
                <a:latin typeface="Tahoma" panose="020B0604030504040204" pitchFamily="34" charset="0"/>
                <a:ea typeface="Tahoma" panose="020B0604030504040204" pitchFamily="34" charset="0"/>
                <a:cs typeface="Tahoma" panose="020B0604030504040204" pitchFamily="34" charset="0"/>
              </a:rPr>
              <a:t> </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820" y="3315088"/>
            <a:ext cx="5831669" cy="3291653"/>
          </a:xfrm>
          <a:prstGeom prst="rect">
            <a:avLst/>
          </a:prstGeom>
        </p:spPr>
      </p:pic>
      <p:pic>
        <p:nvPicPr>
          <p:cNvPr id="6" name="Picture 5">
            <a:extLst>
              <a:ext uri="{FF2B5EF4-FFF2-40B4-BE49-F238E27FC236}">
                <a16:creationId xmlns:a16="http://schemas.microsoft.com/office/drawing/2014/main" id="{76EFF939-7D6E-41F8-9FDA-EA040E774F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15088"/>
            <a:ext cx="5769204" cy="3108960"/>
          </a:xfrm>
          <a:prstGeom prst="rect">
            <a:avLst/>
          </a:prstGeom>
        </p:spPr>
      </p:pic>
    </p:spTree>
    <p:extLst>
      <p:ext uri="{BB962C8B-B14F-4D97-AF65-F5344CB8AC3E}">
        <p14:creationId xmlns:p14="http://schemas.microsoft.com/office/powerpoint/2010/main" val="2726990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0195" y="89283"/>
            <a:ext cx="10836875" cy="2925762"/>
          </a:xfrm>
        </p:spPr>
        <p:txBody>
          <a:bodyPr>
            <a:normAutofit/>
          </a:body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June 15, 2017</a:t>
            </a:r>
            <a:br>
              <a:rPr lang="en-US" sz="2000" b="1" dirty="0">
                <a:latin typeface="Tahoma" panose="020B0604030504040204" pitchFamily="34" charset="0"/>
                <a:ea typeface="Tahoma" panose="020B0604030504040204" pitchFamily="34" charset="0"/>
                <a:cs typeface="Tahoma" panose="020B0604030504040204" pitchFamily="34" charset="0"/>
              </a:rPr>
            </a:br>
            <a:r>
              <a:rPr lang="en-US" sz="2800" b="1" dirty="0"/>
              <a:t>Massive List of MOOC Providers Around The World </a:t>
            </a:r>
            <a:br>
              <a:rPr lang="en-US" sz="2800" b="1" dirty="0"/>
            </a:br>
            <a:r>
              <a:rPr lang="en-US" sz="2800" b="1" dirty="0" err="1"/>
              <a:t>IndonesiaX</a:t>
            </a:r>
            <a:r>
              <a:rPr lang="en-US" sz="2800" b="1" dirty="0"/>
              <a:t> </a:t>
            </a:r>
            <a:br>
              <a:rPr lang="en-US" sz="2800" b="1" dirty="0"/>
            </a:br>
            <a:r>
              <a:rPr lang="en-US" sz="2000" b="1" dirty="0"/>
              <a:t>(Where to Find MOOCs: The Definitive Guide to MOOC Providers )</a:t>
            </a:r>
            <a:br>
              <a:rPr lang="en-US" sz="3600" b="1" dirty="0"/>
            </a:br>
            <a:r>
              <a:rPr lang="en-US" sz="2800" b="1" dirty="0"/>
              <a:t>Class Central, </a:t>
            </a:r>
            <a:r>
              <a:rPr lang="en-US" sz="2800" b="1" dirty="0" err="1"/>
              <a:t>Dhawal</a:t>
            </a:r>
            <a:r>
              <a:rPr lang="en-US" sz="2800" b="1" dirty="0"/>
              <a:t> Shah</a:t>
            </a:r>
            <a:br>
              <a:rPr lang="en-US" sz="2400" b="1" dirty="0"/>
            </a:br>
            <a:r>
              <a:rPr lang="en-US" sz="1000" b="1" dirty="0">
                <a:latin typeface="Tahoma" panose="020B0604030504040204" pitchFamily="34" charset="0"/>
                <a:ea typeface="Tahoma" panose="020B0604030504040204" pitchFamily="34" charset="0"/>
                <a:cs typeface="Tahoma" panose="020B0604030504040204" pitchFamily="34" charset="0"/>
                <a:hlinkClick r:id="rId2"/>
              </a:rPr>
              <a:t>https://www.class-central.com/report/mooc-providers-list/</a:t>
            </a:r>
            <a:r>
              <a:rPr lang="en-US" sz="1000" b="1" dirty="0">
                <a:latin typeface="Tahoma" panose="020B0604030504040204" pitchFamily="34" charset="0"/>
                <a:ea typeface="Tahoma" panose="020B0604030504040204" pitchFamily="34" charset="0"/>
                <a:cs typeface="Tahoma" panose="020B0604030504040204" pitchFamily="34" charset="0"/>
              </a:rPr>
              <a:t> </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638" y="2714016"/>
            <a:ext cx="7611762" cy="4101894"/>
          </a:xfrm>
          <a:prstGeom prst="rect">
            <a:avLst/>
          </a:prstGeom>
        </p:spPr>
      </p:pic>
    </p:spTree>
    <p:extLst>
      <p:ext uri="{BB962C8B-B14F-4D97-AF65-F5344CB8AC3E}">
        <p14:creationId xmlns:p14="http://schemas.microsoft.com/office/powerpoint/2010/main" val="363590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4908" y="274638"/>
            <a:ext cx="10775092" cy="2925762"/>
          </a:xfrm>
        </p:spPr>
        <p:txBody>
          <a:bodyPr>
            <a:normAutofit/>
          </a:body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August 7, 2017</a:t>
            </a:r>
            <a:br>
              <a:rPr lang="en-US" sz="2000" b="1" dirty="0">
                <a:latin typeface="Tahoma" panose="020B0604030504040204" pitchFamily="34" charset="0"/>
                <a:ea typeface="Tahoma" panose="020B0604030504040204" pitchFamily="34" charset="0"/>
                <a:cs typeface="Tahoma" panose="020B0604030504040204" pitchFamily="34" charset="0"/>
              </a:rPr>
            </a:br>
            <a:r>
              <a:rPr lang="en-US" sz="2800" b="1" dirty="0" err="1"/>
              <a:t>FutureLearn</a:t>
            </a:r>
            <a:r>
              <a:rPr lang="en-US" sz="2800" b="1" dirty="0"/>
              <a:t> and Coventry University to Roll Out 50 Online Degrees </a:t>
            </a:r>
            <a:br>
              <a:rPr lang="en-US" sz="2800" b="1" dirty="0"/>
            </a:br>
            <a:r>
              <a:rPr lang="en-US" sz="2000" b="1" dirty="0"/>
              <a:t>(</a:t>
            </a:r>
            <a:r>
              <a:rPr lang="en-US" sz="2400" b="1" dirty="0"/>
              <a:t>Last year Deakin University announced a similar partnership with </a:t>
            </a:r>
            <a:r>
              <a:rPr lang="en-US" sz="2400" b="1" dirty="0" err="1"/>
              <a:t>FutureLearn</a:t>
            </a:r>
            <a:r>
              <a:rPr lang="en-US" sz="2400" b="1" dirty="0"/>
              <a:t>)</a:t>
            </a:r>
            <a:br>
              <a:rPr lang="en-US" sz="3600" b="1" dirty="0"/>
            </a:br>
            <a:r>
              <a:rPr lang="en-US" sz="2800" b="1" dirty="0"/>
              <a:t>Class Central, </a:t>
            </a:r>
            <a:r>
              <a:rPr lang="en-US" sz="2800" b="1" dirty="0" err="1"/>
              <a:t>Dhawal</a:t>
            </a:r>
            <a:r>
              <a:rPr lang="en-US" sz="2800" b="1" dirty="0"/>
              <a:t> Shah</a:t>
            </a:r>
            <a:br>
              <a:rPr lang="en-US" sz="2400" b="1" dirty="0"/>
            </a:br>
            <a:r>
              <a:rPr lang="en-US" sz="1000" b="1" dirty="0">
                <a:latin typeface="Tahoma" panose="020B0604030504040204" pitchFamily="34" charset="0"/>
                <a:ea typeface="Tahoma" panose="020B0604030504040204" pitchFamily="34" charset="0"/>
                <a:cs typeface="Tahoma" panose="020B0604030504040204" pitchFamily="34" charset="0"/>
                <a:hlinkClick r:id="rId2"/>
              </a:rPr>
              <a:t>https://www.class-central.com/report/futurelearn-coventry-university-roll-50-online-degrees/</a:t>
            </a:r>
            <a:r>
              <a:rPr lang="en-US" sz="1000" b="1" dirty="0">
                <a:latin typeface="Tahoma" panose="020B0604030504040204" pitchFamily="34" charset="0"/>
                <a:ea typeface="Tahoma" panose="020B0604030504040204" pitchFamily="34" charset="0"/>
                <a:cs typeface="Tahoma" panose="020B0604030504040204" pitchFamily="34" charset="0"/>
              </a:rPr>
              <a:t> </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3"/>
          <a:srcRect l="22500" t="33655" r="32500" b="17310"/>
          <a:stretch/>
        </p:blipFill>
        <p:spPr>
          <a:xfrm>
            <a:off x="3398109" y="2869921"/>
            <a:ext cx="5465805" cy="3947525"/>
          </a:xfrm>
          <a:prstGeom prst="rect">
            <a:avLst/>
          </a:prstGeom>
        </p:spPr>
      </p:pic>
    </p:spTree>
    <p:extLst>
      <p:ext uri="{BB962C8B-B14F-4D97-AF65-F5344CB8AC3E}">
        <p14:creationId xmlns:p14="http://schemas.microsoft.com/office/powerpoint/2010/main" val="1465019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normAutofit/>
          </a:bodyPr>
          <a:lstStyle/>
          <a:p>
            <a:pPr algn="ct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MOOC Study #1: Looking Back</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547C-D32D-4A6F-8C9C-67D434304BD9}" type="slidenum">
              <a:rPr kumimoji="0" lang="en-US" sz="2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p:cNvSpPr/>
          <p:nvPr/>
        </p:nvSpPr>
        <p:spPr>
          <a:xfrm>
            <a:off x="943897" y="2967335"/>
            <a:ext cx="820010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70F3A225-A388-4E23-9437-933AE975D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329" y="3873289"/>
            <a:ext cx="4629941" cy="2984711"/>
          </a:xfrm>
          <a:prstGeom prst="rect">
            <a:avLst/>
          </a:prstGeom>
        </p:spPr>
      </p:pic>
      <p:sp>
        <p:nvSpPr>
          <p:cNvPr id="3" name="Rectangle 2">
            <a:extLst>
              <a:ext uri="{FF2B5EF4-FFF2-40B4-BE49-F238E27FC236}">
                <a16:creationId xmlns:a16="http://schemas.microsoft.com/office/drawing/2014/main" id="{2889498F-4244-4987-998C-FE3ED4D8D689}"/>
              </a:ext>
            </a:extLst>
          </p:cNvPr>
          <p:cNvSpPr/>
          <p:nvPr/>
        </p:nvSpPr>
        <p:spPr>
          <a:xfrm>
            <a:off x="838200" y="1470025"/>
            <a:ext cx="10744200" cy="2160591"/>
          </a:xfrm>
          <a:prstGeom prst="rect">
            <a:avLst/>
          </a:prstGeom>
        </p:spPr>
        <p:txBody>
          <a:bodyPr wrap="square">
            <a:spAutoFit/>
          </a:bodyPr>
          <a:lstStyle/>
          <a:p>
            <a:pPr algn="ctr">
              <a:lnSpc>
                <a:spcPct val="160000"/>
              </a:lnSpc>
            </a:pPr>
            <a:r>
              <a:rPr lang="en-US" sz="2400" b="1" dirty="0">
                <a:latin typeface="Tahoma" panose="020B0604030504040204" pitchFamily="34" charset="0"/>
                <a:ea typeface="Tahoma" panose="020B0604030504040204" pitchFamily="34" charset="0"/>
                <a:cs typeface="Tahoma" panose="020B0604030504040204" pitchFamily="34" charset="0"/>
              </a:rPr>
              <a:t>A Systematic Review of Research Methods and Topics of the Empirical MOOC Literature (2014-2016) </a:t>
            </a:r>
          </a:p>
          <a:p>
            <a:pPr algn="ctr">
              <a:lnSpc>
                <a:spcPct val="160000"/>
              </a:lnSpc>
            </a:pP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Zhu, M., Sari, A., &amp; Lee, M. M. (2018). A Systematic Review of Research Methods and Topics of the Empirical MOOC Literature (2014-2016). </a:t>
            </a:r>
            <a:r>
              <a:rPr lang="en-US" b="1" i="1" dirty="0">
                <a:solidFill>
                  <a:srgbClr val="0070C0"/>
                </a:solidFill>
                <a:latin typeface="Tahoma" panose="020B0604030504040204" pitchFamily="34" charset="0"/>
                <a:ea typeface="Tahoma" panose="020B0604030504040204" pitchFamily="34" charset="0"/>
                <a:cs typeface="Tahoma" panose="020B0604030504040204" pitchFamily="34" charset="0"/>
              </a:rPr>
              <a:t>The Internet and Higher Education.</a:t>
            </a:r>
            <a:endParaRPr lang="en-US"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2056163"/>
      </p:ext>
    </p:extLst>
  </p:cSld>
  <p:clrMapOvr>
    <a:masterClrMapping/>
  </p:clrMapOvr>
  <mc:AlternateContent xmlns:mc="http://schemas.openxmlformats.org/markup-compatibility/2006" xmlns:p14="http://schemas.microsoft.com/office/powerpoint/2010/main">
    <mc:Choice Requires="p14">
      <p:transition spd="slow" p14:dur="2000" advTm="72939"/>
    </mc:Choice>
    <mc:Fallback xmlns="">
      <p:transition spd="slow" advTm="7293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Research Background</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04664" y="1679579"/>
            <a:ext cx="11067296" cy="4968552"/>
          </a:xfrm>
        </p:spPr>
        <p:txBody>
          <a:bodyPr>
            <a:normAutofit/>
          </a:bodyPr>
          <a:lstStyle/>
          <a:p>
            <a:pPr lvl="1">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MOOC offerings continue to surge (Almanac, 2017-2018; Shah, 2016)</a:t>
            </a:r>
          </a:p>
          <a:p>
            <a:pPr lvl="1">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A scarcity of systematic analysis of empirical studies of recent MOOC research that targets all of the following aspects: research methods adopted by MOOC researchers, the research topics, the geographic locations of MOOC researchers, and the regions of the MOOC delivery.</a:t>
            </a:r>
          </a:p>
        </p:txBody>
      </p:sp>
      <p:sp>
        <p:nvSpPr>
          <p:cNvPr id="4" name="Slide Number Placeholder 3"/>
          <p:cNvSpPr>
            <a:spLocks noGrp="1"/>
          </p:cNvSpPr>
          <p:nvPr>
            <p:ph type="sldNum" sz="quarter" idx="12"/>
          </p:nvPr>
        </p:nvSpPr>
        <p:spPr/>
        <p:txBody>
          <a:bodyPr/>
          <a:lstStyle/>
          <a:p>
            <a:fld id="{EAD0547C-D32D-4A6F-8C9C-67D434304BD9}" type="slidenum">
              <a:rPr lang="en-US" smtClean="0"/>
              <a:t>16</a:t>
            </a:fld>
            <a:endParaRPr lang="en-US"/>
          </a:p>
        </p:txBody>
      </p:sp>
    </p:spTree>
    <p:extLst>
      <p:ext uri="{BB962C8B-B14F-4D97-AF65-F5344CB8AC3E}">
        <p14:creationId xmlns:p14="http://schemas.microsoft.com/office/powerpoint/2010/main" val="3579433665"/>
      </p:ext>
    </p:extLst>
  </p:cSld>
  <p:clrMapOvr>
    <a:masterClrMapping/>
  </p:clrMapOvr>
  <mc:AlternateContent xmlns:mc="http://schemas.openxmlformats.org/markup-compatibility/2006" xmlns:p14="http://schemas.microsoft.com/office/powerpoint/2010/main">
    <mc:Choice Requires="p14">
      <p:transition spd="slow" p14:dur="2000" advTm="30847"/>
    </mc:Choice>
    <mc:Fallback xmlns="">
      <p:transition spd="slow" advTm="3084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23" y="399288"/>
            <a:ext cx="11312577" cy="1325563"/>
          </a:xfrm>
        </p:spPr>
        <p:txBody>
          <a:bodyPr>
            <a:normAutofit/>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Research Purpose &amp; Questions</a:t>
            </a:r>
            <a:endPar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609600" y="1679579"/>
            <a:ext cx="10744200" cy="4968552"/>
          </a:xfrm>
        </p:spPr>
        <p:txBody>
          <a:bodyPr>
            <a:normAutofit/>
          </a:bodyPr>
          <a:lstStyle/>
          <a:p>
            <a:pPr marL="0" indent="0">
              <a:lnSpc>
                <a:spcPct val="160000"/>
              </a:lnSpc>
              <a:buNone/>
            </a:pPr>
            <a:r>
              <a:rPr lang="en-US" sz="2000" b="1" dirty="0">
                <a:latin typeface="Tahoma" panose="020B0604030504040204" pitchFamily="34" charset="0"/>
                <a:ea typeface="Tahoma" panose="020B0604030504040204" pitchFamily="34" charset="0"/>
                <a:cs typeface="Tahoma" panose="020B0604030504040204" pitchFamily="34" charset="0"/>
              </a:rPr>
              <a:t>T</a:t>
            </a:r>
            <a:r>
              <a:rPr lang="en-US" altLang="zh-CN" sz="2000" b="1" dirty="0">
                <a:latin typeface="Tahoma" panose="020B0604030504040204" pitchFamily="34" charset="0"/>
                <a:ea typeface="Tahoma" panose="020B0604030504040204" pitchFamily="34" charset="0"/>
                <a:cs typeface="Tahoma" panose="020B0604030504040204" pitchFamily="34" charset="0"/>
              </a:rPr>
              <a:t>o</a:t>
            </a:r>
            <a:r>
              <a:rPr lang="en-US" sz="2000" b="1" dirty="0">
                <a:latin typeface="Tahoma" panose="020B0604030504040204" pitchFamily="34" charset="0"/>
                <a:ea typeface="Tahoma" panose="020B0604030504040204" pitchFamily="34" charset="0"/>
                <a:cs typeface="Tahoma" panose="020B0604030504040204" pitchFamily="34" charset="0"/>
              </a:rPr>
              <a:t> gain a deeper and more diverse understanding of the current MOOC phenomenon by reviewing recent articles. </a:t>
            </a:r>
          </a:p>
          <a:p>
            <a:pPr marL="0" indent="0">
              <a:lnSpc>
                <a:spcPct val="160000"/>
              </a:lnSpc>
              <a:buNone/>
            </a:pPr>
            <a:r>
              <a:rPr lang="en-US" sz="2000" b="1" dirty="0">
                <a:latin typeface="Tahoma" panose="020B0604030504040204" pitchFamily="34" charset="0"/>
                <a:ea typeface="Tahoma" panose="020B0604030504040204" pitchFamily="34" charset="0"/>
                <a:cs typeface="Tahoma" panose="020B0604030504040204" pitchFamily="34" charset="0"/>
              </a:rPr>
              <a:t>1. What are the research methods researchers employed in empirical MOOC studies?</a:t>
            </a:r>
          </a:p>
          <a:p>
            <a:pPr marL="0" indent="0">
              <a:lnSpc>
                <a:spcPct val="160000"/>
              </a:lnSpc>
              <a:buNone/>
            </a:pPr>
            <a:r>
              <a:rPr lang="en-US" sz="2000" b="1" dirty="0">
                <a:latin typeface="Tahoma" panose="020B0604030504040204" pitchFamily="34" charset="0"/>
                <a:ea typeface="Tahoma" panose="020B0604030504040204" pitchFamily="34" charset="0"/>
                <a:cs typeface="Tahoma" panose="020B0604030504040204" pitchFamily="34" charset="0"/>
              </a:rPr>
              <a:t>2. What are the research topics or focuses in MOOC studies?</a:t>
            </a:r>
          </a:p>
          <a:p>
            <a:pPr marL="0" indent="0">
              <a:lnSpc>
                <a:spcPct val="160000"/>
              </a:lnSpc>
              <a:buNone/>
            </a:pPr>
            <a:r>
              <a:rPr lang="en-US" sz="2000" b="1" dirty="0">
                <a:latin typeface="Tahoma" panose="020B0604030504040204" pitchFamily="34" charset="0"/>
                <a:ea typeface="Tahoma" panose="020B0604030504040204" pitchFamily="34" charset="0"/>
                <a:cs typeface="Tahoma" panose="020B0604030504040204" pitchFamily="34" charset="0"/>
              </a:rPr>
              <a:t>3. How are researchers of empirical MOOC studies geographically distributed?</a:t>
            </a:r>
          </a:p>
          <a:p>
            <a:pPr marL="0" indent="0">
              <a:lnSpc>
                <a:spcPct val="160000"/>
              </a:lnSpc>
              <a:buNone/>
            </a:pPr>
            <a:r>
              <a:rPr lang="en-US" sz="2000" b="1" dirty="0">
                <a:latin typeface="Tahoma" panose="020B0604030504040204" pitchFamily="34" charset="0"/>
                <a:ea typeface="Tahoma" panose="020B0604030504040204" pitchFamily="34" charset="0"/>
                <a:cs typeface="Tahoma" panose="020B0604030504040204" pitchFamily="34" charset="0"/>
              </a:rPr>
              <a:t>4. In terms of the delivery of the MOOC, what are the countries which are attracting the most research?</a:t>
            </a:r>
          </a:p>
          <a:p>
            <a:pPr marL="0" indent="0">
              <a:lnSpc>
                <a:spcPct val="170000"/>
              </a:lnSpc>
              <a:buNone/>
            </a:pP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17</a:t>
            </a:fld>
            <a:endParaRPr lang="en-US"/>
          </a:p>
        </p:txBody>
      </p:sp>
    </p:spTree>
    <p:extLst>
      <p:ext uri="{BB962C8B-B14F-4D97-AF65-F5344CB8AC3E}">
        <p14:creationId xmlns:p14="http://schemas.microsoft.com/office/powerpoint/2010/main" val="2756394724"/>
      </p:ext>
    </p:extLst>
  </p:cSld>
  <p:clrMapOvr>
    <a:masterClrMapping/>
  </p:clrMapOvr>
  <mc:AlternateContent xmlns:mc="http://schemas.openxmlformats.org/markup-compatibility/2006" xmlns:p14="http://schemas.microsoft.com/office/powerpoint/2010/main">
    <mc:Choice Requires="p14">
      <p:transition spd="slow" p14:dur="2000" advTm="15147"/>
    </mc:Choice>
    <mc:Fallback xmlns="">
      <p:transition spd="slow" advTm="1514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23" y="399288"/>
            <a:ext cx="11312577" cy="1325563"/>
          </a:xfrm>
        </p:spPr>
        <p:txBody>
          <a:bodyPr>
            <a:normAutofit/>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C</a:t>
            </a:r>
            <a:r>
              <a:rPr lang="en-US" altLang="zh-CN" b="1" dirty="0">
                <a:solidFill>
                  <a:srgbClr val="0070C0"/>
                </a:solidFill>
                <a:latin typeface="Tahoma" panose="020B0604030504040204" pitchFamily="34" charset="0"/>
                <a:ea typeface="Tahoma" panose="020B0604030504040204" pitchFamily="34" charset="0"/>
                <a:cs typeface="Tahoma" panose="020B0604030504040204" pitchFamily="34" charset="0"/>
              </a:rPr>
              <a:t>ontext </a:t>
            </a:r>
            <a:r>
              <a:rPr lang="en-US" altLang="zh-CN" sz="2400" b="1"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Zhu, M., Sari, A., &amp; Lee, M. M., 2018) </a:t>
            </a:r>
            <a:endParaRPr lang="en-US"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18</a:t>
            </a:fld>
            <a:endParaRPr lang="en-US"/>
          </a:p>
        </p:txBody>
      </p:sp>
      <p:graphicFrame>
        <p:nvGraphicFramePr>
          <p:cNvPr id="8" name="Chart 7">
            <a:extLst>
              <a:ext uri="{FF2B5EF4-FFF2-40B4-BE49-F238E27FC236}">
                <a16:creationId xmlns:a16="http://schemas.microsoft.com/office/drawing/2014/main" id="{9144EFD0-8D88-4C11-A16B-A93C9094B654}"/>
              </a:ext>
            </a:extLst>
          </p:cNvPr>
          <p:cNvGraphicFramePr/>
          <p:nvPr>
            <p:extLst>
              <p:ext uri="{D42A27DB-BD31-4B8C-83A1-F6EECF244321}">
                <p14:modId xmlns:p14="http://schemas.microsoft.com/office/powerpoint/2010/main" val="2885272920"/>
              </p:ext>
            </p:extLst>
          </p:nvPr>
        </p:nvGraphicFramePr>
        <p:xfrm>
          <a:off x="1499016" y="1724852"/>
          <a:ext cx="8806519" cy="4502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5551235"/>
      </p:ext>
    </p:extLst>
  </p:cSld>
  <p:clrMapOvr>
    <a:masterClrMapping/>
  </p:clrMapOvr>
  <mc:AlternateContent xmlns:mc="http://schemas.openxmlformats.org/markup-compatibility/2006" xmlns:p14="http://schemas.microsoft.com/office/powerpoint/2010/main">
    <mc:Choice Requires="p14">
      <p:transition spd="slow" p14:dur="2000" advTm="15147"/>
    </mc:Choice>
    <mc:Fallback xmlns="">
      <p:transition spd="slow" advTm="1514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23" y="324338"/>
            <a:ext cx="11312577" cy="1325563"/>
          </a:xfrm>
        </p:spPr>
        <p:txBody>
          <a:bodyPr>
            <a:normAutofit/>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C</a:t>
            </a:r>
            <a:r>
              <a:rPr lang="en-US" altLang="zh-CN" b="1" dirty="0">
                <a:solidFill>
                  <a:srgbClr val="0070C0"/>
                </a:solidFill>
                <a:latin typeface="Tahoma" panose="020B0604030504040204" pitchFamily="34" charset="0"/>
                <a:ea typeface="Tahoma" panose="020B0604030504040204" pitchFamily="34" charset="0"/>
                <a:cs typeface="Tahoma" panose="020B0604030504040204" pitchFamily="34" charset="0"/>
              </a:rPr>
              <a:t>ontext </a:t>
            </a:r>
            <a:r>
              <a:rPr lang="en-US" altLang="zh-CN" sz="2800" b="1"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t>Zhu, M., Sari, A., &amp; Lee, M. M., 2018) </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19</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05030621"/>
              </p:ext>
            </p:extLst>
          </p:nvPr>
        </p:nvGraphicFramePr>
        <p:xfrm>
          <a:off x="1929824" y="1657046"/>
          <a:ext cx="9652575" cy="5583427"/>
        </p:xfrm>
        <a:graphic>
          <a:graphicData uri="http://schemas.openxmlformats.org/drawingml/2006/table">
            <a:tbl>
              <a:tblPr firstRow="1" firstCol="1" bandRow="1">
                <a:tableStyleId>{7E9639D4-E3E2-4D34-9284-5A2195B3D0D7}</a:tableStyleId>
              </a:tblPr>
              <a:tblGrid>
                <a:gridCol w="552119">
                  <a:extLst>
                    <a:ext uri="{9D8B030D-6E8A-4147-A177-3AD203B41FA5}">
                      <a16:colId xmlns:a16="http://schemas.microsoft.com/office/drawing/2014/main" val="20000"/>
                    </a:ext>
                  </a:extLst>
                </a:gridCol>
                <a:gridCol w="7997371">
                  <a:extLst>
                    <a:ext uri="{9D8B030D-6E8A-4147-A177-3AD203B41FA5}">
                      <a16:colId xmlns:a16="http://schemas.microsoft.com/office/drawing/2014/main" val="20001"/>
                    </a:ext>
                  </a:extLst>
                </a:gridCol>
                <a:gridCol w="1103085">
                  <a:extLst>
                    <a:ext uri="{9D8B030D-6E8A-4147-A177-3AD203B41FA5}">
                      <a16:colId xmlns:a16="http://schemas.microsoft.com/office/drawing/2014/main" val="20002"/>
                    </a:ext>
                  </a:extLst>
                </a:gridCol>
              </a:tblGrid>
              <a:tr h="317998">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No.</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Journal</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Total</a:t>
                      </a:r>
                    </a:p>
                  </a:txBody>
                  <a:tcPr marL="50316" marR="50316" marT="50316" marB="50316"/>
                </a:tc>
                <a:extLst>
                  <a:ext uri="{0D108BD9-81ED-4DB2-BD59-A6C34878D82A}">
                    <a16:rowId xmlns:a16="http://schemas.microsoft.com/office/drawing/2014/main" val="10000"/>
                  </a:ext>
                </a:extLst>
              </a:tr>
              <a:tr h="535363">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1</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International Review of Research in Open and Distance Learning (IRRODL)</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31</a:t>
                      </a:r>
                    </a:p>
                  </a:txBody>
                  <a:tcPr marL="50316" marR="50316" marT="50316" marB="50316"/>
                </a:tc>
                <a:extLst>
                  <a:ext uri="{0D108BD9-81ED-4DB2-BD59-A6C34878D82A}">
                    <a16:rowId xmlns:a16="http://schemas.microsoft.com/office/drawing/2014/main" val="10001"/>
                  </a:ext>
                </a:extLst>
              </a:tr>
              <a:tr h="317998">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2</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Computers &amp; Education</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12</a:t>
                      </a:r>
                    </a:p>
                  </a:txBody>
                  <a:tcPr marL="50316" marR="50316" marT="50316" marB="50316"/>
                </a:tc>
                <a:extLst>
                  <a:ext uri="{0D108BD9-81ED-4DB2-BD59-A6C34878D82A}">
                    <a16:rowId xmlns:a16="http://schemas.microsoft.com/office/drawing/2014/main" val="10002"/>
                  </a:ext>
                </a:extLst>
              </a:tr>
              <a:tr h="317998">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3</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British Journal of Educational Technology</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9</a:t>
                      </a:r>
                    </a:p>
                  </a:txBody>
                  <a:tcPr marL="50316" marR="50316" marT="50316" marB="50316"/>
                </a:tc>
                <a:extLst>
                  <a:ext uri="{0D108BD9-81ED-4DB2-BD59-A6C34878D82A}">
                    <a16:rowId xmlns:a16="http://schemas.microsoft.com/office/drawing/2014/main" val="10003"/>
                  </a:ext>
                </a:extLst>
              </a:tr>
              <a:tr h="317998">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4</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Online Learning</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7</a:t>
                      </a:r>
                    </a:p>
                  </a:txBody>
                  <a:tcPr marL="50316" marR="50316" marT="50316" marB="50316"/>
                </a:tc>
                <a:extLst>
                  <a:ext uri="{0D108BD9-81ED-4DB2-BD59-A6C34878D82A}">
                    <a16:rowId xmlns:a16="http://schemas.microsoft.com/office/drawing/2014/main" val="10004"/>
                  </a:ext>
                </a:extLst>
              </a:tr>
              <a:tr h="317998">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5</a:t>
                      </a:r>
                    </a:p>
                  </a:txBody>
                  <a:tcPr marL="50316" marR="50316" marT="50316" marB="50316"/>
                </a:tc>
                <a:tc>
                  <a:txBody>
                    <a:bodyPr/>
                    <a:lstStyle/>
                    <a:p>
                      <a:pPr marL="0" marR="0">
                        <a:lnSpc>
                          <a:spcPct val="15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Distance Education</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5</a:t>
                      </a:r>
                    </a:p>
                  </a:txBody>
                  <a:tcPr marL="50316" marR="50316" marT="50316" marB="50316"/>
                </a:tc>
                <a:extLst>
                  <a:ext uri="{0D108BD9-81ED-4DB2-BD59-A6C34878D82A}">
                    <a16:rowId xmlns:a16="http://schemas.microsoft.com/office/drawing/2014/main" val="10005"/>
                  </a:ext>
                </a:extLst>
              </a:tr>
              <a:tr h="317998">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6</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Educational Media International</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5</a:t>
                      </a:r>
                    </a:p>
                  </a:txBody>
                  <a:tcPr marL="50316" marR="50316" marT="50316" marB="50316"/>
                </a:tc>
                <a:extLst>
                  <a:ext uri="{0D108BD9-81ED-4DB2-BD59-A6C34878D82A}">
                    <a16:rowId xmlns:a16="http://schemas.microsoft.com/office/drawing/2014/main" val="10006"/>
                  </a:ext>
                </a:extLst>
              </a:tr>
              <a:tr h="317998">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7</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Internet and Higher Education</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5</a:t>
                      </a:r>
                    </a:p>
                  </a:txBody>
                  <a:tcPr marL="50316" marR="50316" marT="50316" marB="50316"/>
                </a:tc>
                <a:extLst>
                  <a:ext uri="{0D108BD9-81ED-4DB2-BD59-A6C34878D82A}">
                    <a16:rowId xmlns:a16="http://schemas.microsoft.com/office/drawing/2014/main" val="10007"/>
                  </a:ext>
                </a:extLst>
              </a:tr>
              <a:tr h="317998">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8</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Journal of Computer Assisted Learning</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5</a:t>
                      </a:r>
                    </a:p>
                  </a:txBody>
                  <a:tcPr marL="50316" marR="50316" marT="50316" marB="50316"/>
                </a:tc>
                <a:extLst>
                  <a:ext uri="{0D108BD9-81ED-4DB2-BD59-A6C34878D82A}">
                    <a16:rowId xmlns:a16="http://schemas.microsoft.com/office/drawing/2014/main" val="10008"/>
                  </a:ext>
                </a:extLst>
              </a:tr>
              <a:tr h="317998">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9</a:t>
                      </a:r>
                    </a:p>
                  </a:txBody>
                  <a:tcPr marL="50316" marR="50316" marT="50316" marB="50316"/>
                </a:tc>
                <a:tc>
                  <a:txBody>
                    <a:bodyPr/>
                    <a:lstStyle/>
                    <a:p>
                      <a:pPr marL="0" marR="0">
                        <a:lnSpc>
                          <a:spcPct val="15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Computers in Human Behavior</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4</a:t>
                      </a:r>
                    </a:p>
                  </a:txBody>
                  <a:tcPr marL="50316" marR="50316" marT="50316" marB="50316"/>
                </a:tc>
                <a:extLst>
                  <a:ext uri="{0D108BD9-81ED-4DB2-BD59-A6C34878D82A}">
                    <a16:rowId xmlns:a16="http://schemas.microsoft.com/office/drawing/2014/main" val="10009"/>
                  </a:ext>
                </a:extLst>
              </a:tr>
              <a:tr h="317998">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10</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Open Learning</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4</a:t>
                      </a:r>
                    </a:p>
                  </a:txBody>
                  <a:tcPr marL="50316" marR="50316" marT="50316" marB="50316"/>
                </a:tc>
                <a:extLst>
                  <a:ext uri="{0D108BD9-81ED-4DB2-BD59-A6C34878D82A}">
                    <a16:rowId xmlns:a16="http://schemas.microsoft.com/office/drawing/2014/main" val="10010"/>
                  </a:ext>
                </a:extLst>
              </a:tr>
              <a:tr h="317998">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11</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Journal of Online Learning and Teaching</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3</a:t>
                      </a:r>
                    </a:p>
                  </a:txBody>
                  <a:tcPr marL="50316" marR="50316" marT="50316" marB="50316"/>
                </a:tc>
                <a:extLst>
                  <a:ext uri="{0D108BD9-81ED-4DB2-BD59-A6C34878D82A}">
                    <a16:rowId xmlns:a16="http://schemas.microsoft.com/office/drawing/2014/main" val="10011"/>
                  </a:ext>
                </a:extLst>
              </a:tr>
              <a:tr h="317998">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12</a:t>
                      </a:r>
                    </a:p>
                  </a:txBody>
                  <a:tcPr marL="50316" marR="50316" marT="50316" marB="50316"/>
                </a:tc>
                <a:tc>
                  <a:txBody>
                    <a:bodyPr/>
                    <a:lstStyle/>
                    <a:p>
                      <a:pPr marL="0" marR="0">
                        <a:lnSpc>
                          <a:spcPct val="15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Journal of Asynchronous Learning Network</a:t>
                      </a:r>
                    </a:p>
                  </a:txBody>
                  <a:tcPr marL="50316" marR="50316" marT="50316" marB="50316"/>
                </a:tc>
                <a:tc>
                  <a:txBody>
                    <a:bodyPr/>
                    <a:lstStyle/>
                    <a:p>
                      <a:pPr marL="0" marR="0">
                        <a:lnSpc>
                          <a:spcPct val="15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3</a:t>
                      </a:r>
                    </a:p>
                  </a:txBody>
                  <a:tcPr marL="50316" marR="50316" marT="50316" marB="50316"/>
                </a:tc>
                <a:extLst>
                  <a:ext uri="{0D108BD9-81ED-4DB2-BD59-A6C34878D82A}">
                    <a16:rowId xmlns:a16="http://schemas.microsoft.com/office/drawing/2014/main" val="10012"/>
                  </a:ext>
                </a:extLst>
              </a:tr>
            </a:tbl>
          </a:graphicData>
        </a:graphic>
      </p:graphicFrame>
      <p:sp>
        <p:nvSpPr>
          <p:cNvPr id="9" name="Rectangle 1"/>
          <p:cNvSpPr>
            <a:spLocks noChangeArrowheads="1"/>
          </p:cNvSpPr>
          <p:nvPr/>
        </p:nvSpPr>
        <p:spPr bwMode="auto">
          <a:xfrm>
            <a:off x="1930400" y="174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Primary Journals of MOOC Publications (2014-2017)</a:t>
            </a:r>
            <a:endParaRPr kumimoji="0" lang="en-US" altLang="en-US" sz="9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57960233"/>
      </p:ext>
    </p:extLst>
  </p:cSld>
  <p:clrMapOvr>
    <a:masterClrMapping/>
  </p:clrMapOvr>
  <mc:AlternateContent xmlns:mc="http://schemas.openxmlformats.org/markup-compatibility/2006" xmlns:p14="http://schemas.microsoft.com/office/powerpoint/2010/main">
    <mc:Choice Requires="p14">
      <p:transition spd="slow" p14:dur="2000" advTm="15147"/>
    </mc:Choice>
    <mc:Fallback xmlns="">
      <p:transition spd="slow" advTm="1514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30506"/>
            <a:ext cx="10947094" cy="2677099"/>
          </a:xfrm>
        </p:spPr>
        <p:txBody>
          <a:bodyPr>
            <a:normAutofit/>
          </a:bodyPr>
          <a:lstStyle/>
          <a:p>
            <a:pPr algn="ct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2015</a:t>
            </a:r>
            <a:br>
              <a:rPr lang="en-US" sz="20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Instructional quality of Massive Open Online Courses (MOOCs). </a:t>
            </a:r>
            <a:br>
              <a:rPr lang="en-US" sz="3600" b="1" dirty="0">
                <a:latin typeface="Tahoma" panose="020B0604030504040204" pitchFamily="34" charset="0"/>
                <a:ea typeface="Tahoma" panose="020B0604030504040204" pitchFamily="34" charset="0"/>
                <a:cs typeface="Tahoma" panose="020B0604030504040204" pitchFamily="34" charset="0"/>
              </a:rPr>
            </a:br>
            <a:r>
              <a:rPr lang="en-US" sz="2400" b="1" dirty="0" err="1">
                <a:latin typeface="Tahoma" panose="020B0604030504040204" pitchFamily="34" charset="0"/>
                <a:ea typeface="Tahoma" panose="020B0604030504040204" pitchFamily="34" charset="0"/>
                <a:cs typeface="Tahoma" panose="020B0604030504040204" pitchFamily="34" charset="0"/>
              </a:rPr>
              <a:t>Margaryan</a:t>
            </a:r>
            <a:r>
              <a:rPr lang="en-US" sz="2400" b="1" dirty="0">
                <a:latin typeface="Tahoma" panose="020B0604030504040204" pitchFamily="34" charset="0"/>
                <a:ea typeface="Tahoma" panose="020B0604030504040204" pitchFamily="34" charset="0"/>
                <a:cs typeface="Tahoma" panose="020B0604030504040204" pitchFamily="34" charset="0"/>
              </a:rPr>
              <a:t>, Bianco, &amp; Littlejohn, Computers &amp; Education, </a:t>
            </a:r>
            <a:r>
              <a:rPr lang="en-US" sz="2400" b="1" i="1" dirty="0">
                <a:latin typeface="Tahoma" panose="020B0604030504040204" pitchFamily="34" charset="0"/>
                <a:ea typeface="Tahoma" panose="020B0604030504040204" pitchFamily="34" charset="0"/>
                <a:cs typeface="Tahoma" panose="020B0604030504040204" pitchFamily="34" charset="0"/>
              </a:rPr>
              <a:t>80</a:t>
            </a:r>
            <a:r>
              <a:rPr lang="en-US" sz="2400" b="1" dirty="0">
                <a:latin typeface="Tahoma" panose="020B0604030504040204" pitchFamily="34" charset="0"/>
                <a:ea typeface="Tahoma" panose="020B0604030504040204" pitchFamily="34" charset="0"/>
                <a:cs typeface="Tahoma" panose="020B0604030504040204" pitchFamily="34" charset="0"/>
              </a:rPr>
              <a:t>, 77-83.</a:t>
            </a:r>
            <a:br>
              <a:rPr lang="en-US" sz="2400" b="1" dirty="0">
                <a:latin typeface="Tahoma" panose="020B0604030504040204" pitchFamily="34" charset="0"/>
                <a:ea typeface="Tahoma" panose="020B0604030504040204" pitchFamily="34" charset="0"/>
                <a:cs typeface="Tahoma" panose="020B0604030504040204" pitchFamily="34" charset="0"/>
              </a:rPr>
            </a:br>
            <a:r>
              <a:rPr lang="en-US" sz="1100" b="1" dirty="0">
                <a:latin typeface="Tahoma" panose="020B0604030504040204" pitchFamily="34" charset="0"/>
                <a:ea typeface="Tahoma" panose="020B0604030504040204" pitchFamily="34" charset="0"/>
                <a:cs typeface="Tahoma" panose="020B0604030504040204" pitchFamily="34" charset="0"/>
                <a:hlinkClick r:id="rId2"/>
              </a:rPr>
              <a:t>http://www.sciencedirect.com/science/article/pii/S036013151400178X</a:t>
            </a:r>
            <a:r>
              <a:rPr lang="en-US" sz="1100" b="1" dirty="0">
                <a:latin typeface="Tahoma" panose="020B0604030504040204" pitchFamily="34" charset="0"/>
                <a:ea typeface="Tahoma" panose="020B0604030504040204" pitchFamily="34" charset="0"/>
                <a:cs typeface="Tahoma" panose="020B0604030504040204" pitchFamily="34" charset="0"/>
              </a:rPr>
              <a:t> </a:t>
            </a:r>
            <a:endParaRPr lang="en-US" sz="1000" b="1"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a:xfrm>
            <a:off x="1045030" y="3007605"/>
            <a:ext cx="10162902" cy="3118558"/>
          </a:xfrm>
        </p:spPr>
        <p:txBody>
          <a:bodyPr>
            <a:normAutofit/>
          </a:bodyPr>
          <a:lstStyle/>
          <a:p>
            <a:pPr marL="0" indent="0">
              <a:lnSpc>
                <a:spcPct val="12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“As MOOCs proliferate, drawing in increasing numbers of faculty and learners worldwide, the issue of their instructional quality becomes increasingly pressing.” (p. 82)</a:t>
            </a:r>
          </a:p>
        </p:txBody>
      </p:sp>
      <p:sp>
        <p:nvSpPr>
          <p:cNvPr id="4" name="Slide Number Placeholder 3">
            <a:extLst>
              <a:ext uri="{FF2B5EF4-FFF2-40B4-BE49-F238E27FC236}">
                <a16:creationId xmlns:a16="http://schemas.microsoft.com/office/drawing/2014/main" id="{3AF78013-EFA0-4BA9-A9C6-DF20C8A4002C}"/>
              </a:ext>
            </a:extLst>
          </p:cNvPr>
          <p:cNvSpPr>
            <a:spLocks noGrp="1"/>
          </p:cNvSpPr>
          <p:nvPr>
            <p:ph type="sldNum" sz="quarter" idx="12"/>
          </p:nvPr>
        </p:nvSpPr>
        <p:spPr>
          <a:xfrm>
            <a:off x="8610600" y="6356350"/>
            <a:ext cx="2743200" cy="365125"/>
          </a:xfrm>
        </p:spPr>
        <p:txBody>
          <a:bodyPr/>
          <a:lstStyle/>
          <a:p>
            <a:fld id="{EAD0547C-D32D-4A6F-8C9C-67D434304BD9}" type="slidenum">
              <a:rPr lang="en-US" smtClean="0"/>
              <a:t>2</a:t>
            </a:fld>
            <a:endParaRPr lang="en-US"/>
          </a:p>
        </p:txBody>
      </p:sp>
    </p:spTree>
    <p:extLst>
      <p:ext uri="{BB962C8B-B14F-4D97-AF65-F5344CB8AC3E}">
        <p14:creationId xmlns:p14="http://schemas.microsoft.com/office/powerpoint/2010/main" val="1002122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23" y="399288"/>
            <a:ext cx="11312577" cy="1325563"/>
          </a:xfrm>
        </p:spPr>
        <p:txBody>
          <a:bodyPr>
            <a:normAutofit/>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Context </a:t>
            </a:r>
            <a:r>
              <a:rPr lang="en-US" altLang="zh-CN" sz="2400" b="1"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Zhu, M., Sari, A., &amp; Lee, M. M., 2018) </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20</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5554" y="1729649"/>
            <a:ext cx="8800346" cy="5029200"/>
          </a:xfrm>
          <a:prstGeom prst="rect">
            <a:avLst/>
          </a:prstGeom>
        </p:spPr>
      </p:pic>
      <p:sp>
        <p:nvSpPr>
          <p:cNvPr id="6" name="Rectangle 5"/>
          <p:cNvSpPr/>
          <p:nvPr/>
        </p:nvSpPr>
        <p:spPr>
          <a:xfrm>
            <a:off x="752472" y="1535151"/>
            <a:ext cx="10744200" cy="369332"/>
          </a:xfrm>
          <a:prstGeom prst="rect">
            <a:avLst/>
          </a:prstGeom>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Location of MOOC Research Team Members (2014-2016)</a:t>
            </a:r>
            <a:endParaRPr lang="en-US" dirty="0"/>
          </a:p>
        </p:txBody>
      </p:sp>
    </p:spTree>
    <p:extLst>
      <p:ext uri="{BB962C8B-B14F-4D97-AF65-F5344CB8AC3E}">
        <p14:creationId xmlns:p14="http://schemas.microsoft.com/office/powerpoint/2010/main" val="3069607431"/>
      </p:ext>
    </p:extLst>
  </p:cSld>
  <p:clrMapOvr>
    <a:masterClrMapping/>
  </p:clrMapOvr>
  <mc:AlternateContent xmlns:mc="http://schemas.openxmlformats.org/markup-compatibility/2006" xmlns:p14="http://schemas.microsoft.com/office/powerpoint/2010/main">
    <mc:Choice Requires="p14">
      <p:transition spd="slow" p14:dur="2000" advTm="15147"/>
    </mc:Choice>
    <mc:Fallback xmlns="">
      <p:transition spd="slow" advTm="1514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4557" y="1034326"/>
            <a:ext cx="11502453" cy="1921270"/>
          </a:xfrm>
        </p:spPr>
        <p:txBody>
          <a:bodyPr>
            <a:norm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Country of Origin of MOOC Delivery (2014-2016)</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1087" y="2356535"/>
            <a:ext cx="7902482" cy="4516091"/>
          </a:xfrm>
          <a:prstGeom prst="rect">
            <a:avLst/>
          </a:prstGeom>
        </p:spPr>
      </p:pic>
      <p:sp>
        <p:nvSpPr>
          <p:cNvPr id="4" name="Title 1">
            <a:extLst>
              <a:ext uri="{FF2B5EF4-FFF2-40B4-BE49-F238E27FC236}">
                <a16:creationId xmlns:a16="http://schemas.microsoft.com/office/drawing/2014/main" id="{B4F60D40-8BA1-4316-99E5-61B72223555D}"/>
              </a:ext>
            </a:extLst>
          </p:cNvPr>
          <p:cNvSpPr txBox="1">
            <a:spLocks/>
          </p:cNvSpPr>
          <p:nvPr/>
        </p:nvSpPr>
        <p:spPr>
          <a:xfrm>
            <a:off x="269823" y="399288"/>
            <a:ext cx="113125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Context </a:t>
            </a:r>
            <a:r>
              <a:rPr lang="en-US" altLang="zh-CN" sz="2400" b="1"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Zhu, M., Sari, A., &amp; Lee, M. M., 2018) </a:t>
            </a:r>
          </a:p>
        </p:txBody>
      </p:sp>
      <p:cxnSp>
        <p:nvCxnSpPr>
          <p:cNvPr id="5" name="Straight Connector 4">
            <a:extLst>
              <a:ext uri="{FF2B5EF4-FFF2-40B4-BE49-F238E27FC236}">
                <a16:creationId xmlns:a16="http://schemas.microsoft.com/office/drawing/2014/main" id="{BE4EC7DD-8D16-46C4-BA55-0A1498FDDDA5}"/>
              </a:ext>
            </a:extLst>
          </p:cNvPr>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934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771526" y="1472439"/>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22</a:t>
            </a:fld>
            <a:endParaRPr lang="en-US"/>
          </a:p>
        </p:txBody>
      </p:sp>
      <p:sp>
        <p:nvSpPr>
          <p:cNvPr id="6" name="Content Placeholder 2">
            <a:extLst>
              <a:ext uri="{FF2B5EF4-FFF2-40B4-BE49-F238E27FC236}">
                <a16:creationId xmlns:a16="http://schemas.microsoft.com/office/drawing/2014/main" id="{7CA81BD6-7C9C-4CC4-81AB-636D5D828C6D}"/>
              </a:ext>
            </a:extLst>
          </p:cNvPr>
          <p:cNvSpPr>
            <a:spLocks noGrp="1"/>
          </p:cNvSpPr>
          <p:nvPr>
            <p:ph idx="1"/>
          </p:nvPr>
        </p:nvSpPr>
        <p:spPr>
          <a:xfrm>
            <a:off x="609600" y="1600200"/>
            <a:ext cx="10972800" cy="4876800"/>
          </a:xfrm>
        </p:spPr>
        <p:txBody>
          <a:bodyPr/>
          <a:lstStyle/>
          <a:p>
            <a:r>
              <a:rPr lang="en-US" b="1" dirty="0"/>
              <a:t>RQ1: What are the research methods researchers employed in empirical MOOC studies?</a:t>
            </a:r>
          </a:p>
          <a:p>
            <a:endParaRPr lang="en-US" b="1" dirty="0"/>
          </a:p>
        </p:txBody>
      </p:sp>
      <p:sp>
        <p:nvSpPr>
          <p:cNvPr id="15" name="Title 1">
            <a:extLst>
              <a:ext uri="{FF2B5EF4-FFF2-40B4-BE49-F238E27FC236}">
                <a16:creationId xmlns:a16="http://schemas.microsoft.com/office/drawing/2014/main" id="{FFD0099E-0433-400E-9180-3AB6D1297AEA}"/>
              </a:ext>
            </a:extLst>
          </p:cNvPr>
          <p:cNvSpPr txBox="1">
            <a:spLocks/>
          </p:cNvSpPr>
          <p:nvPr/>
        </p:nvSpPr>
        <p:spPr>
          <a:xfrm>
            <a:off x="269823" y="399288"/>
            <a:ext cx="11083977" cy="9410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 </a:t>
            </a:r>
            <a:r>
              <a:rPr lang="en-US" altLang="zh-CN" sz="2500" b="1"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2500" b="1" dirty="0">
                <a:solidFill>
                  <a:srgbClr val="0070C0"/>
                </a:solidFill>
                <a:latin typeface="Tahoma" panose="020B0604030504040204" pitchFamily="34" charset="0"/>
                <a:ea typeface="Tahoma" panose="020B0604030504040204" pitchFamily="34" charset="0"/>
                <a:cs typeface="Tahoma" panose="020B0604030504040204" pitchFamily="34" charset="0"/>
              </a:rPr>
              <a:t>Zhu, M., Sari, A., &amp; Lee, M. M., 2018) </a:t>
            </a:r>
          </a:p>
        </p:txBody>
      </p:sp>
      <p:graphicFrame>
        <p:nvGraphicFramePr>
          <p:cNvPr id="16" name="Chart 15">
            <a:extLst>
              <a:ext uri="{FF2B5EF4-FFF2-40B4-BE49-F238E27FC236}">
                <a16:creationId xmlns:a16="http://schemas.microsoft.com/office/drawing/2014/main" id="{3D4B878D-7A7A-4693-8A59-655259B125C4}"/>
              </a:ext>
            </a:extLst>
          </p:cNvPr>
          <p:cNvGraphicFramePr/>
          <p:nvPr>
            <p:extLst>
              <p:ext uri="{D42A27DB-BD31-4B8C-83A1-F6EECF244321}">
                <p14:modId xmlns:p14="http://schemas.microsoft.com/office/powerpoint/2010/main" val="2392520768"/>
              </p:ext>
            </p:extLst>
          </p:nvPr>
        </p:nvGraphicFramePr>
        <p:xfrm>
          <a:off x="1414464" y="2496065"/>
          <a:ext cx="9458324" cy="39761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451899"/>
      </p:ext>
    </p:extLst>
  </p:cSld>
  <p:clrMapOvr>
    <a:masterClrMapping/>
  </p:clrMapOvr>
  <mc:AlternateContent xmlns:mc="http://schemas.openxmlformats.org/markup-compatibility/2006" xmlns:p14="http://schemas.microsoft.com/office/powerpoint/2010/main">
    <mc:Choice Requires="p14">
      <p:transition spd="slow" p14:dur="2000" advTm="15147"/>
    </mc:Choice>
    <mc:Fallback xmlns="">
      <p:transition spd="slow" advTm="1514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771526" y="1472439"/>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23</a:t>
            </a:fld>
            <a:endParaRPr lang="en-US"/>
          </a:p>
        </p:txBody>
      </p:sp>
      <p:sp>
        <p:nvSpPr>
          <p:cNvPr id="6" name="Content Placeholder 2">
            <a:extLst>
              <a:ext uri="{FF2B5EF4-FFF2-40B4-BE49-F238E27FC236}">
                <a16:creationId xmlns:a16="http://schemas.microsoft.com/office/drawing/2014/main" id="{7CA81BD6-7C9C-4CC4-81AB-636D5D828C6D}"/>
              </a:ext>
            </a:extLst>
          </p:cNvPr>
          <p:cNvSpPr>
            <a:spLocks noGrp="1"/>
          </p:cNvSpPr>
          <p:nvPr>
            <p:ph idx="1"/>
          </p:nvPr>
        </p:nvSpPr>
        <p:spPr>
          <a:xfrm>
            <a:off x="609600" y="1600200"/>
            <a:ext cx="10972800" cy="4876800"/>
          </a:xfrm>
        </p:spPr>
        <p:txBody>
          <a:bodyPr/>
          <a:lstStyle/>
          <a:p>
            <a:r>
              <a:rPr lang="en-US" b="1" dirty="0"/>
              <a:t>RQ1: What are the research methods researchers employed in empirical MOOC studies?</a:t>
            </a:r>
          </a:p>
          <a:p>
            <a:endParaRPr lang="en-US" b="1" dirty="0"/>
          </a:p>
        </p:txBody>
      </p:sp>
      <p:pic>
        <p:nvPicPr>
          <p:cNvPr id="3" name="Picture 2">
            <a:extLst>
              <a:ext uri="{FF2B5EF4-FFF2-40B4-BE49-F238E27FC236}">
                <a16:creationId xmlns:a16="http://schemas.microsoft.com/office/drawing/2014/main" id="{E7757D17-2355-4C87-BFF1-97B608A599C5}"/>
              </a:ext>
            </a:extLst>
          </p:cNvPr>
          <p:cNvPicPr>
            <a:picLocks noChangeAspect="1"/>
          </p:cNvPicPr>
          <p:nvPr/>
        </p:nvPicPr>
        <p:blipFill>
          <a:blip r:embed="rId3"/>
          <a:stretch>
            <a:fillRect/>
          </a:stretch>
        </p:blipFill>
        <p:spPr>
          <a:xfrm>
            <a:off x="2677856" y="2553292"/>
            <a:ext cx="6596444" cy="4157832"/>
          </a:xfrm>
          <a:prstGeom prst="rect">
            <a:avLst/>
          </a:prstGeom>
        </p:spPr>
      </p:pic>
      <p:sp>
        <p:nvSpPr>
          <p:cNvPr id="15" name="Title 1">
            <a:extLst>
              <a:ext uri="{FF2B5EF4-FFF2-40B4-BE49-F238E27FC236}">
                <a16:creationId xmlns:a16="http://schemas.microsoft.com/office/drawing/2014/main" id="{FFD0099E-0433-400E-9180-3AB6D1297AEA}"/>
              </a:ext>
            </a:extLst>
          </p:cNvPr>
          <p:cNvSpPr txBox="1">
            <a:spLocks/>
          </p:cNvSpPr>
          <p:nvPr/>
        </p:nvSpPr>
        <p:spPr>
          <a:xfrm>
            <a:off x="269823" y="399288"/>
            <a:ext cx="11083977" cy="9410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 </a:t>
            </a:r>
            <a:r>
              <a:rPr lang="en-US" altLang="zh-CN" sz="2500" b="1"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2500" b="1" dirty="0">
                <a:solidFill>
                  <a:srgbClr val="0070C0"/>
                </a:solidFill>
                <a:latin typeface="Tahoma" panose="020B0604030504040204" pitchFamily="34" charset="0"/>
                <a:ea typeface="Tahoma" panose="020B0604030504040204" pitchFamily="34" charset="0"/>
                <a:cs typeface="Tahoma" panose="020B0604030504040204" pitchFamily="34" charset="0"/>
              </a:rPr>
              <a:t>Zhu, M., Sari, A., &amp; Lee, M. M., 2018) </a:t>
            </a:r>
          </a:p>
        </p:txBody>
      </p:sp>
    </p:spTree>
    <p:extLst>
      <p:ext uri="{BB962C8B-B14F-4D97-AF65-F5344CB8AC3E}">
        <p14:creationId xmlns:p14="http://schemas.microsoft.com/office/powerpoint/2010/main" val="3007851297"/>
      </p:ext>
    </p:extLst>
  </p:cSld>
  <p:clrMapOvr>
    <a:masterClrMapping/>
  </p:clrMapOvr>
  <mc:AlternateContent xmlns:mc="http://schemas.openxmlformats.org/markup-compatibility/2006" xmlns:p14="http://schemas.microsoft.com/office/powerpoint/2010/main">
    <mc:Choice Requires="p14">
      <p:transition spd="slow" p14:dur="2000" advTm="15147"/>
    </mc:Choice>
    <mc:Fallback xmlns="">
      <p:transition spd="slow" advTm="1514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771526" y="1472439"/>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24</a:t>
            </a:fld>
            <a:endParaRPr lang="en-US"/>
          </a:p>
        </p:txBody>
      </p:sp>
      <p:sp>
        <p:nvSpPr>
          <p:cNvPr id="6" name="Content Placeholder 2">
            <a:extLst>
              <a:ext uri="{FF2B5EF4-FFF2-40B4-BE49-F238E27FC236}">
                <a16:creationId xmlns:a16="http://schemas.microsoft.com/office/drawing/2014/main" id="{7CA81BD6-7C9C-4CC4-81AB-636D5D828C6D}"/>
              </a:ext>
            </a:extLst>
          </p:cNvPr>
          <p:cNvSpPr>
            <a:spLocks noGrp="1"/>
          </p:cNvSpPr>
          <p:nvPr>
            <p:ph idx="1"/>
          </p:nvPr>
        </p:nvSpPr>
        <p:spPr>
          <a:xfrm>
            <a:off x="609600" y="1600200"/>
            <a:ext cx="10972800" cy="4876800"/>
          </a:xfrm>
        </p:spPr>
        <p:txBody>
          <a:bodyPr/>
          <a:lstStyle/>
          <a:p>
            <a:r>
              <a:rPr lang="en-US" b="1" dirty="0"/>
              <a:t>RQ1: What are the research methods researchers employed in empirical MOOC studies?</a:t>
            </a:r>
          </a:p>
          <a:p>
            <a:endParaRPr lang="en-US" b="1" dirty="0"/>
          </a:p>
        </p:txBody>
      </p:sp>
      <p:sp>
        <p:nvSpPr>
          <p:cNvPr id="15" name="Title 1">
            <a:extLst>
              <a:ext uri="{FF2B5EF4-FFF2-40B4-BE49-F238E27FC236}">
                <a16:creationId xmlns:a16="http://schemas.microsoft.com/office/drawing/2014/main" id="{FFD0099E-0433-400E-9180-3AB6D1297AEA}"/>
              </a:ext>
            </a:extLst>
          </p:cNvPr>
          <p:cNvSpPr txBox="1">
            <a:spLocks/>
          </p:cNvSpPr>
          <p:nvPr/>
        </p:nvSpPr>
        <p:spPr>
          <a:xfrm>
            <a:off x="269823" y="399288"/>
            <a:ext cx="11083977" cy="9410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 </a:t>
            </a:r>
            <a:r>
              <a:rPr lang="en-US" altLang="zh-CN" sz="2500" b="1"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2500" b="1" dirty="0">
                <a:solidFill>
                  <a:srgbClr val="0070C0"/>
                </a:solidFill>
                <a:latin typeface="Tahoma" panose="020B0604030504040204" pitchFamily="34" charset="0"/>
                <a:ea typeface="Tahoma" panose="020B0604030504040204" pitchFamily="34" charset="0"/>
                <a:cs typeface="Tahoma" panose="020B0604030504040204" pitchFamily="34" charset="0"/>
              </a:rPr>
              <a:t>Zhu, M., Sari, A., &amp; Lee, M. M., 2018) </a:t>
            </a:r>
          </a:p>
        </p:txBody>
      </p:sp>
      <p:pic>
        <p:nvPicPr>
          <p:cNvPr id="2" name="Picture 1">
            <a:extLst>
              <a:ext uri="{FF2B5EF4-FFF2-40B4-BE49-F238E27FC236}">
                <a16:creationId xmlns:a16="http://schemas.microsoft.com/office/drawing/2014/main" id="{6880310C-6F8E-4D65-85C6-AA7B1B589394}"/>
              </a:ext>
            </a:extLst>
          </p:cNvPr>
          <p:cNvPicPr>
            <a:picLocks noChangeAspect="1"/>
          </p:cNvPicPr>
          <p:nvPr/>
        </p:nvPicPr>
        <p:blipFill>
          <a:blip r:embed="rId3"/>
          <a:stretch>
            <a:fillRect/>
          </a:stretch>
        </p:blipFill>
        <p:spPr>
          <a:xfrm>
            <a:off x="2577766" y="2548543"/>
            <a:ext cx="7221513" cy="4143384"/>
          </a:xfrm>
          <a:prstGeom prst="rect">
            <a:avLst/>
          </a:prstGeom>
        </p:spPr>
      </p:pic>
    </p:spTree>
    <p:extLst>
      <p:ext uri="{BB962C8B-B14F-4D97-AF65-F5344CB8AC3E}">
        <p14:creationId xmlns:p14="http://schemas.microsoft.com/office/powerpoint/2010/main" val="4141149153"/>
      </p:ext>
    </p:extLst>
  </p:cSld>
  <p:clrMapOvr>
    <a:masterClrMapping/>
  </p:clrMapOvr>
  <mc:AlternateContent xmlns:mc="http://schemas.openxmlformats.org/markup-compatibility/2006" xmlns:p14="http://schemas.microsoft.com/office/powerpoint/2010/main">
    <mc:Choice Requires="p14">
      <p:transition spd="slow" p14:dur="2000" advTm="15147"/>
    </mc:Choice>
    <mc:Fallback xmlns="">
      <p:transition spd="slow" advTm="1514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771526" y="1472439"/>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25</a:t>
            </a:fld>
            <a:endParaRPr lang="en-US"/>
          </a:p>
        </p:txBody>
      </p:sp>
      <p:sp>
        <p:nvSpPr>
          <p:cNvPr id="6" name="Content Placeholder 2">
            <a:extLst>
              <a:ext uri="{FF2B5EF4-FFF2-40B4-BE49-F238E27FC236}">
                <a16:creationId xmlns:a16="http://schemas.microsoft.com/office/drawing/2014/main" id="{7CA81BD6-7C9C-4CC4-81AB-636D5D828C6D}"/>
              </a:ext>
            </a:extLst>
          </p:cNvPr>
          <p:cNvSpPr>
            <a:spLocks noGrp="1"/>
          </p:cNvSpPr>
          <p:nvPr>
            <p:ph idx="1"/>
          </p:nvPr>
        </p:nvSpPr>
        <p:spPr>
          <a:xfrm>
            <a:off x="609600" y="1600200"/>
            <a:ext cx="10972800" cy="4876800"/>
          </a:xfrm>
        </p:spPr>
        <p:txBody>
          <a:bodyPr/>
          <a:lstStyle/>
          <a:p>
            <a:r>
              <a:rPr lang="en-US" b="1" dirty="0"/>
              <a:t>RQ1: What are the research methods researchers employed in empirical MOOC studies?</a:t>
            </a:r>
          </a:p>
          <a:p>
            <a:endParaRPr lang="en-US" b="1" dirty="0"/>
          </a:p>
        </p:txBody>
      </p:sp>
      <p:sp>
        <p:nvSpPr>
          <p:cNvPr id="15" name="Title 1">
            <a:extLst>
              <a:ext uri="{FF2B5EF4-FFF2-40B4-BE49-F238E27FC236}">
                <a16:creationId xmlns:a16="http://schemas.microsoft.com/office/drawing/2014/main" id="{FFD0099E-0433-400E-9180-3AB6D1297AEA}"/>
              </a:ext>
            </a:extLst>
          </p:cNvPr>
          <p:cNvSpPr txBox="1">
            <a:spLocks/>
          </p:cNvSpPr>
          <p:nvPr/>
        </p:nvSpPr>
        <p:spPr>
          <a:xfrm>
            <a:off x="269823" y="399288"/>
            <a:ext cx="11083977" cy="9410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 </a:t>
            </a:r>
            <a:r>
              <a:rPr lang="en-US" altLang="zh-CN" sz="2500" b="1"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2500" b="1" dirty="0">
                <a:solidFill>
                  <a:srgbClr val="0070C0"/>
                </a:solidFill>
                <a:latin typeface="Tahoma" panose="020B0604030504040204" pitchFamily="34" charset="0"/>
                <a:ea typeface="Tahoma" panose="020B0604030504040204" pitchFamily="34" charset="0"/>
                <a:cs typeface="Tahoma" panose="020B0604030504040204" pitchFamily="34" charset="0"/>
              </a:rPr>
              <a:t>Zhu, M., Sari, A., &amp; Lee, M. M., 2018) </a:t>
            </a:r>
          </a:p>
        </p:txBody>
      </p:sp>
      <p:pic>
        <p:nvPicPr>
          <p:cNvPr id="3" name="Picture 2">
            <a:extLst>
              <a:ext uri="{FF2B5EF4-FFF2-40B4-BE49-F238E27FC236}">
                <a16:creationId xmlns:a16="http://schemas.microsoft.com/office/drawing/2014/main" id="{60317746-EE90-4B36-8C5F-8F38CB06FC57}"/>
              </a:ext>
            </a:extLst>
          </p:cNvPr>
          <p:cNvPicPr>
            <a:picLocks noChangeAspect="1"/>
          </p:cNvPicPr>
          <p:nvPr/>
        </p:nvPicPr>
        <p:blipFill>
          <a:blip r:embed="rId3"/>
          <a:stretch>
            <a:fillRect/>
          </a:stretch>
        </p:blipFill>
        <p:spPr>
          <a:xfrm>
            <a:off x="2403851" y="2451338"/>
            <a:ext cx="7414706" cy="4436885"/>
          </a:xfrm>
          <a:prstGeom prst="rect">
            <a:avLst/>
          </a:prstGeom>
        </p:spPr>
      </p:pic>
    </p:spTree>
    <p:extLst>
      <p:ext uri="{BB962C8B-B14F-4D97-AF65-F5344CB8AC3E}">
        <p14:creationId xmlns:p14="http://schemas.microsoft.com/office/powerpoint/2010/main" val="359857510"/>
      </p:ext>
    </p:extLst>
  </p:cSld>
  <p:clrMapOvr>
    <a:masterClrMapping/>
  </p:clrMapOvr>
  <mc:AlternateContent xmlns:mc="http://schemas.openxmlformats.org/markup-compatibility/2006" xmlns:p14="http://schemas.microsoft.com/office/powerpoint/2010/main">
    <mc:Choice Requires="p14">
      <p:transition spd="slow" p14:dur="2000" advTm="15147"/>
    </mc:Choice>
    <mc:Fallback xmlns="">
      <p:transition spd="slow" advTm="1514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23" y="399288"/>
            <a:ext cx="11083977" cy="941015"/>
          </a:xfrm>
        </p:spPr>
        <p:txBody>
          <a:bodyPr>
            <a:normAutofit/>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 </a:t>
            </a:r>
            <a:r>
              <a:rPr lang="en-US" altLang="zh-CN" sz="2400" b="1"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Zhu, M., Sari, A., &amp; Lee, M. M., 2018) </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26</a:t>
            </a:fld>
            <a:endParaRPr lang="en-US"/>
          </a:p>
        </p:txBody>
      </p:sp>
      <p:graphicFrame>
        <p:nvGraphicFramePr>
          <p:cNvPr id="7" name="Chart 6"/>
          <p:cNvGraphicFramePr/>
          <p:nvPr>
            <p:extLst>
              <p:ext uri="{D42A27DB-BD31-4B8C-83A1-F6EECF244321}">
                <p14:modId xmlns:p14="http://schemas.microsoft.com/office/powerpoint/2010/main" val="2164615245"/>
              </p:ext>
            </p:extLst>
          </p:nvPr>
        </p:nvGraphicFramePr>
        <p:xfrm>
          <a:off x="683965" y="2277389"/>
          <a:ext cx="11052669" cy="431436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197917" y="6068533"/>
            <a:ext cx="6109008" cy="523220"/>
          </a:xfrm>
          <a:prstGeom prst="rect">
            <a:avLst/>
          </a:prstGeom>
          <a:noFill/>
        </p:spPr>
        <p:txBody>
          <a:bodyPr wrap="square" rtlCol="0">
            <a:spAutoFit/>
          </a:bodyPr>
          <a:lstStyle/>
          <a:p>
            <a:r>
              <a:rPr lang="en-US" sz="1400" b="1" dirty="0">
                <a:latin typeface="Tahoma" panose="020B0604030504040204" pitchFamily="34" charset="0"/>
                <a:ea typeface="Tahoma" panose="020B0604030504040204" pitchFamily="34" charset="0"/>
                <a:cs typeface="Tahoma" panose="020B0604030504040204" pitchFamily="34" charset="0"/>
              </a:rPr>
              <a:t>Primary/general focus of MOOC delivery  (out of 146 studies)</a:t>
            </a:r>
          </a:p>
          <a:p>
            <a:r>
              <a:rPr lang="en-US" sz="1400" b="1" dirty="0">
                <a:latin typeface="Tahoma" panose="020B0604030504040204" pitchFamily="34" charset="0"/>
                <a:ea typeface="Tahoma" panose="020B0604030504040204" pitchFamily="34" charset="0"/>
                <a:cs typeface="Tahoma" panose="020B0604030504040204" pitchFamily="34" charset="0"/>
              </a:rPr>
              <a:t>(note: some studies have more than one area of focus) </a:t>
            </a:r>
          </a:p>
        </p:txBody>
      </p:sp>
      <p:sp>
        <p:nvSpPr>
          <p:cNvPr id="8" name="Content Placeholder 2">
            <a:extLst>
              <a:ext uri="{FF2B5EF4-FFF2-40B4-BE49-F238E27FC236}">
                <a16:creationId xmlns:a16="http://schemas.microsoft.com/office/drawing/2014/main" id="{7A5A179E-1B5C-4A9F-9D68-2F3481184BA7}"/>
              </a:ext>
            </a:extLst>
          </p:cNvPr>
          <p:cNvSpPr>
            <a:spLocks noGrp="1"/>
          </p:cNvSpPr>
          <p:nvPr>
            <p:ph idx="1"/>
          </p:nvPr>
        </p:nvSpPr>
        <p:spPr>
          <a:xfrm>
            <a:off x="457200" y="1600200"/>
            <a:ext cx="8554720" cy="4876800"/>
          </a:xfrm>
        </p:spPr>
        <p:txBody>
          <a:bodyPr/>
          <a:lstStyle/>
          <a:p>
            <a:r>
              <a:rPr lang="en-US" b="1" dirty="0"/>
              <a:t>RQ2: What are the research focuses in MOOC studies?</a:t>
            </a:r>
          </a:p>
        </p:txBody>
      </p:sp>
    </p:spTree>
    <p:extLst>
      <p:ext uri="{BB962C8B-B14F-4D97-AF65-F5344CB8AC3E}">
        <p14:creationId xmlns:p14="http://schemas.microsoft.com/office/powerpoint/2010/main" val="2548892235"/>
      </p:ext>
    </p:extLst>
  </p:cSld>
  <p:clrMapOvr>
    <a:masterClrMapping/>
  </p:clrMapOvr>
  <mc:AlternateContent xmlns:mc="http://schemas.openxmlformats.org/markup-compatibility/2006" xmlns:p14="http://schemas.microsoft.com/office/powerpoint/2010/main">
    <mc:Choice Requires="p14">
      <p:transition spd="slow" p14:dur="2000" advTm="15147"/>
    </mc:Choice>
    <mc:Fallback xmlns="">
      <p:transition spd="slow" advTm="1514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744200" cy="1070737"/>
          </a:xfrm>
        </p:spPr>
        <p:txBody>
          <a:bodyPr>
            <a:normAutofit/>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 </a:t>
            </a:r>
            <a:r>
              <a:rPr lang="en-US" altLang="zh-CN" sz="2400" b="1"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Zhu, M., Sari, A., &amp; Lee, M. M., 2018) </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27</a:t>
            </a:fld>
            <a:endParaRPr lang="en-US"/>
          </a:p>
        </p:txBody>
      </p:sp>
      <p:graphicFrame>
        <p:nvGraphicFramePr>
          <p:cNvPr id="6" name="Table 5"/>
          <p:cNvGraphicFramePr>
            <a:graphicFrameLocks noGrp="1"/>
          </p:cNvGraphicFramePr>
          <p:nvPr>
            <p:extLst/>
          </p:nvPr>
        </p:nvGraphicFramePr>
        <p:xfrm>
          <a:off x="1647670" y="2249505"/>
          <a:ext cx="8935385" cy="3772506"/>
        </p:xfrm>
        <a:graphic>
          <a:graphicData uri="http://schemas.openxmlformats.org/drawingml/2006/table">
            <a:tbl>
              <a:tblPr firstRow="1" firstCol="1" bandRow="1">
                <a:tableStyleId>{7E9639D4-E3E2-4D34-9284-5A2195B3D0D7}</a:tableStyleId>
              </a:tblPr>
              <a:tblGrid>
                <a:gridCol w="2564566">
                  <a:extLst>
                    <a:ext uri="{9D8B030D-6E8A-4147-A177-3AD203B41FA5}">
                      <a16:colId xmlns:a16="http://schemas.microsoft.com/office/drawing/2014/main" val="20000"/>
                    </a:ext>
                  </a:extLst>
                </a:gridCol>
                <a:gridCol w="1902091">
                  <a:extLst>
                    <a:ext uri="{9D8B030D-6E8A-4147-A177-3AD203B41FA5}">
                      <a16:colId xmlns:a16="http://schemas.microsoft.com/office/drawing/2014/main" val="20001"/>
                    </a:ext>
                  </a:extLst>
                </a:gridCol>
                <a:gridCol w="2234364">
                  <a:extLst>
                    <a:ext uri="{9D8B030D-6E8A-4147-A177-3AD203B41FA5}">
                      <a16:colId xmlns:a16="http://schemas.microsoft.com/office/drawing/2014/main" val="20002"/>
                    </a:ext>
                  </a:extLst>
                </a:gridCol>
                <a:gridCol w="2234364">
                  <a:extLst>
                    <a:ext uri="{9D8B030D-6E8A-4147-A177-3AD203B41FA5}">
                      <a16:colId xmlns:a16="http://schemas.microsoft.com/office/drawing/2014/main" val="20003"/>
                    </a:ext>
                  </a:extLst>
                </a:gridCol>
              </a:tblGrid>
              <a:tr h="659206">
                <a:tc>
                  <a:txBody>
                    <a:bodyPr/>
                    <a:lstStyle/>
                    <a:p>
                      <a:pPr marL="0" marR="0">
                        <a:lnSpc>
                          <a:spcPct val="200000"/>
                        </a:lnSpc>
                        <a:spcBef>
                          <a:spcPts val="0"/>
                        </a:spcBef>
                        <a:spcAft>
                          <a:spcPts val="0"/>
                        </a:spcAft>
                      </a:pPr>
                      <a:r>
                        <a:rPr lang="en-US" sz="2000" dirty="0">
                          <a:effectLst/>
                        </a:rPr>
                        <a:t> </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Quantitative </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dirty="0">
                          <a:effectLst/>
                        </a:rPr>
                        <a:t>Qualitative </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Mixed methods</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0"/>
                  </a:ext>
                </a:extLst>
              </a:tr>
              <a:tr h="659206">
                <a:tc>
                  <a:txBody>
                    <a:bodyPr/>
                    <a:lstStyle/>
                    <a:p>
                      <a:pPr marL="0" marR="0">
                        <a:lnSpc>
                          <a:spcPct val="200000"/>
                        </a:lnSpc>
                        <a:spcBef>
                          <a:spcPts val="0"/>
                        </a:spcBef>
                        <a:spcAft>
                          <a:spcPts val="0"/>
                        </a:spcAft>
                      </a:pPr>
                      <a:r>
                        <a:rPr lang="en-US" sz="2000" dirty="0">
                          <a:effectLst/>
                        </a:rPr>
                        <a:t>Student-focused</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39</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9</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26</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1"/>
                  </a:ext>
                </a:extLst>
              </a:tr>
              <a:tr h="659206">
                <a:tc>
                  <a:txBody>
                    <a:bodyPr/>
                    <a:lstStyle/>
                    <a:p>
                      <a:pPr marL="0" marR="0">
                        <a:lnSpc>
                          <a:spcPct val="200000"/>
                        </a:lnSpc>
                        <a:spcBef>
                          <a:spcPts val="0"/>
                        </a:spcBef>
                        <a:spcAft>
                          <a:spcPts val="0"/>
                        </a:spcAft>
                      </a:pPr>
                      <a:r>
                        <a:rPr lang="en-US" sz="2000" dirty="0">
                          <a:effectLst/>
                        </a:rPr>
                        <a:t>Design-focused</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19</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12</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17</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2"/>
                  </a:ext>
                </a:extLst>
              </a:tr>
              <a:tr h="779592">
                <a:tc>
                  <a:txBody>
                    <a:bodyPr/>
                    <a:lstStyle/>
                    <a:p>
                      <a:pPr marL="0" marR="0">
                        <a:lnSpc>
                          <a:spcPct val="200000"/>
                        </a:lnSpc>
                        <a:spcBef>
                          <a:spcPts val="0"/>
                        </a:spcBef>
                        <a:spcAft>
                          <a:spcPts val="0"/>
                        </a:spcAft>
                      </a:pPr>
                      <a:r>
                        <a:rPr lang="en-US" sz="2000" dirty="0">
                          <a:effectLst/>
                        </a:rPr>
                        <a:t>Context and impact</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dirty="0">
                          <a:effectLst/>
                        </a:rPr>
                        <a:t>9</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6</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5</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3"/>
                  </a:ext>
                </a:extLst>
              </a:tr>
              <a:tr h="1015296">
                <a:tc>
                  <a:txBody>
                    <a:bodyPr/>
                    <a:lstStyle/>
                    <a:p>
                      <a:pPr marL="0" marR="0">
                        <a:lnSpc>
                          <a:spcPct val="200000"/>
                        </a:lnSpc>
                        <a:spcBef>
                          <a:spcPts val="0"/>
                        </a:spcBef>
                        <a:spcAft>
                          <a:spcPts val="0"/>
                        </a:spcAft>
                      </a:pPr>
                      <a:r>
                        <a:rPr lang="en-US" sz="2000" dirty="0">
                          <a:effectLst/>
                        </a:rPr>
                        <a:t>Instructor-focused</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0</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3</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dirty="0">
                          <a:effectLst/>
                        </a:rPr>
                        <a:t>2</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4"/>
                  </a:ext>
                </a:extLst>
              </a:tr>
            </a:tbl>
          </a:graphicData>
        </a:graphic>
      </p:graphicFrame>
      <p:sp>
        <p:nvSpPr>
          <p:cNvPr id="9" name="Rectangle 8"/>
          <p:cNvSpPr/>
          <p:nvPr/>
        </p:nvSpPr>
        <p:spPr>
          <a:xfrm>
            <a:off x="838201" y="1560541"/>
            <a:ext cx="10515600" cy="1274195"/>
          </a:xfrm>
          <a:prstGeom prst="rect">
            <a:avLst/>
          </a:prstGeom>
        </p:spPr>
        <p:txBody>
          <a:bodyPr wrap="square">
            <a:spAutoFit/>
          </a:bodyPr>
          <a:lstStyle/>
          <a:p>
            <a:pPr algn="ctr">
              <a:lnSpc>
                <a:spcPct val="160000"/>
              </a:lnSpc>
            </a:pPr>
            <a:r>
              <a:rPr lang="en-US" sz="2400" b="1" dirty="0">
                <a:latin typeface="Tahoma" panose="020B0604030504040204" pitchFamily="34" charset="0"/>
                <a:ea typeface="Tahoma" panose="020B0604030504040204" pitchFamily="34" charset="0"/>
                <a:cs typeface="Tahoma" panose="020B0604030504040204" pitchFamily="34" charset="0"/>
              </a:rPr>
              <a:t>Research methods used in each research topic (out of 146 studies)</a:t>
            </a:r>
          </a:p>
          <a:p>
            <a:pPr algn="ctr">
              <a:lnSpc>
                <a:spcPct val="16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51791082"/>
      </p:ext>
    </p:extLst>
  </p:cSld>
  <p:clrMapOvr>
    <a:masterClrMapping/>
  </p:clrMapOvr>
  <mc:AlternateContent xmlns:mc="http://schemas.openxmlformats.org/markup-compatibility/2006" xmlns:p14="http://schemas.microsoft.com/office/powerpoint/2010/main">
    <mc:Choice Requires="p14">
      <p:transition spd="slow" p14:dur="2000" advTm="15331"/>
    </mc:Choice>
    <mc:Fallback xmlns="">
      <p:transition spd="slow" advTm="1533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2029" y="528810"/>
            <a:ext cx="10862630" cy="1123721"/>
          </a:xfrm>
        </p:spPr>
        <p:txBody>
          <a:bodyPr>
            <a:normAutofit fontScale="90000"/>
          </a:bodyPr>
          <a:lstStyle/>
          <a:p>
            <a:pPr algn="ctr"/>
            <a:r>
              <a:rPr lang="en-US" b="1" dirty="0">
                <a:latin typeface="Tahoma" panose="020B0604030504040204" pitchFamily="34" charset="0"/>
                <a:ea typeface="Tahoma" panose="020B0604030504040204" pitchFamily="34" charset="0"/>
                <a:cs typeface="Tahoma" panose="020B0604030504040204" pitchFamily="34" charset="0"/>
              </a:rPr>
              <a:t>Specific Focus of MOOC Research</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(2014-2016)</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2809" y="1839816"/>
            <a:ext cx="8781070" cy="5018184"/>
          </a:xfrm>
          <a:prstGeom prst="rect">
            <a:avLst/>
          </a:prstGeom>
        </p:spPr>
      </p:pic>
    </p:spTree>
    <p:extLst>
      <p:ext uri="{BB962C8B-B14F-4D97-AF65-F5344CB8AC3E}">
        <p14:creationId xmlns:p14="http://schemas.microsoft.com/office/powerpoint/2010/main" val="2953819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744200" cy="1070737"/>
          </a:xfrm>
        </p:spPr>
        <p:txBody>
          <a:bodyPr>
            <a:normAutofit/>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 </a:t>
            </a:r>
            <a:r>
              <a:rPr lang="en-US" altLang="zh-CN" sz="2400" b="1"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Zhu, M., Sari, A., &amp; Lee, M. M., 2018) </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29</a:t>
            </a:fld>
            <a:endParaRPr lang="en-US"/>
          </a:p>
        </p:txBody>
      </p:sp>
      <p:sp>
        <p:nvSpPr>
          <p:cNvPr id="7" name="Content Placeholder 2">
            <a:extLst>
              <a:ext uri="{FF2B5EF4-FFF2-40B4-BE49-F238E27FC236}">
                <a16:creationId xmlns:a16="http://schemas.microsoft.com/office/drawing/2014/main" id="{5752C7F1-8478-474E-8F91-D714F9914F06}"/>
              </a:ext>
            </a:extLst>
          </p:cNvPr>
          <p:cNvSpPr>
            <a:spLocks noGrp="1"/>
          </p:cNvSpPr>
          <p:nvPr>
            <p:ph idx="1"/>
          </p:nvPr>
        </p:nvSpPr>
        <p:spPr>
          <a:xfrm>
            <a:off x="457199" y="1600200"/>
            <a:ext cx="11442357" cy="4876800"/>
          </a:xfrm>
        </p:spPr>
        <p:txBody>
          <a:bodyPr/>
          <a:lstStyle/>
          <a:p>
            <a:r>
              <a:rPr lang="en-US" b="1" dirty="0"/>
              <a:t>RQ3: How are researchers of empirical MOOC studies geographically distributed?</a:t>
            </a:r>
          </a:p>
        </p:txBody>
      </p:sp>
      <p:pic>
        <p:nvPicPr>
          <p:cNvPr id="3" name="Picture 2">
            <a:extLst>
              <a:ext uri="{FF2B5EF4-FFF2-40B4-BE49-F238E27FC236}">
                <a16:creationId xmlns:a16="http://schemas.microsoft.com/office/drawing/2014/main" id="{83B3DED4-7EDF-4EBC-BF07-719F043A94E4}"/>
              </a:ext>
            </a:extLst>
          </p:cNvPr>
          <p:cNvPicPr>
            <a:picLocks noChangeAspect="1"/>
          </p:cNvPicPr>
          <p:nvPr/>
        </p:nvPicPr>
        <p:blipFill>
          <a:blip r:embed="rId3"/>
          <a:stretch>
            <a:fillRect/>
          </a:stretch>
        </p:blipFill>
        <p:spPr>
          <a:xfrm>
            <a:off x="2719266" y="2304771"/>
            <a:ext cx="7598628" cy="4537697"/>
          </a:xfrm>
          <a:prstGeom prst="rect">
            <a:avLst/>
          </a:prstGeom>
        </p:spPr>
      </p:pic>
    </p:spTree>
    <p:extLst>
      <p:ext uri="{BB962C8B-B14F-4D97-AF65-F5344CB8AC3E}">
        <p14:creationId xmlns:p14="http://schemas.microsoft.com/office/powerpoint/2010/main" val="622889162"/>
      </p:ext>
    </p:extLst>
  </p:cSld>
  <p:clrMapOvr>
    <a:masterClrMapping/>
  </p:clrMapOvr>
  <mc:AlternateContent xmlns:mc="http://schemas.openxmlformats.org/markup-compatibility/2006" xmlns:p14="http://schemas.microsoft.com/office/powerpoint/2010/main">
    <mc:Choice Requires="p14">
      <p:transition spd="slow" p14:dur="2000" advTm="15331"/>
    </mc:Choice>
    <mc:Fallback xmlns="">
      <p:transition spd="slow" advTm="1533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30506"/>
            <a:ext cx="10947094" cy="2677099"/>
          </a:xfrm>
        </p:spPr>
        <p:txBody>
          <a:bodyPr>
            <a:normAutofit/>
          </a:bodyPr>
          <a:lstStyle/>
          <a:p>
            <a:pPr algn="ct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October 2015</a:t>
            </a:r>
            <a:br>
              <a:rPr lang="en-US" sz="20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Predictors of Retention and Achievement in a Massive Open Online Course</a:t>
            </a:r>
            <a:br>
              <a:rPr lang="en-US" sz="3600" b="1" dirty="0">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Greene, Oswald, &amp; </a:t>
            </a:r>
            <a:r>
              <a:rPr lang="en-US" sz="2400" b="1" dirty="0" err="1">
                <a:latin typeface="Tahoma" panose="020B0604030504040204" pitchFamily="34" charset="0"/>
                <a:ea typeface="Tahoma" panose="020B0604030504040204" pitchFamily="34" charset="0"/>
                <a:cs typeface="Tahoma" panose="020B0604030504040204" pitchFamily="34" charset="0"/>
              </a:rPr>
              <a:t>Pomerantz</a:t>
            </a:r>
            <a:r>
              <a:rPr lang="en-US" sz="2400" b="1" dirty="0">
                <a:latin typeface="Tahoma" panose="020B0604030504040204" pitchFamily="34" charset="0"/>
                <a:ea typeface="Tahoma" panose="020B0604030504040204" pitchFamily="34" charset="0"/>
                <a:cs typeface="Tahoma" panose="020B0604030504040204" pitchFamily="34" charset="0"/>
              </a:rPr>
              <a:t>, American Educational Research Journal, </a:t>
            </a:r>
            <a:r>
              <a:rPr lang="en-US" sz="2400" b="1" i="1" dirty="0">
                <a:latin typeface="Tahoma" panose="020B0604030504040204" pitchFamily="34" charset="0"/>
                <a:ea typeface="Tahoma" panose="020B0604030504040204" pitchFamily="34" charset="0"/>
                <a:cs typeface="Tahoma" panose="020B0604030504040204" pitchFamily="34" charset="0"/>
              </a:rPr>
              <a:t>52</a:t>
            </a:r>
            <a:r>
              <a:rPr lang="en-US" sz="2400" b="1" dirty="0">
                <a:latin typeface="Tahoma" panose="020B0604030504040204" pitchFamily="34" charset="0"/>
                <a:ea typeface="Tahoma" panose="020B0604030504040204" pitchFamily="34" charset="0"/>
                <a:cs typeface="Tahoma" panose="020B0604030504040204" pitchFamily="34" charset="0"/>
              </a:rPr>
              <a:t>(5), 925-955.</a:t>
            </a:r>
            <a:br>
              <a:rPr lang="en-US" sz="2400" b="1" dirty="0">
                <a:latin typeface="Tahoma" panose="020B0604030504040204" pitchFamily="34" charset="0"/>
                <a:ea typeface="Tahoma" panose="020B0604030504040204" pitchFamily="34" charset="0"/>
                <a:cs typeface="Tahoma" panose="020B0604030504040204" pitchFamily="34" charset="0"/>
              </a:rPr>
            </a:br>
            <a:r>
              <a:rPr lang="en-US" sz="1100" b="1" dirty="0">
                <a:latin typeface="Tahoma" panose="020B0604030504040204" pitchFamily="34" charset="0"/>
                <a:ea typeface="Tahoma" panose="020B0604030504040204" pitchFamily="34" charset="0"/>
                <a:cs typeface="Tahoma" panose="020B0604030504040204" pitchFamily="34" charset="0"/>
                <a:hlinkClick r:id="rId2"/>
              </a:rPr>
              <a:t>http://aer.sagepub.com/content/early/2015/05/08/0002831215584621</a:t>
            </a:r>
            <a:r>
              <a:rPr lang="en-US" sz="1100" b="1" dirty="0">
                <a:latin typeface="Tahoma" panose="020B0604030504040204" pitchFamily="34" charset="0"/>
                <a:ea typeface="Tahoma" panose="020B0604030504040204" pitchFamily="34" charset="0"/>
                <a:cs typeface="Tahoma" panose="020B0604030504040204" pitchFamily="34" charset="0"/>
              </a:rPr>
              <a:t> </a:t>
            </a:r>
            <a:endParaRPr lang="en-US" sz="1000" b="1"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a:xfrm>
            <a:off x="609599" y="3007605"/>
            <a:ext cx="11090313" cy="3118558"/>
          </a:xfrm>
        </p:spPr>
        <p:txBody>
          <a:bodyPr>
            <a:normAutofit/>
          </a:bodyPr>
          <a:lstStyle/>
          <a:p>
            <a:pPr marL="0" indent="0">
              <a:lnSpc>
                <a:spcPct val="12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“If MOOCs are to fulfill their promise as a way of providing all learners with opportunities to obtain education at a low cost, much more research is needed regarding how to engage these students and help them to be successful in these environments.” (p. 952)</a:t>
            </a:r>
          </a:p>
        </p:txBody>
      </p:sp>
      <p:sp>
        <p:nvSpPr>
          <p:cNvPr id="4" name="Slide Number Placeholder 3">
            <a:extLst>
              <a:ext uri="{FF2B5EF4-FFF2-40B4-BE49-F238E27FC236}">
                <a16:creationId xmlns:a16="http://schemas.microsoft.com/office/drawing/2014/main" id="{998074E5-188C-4317-9784-D810F40135FD}"/>
              </a:ext>
            </a:extLst>
          </p:cNvPr>
          <p:cNvSpPr>
            <a:spLocks noGrp="1"/>
          </p:cNvSpPr>
          <p:nvPr>
            <p:ph type="sldNum" sz="quarter" idx="12"/>
          </p:nvPr>
        </p:nvSpPr>
        <p:spPr>
          <a:xfrm>
            <a:off x="8610600" y="6356350"/>
            <a:ext cx="2743200" cy="365125"/>
          </a:xfrm>
        </p:spPr>
        <p:txBody>
          <a:bodyPr/>
          <a:lstStyle/>
          <a:p>
            <a:fld id="{EAD0547C-D32D-4A6F-8C9C-67D434304BD9}" type="slidenum">
              <a:rPr lang="en-US" smtClean="0"/>
              <a:t>3</a:t>
            </a:fld>
            <a:endParaRPr lang="en-US"/>
          </a:p>
        </p:txBody>
      </p:sp>
    </p:spTree>
    <p:extLst>
      <p:ext uri="{BB962C8B-B14F-4D97-AF65-F5344CB8AC3E}">
        <p14:creationId xmlns:p14="http://schemas.microsoft.com/office/powerpoint/2010/main" val="4084825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744200" cy="1070737"/>
          </a:xfrm>
        </p:spPr>
        <p:txBody>
          <a:bodyPr>
            <a:normAutofit/>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 </a:t>
            </a:r>
            <a:r>
              <a:rPr lang="en-US" altLang="zh-CN" sz="2400" b="1"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Zhu, M., Sari, A., &amp; Lee, M. M., 2018) </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30</a:t>
            </a:fld>
            <a:endParaRPr lang="en-US"/>
          </a:p>
        </p:txBody>
      </p:sp>
      <p:pic>
        <p:nvPicPr>
          <p:cNvPr id="6" name="Picture 5">
            <a:extLst>
              <a:ext uri="{FF2B5EF4-FFF2-40B4-BE49-F238E27FC236}">
                <a16:creationId xmlns:a16="http://schemas.microsoft.com/office/drawing/2014/main" id="{105EA39F-75AA-492B-A8F8-854411D925A7}"/>
              </a:ext>
            </a:extLst>
          </p:cNvPr>
          <p:cNvPicPr>
            <a:picLocks noChangeAspect="1"/>
          </p:cNvPicPr>
          <p:nvPr/>
        </p:nvPicPr>
        <p:blipFill>
          <a:blip r:embed="rId3"/>
          <a:stretch>
            <a:fillRect/>
          </a:stretch>
        </p:blipFill>
        <p:spPr>
          <a:xfrm>
            <a:off x="2448046" y="1642682"/>
            <a:ext cx="8019573" cy="5215318"/>
          </a:xfrm>
          <a:prstGeom prst="rect">
            <a:avLst/>
          </a:prstGeom>
        </p:spPr>
      </p:pic>
    </p:spTree>
    <p:extLst>
      <p:ext uri="{BB962C8B-B14F-4D97-AF65-F5344CB8AC3E}">
        <p14:creationId xmlns:p14="http://schemas.microsoft.com/office/powerpoint/2010/main" val="4007405398"/>
      </p:ext>
    </p:extLst>
  </p:cSld>
  <p:clrMapOvr>
    <a:masterClrMapping/>
  </p:clrMapOvr>
  <mc:AlternateContent xmlns:mc="http://schemas.openxmlformats.org/markup-compatibility/2006" xmlns:p14="http://schemas.microsoft.com/office/powerpoint/2010/main">
    <mc:Choice Requires="p14">
      <p:transition spd="slow" p14:dur="2000" advTm="15331"/>
    </mc:Choice>
    <mc:Fallback xmlns="">
      <p:transition spd="slow" advTm="1533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normAutofit fontScale="90000"/>
          </a:bodyPr>
          <a:lstStyle/>
          <a:p>
            <a:pPr algn="ct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MOOC Study #2: Looking Forward</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547C-D32D-4A6F-8C9C-67D434304BD9}" type="slidenum">
              <a:rPr kumimoji="0" lang="en-US" sz="2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2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p:cNvSpPr/>
          <p:nvPr/>
        </p:nvSpPr>
        <p:spPr>
          <a:xfrm>
            <a:off x="943897" y="2967335"/>
            <a:ext cx="820010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C69CE7C0-1C75-4FB9-80FA-4C49B28D4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627" y="3145801"/>
            <a:ext cx="9172746" cy="3698979"/>
          </a:xfrm>
          <a:prstGeom prst="rect">
            <a:avLst/>
          </a:prstGeom>
        </p:spPr>
      </p:pic>
      <p:sp>
        <p:nvSpPr>
          <p:cNvPr id="3" name="Rectangle 2">
            <a:extLst>
              <a:ext uri="{FF2B5EF4-FFF2-40B4-BE49-F238E27FC236}">
                <a16:creationId xmlns:a16="http://schemas.microsoft.com/office/drawing/2014/main" id="{AB727889-A598-4743-9ECF-CDF667F07DD3}"/>
              </a:ext>
            </a:extLst>
          </p:cNvPr>
          <p:cNvSpPr/>
          <p:nvPr/>
        </p:nvSpPr>
        <p:spPr>
          <a:xfrm>
            <a:off x="1383957" y="1381768"/>
            <a:ext cx="9524998" cy="1477328"/>
          </a:xfrm>
          <a:prstGeom prst="rect">
            <a:avLst/>
          </a:prstGeom>
        </p:spPr>
        <p:txBody>
          <a:bodyPr wrap="square">
            <a:spAutoFit/>
          </a:bodyPr>
          <a:lstStyle/>
          <a:p>
            <a:pPr algn="ctr">
              <a:lnSpc>
                <a:spcPct val="150000"/>
              </a:lnSpc>
            </a:pPr>
            <a:r>
              <a:rPr lang="en-US" sz="2000" b="1" dirty="0">
                <a:latin typeface="Tahoma" panose="020B0604030504040204" pitchFamily="34" charset="0"/>
                <a:ea typeface="Tahoma" panose="020B0604030504040204" pitchFamily="34" charset="0"/>
                <a:cs typeface="Tahoma" panose="020B0604030504040204" pitchFamily="34" charset="0"/>
              </a:rPr>
              <a:t>MOOC Instructor Experiences and Pedagogical Choices:</a:t>
            </a:r>
          </a:p>
          <a:p>
            <a:pPr algn="ctr">
              <a:lnSpc>
                <a:spcPct val="150000"/>
              </a:lnSpc>
            </a:pPr>
            <a:r>
              <a:rPr lang="en-US" sz="2000" b="1" dirty="0">
                <a:latin typeface="Tahoma" panose="020B0604030504040204" pitchFamily="34" charset="0"/>
                <a:ea typeface="Tahoma" panose="020B0604030504040204" pitchFamily="34" charset="0"/>
                <a:cs typeface="Tahoma" panose="020B0604030504040204" pitchFamily="34" charset="0"/>
              </a:rPr>
              <a:t>Documenting Key Instructional Design Considerations and Challenges</a:t>
            </a:r>
          </a:p>
          <a:p>
            <a:pPr algn="ctr">
              <a:lnSpc>
                <a:spcPct val="150000"/>
              </a:lnSpc>
            </a:pP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Zhu, Bonk, &amp; Sari (manuscript in review)</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9671870"/>
      </p:ext>
    </p:extLst>
  </p:cSld>
  <p:clrMapOvr>
    <a:masterClrMapping/>
  </p:clrMapOvr>
  <mc:AlternateContent xmlns:mc="http://schemas.openxmlformats.org/markup-compatibility/2006" xmlns:p14="http://schemas.microsoft.com/office/powerpoint/2010/main">
    <mc:Choice Requires="p14">
      <p:transition spd="slow" p14:dur="2000" advTm="72939"/>
    </mc:Choice>
    <mc:Fallback xmlns="">
      <p:transition spd="slow" advTm="7293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Research Background</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04664" y="1679579"/>
            <a:ext cx="11067296" cy="4968552"/>
          </a:xfrm>
        </p:spPr>
        <p:txBody>
          <a:bodyPr>
            <a:normAutofit fontScale="92500" lnSpcReduction="20000"/>
          </a:bodyPr>
          <a:lstStyle/>
          <a:p>
            <a:pPr lvl="1">
              <a:lnSpc>
                <a:spcPct val="170000"/>
              </a:lnSpc>
            </a:pPr>
            <a:r>
              <a:rPr lang="en-US" b="1" dirty="0">
                <a:latin typeface="Tahoma" panose="020B0604030504040204" pitchFamily="34" charset="0"/>
                <a:ea typeface="Tahoma" panose="020B0604030504040204" pitchFamily="34" charset="0"/>
                <a:cs typeface="Tahoma" panose="020B0604030504040204" pitchFamily="34" charset="0"/>
              </a:rPr>
              <a:t>MOOCs can be beneficial to both learners and instructors (Hew &amp; Cheung, 2014)</a:t>
            </a:r>
          </a:p>
          <a:p>
            <a:pPr lvl="1">
              <a:lnSpc>
                <a:spcPct val="170000"/>
              </a:lnSpc>
            </a:pPr>
            <a:r>
              <a:rPr lang="en-US" b="1" dirty="0">
                <a:latin typeface="Tahoma" panose="020B0604030504040204" pitchFamily="34" charset="0"/>
                <a:ea typeface="Tahoma" panose="020B0604030504040204" pitchFamily="34" charset="0"/>
                <a:cs typeface="Tahoma" panose="020B0604030504040204" pitchFamily="34" charset="0"/>
              </a:rPr>
              <a:t>Instructional design is critical for online learning (MOOC) (Johnson &amp; Aragon, 2003; Phipps &amp; </a:t>
            </a:r>
            <a:r>
              <a:rPr lang="en-US" b="1" dirty="0" err="1">
                <a:latin typeface="Tahoma" panose="020B0604030504040204" pitchFamily="34" charset="0"/>
                <a:ea typeface="Tahoma" panose="020B0604030504040204" pitchFamily="34" charset="0"/>
                <a:cs typeface="Tahoma" panose="020B0604030504040204" pitchFamily="34" charset="0"/>
              </a:rPr>
              <a:t>Merisotis</a:t>
            </a:r>
            <a:r>
              <a:rPr lang="en-US" b="1" dirty="0">
                <a:latin typeface="Tahoma" panose="020B0604030504040204" pitchFamily="34" charset="0"/>
                <a:ea typeface="Tahoma" panose="020B0604030504040204" pitchFamily="34" charset="0"/>
                <a:cs typeface="Tahoma" panose="020B0604030504040204" pitchFamily="34" charset="0"/>
              </a:rPr>
              <a:t>, 1999)</a:t>
            </a:r>
          </a:p>
          <a:p>
            <a:pPr lvl="1">
              <a:lnSpc>
                <a:spcPct val="170000"/>
              </a:lnSpc>
            </a:pPr>
            <a:r>
              <a:rPr lang="en-US" b="1" dirty="0">
                <a:latin typeface="Tahoma" panose="020B0604030504040204" pitchFamily="34" charset="0"/>
                <a:ea typeface="Tahoma" panose="020B0604030504040204" pitchFamily="34" charset="0"/>
                <a:cs typeface="Tahoma" panose="020B0604030504040204" pitchFamily="34" charset="0"/>
              </a:rPr>
              <a:t>Instructors are one of the five main components of MOOCs; the other four are learners, topic, material, and context (Kop, 2011 )</a:t>
            </a:r>
          </a:p>
          <a:p>
            <a:pPr lvl="1">
              <a:lnSpc>
                <a:spcPct val="170000"/>
              </a:lnSpc>
            </a:pPr>
            <a:r>
              <a:rPr lang="en-US" b="1" dirty="0">
                <a:latin typeface="Tahoma" panose="020B0604030504040204" pitchFamily="34" charset="0"/>
                <a:ea typeface="Tahoma" panose="020B0604030504040204" pitchFamily="34" charset="0"/>
                <a:cs typeface="Tahoma" panose="020B0604030504040204" pitchFamily="34" charset="0"/>
              </a:rPr>
              <a:t>Few studies have examined instructional design from MOOC instructors’ perspectives (</a:t>
            </a:r>
            <a:r>
              <a:rPr lang="en-US" b="1" dirty="0" err="1">
                <a:latin typeface="Tahoma" panose="020B0604030504040204" pitchFamily="34" charset="0"/>
                <a:ea typeface="Tahoma" panose="020B0604030504040204" pitchFamily="34" charset="0"/>
                <a:cs typeface="Tahoma" panose="020B0604030504040204" pitchFamily="34" charset="0"/>
              </a:rPr>
              <a:t>Margaryan</a:t>
            </a:r>
            <a:r>
              <a:rPr lang="en-US" b="1" dirty="0">
                <a:latin typeface="Tahoma" panose="020B0604030504040204" pitchFamily="34" charset="0"/>
                <a:ea typeface="Tahoma" panose="020B0604030504040204" pitchFamily="34" charset="0"/>
                <a:cs typeface="Tahoma" panose="020B0604030504040204" pitchFamily="34" charset="0"/>
              </a:rPr>
              <a:t> et al., 2015; Ross, Sinclair, Knox, Bayne, &amp; Macleod, 2014; Watson et al., 2016)</a:t>
            </a:r>
          </a:p>
        </p:txBody>
      </p:sp>
      <p:sp>
        <p:nvSpPr>
          <p:cNvPr id="4" name="Slide Number Placeholder 3"/>
          <p:cNvSpPr>
            <a:spLocks noGrp="1"/>
          </p:cNvSpPr>
          <p:nvPr>
            <p:ph type="sldNum" sz="quarter" idx="12"/>
          </p:nvPr>
        </p:nvSpPr>
        <p:spPr/>
        <p:txBody>
          <a:bodyPr/>
          <a:lstStyle/>
          <a:p>
            <a:fld id="{EAD0547C-D32D-4A6F-8C9C-67D434304BD9}" type="slidenum">
              <a:rPr lang="en-US" smtClean="0"/>
              <a:t>32</a:t>
            </a:fld>
            <a:endParaRPr lang="en-US"/>
          </a:p>
        </p:txBody>
      </p:sp>
    </p:spTree>
    <p:extLst>
      <p:ext uri="{BB962C8B-B14F-4D97-AF65-F5344CB8AC3E}">
        <p14:creationId xmlns:p14="http://schemas.microsoft.com/office/powerpoint/2010/main" val="3356521515"/>
      </p:ext>
    </p:extLst>
  </p:cSld>
  <p:clrMapOvr>
    <a:masterClrMapping/>
  </p:clrMapOvr>
  <mc:AlternateContent xmlns:mc="http://schemas.openxmlformats.org/markup-compatibility/2006" xmlns:p14="http://schemas.microsoft.com/office/powerpoint/2010/main">
    <mc:Choice Requires="p14">
      <p:transition spd="slow" p14:dur="2000" advTm="30847"/>
    </mc:Choice>
    <mc:Fallback xmlns="">
      <p:transition spd="slow" advTm="30847"/>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Research Purpos</a:t>
            </a:r>
            <a:r>
              <a:rPr lang="en-US" altLang="zh-CN" b="1" dirty="0">
                <a:solidFill>
                  <a:srgbClr val="0070C0"/>
                </a:solidFill>
                <a:latin typeface="Tahoma" panose="020B0604030504040204" pitchFamily="34" charset="0"/>
                <a:ea typeface="Tahoma" panose="020B0604030504040204" pitchFamily="34" charset="0"/>
                <a:cs typeface="Tahoma" panose="020B0604030504040204" pitchFamily="34" charset="0"/>
              </a:rPr>
              <a:t>es &amp;</a:t>
            </a: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 Questions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04664" y="1679579"/>
            <a:ext cx="11067296" cy="4968552"/>
          </a:xfrm>
        </p:spPr>
        <p:txBody>
          <a:bodyPr>
            <a:normAutofit/>
          </a:bodyPr>
          <a:lstStyle/>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Research Questions:</a:t>
            </a:r>
          </a:p>
          <a:p>
            <a:pPr marL="914400" lvl="1" indent="-457200">
              <a:lnSpc>
                <a:spcPct val="150000"/>
              </a:lnSpc>
              <a:buFont typeface="+mj-lt"/>
              <a:buAutoNum type="arabicPeriod"/>
            </a:pPr>
            <a:r>
              <a:rPr lang="en-US" b="1" dirty="0">
                <a:latin typeface="Tahoma" panose="020B0604030504040204" pitchFamily="34" charset="0"/>
                <a:ea typeface="Tahoma" panose="020B0604030504040204" pitchFamily="34" charset="0"/>
                <a:cs typeface="Tahoma" panose="020B0604030504040204" pitchFamily="34" charset="0"/>
              </a:rPr>
              <a:t>What are the design considerations of instructors when designing MOOCs?</a:t>
            </a:r>
          </a:p>
          <a:p>
            <a:pPr marL="914400" lvl="1" indent="-457200">
              <a:lnSpc>
                <a:spcPct val="150000"/>
              </a:lnSpc>
              <a:buFont typeface="+mj-lt"/>
              <a:buAutoNum type="arabicPeriod"/>
            </a:pPr>
            <a:r>
              <a:rPr lang="en-US" b="1" dirty="0">
                <a:latin typeface="Tahoma" panose="020B0604030504040204" pitchFamily="34" charset="0"/>
                <a:ea typeface="Tahoma" panose="020B0604030504040204" pitchFamily="34" charset="0"/>
                <a:cs typeface="Tahoma" panose="020B0604030504040204" pitchFamily="34" charset="0"/>
              </a:rPr>
              <a:t>What challenges do instructors perceive when designing MOOCs?</a:t>
            </a:r>
          </a:p>
          <a:p>
            <a:pPr marL="914400" lvl="1" indent="-457200">
              <a:lnSpc>
                <a:spcPct val="150000"/>
              </a:lnSpc>
              <a:buFont typeface="+mj-lt"/>
              <a:buAutoNum type="arabicPeriod"/>
            </a:pPr>
            <a:r>
              <a:rPr lang="en-US" b="1" dirty="0">
                <a:latin typeface="Tahoma" panose="020B0604030504040204" pitchFamily="34" charset="0"/>
                <a:ea typeface="Tahoma" panose="020B0604030504040204" pitchFamily="34" charset="0"/>
                <a:cs typeface="Tahoma" panose="020B0604030504040204" pitchFamily="34" charset="0"/>
              </a:rPr>
              <a:t>How do instructors address the challenges that they perceive related to MOOCs? </a:t>
            </a:r>
          </a:p>
        </p:txBody>
      </p:sp>
      <p:sp>
        <p:nvSpPr>
          <p:cNvPr id="4" name="Slide Number Placeholder 3"/>
          <p:cNvSpPr>
            <a:spLocks noGrp="1"/>
          </p:cNvSpPr>
          <p:nvPr>
            <p:ph type="sldNum" sz="quarter" idx="12"/>
          </p:nvPr>
        </p:nvSpPr>
        <p:spPr/>
        <p:txBody>
          <a:bodyPr/>
          <a:lstStyle/>
          <a:p>
            <a:fld id="{EAD0547C-D32D-4A6F-8C9C-67D434304BD9}" type="slidenum">
              <a:rPr lang="en-US" smtClean="0"/>
              <a:t>33</a:t>
            </a:fld>
            <a:endParaRPr lang="en-US"/>
          </a:p>
        </p:txBody>
      </p:sp>
    </p:spTree>
    <p:extLst>
      <p:ext uri="{BB962C8B-B14F-4D97-AF65-F5344CB8AC3E}">
        <p14:creationId xmlns:p14="http://schemas.microsoft.com/office/powerpoint/2010/main" val="1987490708"/>
      </p:ext>
    </p:extLst>
  </p:cSld>
  <p:clrMapOvr>
    <a:masterClrMapping/>
  </p:clrMapOvr>
  <mc:AlternateContent xmlns:mc="http://schemas.openxmlformats.org/markup-compatibility/2006" xmlns:p14="http://schemas.microsoft.com/office/powerpoint/2010/main">
    <mc:Choice Requires="p14">
      <p:transition spd="slow" p14:dur="2000" advTm="30847"/>
    </mc:Choice>
    <mc:Fallback xmlns="">
      <p:transition spd="slow" advTm="3084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normAutofit/>
          </a:bodyPr>
          <a:lstStyle/>
          <a:p>
            <a:pPr algn="ct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Research Methods-Design</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04665" y="1679579"/>
            <a:ext cx="10098862" cy="4968552"/>
          </a:xfrm>
        </p:spPr>
        <p:txBody>
          <a:bodyPr>
            <a:normAutofit/>
          </a:bodyPr>
          <a:lstStyle/>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Sequential mixed methods design (Creswell &amp; Clark, 2007)</a:t>
            </a:r>
          </a:p>
          <a:p>
            <a:pPr lvl="1">
              <a:lnSpc>
                <a:spcPct val="150000"/>
              </a:lnSpc>
            </a:pPr>
            <a:endParaRPr lang="en-US" dirty="0">
              <a:latin typeface="Tahoma" panose="020B0604030504040204" pitchFamily="34" charset="0"/>
              <a:ea typeface="Tahoma" panose="020B0604030504040204" pitchFamily="34" charset="0"/>
              <a:cs typeface="Tahoma" panose="020B0604030504040204" pitchFamily="34" charset="0"/>
            </a:endParaRPr>
          </a:p>
          <a:p>
            <a:pPr lvl="1">
              <a:lnSpc>
                <a:spcPct val="150000"/>
              </a:lnSpc>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547C-D32D-4A6F-8C9C-67D434304BD9}" type="slidenum">
              <a:rPr kumimoji="0" lang="en-US" sz="2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2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p:cNvSpPr/>
          <p:nvPr/>
        </p:nvSpPr>
        <p:spPr>
          <a:xfrm>
            <a:off x="943897" y="2967335"/>
            <a:ext cx="820010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86" y="2543937"/>
            <a:ext cx="10680714" cy="2568477"/>
          </a:xfrm>
          <a:prstGeom prst="rect">
            <a:avLst/>
          </a:prstGeom>
        </p:spPr>
      </p:pic>
    </p:spTree>
    <p:extLst>
      <p:ext uri="{BB962C8B-B14F-4D97-AF65-F5344CB8AC3E}">
        <p14:creationId xmlns:p14="http://schemas.microsoft.com/office/powerpoint/2010/main" val="2900082189"/>
      </p:ext>
    </p:extLst>
  </p:cSld>
  <p:clrMapOvr>
    <a:masterClrMapping/>
  </p:clrMapOvr>
  <mc:AlternateContent xmlns:mc="http://schemas.openxmlformats.org/markup-compatibility/2006" xmlns:p14="http://schemas.microsoft.com/office/powerpoint/2010/main">
    <mc:Choice Requires="p14">
      <p:transition spd="slow" p14:dur="2000" advTm="72939"/>
    </mc:Choice>
    <mc:Fallback xmlns="">
      <p:transition spd="slow" advTm="7293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 R</a:t>
            </a:r>
            <a:r>
              <a:rPr lang="en-US" altLang="zh-CN" b="1" dirty="0">
                <a:solidFill>
                  <a:srgbClr val="0070C0"/>
                </a:solidFill>
                <a:latin typeface="Tahoma" panose="020B0604030504040204" pitchFamily="34" charset="0"/>
                <a:ea typeface="Tahoma" panose="020B0604030504040204" pitchFamily="34" charset="0"/>
                <a:cs typeface="Tahoma" panose="020B0604030504040204" pitchFamily="34" charset="0"/>
              </a:rPr>
              <a:t>esearch </a:t>
            </a: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Methods </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(Zhu, Bonk, &amp; Sari, in review)</a:t>
            </a:r>
            <a:endParaRPr lang="en-US"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04664" y="1679579"/>
            <a:ext cx="9117812" cy="4968552"/>
          </a:xfrm>
        </p:spPr>
        <p:txBody>
          <a:bodyPr>
            <a:normAutofit/>
          </a:bodyPr>
          <a:lstStyle/>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Data Collection: </a:t>
            </a:r>
          </a:p>
          <a:p>
            <a:pPr lvl="1">
              <a:lnSpc>
                <a:spcPct val="150000"/>
              </a:lnSpc>
            </a:pPr>
            <a:r>
              <a:rPr lang="en-US" sz="2800" b="1" dirty="0">
                <a:latin typeface="Tahoma" panose="020B0604030504040204" pitchFamily="34" charset="0"/>
                <a:ea typeface="Tahoma" panose="020B0604030504040204" pitchFamily="34" charset="0"/>
                <a:cs typeface="Tahoma" panose="020B0604030504040204" pitchFamily="34" charset="0"/>
              </a:rPr>
              <a:t>survey, interview, and course review  </a:t>
            </a: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Participants: </a:t>
            </a:r>
          </a:p>
          <a:p>
            <a:pPr lvl="1">
              <a:lnSpc>
                <a:spcPct val="150000"/>
              </a:lnSpc>
            </a:pPr>
            <a:r>
              <a:rPr lang="en-US" sz="2800" b="1" dirty="0">
                <a:latin typeface="Tahoma" panose="020B0604030504040204" pitchFamily="34" charset="0"/>
                <a:ea typeface="Tahoma" panose="020B0604030504040204" pitchFamily="34" charset="0"/>
                <a:cs typeface="Tahoma" panose="020B0604030504040204" pitchFamily="34" charset="0"/>
              </a:rPr>
              <a:t>143 survey participants (10% response rate) and 12 interviewee</a:t>
            </a:r>
            <a:r>
              <a:rPr lang="en-US" altLang="zh-CN" sz="2800" b="1" dirty="0">
                <a:latin typeface="Tahoma" panose="020B0604030504040204" pitchFamily="34" charset="0"/>
                <a:ea typeface="Tahoma" panose="020B0604030504040204" pitchFamily="34" charset="0"/>
                <a:cs typeface="Tahoma" panose="020B0604030504040204" pitchFamily="34" charset="0"/>
              </a:rPr>
              <a:t>s</a:t>
            </a:r>
            <a:r>
              <a:rPr lang="en-US" sz="28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p:txBody>
          <a:bodyPr/>
          <a:lstStyle/>
          <a:p>
            <a:fld id="{EAD0547C-D32D-4A6F-8C9C-67D434304BD9}" type="slidenum">
              <a:rPr lang="en-US" smtClean="0"/>
              <a:t>35</a:t>
            </a:fld>
            <a:endParaRPr lang="en-US"/>
          </a:p>
        </p:txBody>
      </p:sp>
      <p:sp>
        <p:nvSpPr>
          <p:cNvPr id="8" name="Content Placeholder 2"/>
          <p:cNvSpPr txBox="1">
            <a:spLocks/>
          </p:cNvSpPr>
          <p:nvPr/>
        </p:nvSpPr>
        <p:spPr>
          <a:xfrm>
            <a:off x="5324037" y="3005142"/>
            <a:ext cx="3286563" cy="1928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3119267"/>
      </p:ext>
    </p:extLst>
  </p:cSld>
  <p:clrMapOvr>
    <a:masterClrMapping/>
  </p:clrMapOvr>
  <mc:AlternateContent xmlns:mc="http://schemas.openxmlformats.org/markup-compatibility/2006" xmlns:p14="http://schemas.microsoft.com/office/powerpoint/2010/main">
    <mc:Choice Requires="p14">
      <p:transition spd="slow" p14:dur="2000" advTm="85124"/>
    </mc:Choice>
    <mc:Fallback xmlns="">
      <p:transition spd="slow" advTm="85124"/>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Research Methods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209076809"/>
              </p:ext>
            </p:extLst>
          </p:nvPr>
        </p:nvGraphicFramePr>
        <p:xfrm>
          <a:off x="2187615" y="1909821"/>
          <a:ext cx="8196369" cy="4938545"/>
        </p:xfrm>
        <a:graphic>
          <a:graphicData uri="http://schemas.openxmlformats.org/drawingml/2006/table">
            <a:tbl>
              <a:tblPr>
                <a:tableStyleId>{9D7B26C5-4107-4FEC-AEDC-1716B250A1EF}</a:tableStyleId>
              </a:tblPr>
              <a:tblGrid>
                <a:gridCol w="774460">
                  <a:extLst>
                    <a:ext uri="{9D8B030D-6E8A-4147-A177-3AD203B41FA5}">
                      <a16:colId xmlns:a16="http://schemas.microsoft.com/office/drawing/2014/main" val="20000"/>
                    </a:ext>
                  </a:extLst>
                </a:gridCol>
                <a:gridCol w="1753650">
                  <a:extLst>
                    <a:ext uri="{9D8B030D-6E8A-4147-A177-3AD203B41FA5}">
                      <a16:colId xmlns:a16="http://schemas.microsoft.com/office/drawing/2014/main" val="20001"/>
                    </a:ext>
                  </a:extLst>
                </a:gridCol>
                <a:gridCol w="3407965">
                  <a:extLst>
                    <a:ext uri="{9D8B030D-6E8A-4147-A177-3AD203B41FA5}">
                      <a16:colId xmlns:a16="http://schemas.microsoft.com/office/drawing/2014/main" val="20002"/>
                    </a:ext>
                  </a:extLst>
                </a:gridCol>
                <a:gridCol w="2260294">
                  <a:extLst>
                    <a:ext uri="{9D8B030D-6E8A-4147-A177-3AD203B41FA5}">
                      <a16:colId xmlns:a16="http://schemas.microsoft.com/office/drawing/2014/main" val="20003"/>
                    </a:ext>
                  </a:extLst>
                </a:gridCol>
              </a:tblGrid>
              <a:tr h="355595">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No.</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Countries</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Subject areas</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Platforms</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0"/>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1. 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The U.S.</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Language and Literacy</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Coursera</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1"/>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2.</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The U.S.</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Education</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Coursera</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2"/>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3. 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The U.S.</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Education</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Canvas</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3"/>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4. 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The U.S.</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Chemistry</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Coursera</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4"/>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5. 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UK</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Public health</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FutureLearn</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5"/>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6. 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UK</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Language and Literacy</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FutureLearn</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6"/>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7. 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Hong Kong</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Math</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Coursera</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7"/>
                  </a:ext>
                </a:extLst>
              </a:tr>
              <a:tr h="67140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8. 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Mainland China</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Math</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Coursera</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8"/>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9. 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Canada</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Psychology</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Coursera</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9"/>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10. 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Australia</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Public Health</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Open2Study</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10"/>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11. 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Sweden</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Computer Science</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edX</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11"/>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12. 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India</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Management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err="1">
                          <a:effectLst/>
                          <a:latin typeface="Tahoma" panose="020B0604030504040204" pitchFamily="34" charset="0"/>
                          <a:ea typeface="Tahoma" panose="020B0604030504040204" pitchFamily="34" charset="0"/>
                          <a:cs typeface="Tahoma" panose="020B0604030504040204" pitchFamily="34" charset="0"/>
                        </a:rPr>
                        <a:t>edX</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12"/>
                  </a:ext>
                </a:extLst>
              </a:tr>
            </a:tbl>
          </a:graphicData>
        </a:graphic>
      </p:graphicFrame>
      <p:sp>
        <p:nvSpPr>
          <p:cNvPr id="6" name="Slide Number Placeholder 5"/>
          <p:cNvSpPr>
            <a:spLocks noGrp="1"/>
          </p:cNvSpPr>
          <p:nvPr>
            <p:ph type="sldNum" sz="quarter" idx="12"/>
          </p:nvPr>
        </p:nvSpPr>
        <p:spPr/>
        <p:txBody>
          <a:bodyPr/>
          <a:lstStyle/>
          <a:p>
            <a:fld id="{EAD0547C-D32D-4A6F-8C9C-67D434304BD9}" type="slidenum">
              <a:rPr lang="en-US" smtClean="0"/>
              <a:t>36</a:t>
            </a:fld>
            <a:endParaRPr lang="en-US"/>
          </a:p>
        </p:txBody>
      </p:sp>
      <p:sp>
        <p:nvSpPr>
          <p:cNvPr id="7" name="TextBox 6"/>
          <p:cNvSpPr txBox="1"/>
          <p:nvPr/>
        </p:nvSpPr>
        <p:spPr>
          <a:xfrm>
            <a:off x="3867461" y="1434705"/>
            <a:ext cx="4052713" cy="400110"/>
          </a:xfrm>
          <a:prstGeom prst="rect">
            <a:avLst/>
          </a:prstGeom>
          <a:noFill/>
        </p:spPr>
        <p:txBody>
          <a:bodyPr wrap="non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MOOC instructors interviewed</a:t>
            </a:r>
          </a:p>
        </p:txBody>
      </p:sp>
    </p:spTree>
    <p:extLst>
      <p:ext uri="{BB962C8B-B14F-4D97-AF65-F5344CB8AC3E}">
        <p14:creationId xmlns:p14="http://schemas.microsoft.com/office/powerpoint/2010/main" val="3855744986"/>
      </p:ext>
    </p:extLst>
  </p:cSld>
  <p:clrMapOvr>
    <a:masterClrMapping/>
  </p:clrMapOvr>
  <mc:AlternateContent xmlns:mc="http://schemas.openxmlformats.org/markup-compatibility/2006" xmlns:p14="http://schemas.microsoft.com/office/powerpoint/2010/main">
    <mc:Choice Requires="p14">
      <p:transition spd="slow" p14:dur="2000" advTm="85124"/>
    </mc:Choice>
    <mc:Fallback xmlns="">
      <p:transition spd="slow" advTm="85124"/>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Data Analysis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AD0547C-D32D-4A6F-8C9C-67D434304BD9}" type="slidenum">
              <a:rPr lang="en-US" smtClean="0"/>
              <a:t>37</a:t>
            </a:fld>
            <a:endParaRPr lang="en-US"/>
          </a:p>
        </p:txBody>
      </p:sp>
      <p:graphicFrame>
        <p:nvGraphicFramePr>
          <p:cNvPr id="7" name="Table 6"/>
          <p:cNvGraphicFramePr>
            <a:graphicFrameLocks noGrp="1"/>
          </p:cNvGraphicFramePr>
          <p:nvPr>
            <p:extLst/>
          </p:nvPr>
        </p:nvGraphicFramePr>
        <p:xfrm>
          <a:off x="838200" y="1668585"/>
          <a:ext cx="10803127" cy="4480560"/>
        </p:xfrm>
        <a:graphic>
          <a:graphicData uri="http://schemas.openxmlformats.org/drawingml/2006/table">
            <a:tbl>
              <a:tblPr firstRow="1" bandRow="1">
                <a:tableStyleId>{7E9639D4-E3E2-4D34-9284-5A2195B3D0D7}</a:tableStyleId>
              </a:tblPr>
              <a:tblGrid>
                <a:gridCol w="858402">
                  <a:extLst>
                    <a:ext uri="{9D8B030D-6E8A-4147-A177-3AD203B41FA5}">
                      <a16:colId xmlns:a16="http://schemas.microsoft.com/office/drawing/2014/main" val="20000"/>
                    </a:ext>
                  </a:extLst>
                </a:gridCol>
                <a:gridCol w="5231568">
                  <a:extLst>
                    <a:ext uri="{9D8B030D-6E8A-4147-A177-3AD203B41FA5}">
                      <a16:colId xmlns:a16="http://schemas.microsoft.com/office/drawing/2014/main" val="20001"/>
                    </a:ext>
                  </a:extLst>
                </a:gridCol>
                <a:gridCol w="4713157">
                  <a:extLst>
                    <a:ext uri="{9D8B030D-6E8A-4147-A177-3AD203B41FA5}">
                      <a16:colId xmlns:a16="http://schemas.microsoft.com/office/drawing/2014/main" val="20002"/>
                    </a:ext>
                  </a:extLst>
                </a:gridCol>
              </a:tblGrid>
              <a:tr h="494589">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RQs</a:t>
                      </a:r>
                    </a:p>
                  </a:txBody>
                  <a:tcPr anchor="ctr"/>
                </a:tc>
                <a:tc>
                  <a:txBody>
                    <a:bodyPr/>
                    <a:lstStyle/>
                    <a:p>
                      <a:pPr marL="0" marR="0" algn="ctr">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Data Sources</a:t>
                      </a:r>
                      <a:endParaRPr lang="en-US" sz="18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effectLst/>
                          <a:latin typeface="Tahoma" panose="020B0604030504040204" pitchFamily="34" charset="0"/>
                          <a:ea typeface="Tahoma" panose="020B0604030504040204" pitchFamily="34" charset="0"/>
                          <a:cs typeface="Tahoma" panose="020B0604030504040204" pitchFamily="34" charset="0"/>
                        </a:rPr>
                        <a:t>Data analysis</a:t>
                      </a:r>
                      <a:endParaRPr lang="en-US" sz="18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884007">
                <a:tc>
                  <a:txBody>
                    <a:bodyPr/>
                    <a:lstStyle/>
                    <a:p>
                      <a:pPr algn="l"/>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RQ1</a:t>
                      </a:r>
                    </a:p>
                  </a:txBody>
                  <a:tcPr anchor="ctr"/>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Survey-multiple</a:t>
                      </a:r>
                      <a:r>
                        <a:rPr lang="en-US" sz="1800" b="1" baseline="0" dirty="0">
                          <a:effectLst/>
                          <a:latin typeface="Tahoma" panose="020B0604030504040204" pitchFamily="34" charset="0"/>
                          <a:ea typeface="Tahoma" panose="020B0604030504040204" pitchFamily="34" charset="0"/>
                          <a:cs typeface="Tahoma" panose="020B0604030504040204" pitchFamily="34" charset="0"/>
                        </a:rPr>
                        <a:t>-choice</a:t>
                      </a:r>
                      <a:r>
                        <a:rPr lang="en-US" sz="1800" b="1" dirty="0">
                          <a:effectLst/>
                          <a:latin typeface="Tahoma" panose="020B0604030504040204" pitchFamily="34" charset="0"/>
                          <a:ea typeface="Tahoma" panose="020B0604030504040204" pitchFamily="34" charset="0"/>
                          <a:cs typeface="Tahoma" panose="020B0604030504040204" pitchFamily="34" charset="0"/>
                        </a:rPr>
                        <a:t> questions</a:t>
                      </a:r>
                    </a:p>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Survey-open-ended questions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effectLst/>
                          <a:latin typeface="Tahoma" panose="020B0604030504040204" pitchFamily="34" charset="0"/>
                          <a:ea typeface="Tahoma" panose="020B0604030504040204" pitchFamily="34" charset="0"/>
                          <a:cs typeface="Tahoma" panose="020B0604030504040204" pitchFamily="34" charset="0"/>
                        </a:rPr>
                        <a:t>Interview</a:t>
                      </a:r>
                    </a:p>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MOOC review</a:t>
                      </a:r>
                    </a:p>
                  </a:txBody>
                  <a:tcPr anchor="ctr"/>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Descriptive statistics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effectLst/>
                          <a:latin typeface="Tahoma" panose="020B0604030504040204" pitchFamily="34" charset="0"/>
                          <a:ea typeface="Tahoma" panose="020B0604030504040204" pitchFamily="34" charset="0"/>
                          <a:cs typeface="Tahoma" panose="020B0604030504040204" pitchFamily="34" charset="0"/>
                        </a:rPr>
                        <a:t>Content analysis  (</a:t>
                      </a:r>
                      <a:r>
                        <a:rPr lang="en-US" sz="1800" b="1" dirty="0" err="1">
                          <a:effectLst/>
                          <a:latin typeface="Tahoma" panose="020B0604030504040204" pitchFamily="34" charset="0"/>
                          <a:ea typeface="Tahoma" panose="020B0604030504040204" pitchFamily="34" charset="0"/>
                          <a:cs typeface="Tahoma" panose="020B0604030504040204" pitchFamily="34" charset="0"/>
                        </a:rPr>
                        <a:t>Elo</a:t>
                      </a:r>
                      <a:r>
                        <a:rPr lang="en-US" sz="1800" b="1" dirty="0">
                          <a:effectLst/>
                          <a:latin typeface="Tahoma" panose="020B0604030504040204" pitchFamily="34" charset="0"/>
                          <a:ea typeface="Tahoma" panose="020B0604030504040204" pitchFamily="34" charset="0"/>
                          <a:cs typeface="Tahoma" panose="020B0604030504040204" pitchFamily="34" charset="0"/>
                        </a:rPr>
                        <a:t> &amp; </a:t>
                      </a:r>
                      <a:r>
                        <a:rPr lang="en-US" sz="1800" b="1" dirty="0" err="1">
                          <a:effectLst/>
                          <a:latin typeface="Tahoma" panose="020B0604030504040204" pitchFamily="34" charset="0"/>
                          <a:ea typeface="Tahoma" panose="020B0604030504040204" pitchFamily="34" charset="0"/>
                          <a:cs typeface="Tahoma" panose="020B0604030504040204" pitchFamily="34" charset="0"/>
                        </a:rPr>
                        <a:t>Kyngäs</a:t>
                      </a:r>
                      <a:r>
                        <a:rPr lang="en-US" sz="1800" b="1" dirty="0">
                          <a:effectLst/>
                          <a:latin typeface="Tahoma" panose="020B0604030504040204" pitchFamily="34" charset="0"/>
                          <a:ea typeface="Tahoma" panose="020B0604030504040204" pitchFamily="34" charset="0"/>
                          <a:cs typeface="Tahoma" panose="020B0604030504040204" pitchFamily="34" charset="0"/>
                        </a:rPr>
                        <a:t>, 2008)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effectLst/>
                          <a:latin typeface="Tahoma" panose="020B0604030504040204" pitchFamily="34" charset="0"/>
                          <a:ea typeface="Tahoma" panose="020B0604030504040204" pitchFamily="34" charset="0"/>
                          <a:cs typeface="Tahoma" panose="020B0604030504040204" pitchFamily="34" charset="0"/>
                        </a:rPr>
                        <a:t>Content analysis   </a:t>
                      </a:r>
                    </a:p>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Content Analysis</a:t>
                      </a:r>
                      <a:endParaRPr lang="en-US" sz="18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569324">
                <a:tc>
                  <a:txBody>
                    <a:bodyPr/>
                    <a:lstStyle/>
                    <a:p>
                      <a:pPr marL="0" algn="l" defTabSz="914400" rtl="0" eaLnBrk="1" latinLnBrk="0" hangingPunct="1"/>
                      <a:r>
                        <a:rPr lang="en-US" sz="1800" b="1" kern="1200" dirty="0">
                          <a:latin typeface="Tahoma" panose="020B0604030504040204" pitchFamily="34" charset="0"/>
                          <a:ea typeface="Tahoma" panose="020B0604030504040204" pitchFamily="34" charset="0"/>
                          <a:cs typeface="Tahoma" panose="020B0604030504040204" pitchFamily="34" charset="0"/>
                        </a:rPr>
                        <a:t>RQ2</a:t>
                      </a:r>
                      <a:endParaRPr lang="en-US"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Survey-multiple</a:t>
                      </a:r>
                      <a:r>
                        <a:rPr lang="en-US" sz="1800" b="1" baseline="0" dirty="0">
                          <a:effectLst/>
                          <a:latin typeface="Tahoma" panose="020B0604030504040204" pitchFamily="34" charset="0"/>
                          <a:ea typeface="Tahoma" panose="020B0604030504040204" pitchFamily="34" charset="0"/>
                          <a:cs typeface="Tahoma" panose="020B0604030504040204" pitchFamily="34" charset="0"/>
                        </a:rPr>
                        <a:t>-choice</a:t>
                      </a:r>
                      <a:r>
                        <a:rPr lang="en-US" sz="1800" b="1" dirty="0">
                          <a:effectLst/>
                          <a:latin typeface="Tahoma" panose="020B0604030504040204" pitchFamily="34" charset="0"/>
                          <a:ea typeface="Tahoma" panose="020B0604030504040204" pitchFamily="34" charset="0"/>
                          <a:cs typeface="Tahoma" panose="020B0604030504040204" pitchFamily="34" charset="0"/>
                        </a:rPr>
                        <a:t> questions</a:t>
                      </a:r>
                    </a:p>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Survey-open-ended questions</a:t>
                      </a:r>
                    </a:p>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Interview</a:t>
                      </a:r>
                    </a:p>
                  </a:txBody>
                  <a:tcPr anchor="ctr"/>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Descriptive statistics</a:t>
                      </a:r>
                    </a:p>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Content analysis</a:t>
                      </a:r>
                    </a:p>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Content analysis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850563">
                <a:tc>
                  <a:txBody>
                    <a:bodyPr/>
                    <a:lstStyle/>
                    <a:p>
                      <a:pPr algn="l"/>
                      <a:r>
                        <a:rPr lang="en-US" sz="1800" b="1" kern="1200" dirty="0">
                          <a:latin typeface="Tahoma" panose="020B0604030504040204" pitchFamily="34" charset="0"/>
                          <a:ea typeface="Tahoma" panose="020B0604030504040204" pitchFamily="34" charset="0"/>
                          <a:cs typeface="Tahoma" panose="020B0604030504040204" pitchFamily="34" charset="0"/>
                        </a:rPr>
                        <a:t>RQ3</a:t>
                      </a:r>
                      <a:endPar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effectLst/>
                          <a:latin typeface="Tahoma" panose="020B0604030504040204" pitchFamily="34" charset="0"/>
                          <a:ea typeface="Tahoma" panose="020B0604030504040204" pitchFamily="34" charset="0"/>
                          <a:cs typeface="Tahoma" panose="020B0604030504040204" pitchFamily="34" charset="0"/>
                        </a:rPr>
                        <a:t>Survey-multiple</a:t>
                      </a:r>
                      <a:r>
                        <a:rPr lang="en-US" sz="1800" b="1" baseline="0" dirty="0">
                          <a:effectLst/>
                          <a:latin typeface="Tahoma" panose="020B0604030504040204" pitchFamily="34" charset="0"/>
                          <a:ea typeface="Tahoma" panose="020B0604030504040204" pitchFamily="34" charset="0"/>
                          <a:cs typeface="Tahoma" panose="020B0604030504040204" pitchFamily="34" charset="0"/>
                        </a:rPr>
                        <a:t>-choice</a:t>
                      </a:r>
                      <a:r>
                        <a:rPr lang="en-US" sz="1800" b="1" dirty="0">
                          <a:effectLst/>
                          <a:latin typeface="Tahoma" panose="020B0604030504040204" pitchFamily="34" charset="0"/>
                          <a:ea typeface="Tahoma" panose="020B0604030504040204" pitchFamily="34" charset="0"/>
                          <a:cs typeface="Tahoma" panose="020B0604030504040204" pitchFamily="34" charset="0"/>
                        </a:rPr>
                        <a:t> questions</a:t>
                      </a:r>
                    </a:p>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Interview</a:t>
                      </a: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effectLst/>
                          <a:latin typeface="Tahoma" panose="020B0604030504040204" pitchFamily="34" charset="0"/>
                          <a:ea typeface="Tahoma" panose="020B0604030504040204" pitchFamily="34" charset="0"/>
                          <a:cs typeface="Tahoma" panose="020B0604030504040204" pitchFamily="34" charset="0"/>
                        </a:rPr>
                        <a:t>Descriptive statistics</a:t>
                      </a:r>
                    </a:p>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Content analysis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78290725"/>
      </p:ext>
    </p:extLst>
  </p:cSld>
  <p:clrMapOvr>
    <a:masterClrMapping/>
  </p:clrMapOvr>
  <mc:AlternateContent xmlns:mc="http://schemas.openxmlformats.org/markup-compatibility/2006" xmlns:p14="http://schemas.microsoft.com/office/powerpoint/2010/main">
    <mc:Choice Requires="p14">
      <p:transition spd="slow" p14:dur="2000" advTm="94808"/>
    </mc:Choice>
    <mc:Fallback xmlns="">
      <p:transition spd="slow" advTm="94808"/>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Analytical Framework</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15914" y="1724851"/>
            <a:ext cx="10427826" cy="707886"/>
          </a:xfrm>
          <a:prstGeom prst="rect">
            <a:avLst/>
          </a:prstGeom>
        </p:spPr>
        <p:txBody>
          <a:bodyPr wrap="square">
            <a:spAutoFit/>
          </a:bodyPr>
          <a:lstStyle/>
          <a:p>
            <a:r>
              <a:rPr lang="en-US" sz="2000" b="1" dirty="0" err="1">
                <a:latin typeface="Tahoma" panose="020B0604030504040204" pitchFamily="34" charset="0"/>
                <a:ea typeface="Tahoma" panose="020B0604030504040204" pitchFamily="34" charset="0"/>
                <a:cs typeface="Tahoma" panose="020B0604030504040204" pitchFamily="34" charset="0"/>
              </a:rPr>
              <a:t>Alario-Hoyos</a:t>
            </a:r>
            <a:r>
              <a:rPr lang="en-US" sz="2000" b="1" dirty="0">
                <a:latin typeface="Tahoma" panose="020B0604030504040204" pitchFamily="34" charset="0"/>
                <a:ea typeface="Tahoma" panose="020B0604030504040204" pitchFamily="34" charset="0"/>
                <a:cs typeface="Tahoma" panose="020B0604030504040204" pitchFamily="34" charset="0"/>
              </a:rPr>
              <a:t>, Pérez-</a:t>
            </a:r>
            <a:r>
              <a:rPr lang="en-US" sz="2000" b="1" dirty="0" err="1">
                <a:latin typeface="Tahoma" panose="020B0604030504040204" pitchFamily="34" charset="0"/>
                <a:ea typeface="Tahoma" panose="020B0604030504040204" pitchFamily="34" charset="0"/>
                <a:cs typeface="Tahoma" panose="020B0604030504040204" pitchFamily="34" charset="0"/>
              </a:rPr>
              <a:t>Sanagustín</a:t>
            </a:r>
            <a:r>
              <a:rPr lang="en-US" sz="2000" b="1" dirty="0">
                <a:latin typeface="Tahoma" panose="020B0604030504040204" pitchFamily="34" charset="0"/>
                <a:ea typeface="Tahoma" panose="020B0604030504040204" pitchFamily="34" charset="0"/>
                <a:cs typeface="Tahoma" panose="020B0604030504040204" pitchFamily="34" charset="0"/>
              </a:rPr>
              <a:t>, Cormier, and </a:t>
            </a:r>
            <a:r>
              <a:rPr lang="en-US" sz="2000" b="1" dirty="0" err="1">
                <a:latin typeface="Tahoma" panose="020B0604030504040204" pitchFamily="34" charset="0"/>
                <a:ea typeface="Tahoma" panose="020B0604030504040204" pitchFamily="34" charset="0"/>
                <a:cs typeface="Tahoma" panose="020B0604030504040204" pitchFamily="34" charset="0"/>
              </a:rPr>
              <a:t>Kloos</a:t>
            </a:r>
            <a:r>
              <a:rPr lang="en-US" sz="2000" b="1" dirty="0">
                <a:latin typeface="Tahoma" panose="020B0604030504040204" pitchFamily="34" charset="0"/>
                <a:ea typeface="Tahoma" panose="020B0604030504040204" pitchFamily="34" charset="0"/>
                <a:cs typeface="Tahoma" panose="020B0604030504040204" pitchFamily="34" charset="0"/>
              </a:rPr>
              <a:t>’ (2014) MOOC design considerations</a:t>
            </a:r>
          </a:p>
        </p:txBody>
      </p:sp>
      <p:graphicFrame>
        <p:nvGraphicFramePr>
          <p:cNvPr id="6" name="Table 5"/>
          <p:cNvGraphicFramePr>
            <a:graphicFrameLocks noGrp="1"/>
          </p:cNvGraphicFramePr>
          <p:nvPr>
            <p:extLst/>
          </p:nvPr>
        </p:nvGraphicFramePr>
        <p:xfrm>
          <a:off x="1134248" y="2437688"/>
          <a:ext cx="9928493" cy="3663186"/>
        </p:xfrm>
        <a:graphic>
          <a:graphicData uri="http://schemas.openxmlformats.org/drawingml/2006/table">
            <a:tbl>
              <a:tblPr firstRow="1" bandRow="1">
                <a:tableStyleId>{7E9639D4-E3E2-4D34-9284-5A2195B3D0D7}</a:tableStyleId>
              </a:tblPr>
              <a:tblGrid>
                <a:gridCol w="2565424">
                  <a:extLst>
                    <a:ext uri="{9D8B030D-6E8A-4147-A177-3AD203B41FA5}">
                      <a16:colId xmlns:a16="http://schemas.microsoft.com/office/drawing/2014/main" val="20000"/>
                    </a:ext>
                  </a:extLst>
                </a:gridCol>
                <a:gridCol w="7363069">
                  <a:extLst>
                    <a:ext uri="{9D8B030D-6E8A-4147-A177-3AD203B41FA5}">
                      <a16:colId xmlns:a16="http://schemas.microsoft.com/office/drawing/2014/main" val="20001"/>
                    </a:ext>
                  </a:extLst>
                </a:gridCol>
              </a:tblGrid>
              <a:tr h="691223">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Design</a:t>
                      </a:r>
                      <a:r>
                        <a:rPr lang="en-US" sz="2400" b="1" baseline="0" dirty="0">
                          <a:latin typeface="Tahoma" panose="020B0604030504040204" pitchFamily="34" charset="0"/>
                          <a:ea typeface="Tahoma" panose="020B0604030504040204" pitchFamily="34" charset="0"/>
                          <a:cs typeface="Tahoma" panose="020B0604030504040204" pitchFamily="34" charset="0"/>
                        </a:rPr>
                        <a:t> considerations</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Example (</a:t>
                      </a:r>
                      <a:r>
                        <a:rPr lang="en-US" sz="2400" b="1" dirty="0" err="1">
                          <a:latin typeface="Tahoma" panose="020B0604030504040204" pitchFamily="34" charset="0"/>
                          <a:ea typeface="Tahoma" panose="020B0604030504040204" pitchFamily="34" charset="0"/>
                          <a:cs typeface="Tahoma" panose="020B0604030504040204" pitchFamily="34" charset="0"/>
                        </a:rPr>
                        <a:t>Alario-Hoyos</a:t>
                      </a:r>
                      <a:r>
                        <a:rPr lang="en-US" sz="2400" b="1" baseline="0" dirty="0">
                          <a:latin typeface="Tahoma" panose="020B0604030504040204" pitchFamily="34" charset="0"/>
                          <a:ea typeface="Tahoma" panose="020B0604030504040204" pitchFamily="34" charset="0"/>
                          <a:cs typeface="Tahoma" panose="020B0604030504040204" pitchFamily="34" charset="0"/>
                        </a:rPr>
                        <a:t> et al,</a:t>
                      </a:r>
                      <a:r>
                        <a:rPr lang="en-US" sz="2400" b="1" dirty="0">
                          <a:latin typeface="Tahoma" panose="020B0604030504040204" pitchFamily="34" charset="0"/>
                          <a:ea typeface="Tahoma" panose="020B0604030504040204" pitchFamily="34" charset="0"/>
                          <a:cs typeface="Tahoma" panose="020B0604030504040204" pitchFamily="34" charset="0"/>
                        </a:rPr>
                        <a:t> 2014)</a:t>
                      </a:r>
                    </a:p>
                  </a:txBody>
                  <a:tcPr anchor="ctr"/>
                </a:tc>
                <a:extLst>
                  <a:ext uri="{0D108BD9-81ED-4DB2-BD59-A6C34878D82A}">
                    <a16:rowId xmlns:a16="http://schemas.microsoft.com/office/drawing/2014/main" val="10000"/>
                  </a:ext>
                </a:extLst>
              </a:tr>
              <a:tr h="892953">
                <a:tc>
                  <a:txBody>
                    <a:bodyPr/>
                    <a:lstStyle/>
                    <a:p>
                      <a:pPr algn="l"/>
                      <a:r>
                        <a:rPr lang="en-US" sz="2400" b="1" dirty="0">
                          <a:latin typeface="Tahoma" panose="020B0604030504040204" pitchFamily="34" charset="0"/>
                          <a:ea typeface="Tahoma" panose="020B0604030504040204" pitchFamily="34" charset="0"/>
                          <a:cs typeface="Tahoma" panose="020B0604030504040204" pitchFamily="34" charset="0"/>
                        </a:rPr>
                        <a:t>Resources</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2400" b="1" dirty="0">
                          <a:latin typeface="Tahoma" panose="020B0604030504040204" pitchFamily="34" charset="0"/>
                          <a:ea typeface="Tahoma" panose="020B0604030504040204" pitchFamily="34" charset="0"/>
                          <a:cs typeface="Tahoma" panose="020B0604030504040204" pitchFamily="34" charset="0"/>
                        </a:rPr>
                        <a:t>Technology resources and human resources</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1"/>
                  </a:ext>
                </a:extLst>
              </a:tr>
              <a:tr h="938088">
                <a:tc>
                  <a:txBody>
                    <a:bodyPr/>
                    <a:lstStyle/>
                    <a:p>
                      <a:pPr marL="0" algn="l" defTabSz="914400" rtl="0" eaLnBrk="1" latinLnBrk="0" hangingPunct="1"/>
                      <a:r>
                        <a:rPr lang="en-US" sz="2400" b="1" kern="1200" dirty="0">
                          <a:latin typeface="Tahoma" panose="020B0604030504040204" pitchFamily="34" charset="0"/>
                          <a:ea typeface="Tahoma" panose="020B0604030504040204" pitchFamily="34" charset="0"/>
                          <a:cs typeface="Tahoma" panose="020B0604030504040204" pitchFamily="34" charset="0"/>
                        </a:rPr>
                        <a:t>Pedagogy</a:t>
                      </a:r>
                      <a:endParaRPr lang="en-US" sz="24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2400" b="1" kern="1200" dirty="0">
                          <a:latin typeface="Tahoma" panose="020B0604030504040204" pitchFamily="34" charset="0"/>
                          <a:ea typeface="Tahoma" panose="020B0604030504040204" pitchFamily="34" charset="0"/>
                          <a:cs typeface="Tahoma" panose="020B0604030504040204" pitchFamily="34" charset="0"/>
                        </a:rPr>
                        <a:t>Motivate students, participatory learning, and collaborative community etc.</a:t>
                      </a:r>
                      <a:endParaRPr lang="en-US" sz="24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2"/>
                  </a:ext>
                </a:extLst>
              </a:tr>
              <a:tr h="1009185">
                <a:tc>
                  <a:txBody>
                    <a:bodyPr/>
                    <a:lstStyle/>
                    <a:p>
                      <a:pPr algn="l"/>
                      <a:r>
                        <a:rPr lang="en-US" sz="2400" b="1" kern="1200" dirty="0">
                          <a:latin typeface="Tahoma" panose="020B0604030504040204" pitchFamily="34" charset="0"/>
                          <a:ea typeface="Tahoma" panose="020B0604030504040204" pitchFamily="34" charset="0"/>
                          <a:cs typeface="Tahoma" panose="020B0604030504040204" pitchFamily="34" charset="0"/>
                        </a:rPr>
                        <a:t>Logistics</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2400" b="1" dirty="0">
                          <a:latin typeface="Tahoma" panose="020B0604030504040204" pitchFamily="34" charset="0"/>
                          <a:ea typeface="Tahoma" panose="020B0604030504040204" pitchFamily="34" charset="0"/>
                          <a:cs typeface="Tahoma" panose="020B0604030504040204" pitchFamily="34" charset="0"/>
                        </a:rPr>
                        <a:t>Time required while planning MOOCs</a:t>
                      </a:r>
                      <a:r>
                        <a:rPr lang="en-US" sz="2400" b="1" baseline="0" dirty="0">
                          <a:latin typeface="Tahoma" panose="020B0604030504040204" pitchFamily="34" charset="0"/>
                          <a:ea typeface="Tahoma" panose="020B0604030504040204" pitchFamily="34" charset="0"/>
                          <a:cs typeface="Tahoma" panose="020B0604030504040204" pitchFamily="34" charset="0"/>
                        </a:rPr>
                        <a:t> and</a:t>
                      </a:r>
                      <a:r>
                        <a:rPr lang="en-US" sz="2400" b="1" dirty="0">
                          <a:latin typeface="Tahoma" panose="020B0604030504040204" pitchFamily="34" charset="0"/>
                          <a:ea typeface="Tahoma" panose="020B0604030504040204" pitchFamily="34" charset="0"/>
                          <a:cs typeface="Tahoma" panose="020B0604030504040204" pitchFamily="34" charset="0"/>
                        </a:rPr>
                        <a:t> peer assessment</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3"/>
                  </a:ext>
                </a:extLst>
              </a:tr>
            </a:tbl>
          </a:graphicData>
        </a:graphic>
      </p:graphicFrame>
      <p:sp>
        <p:nvSpPr>
          <p:cNvPr id="7" name="Slide Number Placeholder 6"/>
          <p:cNvSpPr>
            <a:spLocks noGrp="1"/>
          </p:cNvSpPr>
          <p:nvPr>
            <p:ph type="sldNum" sz="quarter" idx="12"/>
          </p:nvPr>
        </p:nvSpPr>
        <p:spPr/>
        <p:txBody>
          <a:bodyPr/>
          <a:lstStyle/>
          <a:p>
            <a:fld id="{EAD0547C-D32D-4A6F-8C9C-67D434304BD9}" type="slidenum">
              <a:rPr lang="en-US" smtClean="0"/>
              <a:t>38</a:t>
            </a:fld>
            <a:endParaRPr lang="en-US"/>
          </a:p>
        </p:txBody>
      </p:sp>
    </p:spTree>
    <p:extLst>
      <p:ext uri="{BB962C8B-B14F-4D97-AF65-F5344CB8AC3E}">
        <p14:creationId xmlns:p14="http://schemas.microsoft.com/office/powerpoint/2010/main" val="2231352217"/>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Context</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AD0547C-D32D-4A6F-8C9C-67D434304BD9}" type="slidenum">
              <a:rPr lang="en-US" smtClean="0"/>
              <a:t>39</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168569173"/>
              </p:ext>
            </p:extLst>
          </p:nvPr>
        </p:nvGraphicFramePr>
        <p:xfrm>
          <a:off x="2429827" y="1874837"/>
          <a:ext cx="8442961"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424996"/>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0"/>
            <a:ext cx="11156415" cy="3327094"/>
          </a:xfrm>
        </p:spPr>
        <p:txBody>
          <a:bodyPr>
            <a:normAutofit/>
          </a:bodyPr>
          <a:lstStyle/>
          <a:p>
            <a:pPr algn="ct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2015</a:t>
            </a:r>
            <a:br>
              <a:rPr lang="en-US" sz="2000" b="1" dirty="0">
                <a:latin typeface="Tahoma" panose="020B0604030504040204" pitchFamily="34" charset="0"/>
                <a:ea typeface="Tahoma" panose="020B0604030504040204" pitchFamily="34" charset="0"/>
                <a:cs typeface="Tahoma" panose="020B0604030504040204" pitchFamily="34" charset="0"/>
              </a:rPr>
            </a:br>
            <a:r>
              <a:rPr lang="en-US" sz="2800" b="1" dirty="0">
                <a:latin typeface="Tahoma" panose="020B0604030504040204" pitchFamily="34" charset="0"/>
                <a:ea typeface="Tahoma" panose="020B0604030504040204" pitchFamily="34" charset="0"/>
                <a:cs typeface="Tahoma" panose="020B0604030504040204" pitchFamily="34" charset="0"/>
              </a:rPr>
              <a:t>Digging deeper into learners’ experiences in MOOCs: Participation in social networks outside of MOOCs, notetaking and contexts surrounding content consumption</a:t>
            </a:r>
            <a:br>
              <a:rPr lang="en-US" sz="3600" b="1" dirty="0">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Veletsianos, Collier, &amp; Schneider, BJET, </a:t>
            </a:r>
            <a:r>
              <a:rPr lang="en-US" sz="2400" b="1" i="1" dirty="0">
                <a:latin typeface="Tahoma" panose="020B0604030504040204" pitchFamily="34" charset="0"/>
                <a:ea typeface="Tahoma" panose="020B0604030504040204" pitchFamily="34" charset="0"/>
                <a:cs typeface="Tahoma" panose="020B0604030504040204" pitchFamily="34" charset="0"/>
              </a:rPr>
              <a:t>46</a:t>
            </a:r>
            <a:r>
              <a:rPr lang="en-US" sz="2400" b="1" dirty="0">
                <a:latin typeface="Tahoma" panose="020B0604030504040204" pitchFamily="34" charset="0"/>
                <a:ea typeface="Tahoma" panose="020B0604030504040204" pitchFamily="34" charset="0"/>
                <a:cs typeface="Tahoma" panose="020B0604030504040204" pitchFamily="34" charset="0"/>
              </a:rPr>
              <a:t>(3), 570-587.</a:t>
            </a:r>
            <a:br>
              <a:rPr lang="en-US" sz="2400" b="1" dirty="0">
                <a:latin typeface="Tahoma" panose="020B0604030504040204" pitchFamily="34" charset="0"/>
                <a:ea typeface="Tahoma" panose="020B0604030504040204" pitchFamily="34" charset="0"/>
                <a:cs typeface="Tahoma" panose="020B0604030504040204" pitchFamily="34" charset="0"/>
              </a:rPr>
            </a:br>
            <a:r>
              <a:rPr lang="en-US" sz="1100" b="1" dirty="0">
                <a:latin typeface="Tahoma" panose="020B0604030504040204" pitchFamily="34" charset="0"/>
                <a:ea typeface="Tahoma" panose="020B0604030504040204" pitchFamily="34" charset="0"/>
                <a:cs typeface="Tahoma" panose="020B0604030504040204" pitchFamily="34" charset="0"/>
                <a:hlinkClick r:id="rId2"/>
              </a:rPr>
              <a:t>http://onlinelibrary.wiley.com/doi/10.1111/bjet.12297/abstract</a:t>
            </a:r>
            <a:r>
              <a:rPr lang="en-US" sz="1100" b="1" dirty="0">
                <a:latin typeface="Tahoma" panose="020B0604030504040204" pitchFamily="34" charset="0"/>
                <a:ea typeface="Tahoma" panose="020B0604030504040204" pitchFamily="34" charset="0"/>
                <a:cs typeface="Tahoma" panose="020B0604030504040204" pitchFamily="34" charset="0"/>
              </a:rPr>
              <a:t> </a:t>
            </a:r>
            <a:endParaRPr lang="en-US" sz="1000" b="1"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a:xfrm>
            <a:off x="1123406" y="3227941"/>
            <a:ext cx="10149840" cy="2898221"/>
          </a:xfrm>
        </p:spPr>
        <p:txBody>
          <a:bodyPr>
            <a:normAutofit/>
          </a:bodyPr>
          <a:lstStyle/>
          <a:p>
            <a:pPr marL="0" indent="0">
              <a:lnSpc>
                <a:spcPct val="12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“To gain a deeper and more diverse understanding of the MOOC phenomenon, researchers need to use multiple research approaches (e.g., ethnography, phenomenology, discourse analysis) add content to them.” (p. 583.)</a:t>
            </a:r>
          </a:p>
        </p:txBody>
      </p:sp>
      <p:sp>
        <p:nvSpPr>
          <p:cNvPr id="4" name="Slide Number Placeholder 3">
            <a:extLst>
              <a:ext uri="{FF2B5EF4-FFF2-40B4-BE49-F238E27FC236}">
                <a16:creationId xmlns:a16="http://schemas.microsoft.com/office/drawing/2014/main" id="{0609F6FD-E42A-4BED-8403-A38CE3A92B2F}"/>
              </a:ext>
            </a:extLst>
          </p:cNvPr>
          <p:cNvSpPr>
            <a:spLocks noGrp="1"/>
          </p:cNvSpPr>
          <p:nvPr>
            <p:ph type="sldNum" sz="quarter" idx="12"/>
          </p:nvPr>
        </p:nvSpPr>
        <p:spPr>
          <a:xfrm>
            <a:off x="8610600" y="6356350"/>
            <a:ext cx="2743200" cy="365125"/>
          </a:xfrm>
        </p:spPr>
        <p:txBody>
          <a:bodyPr/>
          <a:lstStyle/>
          <a:p>
            <a:fld id="{EAD0547C-D32D-4A6F-8C9C-67D434304BD9}" type="slidenum">
              <a:rPr lang="en-US" smtClean="0"/>
              <a:t>4</a:t>
            </a:fld>
            <a:endParaRPr lang="en-US"/>
          </a:p>
        </p:txBody>
      </p:sp>
    </p:spTree>
    <p:extLst>
      <p:ext uri="{BB962C8B-B14F-4D97-AF65-F5344CB8AC3E}">
        <p14:creationId xmlns:p14="http://schemas.microsoft.com/office/powerpoint/2010/main" val="36366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Context</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AD0547C-D32D-4A6F-8C9C-67D434304BD9}" type="slidenum">
              <a:rPr lang="en-US" smtClean="0"/>
              <a:t>40</a:t>
            </a:fld>
            <a:endParaRPr lang="en-US"/>
          </a:p>
        </p:txBody>
      </p:sp>
      <p:pic>
        <p:nvPicPr>
          <p:cNvPr id="4" name="Picture 3"/>
          <p:cNvPicPr>
            <a:picLocks noChangeAspect="1"/>
          </p:cNvPicPr>
          <p:nvPr/>
        </p:nvPicPr>
        <p:blipFill>
          <a:blip r:embed="rId3"/>
          <a:stretch>
            <a:fillRect/>
          </a:stretch>
        </p:blipFill>
        <p:spPr>
          <a:xfrm>
            <a:off x="2008683" y="1529127"/>
            <a:ext cx="8484432" cy="5192348"/>
          </a:xfrm>
          <a:prstGeom prst="rect">
            <a:avLst/>
          </a:prstGeom>
        </p:spPr>
      </p:pic>
    </p:spTree>
    <p:extLst>
      <p:ext uri="{BB962C8B-B14F-4D97-AF65-F5344CB8AC3E}">
        <p14:creationId xmlns:p14="http://schemas.microsoft.com/office/powerpoint/2010/main" val="291516013"/>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Context</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AD0547C-D32D-4A6F-8C9C-67D434304BD9}" type="slidenum">
              <a:rPr lang="en-US" smtClean="0"/>
              <a:t>41</a:t>
            </a:fld>
            <a:endParaRPr lang="en-US"/>
          </a:p>
        </p:txBody>
      </p:sp>
      <p:graphicFrame>
        <p:nvGraphicFramePr>
          <p:cNvPr id="8" name="Chart 7"/>
          <p:cNvGraphicFramePr>
            <a:graphicFrameLocks/>
          </p:cNvGraphicFramePr>
          <p:nvPr>
            <p:extLst>
              <p:ext uri="{D42A27DB-BD31-4B8C-83A1-F6EECF244321}">
                <p14:modId xmlns:p14="http://schemas.microsoft.com/office/powerpoint/2010/main" val="3865293543"/>
              </p:ext>
            </p:extLst>
          </p:nvPr>
        </p:nvGraphicFramePr>
        <p:xfrm>
          <a:off x="1071563" y="1724851"/>
          <a:ext cx="10401300" cy="47936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2262578"/>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Context</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AD0547C-D32D-4A6F-8C9C-67D434304BD9}" type="slidenum">
              <a:rPr lang="en-US" smtClean="0"/>
              <a:t>42</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09962785"/>
              </p:ext>
            </p:extLst>
          </p:nvPr>
        </p:nvGraphicFramePr>
        <p:xfrm>
          <a:off x="1557338" y="1678052"/>
          <a:ext cx="9072562" cy="50463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9707979"/>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Context</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AD0547C-D32D-4A6F-8C9C-67D434304BD9}" type="slidenum">
              <a:rPr lang="en-US" smtClean="0"/>
              <a:t>43</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644415937"/>
              </p:ext>
            </p:extLst>
          </p:nvPr>
        </p:nvGraphicFramePr>
        <p:xfrm>
          <a:off x="838200" y="1692275"/>
          <a:ext cx="10744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4746743"/>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Context</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AD0547C-D32D-4A6F-8C9C-67D434304BD9}" type="slidenum">
              <a:rPr lang="en-US" smtClean="0"/>
              <a:t>44</a:t>
            </a:fld>
            <a:endParaRPr lang="en-US"/>
          </a:p>
        </p:txBody>
      </p:sp>
      <p:graphicFrame>
        <p:nvGraphicFramePr>
          <p:cNvPr id="8" name="Chart 7"/>
          <p:cNvGraphicFramePr>
            <a:graphicFrameLocks/>
          </p:cNvGraphicFramePr>
          <p:nvPr>
            <p:extLst>
              <p:ext uri="{D42A27DB-BD31-4B8C-83A1-F6EECF244321}">
                <p14:modId xmlns:p14="http://schemas.microsoft.com/office/powerpoint/2010/main" val="3845250787"/>
              </p:ext>
            </p:extLst>
          </p:nvPr>
        </p:nvGraphicFramePr>
        <p:xfrm>
          <a:off x="1657351" y="1692275"/>
          <a:ext cx="9301162" cy="4894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8011692"/>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538399" y="1679579"/>
            <a:ext cx="5372101" cy="4968552"/>
          </a:xfrm>
        </p:spPr>
        <p:txBody>
          <a:bodyPr>
            <a:normAutofit/>
          </a:bodyPr>
          <a:lstStyle/>
          <a:p>
            <a:pPr marL="0" indent="0">
              <a:lnSpc>
                <a:spcPct val="150000"/>
              </a:lnSpc>
              <a:buNone/>
            </a:pPr>
            <a:r>
              <a:rPr lang="en-US" sz="2400" b="1" dirty="0">
                <a:latin typeface="Tahoma" panose="020B0604030504040204" pitchFamily="34" charset="0"/>
                <a:ea typeface="Tahoma" panose="020B0604030504040204" pitchFamily="34" charset="0"/>
                <a:cs typeface="Tahoma" panose="020B0604030504040204" pitchFamily="34" charset="0"/>
              </a:rPr>
              <a:t>RQ #1. What are the design considerations of instructors when designing MOOCs?</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Learning objectives </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Assessment </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Time for designing MOOC</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Engaging learners</a:t>
            </a:r>
          </a:p>
          <a:p>
            <a:pPr>
              <a:lnSpc>
                <a:spcPct val="150000"/>
              </a:lnSpc>
            </a:pPr>
            <a:endParaRPr lang="en-US"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hart 5"/>
          <p:cNvGraphicFramePr/>
          <p:nvPr>
            <p:extLst/>
          </p:nvPr>
        </p:nvGraphicFramePr>
        <p:xfrm>
          <a:off x="5372599" y="1504251"/>
          <a:ext cx="6519102" cy="53644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EAD0547C-D32D-4A6F-8C9C-67D434304BD9}" type="slidenum">
              <a:rPr lang="en-US" smtClean="0"/>
              <a:t>45</a:t>
            </a:fld>
            <a:endParaRPr lang="en-US"/>
          </a:p>
        </p:txBody>
      </p:sp>
    </p:spTree>
    <p:extLst>
      <p:ext uri="{BB962C8B-B14F-4D97-AF65-F5344CB8AC3E}">
        <p14:creationId xmlns:p14="http://schemas.microsoft.com/office/powerpoint/2010/main" val="367820940"/>
      </p:ext>
    </p:extLst>
  </p:cSld>
  <p:clrMapOvr>
    <a:masterClrMapping/>
  </p:clrMapOvr>
  <mc:AlternateContent xmlns:mc="http://schemas.openxmlformats.org/markup-compatibility/2006" xmlns:p14="http://schemas.microsoft.com/office/powerpoint/2010/main">
    <mc:Choice Requires="p14">
      <p:transition spd="slow" p14:dur="2000" advTm="26659"/>
    </mc:Choice>
    <mc:Fallback xmlns="">
      <p:transition spd="slow" advTm="26659"/>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a:solidFill>
                  <a:srgbClr val="0070C0"/>
                </a:solidFill>
                <a:latin typeface="Tahoma" panose="020B0604030504040204" pitchFamily="34" charset="0"/>
                <a:ea typeface="Tahoma" panose="020B0604030504040204" pitchFamily="34" charset="0"/>
                <a:cs typeface="Tahoma" panose="020B0604030504040204" pitchFamily="34" charset="0"/>
              </a:rPr>
              <a:t>Findings</a:t>
            </a:r>
            <a:endParaRPr lang="en-US"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538399" y="1679579"/>
            <a:ext cx="10509352" cy="4968552"/>
          </a:xfrm>
        </p:spPr>
        <p:txBody>
          <a:bodyPr>
            <a:normAutofit/>
          </a:bodyPr>
          <a:lstStyle/>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Engaging learners (One of the 12 interview themes)</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One instructor from the UK mentioned: </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“When we were designing, we tried to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have a hook </a:t>
            </a:r>
            <a:r>
              <a:rPr lang="en-US" b="1" dirty="0">
                <a:latin typeface="Tahoma" panose="020B0604030504040204" pitchFamily="34" charset="0"/>
                <a:ea typeface="Tahoma" panose="020B0604030504040204" pitchFamily="34" charset="0"/>
                <a:cs typeface="Tahoma" panose="020B0604030504040204" pitchFamily="34" charset="0"/>
              </a:rPr>
              <a:t>for each week, a reason for learners to come back each week. So, we built that into our learning design. So what's going to be the big thing that makes you want to join the course in Week One.”</a:t>
            </a: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46</a:t>
            </a:fld>
            <a:endParaRPr lang="en-US"/>
          </a:p>
        </p:txBody>
      </p:sp>
    </p:spTree>
    <p:extLst>
      <p:ext uri="{BB962C8B-B14F-4D97-AF65-F5344CB8AC3E}">
        <p14:creationId xmlns:p14="http://schemas.microsoft.com/office/powerpoint/2010/main" val="2227231034"/>
      </p:ext>
    </p:extLst>
  </p:cSld>
  <p:clrMapOvr>
    <a:masterClrMapping/>
  </p:clrMapOvr>
  <mc:AlternateContent xmlns:mc="http://schemas.openxmlformats.org/markup-compatibility/2006" xmlns:p14="http://schemas.microsoft.com/office/powerpoint/2010/main">
    <mc:Choice Requires="p14">
      <p:transition spd="slow" p14:dur="2000" advTm="15962"/>
    </mc:Choice>
    <mc:Fallback xmlns="">
      <p:transition spd="slow" advTm="15962"/>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1319350" y="1679579"/>
            <a:ext cx="9784080" cy="4676771"/>
          </a:xfrm>
        </p:spPr>
        <p:txBody>
          <a:bodyPr>
            <a:normAutofit/>
          </a:bodyPr>
          <a:lstStyle/>
          <a:p>
            <a:pPr marL="0" indent="0">
              <a:lnSpc>
                <a:spcPct val="150000"/>
              </a:lnSpc>
              <a:buNone/>
            </a:pPr>
            <a:r>
              <a:rPr lang="en-US" sz="2400" b="1" dirty="0">
                <a:latin typeface="Tahoma" panose="020B0604030504040204" pitchFamily="34" charset="0"/>
                <a:ea typeface="Tahoma" panose="020B0604030504040204" pitchFamily="34" charset="0"/>
                <a:cs typeface="Tahoma" panose="020B0604030504040204" pitchFamily="34" charset="0"/>
              </a:rPr>
              <a:t>RQ #1</a:t>
            </a:r>
            <a:r>
              <a:rPr lang="en-US" altLang="zh-CN" sz="2400" b="1" dirty="0">
                <a:latin typeface="Tahoma" panose="020B0604030504040204" pitchFamily="34" charset="0"/>
                <a:ea typeface="Tahoma" panose="020B0604030504040204" pitchFamily="34" charset="0"/>
                <a:cs typeface="Tahoma" panose="020B0604030504040204" pitchFamily="34" charset="0"/>
              </a:rPr>
              <a:t>-1</a:t>
            </a:r>
            <a:r>
              <a:rPr lang="en-US" sz="2400" b="1" dirty="0">
                <a:latin typeface="Tahoma" panose="020B0604030504040204" pitchFamily="34" charset="0"/>
                <a:ea typeface="Tahoma" panose="020B0604030504040204" pitchFamily="34" charset="0"/>
                <a:cs typeface="Tahoma" panose="020B0604030504040204" pitchFamily="34" charset="0"/>
              </a:rPr>
              <a:t>. How do MOOC instructors design the course to encourage interaction among learners?</a:t>
            </a:r>
          </a:p>
          <a:p>
            <a:pPr>
              <a:lnSpc>
                <a:spcPct val="150000"/>
              </a:lnSpc>
            </a:pPr>
            <a:r>
              <a:rPr lang="en-US" sz="3200" b="1" dirty="0">
                <a:latin typeface="Tahoma" panose="020B0604030504040204" pitchFamily="34" charset="0"/>
                <a:ea typeface="Tahoma" panose="020B0604030504040204" pitchFamily="34" charset="0"/>
                <a:cs typeface="Tahoma" panose="020B0604030504040204" pitchFamily="34" charset="0"/>
              </a:rPr>
              <a:t>Asynchronous discussion forums </a:t>
            </a:r>
          </a:p>
          <a:p>
            <a:pPr>
              <a:lnSpc>
                <a:spcPct val="150000"/>
              </a:lnSpc>
            </a:pPr>
            <a:r>
              <a:rPr lang="en-US" sz="3200" b="1" dirty="0">
                <a:latin typeface="Tahoma" panose="020B0604030504040204" pitchFamily="34" charset="0"/>
                <a:ea typeface="Tahoma" panose="020B0604030504040204" pitchFamily="34" charset="0"/>
                <a:cs typeface="Tahoma" panose="020B0604030504040204" pitchFamily="34" charset="0"/>
              </a:rPr>
              <a:t>Pair-based types of tasks</a:t>
            </a:r>
          </a:p>
          <a:p>
            <a:pPr>
              <a:lnSpc>
                <a:spcPct val="150000"/>
              </a:lnSpc>
            </a:pPr>
            <a:r>
              <a:rPr lang="en-US" sz="3200" b="1" dirty="0">
                <a:latin typeface="Tahoma" panose="020B0604030504040204" pitchFamily="34" charset="0"/>
                <a:ea typeface="Tahoma" panose="020B0604030504040204" pitchFamily="34" charset="0"/>
                <a:cs typeface="Tahoma" panose="020B0604030504040204" pitchFamily="34" charset="0"/>
              </a:rPr>
              <a:t>Social media</a:t>
            </a:r>
          </a:p>
          <a:p>
            <a:pPr>
              <a:lnSpc>
                <a:spcPct val="150000"/>
              </a:lnSpc>
            </a:pP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47</a:t>
            </a:fld>
            <a:endParaRPr lang="en-US"/>
          </a:p>
        </p:txBody>
      </p:sp>
    </p:spTree>
    <p:extLst>
      <p:ext uri="{BB962C8B-B14F-4D97-AF65-F5344CB8AC3E}">
        <p14:creationId xmlns:p14="http://schemas.microsoft.com/office/powerpoint/2010/main" val="3567159405"/>
      </p:ext>
    </p:extLst>
  </p:cSld>
  <p:clrMapOvr>
    <a:masterClrMapping/>
  </p:clrMapOvr>
  <mc:AlternateContent xmlns:mc="http://schemas.openxmlformats.org/markup-compatibility/2006" xmlns:p14="http://schemas.microsoft.com/office/powerpoint/2010/main">
    <mc:Choice Requires="p14">
      <p:transition spd="slow" p14:dur="2000" advTm="26659"/>
    </mc:Choice>
    <mc:Fallback xmlns="">
      <p:transition spd="slow" advTm="26659"/>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48</a:t>
            </a:fld>
            <a:endParaRPr lang="en-US"/>
          </a:p>
        </p:txBody>
      </p:sp>
      <p:graphicFrame>
        <p:nvGraphicFramePr>
          <p:cNvPr id="8" name="Chart 7"/>
          <p:cNvGraphicFramePr>
            <a:graphicFrameLocks/>
          </p:cNvGraphicFramePr>
          <p:nvPr>
            <p:extLst/>
          </p:nvPr>
        </p:nvGraphicFramePr>
        <p:xfrm>
          <a:off x="838200" y="1775459"/>
          <a:ext cx="11191875" cy="4787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805973"/>
      </p:ext>
    </p:extLst>
  </p:cSld>
  <p:clrMapOvr>
    <a:masterClrMapping/>
  </p:clrMapOvr>
  <mc:AlternateContent xmlns:mc="http://schemas.openxmlformats.org/markup-compatibility/2006" xmlns:p14="http://schemas.microsoft.com/office/powerpoint/2010/main">
    <mc:Choice Requires="p14">
      <p:transition spd="slow" p14:dur="2000" advTm="26659"/>
    </mc:Choice>
    <mc:Fallback xmlns="">
      <p:transition spd="slow" advTm="26659"/>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538399" y="1679579"/>
            <a:ext cx="10509352" cy="4968552"/>
          </a:xfrm>
        </p:spPr>
        <p:txBody>
          <a:bodyPr>
            <a:normAutofit lnSpcReduction="10000"/>
          </a:bodyPr>
          <a:lstStyle/>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Asynchronous discussion forums </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One instructor mentioned: </a:t>
            </a:r>
          </a:p>
          <a:p>
            <a:pPr marL="457200" lvl="1" indent="0">
              <a:lnSpc>
                <a:spcPct val="150000"/>
              </a:lnSpc>
              <a:buNone/>
            </a:pPr>
            <a:r>
              <a:rPr lang="en-US" sz="2300" b="1" dirty="0">
                <a:latin typeface="Tahoma" panose="020B0604030504040204" pitchFamily="34" charset="0"/>
                <a:ea typeface="Tahoma" panose="020B0604030504040204" pitchFamily="34" charset="0"/>
                <a:cs typeface="Tahoma" panose="020B0604030504040204" pitchFamily="34" charset="0"/>
              </a:rPr>
              <a:t>“And then there's also an </a:t>
            </a:r>
            <a:r>
              <a:rPr lang="en-US" sz="2300" b="1" dirty="0">
                <a:solidFill>
                  <a:srgbClr val="C00000"/>
                </a:solidFill>
                <a:latin typeface="Tahoma" panose="020B0604030504040204" pitchFamily="34" charset="0"/>
                <a:ea typeface="Tahoma" panose="020B0604030504040204" pitchFamily="34" charset="0"/>
                <a:cs typeface="Tahoma" panose="020B0604030504040204" pitchFamily="34" charset="0"/>
              </a:rPr>
              <a:t>asynchronous discussion board </a:t>
            </a:r>
            <a:r>
              <a:rPr lang="en-US" sz="2300" b="1" dirty="0">
                <a:latin typeface="Tahoma" panose="020B0604030504040204" pitchFamily="34" charset="0"/>
                <a:ea typeface="Tahoma" panose="020B0604030504040204" pitchFamily="34" charset="0"/>
                <a:cs typeface="Tahoma" panose="020B0604030504040204" pitchFamily="34" charset="0"/>
              </a:rPr>
              <a:t>within each module. So there will be prompt…And then there were </a:t>
            </a:r>
            <a:r>
              <a:rPr lang="en-US" sz="2300" b="1" dirty="0">
                <a:solidFill>
                  <a:srgbClr val="C00000"/>
                </a:solidFill>
                <a:latin typeface="Tahoma" panose="020B0604030504040204" pitchFamily="34" charset="0"/>
                <a:ea typeface="Tahoma" panose="020B0604030504040204" pitchFamily="34" charset="0"/>
                <a:cs typeface="Tahoma" panose="020B0604030504040204" pitchFamily="34" charset="0"/>
              </a:rPr>
              <a:t>a lot of discussions back and forth </a:t>
            </a:r>
            <a:r>
              <a:rPr lang="en-US" sz="2300" b="1" dirty="0">
                <a:latin typeface="Tahoma" panose="020B0604030504040204" pitchFamily="34" charset="0"/>
                <a:ea typeface="Tahoma" panose="020B0604030504040204" pitchFamily="34" charset="0"/>
                <a:cs typeface="Tahoma" panose="020B0604030504040204" pitchFamily="34" charset="0"/>
              </a:rPr>
              <a:t>with students about suggestions on things they could consider, or maybe there were stuck on something and so they would like help…Within discussion forum, there's a showcase and that is the opportunity to get feedback from peers.”</a:t>
            </a: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49</a:t>
            </a:fld>
            <a:endParaRPr lang="en-US"/>
          </a:p>
        </p:txBody>
      </p:sp>
    </p:spTree>
    <p:extLst>
      <p:ext uri="{BB962C8B-B14F-4D97-AF65-F5344CB8AC3E}">
        <p14:creationId xmlns:p14="http://schemas.microsoft.com/office/powerpoint/2010/main" val="330140476"/>
      </p:ext>
    </p:extLst>
  </p:cSld>
  <p:clrMapOvr>
    <a:masterClrMapping/>
  </p:clrMapOvr>
  <mc:AlternateContent xmlns:mc="http://schemas.openxmlformats.org/markup-compatibility/2006" xmlns:p14="http://schemas.microsoft.com/office/powerpoint/2010/main">
    <mc:Choice Requires="p14">
      <p:transition spd="slow" p14:dur="2000" advTm="15962"/>
    </mc:Choice>
    <mc:Fallback xmlns="">
      <p:transition spd="slow" advTm="1596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30506"/>
            <a:ext cx="10947094" cy="2677099"/>
          </a:xfrm>
        </p:spPr>
        <p:txBody>
          <a:bodyPr>
            <a:normAutofit fontScale="90000"/>
          </a:bodyPr>
          <a:lstStyle/>
          <a:p>
            <a:pPr algn="ct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September 2016</a:t>
            </a:r>
            <a:br>
              <a:rPr lang="en-US" sz="20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MOOCs, Graduate Skills Gaps, and Employability: A Qualitative Systematic Review of the Literature</a:t>
            </a:r>
            <a:br>
              <a:rPr lang="en-US" sz="3600" b="1" dirty="0">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David </a:t>
            </a:r>
            <a:r>
              <a:rPr lang="en-US" sz="2400" b="1" dirty="0" err="1">
                <a:latin typeface="Tahoma" panose="020B0604030504040204" pitchFamily="34" charset="0"/>
                <a:ea typeface="Tahoma" panose="020B0604030504040204" pitchFamily="34" charset="0"/>
                <a:cs typeface="Tahoma" panose="020B0604030504040204" pitchFamily="34" charset="0"/>
              </a:rPr>
              <a:t>Santandreu</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Calonge</a:t>
            </a:r>
            <a:r>
              <a:rPr lang="en-US" sz="2400" b="1" dirty="0">
                <a:latin typeface="Tahoma" panose="020B0604030504040204" pitchFamily="34" charset="0"/>
                <a:ea typeface="Tahoma" panose="020B0604030504040204" pitchFamily="34" charset="0"/>
                <a:cs typeface="Tahoma" panose="020B0604030504040204" pitchFamily="34" charset="0"/>
              </a:rPr>
              <a:t> and Mariam </a:t>
            </a:r>
            <a:r>
              <a:rPr lang="en-US" sz="2400" b="1" dirty="0" err="1">
                <a:latin typeface="Tahoma" panose="020B0604030504040204" pitchFamily="34" charset="0"/>
                <a:ea typeface="Tahoma" panose="020B0604030504040204" pitchFamily="34" charset="0"/>
                <a:cs typeface="Tahoma" panose="020B0604030504040204" pitchFamily="34" charset="0"/>
              </a:rPr>
              <a:t>Aman</a:t>
            </a:r>
            <a:r>
              <a:rPr lang="en-US" sz="2400" b="1" dirty="0">
                <a:latin typeface="Tahoma" panose="020B0604030504040204" pitchFamily="34" charset="0"/>
                <a:ea typeface="Tahoma" panose="020B0604030504040204" pitchFamily="34" charset="0"/>
                <a:cs typeface="Tahoma" panose="020B0604030504040204" pitchFamily="34" charset="0"/>
              </a:rPr>
              <a:t> Shah, IRRODL, </a:t>
            </a:r>
            <a:r>
              <a:rPr lang="en-US" sz="2400" b="1" i="1" dirty="0">
                <a:latin typeface="Tahoma" panose="020B0604030504040204" pitchFamily="34" charset="0"/>
                <a:ea typeface="Tahoma" panose="020B0604030504040204" pitchFamily="34" charset="0"/>
                <a:cs typeface="Tahoma" panose="020B0604030504040204" pitchFamily="34" charset="0"/>
              </a:rPr>
              <a:t>17</a:t>
            </a:r>
            <a:r>
              <a:rPr lang="en-US" sz="2400" b="1" dirty="0">
                <a:latin typeface="Tahoma" panose="020B0604030504040204" pitchFamily="34" charset="0"/>
                <a:ea typeface="Tahoma" panose="020B0604030504040204" pitchFamily="34" charset="0"/>
                <a:cs typeface="Tahoma" panose="020B0604030504040204" pitchFamily="34" charset="0"/>
              </a:rPr>
              <a:t>(5), 67-90.</a:t>
            </a:r>
            <a:br>
              <a:rPr lang="en-US" sz="2400" b="1" dirty="0">
                <a:latin typeface="Tahoma" panose="020B0604030504040204" pitchFamily="34" charset="0"/>
                <a:ea typeface="Tahoma" panose="020B0604030504040204" pitchFamily="34" charset="0"/>
                <a:cs typeface="Tahoma" panose="020B0604030504040204" pitchFamily="34" charset="0"/>
              </a:rPr>
            </a:br>
            <a:r>
              <a:rPr lang="en-US" sz="1100" b="1" dirty="0">
                <a:latin typeface="Tahoma" panose="020B0604030504040204" pitchFamily="34" charset="0"/>
                <a:ea typeface="Tahoma" panose="020B0604030504040204" pitchFamily="34" charset="0"/>
                <a:cs typeface="Tahoma" panose="020B0604030504040204" pitchFamily="34" charset="0"/>
                <a:hlinkClick r:id="rId2"/>
              </a:rPr>
              <a:t>http://www.irrodl.org/index.php/irrodl/article/view/2675/3881</a:t>
            </a:r>
            <a:r>
              <a:rPr lang="en-US" sz="1100" b="1" dirty="0">
                <a:latin typeface="Tahoma" panose="020B0604030504040204" pitchFamily="34" charset="0"/>
                <a:ea typeface="Tahoma" panose="020B0604030504040204" pitchFamily="34" charset="0"/>
                <a:cs typeface="Tahoma" panose="020B0604030504040204" pitchFamily="34" charset="0"/>
              </a:rPr>
              <a:t> </a:t>
            </a:r>
            <a:endParaRPr lang="en-US" sz="1000" b="1"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a:xfrm>
            <a:off x="609599" y="3007605"/>
            <a:ext cx="11090313" cy="3118558"/>
          </a:xfrm>
        </p:spPr>
        <p:txBody>
          <a:bodyPr>
            <a:normAutofit fontScale="92500"/>
          </a:bodyPr>
          <a:lstStyle/>
          <a:p>
            <a:pPr marL="0" indent="0">
              <a:lnSpc>
                <a:spcPct val="12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“In 2013, research had already indicated that MOOCs offered unprecedented choice, customization and gave thousands of participants the possibility to have greater ownership and control over their learning experiences “rather than being constrained by centralized, instructor-controlled learning based on delivery of pre-fabricated curriculum” (McLoughlin, 2013). (p. 78.)</a:t>
            </a:r>
          </a:p>
        </p:txBody>
      </p:sp>
      <p:sp>
        <p:nvSpPr>
          <p:cNvPr id="4" name="Slide Number Placeholder 3">
            <a:extLst>
              <a:ext uri="{FF2B5EF4-FFF2-40B4-BE49-F238E27FC236}">
                <a16:creationId xmlns:a16="http://schemas.microsoft.com/office/drawing/2014/main" id="{DA803685-ED52-4EE5-BA58-8AD6013EE495}"/>
              </a:ext>
            </a:extLst>
          </p:cNvPr>
          <p:cNvSpPr>
            <a:spLocks noGrp="1"/>
          </p:cNvSpPr>
          <p:nvPr>
            <p:ph type="sldNum" sz="quarter" idx="12"/>
          </p:nvPr>
        </p:nvSpPr>
        <p:spPr>
          <a:xfrm>
            <a:off x="8610600" y="6356350"/>
            <a:ext cx="2743200" cy="365125"/>
          </a:xfrm>
        </p:spPr>
        <p:txBody>
          <a:bodyPr/>
          <a:lstStyle/>
          <a:p>
            <a:fld id="{EAD0547C-D32D-4A6F-8C9C-67D434304BD9}" type="slidenum">
              <a:rPr lang="en-US" smtClean="0"/>
              <a:t>5</a:t>
            </a:fld>
            <a:endParaRPr lang="en-US"/>
          </a:p>
        </p:txBody>
      </p:sp>
    </p:spTree>
    <p:extLst>
      <p:ext uri="{BB962C8B-B14F-4D97-AF65-F5344CB8AC3E}">
        <p14:creationId xmlns:p14="http://schemas.microsoft.com/office/powerpoint/2010/main" val="951974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9" y="1679579"/>
            <a:ext cx="10906126" cy="4676771"/>
          </a:xfrm>
        </p:spPr>
        <p:txBody>
          <a:bodyPr>
            <a:normAutofit/>
          </a:bodyPr>
          <a:lstStyle/>
          <a:p>
            <a:pPr marL="0"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RQ #1</a:t>
            </a:r>
            <a:r>
              <a:rPr lang="en-US" altLang="zh-CN" b="1" dirty="0">
                <a:latin typeface="Tahoma" panose="020B0604030504040204" pitchFamily="34" charset="0"/>
                <a:ea typeface="Tahoma" panose="020B0604030504040204" pitchFamily="34" charset="0"/>
                <a:cs typeface="Tahoma" panose="020B0604030504040204" pitchFamily="34" charset="0"/>
              </a:rPr>
              <a:t>-</a:t>
            </a:r>
            <a:r>
              <a:rPr lang="en-US" b="1" dirty="0">
                <a:latin typeface="Tahoma" panose="020B0604030504040204" pitchFamily="34" charset="0"/>
                <a:ea typeface="Tahoma" panose="020B0604030504040204" pitchFamily="34" charset="0"/>
                <a:cs typeface="Tahoma" panose="020B0604030504040204" pitchFamily="34" charset="0"/>
              </a:rPr>
              <a:t>2. How do MOOC instructors design the course to encourage interaction between instructor and learners?</a:t>
            </a: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Online discussion forums</a:t>
            </a: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Platform messages</a:t>
            </a: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Social media connections</a:t>
            </a: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50</a:t>
            </a:fld>
            <a:endParaRPr lang="en-US"/>
          </a:p>
        </p:txBody>
      </p:sp>
    </p:spTree>
    <p:extLst>
      <p:ext uri="{BB962C8B-B14F-4D97-AF65-F5344CB8AC3E}">
        <p14:creationId xmlns:p14="http://schemas.microsoft.com/office/powerpoint/2010/main" val="1734723417"/>
      </p:ext>
    </p:extLst>
  </p:cSld>
  <p:clrMapOvr>
    <a:masterClrMapping/>
  </p:clrMapOvr>
  <mc:AlternateContent xmlns:mc="http://schemas.openxmlformats.org/markup-compatibility/2006" xmlns:p14="http://schemas.microsoft.com/office/powerpoint/2010/main">
    <mc:Choice Requires="p14">
      <p:transition spd="slow" p14:dur="2000" advTm="15602"/>
    </mc:Choice>
    <mc:Fallback xmlns="">
      <p:transition spd="slow" advTm="15602"/>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51</a:t>
            </a:fld>
            <a:endParaRPr lang="en-US"/>
          </a:p>
        </p:txBody>
      </p:sp>
      <p:graphicFrame>
        <p:nvGraphicFramePr>
          <p:cNvPr id="8" name="Chart 7"/>
          <p:cNvGraphicFramePr>
            <a:graphicFrameLocks/>
          </p:cNvGraphicFramePr>
          <p:nvPr>
            <p:extLst/>
          </p:nvPr>
        </p:nvGraphicFramePr>
        <p:xfrm>
          <a:off x="542925" y="1897379"/>
          <a:ext cx="11515725" cy="48240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4526454"/>
      </p:ext>
    </p:extLst>
  </p:cSld>
  <p:clrMapOvr>
    <a:masterClrMapping/>
  </p:clrMapOvr>
  <mc:AlternateContent xmlns:mc="http://schemas.openxmlformats.org/markup-compatibility/2006" xmlns:p14="http://schemas.microsoft.com/office/powerpoint/2010/main">
    <mc:Choice Requires="p14">
      <p:transition spd="slow" p14:dur="2000" advTm="15602"/>
    </mc:Choice>
    <mc:Fallback xmlns="">
      <p:transition spd="slow" advTm="15602"/>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9" y="1679579"/>
            <a:ext cx="10014680" cy="4968552"/>
          </a:xfrm>
        </p:spPr>
        <p:txBody>
          <a:bodyPr>
            <a:normAutofit/>
          </a:bodyPr>
          <a:lstStyle/>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Online discussion forum</a:t>
            </a:r>
          </a:p>
          <a:p>
            <a:pPr marL="457200" lvl="1" indent="0">
              <a:lnSpc>
                <a:spcPct val="150000"/>
              </a:lnSpc>
              <a:buNone/>
            </a:pPr>
            <a:r>
              <a:rPr lang="en-US" sz="2000"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One instructor mentioned:</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We monitor discussion boards as well</a:t>
            </a:r>
            <a:r>
              <a:rPr lang="en-US" b="1" dirty="0">
                <a:latin typeface="Tahoma" panose="020B0604030504040204" pitchFamily="34" charset="0"/>
                <a:ea typeface="Tahoma" panose="020B0604030504040204" pitchFamily="34" charset="0"/>
                <a:cs typeface="Tahoma" panose="020B0604030504040204" pitchFamily="34" charset="0"/>
              </a:rPr>
              <a:t>. That would not necessarily be like formal assessment. We're just wondering how students are engaging with material. So it's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an indicator </a:t>
            </a:r>
            <a:r>
              <a:rPr lang="en-US" b="1" dirty="0">
                <a:latin typeface="Tahoma" panose="020B0604030504040204" pitchFamily="34" charset="0"/>
                <a:ea typeface="Tahoma" panose="020B0604030504040204" pitchFamily="34" charset="0"/>
                <a:cs typeface="Tahoma" panose="020B0604030504040204" pitchFamily="34" charset="0"/>
              </a:rPr>
              <a:t>for us but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not a measurable one</a:t>
            </a:r>
            <a:r>
              <a:rPr lang="en-US" b="1" dirty="0">
                <a:latin typeface="Tahoma" panose="020B0604030504040204" pitchFamily="34" charset="0"/>
                <a:ea typeface="Tahoma" panose="020B0604030504040204" pitchFamily="34" charset="0"/>
                <a:cs typeface="Tahoma" panose="020B0604030504040204" pitchFamily="34" charset="0"/>
              </a:rPr>
              <a:t>” </a:t>
            </a:r>
            <a:endParaRPr lang="en-US" sz="22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52</a:t>
            </a:fld>
            <a:endParaRPr lang="en-US"/>
          </a:p>
        </p:txBody>
      </p:sp>
    </p:spTree>
    <p:extLst>
      <p:ext uri="{BB962C8B-B14F-4D97-AF65-F5344CB8AC3E}">
        <p14:creationId xmlns:p14="http://schemas.microsoft.com/office/powerpoint/2010/main" val="966148156"/>
      </p:ext>
    </p:extLst>
  </p:cSld>
  <p:clrMapOvr>
    <a:masterClrMapping/>
  </p:clrMapOvr>
  <mc:AlternateContent xmlns:mc="http://schemas.openxmlformats.org/markup-compatibility/2006" xmlns:p14="http://schemas.microsoft.com/office/powerpoint/2010/main">
    <mc:Choice Requires="p14">
      <p:transition spd="slow" p14:dur="2000" advTm="24998"/>
    </mc:Choice>
    <mc:Fallback xmlns="">
      <p:transition spd="slow" advTm="24998"/>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9" y="1679578"/>
            <a:ext cx="10014680" cy="4929039"/>
          </a:xfrm>
        </p:spPr>
        <p:txBody>
          <a:bodyPr>
            <a:normAutofit lnSpcReduction="10000"/>
          </a:bodyPr>
          <a:lstStyle/>
          <a:p>
            <a:pPr>
              <a:lnSpc>
                <a:spcPct val="150000"/>
              </a:lnSpc>
            </a:pP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Not much instructor-learner interaction</a:t>
            </a:r>
          </a:p>
          <a:p>
            <a:pPr marL="457200" lvl="1" indent="0">
              <a:lnSpc>
                <a:spcPct val="150000"/>
              </a:lnSpc>
              <a:buNone/>
            </a:pPr>
            <a:r>
              <a:rPr lang="en-US" sz="2000"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One instructor mentioned:</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“Because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there's not much interaction</a:t>
            </a:r>
            <a:r>
              <a:rPr lang="en-US" b="1" dirty="0">
                <a:latin typeface="Tahoma" panose="020B0604030504040204" pitchFamily="34" charset="0"/>
                <a:ea typeface="Tahoma" panose="020B0604030504040204" pitchFamily="34" charset="0"/>
                <a:cs typeface="Tahoma" panose="020B0604030504040204" pitchFamily="34" charset="0"/>
              </a:rPr>
              <a:t>, even between me and students. When I first launched this MOOC, I paid closer attention. Maybe I replied to some students.  Now I think Coursera somehow grabs some students to be mentors or something.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There are other people commenting. It seems like I do not have to do anything. </a:t>
            </a:r>
            <a:r>
              <a:rPr lang="en-US" b="1" dirty="0">
                <a:latin typeface="Tahoma" panose="020B0604030504040204" pitchFamily="34" charset="0"/>
                <a:ea typeface="Tahoma" panose="020B0604030504040204" pitchFamily="34" charset="0"/>
                <a:cs typeface="Tahoma" panose="020B0604030504040204" pitchFamily="34" charset="0"/>
              </a:rPr>
              <a:t>Every week, perhaps three hundred more students register. Nobody bothers me.”</a:t>
            </a:r>
          </a:p>
        </p:txBody>
      </p:sp>
      <p:sp>
        <p:nvSpPr>
          <p:cNvPr id="4" name="Slide Number Placeholder 3"/>
          <p:cNvSpPr>
            <a:spLocks noGrp="1"/>
          </p:cNvSpPr>
          <p:nvPr>
            <p:ph type="sldNum" sz="quarter" idx="12"/>
          </p:nvPr>
        </p:nvSpPr>
        <p:spPr/>
        <p:txBody>
          <a:bodyPr/>
          <a:lstStyle/>
          <a:p>
            <a:fld id="{EAD0547C-D32D-4A6F-8C9C-67D434304BD9}" type="slidenum">
              <a:rPr lang="en-US" smtClean="0"/>
              <a:t>53</a:t>
            </a:fld>
            <a:endParaRPr lang="en-US"/>
          </a:p>
        </p:txBody>
      </p:sp>
    </p:spTree>
    <p:extLst>
      <p:ext uri="{BB962C8B-B14F-4D97-AF65-F5344CB8AC3E}">
        <p14:creationId xmlns:p14="http://schemas.microsoft.com/office/powerpoint/2010/main" val="532680619"/>
      </p:ext>
    </p:extLst>
  </p:cSld>
  <p:clrMapOvr>
    <a:masterClrMapping/>
  </p:clrMapOvr>
  <mc:AlternateContent xmlns:mc="http://schemas.openxmlformats.org/markup-compatibility/2006" xmlns:p14="http://schemas.microsoft.com/office/powerpoint/2010/main">
    <mc:Choice Requires="p14">
      <p:transition spd="slow" p14:dur="2000" advTm="24998"/>
    </mc:Choice>
    <mc:Fallback xmlns="">
      <p:transition spd="slow" advTm="24998"/>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9" y="1679578"/>
            <a:ext cx="10014680" cy="4929039"/>
          </a:xfrm>
        </p:spPr>
        <p:txBody>
          <a:bodyPr>
            <a:normAutofit/>
          </a:bodyPr>
          <a:lstStyle/>
          <a:p>
            <a:pPr>
              <a:lnSpc>
                <a:spcPct val="150000"/>
              </a:lnSpc>
            </a:pP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Not much instructor-learner interaction</a:t>
            </a:r>
          </a:p>
          <a:p>
            <a:pPr marL="457200" lvl="1" indent="0">
              <a:lnSpc>
                <a:spcPct val="150000"/>
              </a:lnSpc>
              <a:buNone/>
            </a:pPr>
            <a:r>
              <a:rPr lang="en-US" sz="2000"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One instructor from the U.S. mentioned:</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“In the classroom there's more of an interaction at least a reaction between like the instructor and the students, students and student, and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you can't really simulate that in this kind of MOOC format</a:t>
            </a:r>
            <a:r>
              <a:rPr lang="en-US" b="1" dirty="0">
                <a:latin typeface="Tahoma" panose="020B0604030504040204" pitchFamily="34" charset="0"/>
                <a:ea typeface="Tahoma" panose="020B0604030504040204" pitchFamily="34" charset="0"/>
                <a:cs typeface="Tahoma" panose="020B0604030504040204" pitchFamily="34" charset="0"/>
              </a:rPr>
              <a:t>.”</a:t>
            </a:r>
          </a:p>
        </p:txBody>
      </p:sp>
      <p:sp>
        <p:nvSpPr>
          <p:cNvPr id="4" name="Slide Number Placeholder 3"/>
          <p:cNvSpPr>
            <a:spLocks noGrp="1"/>
          </p:cNvSpPr>
          <p:nvPr>
            <p:ph type="sldNum" sz="quarter" idx="12"/>
          </p:nvPr>
        </p:nvSpPr>
        <p:spPr/>
        <p:txBody>
          <a:bodyPr/>
          <a:lstStyle/>
          <a:p>
            <a:fld id="{EAD0547C-D32D-4A6F-8C9C-67D434304BD9}" type="slidenum">
              <a:rPr lang="en-US" smtClean="0"/>
              <a:t>54</a:t>
            </a:fld>
            <a:endParaRPr lang="en-US"/>
          </a:p>
        </p:txBody>
      </p:sp>
    </p:spTree>
    <p:extLst>
      <p:ext uri="{BB962C8B-B14F-4D97-AF65-F5344CB8AC3E}">
        <p14:creationId xmlns:p14="http://schemas.microsoft.com/office/powerpoint/2010/main" val="1799182169"/>
      </p:ext>
    </p:extLst>
  </p:cSld>
  <p:clrMapOvr>
    <a:masterClrMapping/>
  </p:clrMapOvr>
  <mc:AlternateContent xmlns:mc="http://schemas.openxmlformats.org/markup-compatibility/2006" xmlns:p14="http://schemas.microsoft.com/office/powerpoint/2010/main">
    <mc:Choice Requires="p14">
      <p:transition spd="slow" p14:dur="2000" advTm="24998"/>
    </mc:Choice>
    <mc:Fallback xmlns="">
      <p:transition spd="slow" advTm="24998"/>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55</a:t>
            </a:fld>
            <a:endParaRPr lang="en-US"/>
          </a:p>
        </p:txBody>
      </p:sp>
      <p:graphicFrame>
        <p:nvGraphicFramePr>
          <p:cNvPr id="7" name="Chart 6"/>
          <p:cNvGraphicFramePr>
            <a:graphicFrameLocks/>
          </p:cNvGraphicFramePr>
          <p:nvPr>
            <p:extLst/>
          </p:nvPr>
        </p:nvGraphicFramePr>
        <p:xfrm>
          <a:off x="838200" y="1724851"/>
          <a:ext cx="10744200" cy="5133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6055110"/>
      </p:ext>
    </p:extLst>
  </p:cSld>
  <p:clrMapOvr>
    <a:masterClrMapping/>
  </p:clrMapOvr>
  <mc:AlternateContent xmlns:mc="http://schemas.openxmlformats.org/markup-compatibility/2006" xmlns:p14="http://schemas.microsoft.com/office/powerpoint/2010/main">
    <mc:Choice Requires="p14">
      <p:transition spd="slow" p14:dur="2000" advTm="15602"/>
    </mc:Choice>
    <mc:Fallback xmlns="">
      <p:transition spd="slow" advTm="15602"/>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56</a:t>
            </a:fld>
            <a:endParaRPr lang="en-US"/>
          </a:p>
        </p:txBody>
      </p:sp>
      <p:graphicFrame>
        <p:nvGraphicFramePr>
          <p:cNvPr id="8" name="Chart 7"/>
          <p:cNvGraphicFramePr>
            <a:graphicFrameLocks/>
          </p:cNvGraphicFramePr>
          <p:nvPr>
            <p:extLst/>
          </p:nvPr>
        </p:nvGraphicFramePr>
        <p:xfrm>
          <a:off x="838200" y="1585913"/>
          <a:ext cx="10515599" cy="51029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2788123"/>
      </p:ext>
    </p:extLst>
  </p:cSld>
  <p:clrMapOvr>
    <a:masterClrMapping/>
  </p:clrMapOvr>
  <mc:AlternateContent xmlns:mc="http://schemas.openxmlformats.org/markup-compatibility/2006" xmlns:p14="http://schemas.microsoft.com/office/powerpoint/2010/main">
    <mc:Choice Requires="p14">
      <p:transition spd="slow" p14:dur="2000" advTm="15602"/>
    </mc:Choice>
    <mc:Fallback xmlns="">
      <p:transition spd="slow" advTm="15602"/>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9" y="1679578"/>
            <a:ext cx="10014680" cy="4929039"/>
          </a:xfrm>
        </p:spPr>
        <p:txBody>
          <a:bodyPr>
            <a:normAutofit/>
          </a:bodyPr>
          <a:lstStyle/>
          <a:p>
            <a:pPr marL="0" indent="0">
              <a:lnSpc>
                <a:spcPct val="200000"/>
              </a:lnSpc>
              <a:buNone/>
            </a:pPr>
            <a:r>
              <a:rPr lang="en-US" b="1" dirty="0">
                <a:latin typeface="Tahoma" panose="020B0604030504040204" pitchFamily="34" charset="0"/>
                <a:ea typeface="Tahoma" panose="020B0604030504040204" pitchFamily="34" charset="0"/>
                <a:cs typeface="Tahoma" panose="020B0604030504040204" pitchFamily="34" charset="0"/>
              </a:rPr>
              <a:t>An instructor from the US mentioned </a:t>
            </a:r>
          </a:p>
          <a:p>
            <a:pPr marL="457200" lvl="1" indent="0">
              <a:lnSpc>
                <a:spcPct val="200000"/>
              </a:lnSpc>
              <a:buNone/>
            </a:pPr>
            <a:r>
              <a:rPr lang="en-US" b="1" dirty="0">
                <a:latin typeface="Tahoma" panose="020B0604030504040204" pitchFamily="34" charset="0"/>
                <a:ea typeface="Tahoma" panose="020B0604030504040204" pitchFamily="34" charset="0"/>
                <a:cs typeface="Tahoma" panose="020B0604030504040204" pitchFamily="34" charset="0"/>
              </a:rPr>
              <a:t>“Within discussion form, there's a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showcase</a:t>
            </a:r>
            <a:r>
              <a:rPr lang="en-US" b="1" dirty="0">
                <a:latin typeface="Tahoma" panose="020B0604030504040204" pitchFamily="34" charset="0"/>
                <a:ea typeface="Tahoma" panose="020B0604030504040204" pitchFamily="34" charset="0"/>
                <a:cs typeface="Tahoma" panose="020B0604030504040204" pitchFamily="34" charset="0"/>
              </a:rPr>
              <a:t> and that is the opportunity to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get feedback from peers</a:t>
            </a:r>
            <a:r>
              <a:rPr lang="en-US" b="1" dirty="0">
                <a:latin typeface="Tahoma" panose="020B0604030504040204" pitchFamily="34" charset="0"/>
                <a:ea typeface="Tahoma" panose="020B0604030504040204" pitchFamily="34" charset="0"/>
                <a:cs typeface="Tahoma" panose="020B0604030504040204" pitchFamily="34" charset="0"/>
              </a:rPr>
              <a:t>. And also we have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facilitators</a:t>
            </a:r>
            <a:r>
              <a:rPr lang="en-US" b="1" dirty="0">
                <a:latin typeface="Tahoma" panose="020B0604030504040204" pitchFamily="34" charset="0"/>
                <a:ea typeface="Tahoma" panose="020B0604030504040204" pitchFamily="34" charset="0"/>
                <a:cs typeface="Tahoma" panose="020B0604030504040204" pitchFamily="34" charset="0"/>
              </a:rPr>
              <a:t>, who are volunteers, who go in and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offer feedback</a:t>
            </a:r>
            <a:r>
              <a:rPr lang="en-US" b="1" dirty="0">
                <a:latin typeface="Tahoma" panose="020B0604030504040204" pitchFamily="34" charset="0"/>
                <a:ea typeface="Tahoma" panose="020B0604030504040204" pitchFamily="34" charset="0"/>
                <a:cs typeface="Tahoma" panose="020B0604030504040204" pitchFamily="34" charset="0"/>
              </a:rPr>
              <a:t>.” </a:t>
            </a:r>
          </a:p>
        </p:txBody>
      </p:sp>
      <p:sp>
        <p:nvSpPr>
          <p:cNvPr id="4" name="Slide Number Placeholder 3"/>
          <p:cNvSpPr>
            <a:spLocks noGrp="1"/>
          </p:cNvSpPr>
          <p:nvPr>
            <p:ph type="sldNum" sz="quarter" idx="12"/>
          </p:nvPr>
        </p:nvSpPr>
        <p:spPr/>
        <p:txBody>
          <a:bodyPr/>
          <a:lstStyle/>
          <a:p>
            <a:fld id="{EAD0547C-D32D-4A6F-8C9C-67D434304BD9}" type="slidenum">
              <a:rPr lang="en-US" smtClean="0"/>
              <a:t>57</a:t>
            </a:fld>
            <a:endParaRPr lang="en-US"/>
          </a:p>
        </p:txBody>
      </p:sp>
    </p:spTree>
    <p:extLst>
      <p:ext uri="{BB962C8B-B14F-4D97-AF65-F5344CB8AC3E}">
        <p14:creationId xmlns:p14="http://schemas.microsoft.com/office/powerpoint/2010/main" val="238439308"/>
      </p:ext>
    </p:extLst>
  </p:cSld>
  <p:clrMapOvr>
    <a:masterClrMapping/>
  </p:clrMapOvr>
  <mc:AlternateContent xmlns:mc="http://schemas.openxmlformats.org/markup-compatibility/2006" xmlns:p14="http://schemas.microsoft.com/office/powerpoint/2010/main">
    <mc:Choice Requires="p14">
      <p:transition spd="slow" p14:dur="2000" advTm="24998"/>
    </mc:Choice>
    <mc:Fallback xmlns="">
      <p:transition spd="slow" advTm="24998"/>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200" y="1679579"/>
            <a:ext cx="10320338" cy="4676771"/>
          </a:xfrm>
        </p:spPr>
        <p:txBody>
          <a:bodyPr>
            <a:normAutofit/>
          </a:bodyPr>
          <a:lstStyle/>
          <a:p>
            <a:pPr marL="0"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RQ #1</a:t>
            </a:r>
            <a:r>
              <a:rPr lang="en-US" altLang="zh-CN" b="1" dirty="0">
                <a:latin typeface="Tahoma" panose="020B0604030504040204" pitchFamily="34" charset="0"/>
                <a:ea typeface="Tahoma" panose="020B0604030504040204" pitchFamily="34" charset="0"/>
                <a:cs typeface="Tahoma" panose="020B0604030504040204" pitchFamily="34" charset="0"/>
              </a:rPr>
              <a:t>-</a:t>
            </a:r>
            <a:r>
              <a:rPr lang="en-US" b="1" dirty="0">
                <a:latin typeface="Tahoma" panose="020B0604030504040204" pitchFamily="34" charset="0"/>
                <a:ea typeface="Tahoma" panose="020B0604030504040204" pitchFamily="34" charset="0"/>
                <a:cs typeface="Tahoma" panose="020B0604030504040204" pitchFamily="34" charset="0"/>
              </a:rPr>
              <a:t>3. How do MOOC instructors design the course to encourage learner-content interaction? </a:t>
            </a: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Discussion forum</a:t>
            </a: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Embedded video lectures and tutorials</a:t>
            </a: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Article or book readings</a:t>
            </a: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58</a:t>
            </a:fld>
            <a:endParaRPr lang="en-US"/>
          </a:p>
        </p:txBody>
      </p:sp>
    </p:spTree>
    <p:extLst>
      <p:ext uri="{BB962C8B-B14F-4D97-AF65-F5344CB8AC3E}">
        <p14:creationId xmlns:p14="http://schemas.microsoft.com/office/powerpoint/2010/main" val="4124953293"/>
      </p:ext>
    </p:extLst>
  </p:cSld>
  <p:clrMapOvr>
    <a:masterClrMapping/>
  </p:clrMapOvr>
  <mc:AlternateContent xmlns:mc="http://schemas.openxmlformats.org/markup-compatibility/2006" xmlns:p14="http://schemas.microsoft.com/office/powerpoint/2010/main">
    <mc:Choice Requires="p14">
      <p:transition spd="slow" p14:dur="2000" advTm="25861"/>
    </mc:Choice>
    <mc:Fallback xmlns="">
      <p:transition spd="slow" advTm="25861"/>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59</a:t>
            </a:fld>
            <a:endParaRPr lang="en-US"/>
          </a:p>
        </p:txBody>
      </p:sp>
      <p:graphicFrame>
        <p:nvGraphicFramePr>
          <p:cNvPr id="8" name="Chart 7"/>
          <p:cNvGraphicFramePr>
            <a:graphicFrameLocks/>
          </p:cNvGraphicFramePr>
          <p:nvPr>
            <p:extLst/>
          </p:nvPr>
        </p:nvGraphicFramePr>
        <p:xfrm>
          <a:off x="838201" y="1508759"/>
          <a:ext cx="11163300" cy="5212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9459567"/>
      </p:ext>
    </p:extLst>
  </p:cSld>
  <p:clrMapOvr>
    <a:masterClrMapping/>
  </p:clrMapOvr>
  <mc:AlternateContent xmlns:mc="http://schemas.openxmlformats.org/markup-compatibility/2006" xmlns:p14="http://schemas.microsoft.com/office/powerpoint/2010/main">
    <mc:Choice Requires="p14">
      <p:transition spd="slow" p14:dur="2000" advTm="25861"/>
    </mc:Choice>
    <mc:Fallback xmlns="">
      <p:transition spd="slow" advTm="2586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a:spLocks noGrp="1"/>
          </p:cNvSpPr>
          <p:nvPr>
            <p:ph idx="1"/>
          </p:nvPr>
        </p:nvSpPr>
        <p:spPr>
          <a:xfrm>
            <a:off x="718167" y="814212"/>
            <a:ext cx="11142497" cy="3855490"/>
          </a:xfrm>
        </p:spPr>
        <p:txBody>
          <a:bodyPr>
            <a:normAutofit/>
          </a:bodyPr>
          <a:lstStyle/>
          <a:p>
            <a:pPr marL="0" indent="0">
              <a:lnSpc>
                <a:spcPct val="120000"/>
              </a:lnSpc>
              <a:buNone/>
            </a:pPr>
            <a:r>
              <a:rPr lang="en-US" b="1" dirty="0">
                <a:latin typeface="Tahoma" panose="020B0604030504040204" pitchFamily="34" charset="0"/>
                <a:ea typeface="Tahoma" panose="020B0604030504040204" pitchFamily="34" charset="0"/>
                <a:cs typeface="Tahoma" panose="020B0604030504040204" pitchFamily="34" charset="0"/>
              </a:rPr>
              <a:t>The Numbers: MOOCS in 2016 (Dec 25</a:t>
            </a:r>
            <a:r>
              <a:rPr lang="en-US" b="1" baseline="30000" dirty="0">
                <a:latin typeface="Tahoma" panose="020B0604030504040204" pitchFamily="34" charset="0"/>
                <a:ea typeface="Tahoma" panose="020B0604030504040204" pitchFamily="34" charset="0"/>
                <a:cs typeface="Tahoma" panose="020B0604030504040204" pitchFamily="34" charset="0"/>
              </a:rPr>
              <a:t>th</a:t>
            </a:r>
            <a:r>
              <a:rPr lang="en-US" b="1" dirty="0">
                <a:latin typeface="Tahoma" panose="020B0604030504040204" pitchFamily="34" charset="0"/>
                <a:ea typeface="Tahoma" panose="020B0604030504040204" pitchFamily="34" charset="0"/>
                <a:cs typeface="Tahoma" panose="020B0604030504040204" pitchFamily="34" charset="0"/>
              </a:rPr>
              <a:t>, Class Central)</a:t>
            </a:r>
            <a:br>
              <a:rPr lang="en-US" b="1" dirty="0">
                <a:latin typeface="Tahoma" panose="020B0604030504040204" pitchFamily="34" charset="0"/>
                <a:ea typeface="Tahoma" panose="020B0604030504040204" pitchFamily="34" charset="0"/>
                <a:cs typeface="Tahoma" panose="020B0604030504040204" pitchFamily="34" charset="0"/>
              </a:rPr>
            </a:b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br>
              <a:rPr lang="en-US" b="1" dirty="0">
                <a:latin typeface="Tahoma" panose="020B0604030504040204" pitchFamily="34" charset="0"/>
                <a:ea typeface="Tahoma" panose="020B0604030504040204" pitchFamily="34" charset="0"/>
                <a:cs typeface="Tahoma" panose="020B0604030504040204" pitchFamily="34" charset="0"/>
              </a:rPr>
            </a:br>
            <a:endParaRPr lang="en-US" b="1"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dirty="0"/>
          </a:p>
        </p:txBody>
      </p:sp>
      <p:sp>
        <p:nvSpPr>
          <p:cNvPr id="4" name="Slide Number Placeholder 3"/>
          <p:cNvSpPr>
            <a:spLocks noGrp="1"/>
          </p:cNvSpPr>
          <p:nvPr>
            <p:ph type="sldNum" sz="quarter" idx="12"/>
          </p:nvPr>
        </p:nvSpPr>
        <p:spPr/>
        <p:txBody>
          <a:bodyPr/>
          <a:lstStyle/>
          <a:p>
            <a:fld id="{EAD0547C-D32D-4A6F-8C9C-67D434304BD9}" type="slidenum">
              <a:rPr lang="en-US" smtClean="0"/>
              <a:t>6</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497" y="4518021"/>
            <a:ext cx="8484176" cy="2298704"/>
          </a:xfrm>
          <a:prstGeom prst="rect">
            <a:avLst/>
          </a:prstGeom>
        </p:spPr>
      </p:pic>
      <p:pic>
        <p:nvPicPr>
          <p:cNvPr id="8" name="Picture 2" descr="Growth of MOOCs - 20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70453"/>
            <a:ext cx="10374086" cy="366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968331"/>
      </p:ext>
    </p:extLst>
  </p:cSld>
  <p:clrMapOvr>
    <a:masterClrMapping/>
  </p:clrMapOvr>
  <mc:AlternateContent xmlns:mc="http://schemas.openxmlformats.org/markup-compatibility/2006" xmlns:p14="http://schemas.microsoft.com/office/powerpoint/2010/main">
    <mc:Choice Requires="p14">
      <p:transition spd="slow" p14:dur="2000" advTm="72939"/>
    </mc:Choice>
    <mc:Fallback xmlns="">
      <p:transition spd="slow" advTm="72939"/>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9" y="1679579"/>
            <a:ext cx="10515601" cy="4676771"/>
          </a:xfrm>
        </p:spPr>
        <p:txBody>
          <a:bodyPr>
            <a:normAutofit/>
          </a:bodyPr>
          <a:lstStyle/>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One professor from the U.S. stated that:</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 “Besides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videos</a:t>
            </a:r>
            <a:r>
              <a:rPr lang="en-US" b="1" dirty="0">
                <a:latin typeface="Tahoma" panose="020B0604030504040204" pitchFamily="34" charset="0"/>
                <a:ea typeface="Tahoma" panose="020B0604030504040204" pitchFamily="34" charset="0"/>
                <a:cs typeface="Tahoma" panose="020B0604030504040204" pitchFamily="34" charset="0"/>
              </a:rPr>
              <a:t>, there was a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suggested book</a:t>
            </a:r>
            <a:r>
              <a:rPr lang="en-US" b="1" dirty="0">
                <a:latin typeface="Tahoma" panose="020B0604030504040204" pitchFamily="34" charset="0"/>
                <a:ea typeface="Tahoma" panose="020B0604030504040204" pitchFamily="34" charset="0"/>
                <a:cs typeface="Tahoma" panose="020B0604030504040204" pitchFamily="34" charset="0"/>
              </a:rPr>
              <a:t>.” </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Another instructor noted that she used visuals in her MOOC “I had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a whole lot of graphical material </a:t>
            </a:r>
            <a:r>
              <a:rPr lang="en-US" b="1" dirty="0">
                <a:latin typeface="Tahoma" panose="020B0604030504040204" pitchFamily="34" charset="0"/>
                <a:ea typeface="Tahoma" panose="020B0604030504040204" pitchFamily="34" charset="0"/>
                <a:cs typeface="Tahoma" panose="020B0604030504040204" pitchFamily="34" charset="0"/>
              </a:rPr>
              <a:t>that I used in class. And I had got them from one of the texts that were published in the area and had been allowed to use them, because I was recommended the textbook.”</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60</a:t>
            </a:fld>
            <a:endParaRPr lang="en-US"/>
          </a:p>
        </p:txBody>
      </p:sp>
    </p:spTree>
    <p:extLst>
      <p:ext uri="{BB962C8B-B14F-4D97-AF65-F5344CB8AC3E}">
        <p14:creationId xmlns:p14="http://schemas.microsoft.com/office/powerpoint/2010/main" val="662930057"/>
      </p:ext>
    </p:extLst>
  </p:cSld>
  <p:clrMapOvr>
    <a:masterClrMapping/>
  </p:clrMapOvr>
  <mc:AlternateContent xmlns:mc="http://schemas.openxmlformats.org/markup-compatibility/2006" xmlns:p14="http://schemas.microsoft.com/office/powerpoint/2010/main">
    <mc:Choice Requires="p14">
      <p:transition spd="slow" p14:dur="2000" advTm="19127"/>
    </mc:Choice>
    <mc:Fallback xmlns="">
      <p:transition spd="slow" advTm="19127"/>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US" altLang="zh-CN" b="1" dirty="0">
                <a:solidFill>
                  <a:srgbClr val="0070C0"/>
                </a:solidFill>
                <a:latin typeface="Tahoma" panose="020B0604030504040204" pitchFamily="34" charset="0"/>
                <a:ea typeface="Tahoma" panose="020B0604030504040204" pitchFamily="34" charset="0"/>
                <a:cs typeface="Tahoma" panose="020B0604030504040204" pitchFamily="34" charset="0"/>
              </a:rPr>
              <a:t>in</a:t>
            </a: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9" y="1679579"/>
            <a:ext cx="5372101" cy="4968552"/>
          </a:xfrm>
        </p:spPr>
        <p:txBody>
          <a:bodyPr>
            <a:normAutofit/>
          </a:bodyPr>
          <a:lstStyle/>
          <a:p>
            <a:pPr marL="0" indent="0">
              <a:lnSpc>
                <a:spcPct val="150000"/>
              </a:lnSpc>
              <a:buNone/>
            </a:pPr>
            <a:r>
              <a:rPr lang="en-US" sz="2400" b="1" dirty="0">
                <a:latin typeface="Tahoma" panose="020B0604030504040204" pitchFamily="34" charset="0"/>
                <a:ea typeface="Tahoma" panose="020B0604030504040204" pitchFamily="34" charset="0"/>
                <a:cs typeface="Tahoma" panose="020B0604030504040204" pitchFamily="34" charset="0"/>
              </a:rPr>
              <a:t>RQ #2. What challenges do instructors perceive when designing MOOCs?</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Assessment methods</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Engaging students’ learning</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Time limitation </a:t>
            </a: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hart 6"/>
          <p:cNvGraphicFramePr/>
          <p:nvPr>
            <p:extLst/>
          </p:nvPr>
        </p:nvGraphicFramePr>
        <p:xfrm>
          <a:off x="5546360" y="1679579"/>
          <a:ext cx="7045378" cy="506577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EAD0547C-D32D-4A6F-8C9C-67D434304BD9}" type="slidenum">
              <a:rPr lang="en-US" smtClean="0"/>
              <a:t>61</a:t>
            </a:fld>
            <a:endParaRPr lang="en-US"/>
          </a:p>
        </p:txBody>
      </p:sp>
    </p:spTree>
    <p:extLst>
      <p:ext uri="{BB962C8B-B14F-4D97-AF65-F5344CB8AC3E}">
        <p14:creationId xmlns:p14="http://schemas.microsoft.com/office/powerpoint/2010/main" val="50424251"/>
      </p:ext>
    </p:extLst>
  </p:cSld>
  <p:clrMapOvr>
    <a:masterClrMapping/>
  </p:clrMapOvr>
  <mc:AlternateContent xmlns:mc="http://schemas.openxmlformats.org/markup-compatibility/2006" xmlns:p14="http://schemas.microsoft.com/office/powerpoint/2010/main">
    <mc:Choice Requires="p14">
      <p:transition spd="slow" p14:dur="2000" advTm="15602"/>
    </mc:Choice>
    <mc:Fallback xmlns="">
      <p:transition spd="slow" advTm="15602"/>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9" y="1679579"/>
            <a:ext cx="10014680" cy="4968552"/>
          </a:xfrm>
        </p:spPr>
        <p:txBody>
          <a:bodyPr>
            <a:normAutofit/>
          </a:bodyPr>
          <a:lstStyle/>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Time limitation (One of the 12 interview themes)</a:t>
            </a:r>
          </a:p>
          <a:p>
            <a:pPr marL="457200" lvl="1" indent="0">
              <a:lnSpc>
                <a:spcPct val="150000"/>
              </a:lnSpc>
              <a:buNone/>
            </a:pPr>
            <a:r>
              <a:rPr lang="en-US" sz="2000"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One instructor mentioned:</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“I think one of the challenges is time. It does take a lot of time to get the videos done.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I did not get a course release </a:t>
            </a:r>
            <a:r>
              <a:rPr lang="en-US" b="1" dirty="0">
                <a:latin typeface="Tahoma" panose="020B0604030504040204" pitchFamily="34" charset="0"/>
                <a:ea typeface="Tahoma" panose="020B0604030504040204" pitchFamily="34" charset="0"/>
                <a:cs typeface="Tahoma" panose="020B0604030504040204" pitchFamily="34" charset="0"/>
              </a:rPr>
              <a:t>when I was doing, and it was a side project at the same time as my regular load. I think it gets to be concentration and balance about what's going on.”</a:t>
            </a:r>
          </a:p>
          <a:p>
            <a:pPr>
              <a:lnSpc>
                <a:spcPct val="150000"/>
              </a:lnSpc>
            </a:pPr>
            <a:endParaRPr lang="en-US" sz="22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62</a:t>
            </a:fld>
            <a:endParaRPr lang="en-US"/>
          </a:p>
        </p:txBody>
      </p:sp>
    </p:spTree>
    <p:extLst>
      <p:ext uri="{BB962C8B-B14F-4D97-AF65-F5344CB8AC3E}">
        <p14:creationId xmlns:p14="http://schemas.microsoft.com/office/powerpoint/2010/main" val="4036325989"/>
      </p:ext>
    </p:extLst>
  </p:cSld>
  <p:clrMapOvr>
    <a:masterClrMapping/>
  </p:clrMapOvr>
  <mc:AlternateContent xmlns:mc="http://schemas.openxmlformats.org/markup-compatibility/2006" xmlns:p14="http://schemas.microsoft.com/office/powerpoint/2010/main">
    <mc:Choice Requires="p14">
      <p:transition spd="slow" p14:dur="2000" advTm="24998"/>
    </mc:Choice>
    <mc:Fallback xmlns="">
      <p:transition spd="slow" advTm="24998"/>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200" y="1679579"/>
            <a:ext cx="5112896" cy="4968552"/>
          </a:xfrm>
        </p:spPr>
        <p:txBody>
          <a:bodyPr>
            <a:normAutofit/>
          </a:bodyPr>
          <a:lstStyle/>
          <a:p>
            <a:pPr marL="0" indent="0">
              <a:lnSpc>
                <a:spcPct val="150000"/>
              </a:lnSpc>
              <a:buNone/>
            </a:pPr>
            <a:r>
              <a:rPr lang="en-US" sz="2400" b="1" dirty="0">
                <a:latin typeface="Tahoma" panose="020B0604030504040204" pitchFamily="34" charset="0"/>
                <a:ea typeface="Tahoma" panose="020B0604030504040204" pitchFamily="34" charset="0"/>
                <a:cs typeface="Tahoma" panose="020B0604030504040204" pitchFamily="34" charset="0"/>
              </a:rPr>
              <a:t>RQ #3. How do instructors address the challenges that they perceive related to MOOCs? </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Explore other MOOC examples </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Seek help from the platform/Colleagues/institutions </a:t>
            </a: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hart 5"/>
          <p:cNvGraphicFramePr/>
          <p:nvPr>
            <p:extLst/>
          </p:nvPr>
        </p:nvGraphicFramePr>
        <p:xfrm>
          <a:off x="5951095" y="1679579"/>
          <a:ext cx="5810856"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EAD0547C-D32D-4A6F-8C9C-67D434304BD9}" type="slidenum">
              <a:rPr lang="en-US" smtClean="0"/>
              <a:t>63</a:t>
            </a:fld>
            <a:endParaRPr lang="en-US"/>
          </a:p>
        </p:txBody>
      </p:sp>
    </p:spTree>
    <p:extLst>
      <p:ext uri="{BB962C8B-B14F-4D97-AF65-F5344CB8AC3E}">
        <p14:creationId xmlns:p14="http://schemas.microsoft.com/office/powerpoint/2010/main" val="3760235529"/>
      </p:ext>
    </p:extLst>
  </p:cSld>
  <p:clrMapOvr>
    <a:masterClrMapping/>
  </p:clrMapOvr>
  <mc:AlternateContent xmlns:mc="http://schemas.openxmlformats.org/markup-compatibility/2006" xmlns:p14="http://schemas.microsoft.com/office/powerpoint/2010/main">
    <mc:Choice Requires="p14">
      <p:transition spd="slow" p14:dur="2000" advTm="25861"/>
    </mc:Choice>
    <mc:Fallback xmlns="">
      <p:transition spd="slow" advTm="25861"/>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9" y="1679579"/>
            <a:ext cx="10515601" cy="4968552"/>
          </a:xfrm>
        </p:spPr>
        <p:txBody>
          <a:bodyPr>
            <a:normAutofit/>
          </a:bodyPr>
          <a:lstStyle/>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Team work (One of the 12 interview themes)</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Teamwork. It was amazing to have such support on the development side. There was never a time where I wrote a script for a MOOC. It was like: “OK. Let's go with this.” There was always a discussion…We think examples to clarify that for visual learners or learners who respond better to auditory cues. So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the challenges were never greater than the team here</a:t>
            </a:r>
            <a:r>
              <a:rPr lang="en-US"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64</a:t>
            </a:fld>
            <a:endParaRPr lang="en-US"/>
          </a:p>
        </p:txBody>
      </p:sp>
    </p:spTree>
    <p:extLst>
      <p:ext uri="{BB962C8B-B14F-4D97-AF65-F5344CB8AC3E}">
        <p14:creationId xmlns:p14="http://schemas.microsoft.com/office/powerpoint/2010/main" val="3680030825"/>
      </p:ext>
    </p:extLst>
  </p:cSld>
  <p:clrMapOvr>
    <a:masterClrMapping/>
  </p:clrMapOvr>
  <mc:AlternateContent xmlns:mc="http://schemas.openxmlformats.org/markup-compatibility/2006" xmlns:p14="http://schemas.microsoft.com/office/powerpoint/2010/main">
    <mc:Choice Requires="p14">
      <p:transition spd="slow" p14:dur="2000" advTm="19127"/>
    </mc:Choice>
    <mc:Fallback xmlns="">
      <p:transition spd="slow" advTm="19127"/>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Discussion</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8" y="1679579"/>
            <a:ext cx="10053919" cy="4968552"/>
          </a:xfrm>
        </p:spPr>
        <p:txBody>
          <a:bodyPr>
            <a:normAutofit lnSpcReduction="10000"/>
          </a:bodyPr>
          <a:lstStyle/>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The </a:t>
            </a: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pedagogical factors </a:t>
            </a:r>
            <a:r>
              <a:rPr lang="en-US" sz="2400" b="1" dirty="0">
                <a:latin typeface="Tahoma" panose="020B0604030504040204" pitchFamily="34" charset="0"/>
                <a:ea typeface="Tahoma" panose="020B0604030504040204" pitchFamily="34" charset="0"/>
                <a:cs typeface="Tahoma" panose="020B0604030504040204" pitchFamily="34" charset="0"/>
              </a:rPr>
              <a:t>were the primary design considerations and challenges in MOOC design (Watson, S. L., </a:t>
            </a:r>
            <a:r>
              <a:rPr lang="en-US" sz="2400" b="1" dirty="0" err="1">
                <a:latin typeface="Tahoma" panose="020B0604030504040204" pitchFamily="34" charset="0"/>
                <a:ea typeface="Tahoma" panose="020B0604030504040204" pitchFamily="34" charset="0"/>
                <a:cs typeface="Tahoma" panose="020B0604030504040204" pitchFamily="34" charset="0"/>
              </a:rPr>
              <a:t>Loizzo</a:t>
            </a:r>
            <a:r>
              <a:rPr lang="en-US" sz="2400" b="1" dirty="0">
                <a:latin typeface="Tahoma" panose="020B0604030504040204" pitchFamily="34" charset="0"/>
                <a:ea typeface="Tahoma" panose="020B0604030504040204" pitchFamily="34" charset="0"/>
                <a:cs typeface="Tahoma" panose="020B0604030504040204" pitchFamily="34" charset="0"/>
              </a:rPr>
              <a:t>, J., Watson, W. R., Mueller, C., Lim, J., &amp; </a:t>
            </a:r>
            <a:r>
              <a:rPr lang="en-US" sz="2400" b="1" dirty="0" err="1">
                <a:latin typeface="Tahoma" panose="020B0604030504040204" pitchFamily="34" charset="0"/>
                <a:ea typeface="Tahoma" panose="020B0604030504040204" pitchFamily="34" charset="0"/>
                <a:cs typeface="Tahoma" panose="020B0604030504040204" pitchFamily="34" charset="0"/>
              </a:rPr>
              <a:t>Ertmer</a:t>
            </a:r>
            <a:r>
              <a:rPr lang="en-US" sz="2400" b="1" dirty="0">
                <a:latin typeface="Tahoma" panose="020B0604030504040204" pitchFamily="34" charset="0"/>
                <a:ea typeface="Tahoma" panose="020B0604030504040204" pitchFamily="34" charset="0"/>
                <a:cs typeface="Tahoma" panose="020B0604030504040204" pitchFamily="34" charset="0"/>
              </a:rPr>
              <a:t>, P. A., 2016).</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The </a:t>
            </a: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assessment</a:t>
            </a:r>
            <a:r>
              <a:rPr lang="en-US" sz="2400" b="1" dirty="0">
                <a:latin typeface="Tahoma" panose="020B0604030504040204" pitchFamily="34" charset="0"/>
                <a:ea typeface="Tahoma" panose="020B0604030504040204" pitchFamily="34" charset="0"/>
                <a:cs typeface="Tahoma" panose="020B0604030504040204" pitchFamily="34" charset="0"/>
              </a:rPr>
              <a:t> and </a:t>
            </a: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engagement </a:t>
            </a:r>
            <a:r>
              <a:rPr lang="en-US" sz="2400" b="1" dirty="0">
                <a:latin typeface="Tahoma" panose="020B0604030504040204" pitchFamily="34" charset="0"/>
                <a:ea typeface="Tahoma" panose="020B0604030504040204" pitchFamily="34" charset="0"/>
                <a:cs typeface="Tahoma" panose="020B0604030504040204" pitchFamily="34" charset="0"/>
              </a:rPr>
              <a:t>strategies are the main considerations as well as challenges (Hew &amp; Chung, 2014).</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The </a:t>
            </a: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time limitation </a:t>
            </a:r>
            <a:r>
              <a:rPr lang="en-US" sz="2400" b="1" dirty="0">
                <a:latin typeface="Tahoma" panose="020B0604030504040204" pitchFamily="34" charset="0"/>
                <a:ea typeface="Tahoma" panose="020B0604030504040204" pitchFamily="34" charset="0"/>
                <a:cs typeface="Tahoma" panose="020B0604030504040204" pitchFamily="34" charset="0"/>
              </a:rPr>
              <a:t>of creating MOOCs was the primary logistical consideration (Hew &amp; Chung, 2014; Watson et al., 2016).</a:t>
            </a:r>
          </a:p>
          <a:p>
            <a:endParaRPr lang="en-US" sz="2200"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65</a:t>
            </a:fld>
            <a:endParaRPr lang="en-US"/>
          </a:p>
        </p:txBody>
      </p:sp>
    </p:spTree>
    <p:extLst>
      <p:ext uri="{BB962C8B-B14F-4D97-AF65-F5344CB8AC3E}">
        <p14:creationId xmlns:p14="http://schemas.microsoft.com/office/powerpoint/2010/main" val="3338971486"/>
      </p:ext>
    </p:extLst>
  </p:cSld>
  <p:clrMapOvr>
    <a:masterClrMapping/>
  </p:clrMapOvr>
  <mc:AlternateContent xmlns:mc="http://schemas.openxmlformats.org/markup-compatibility/2006" xmlns:p14="http://schemas.microsoft.com/office/powerpoint/2010/main">
    <mc:Choice Requires="p14">
      <p:transition spd="slow" p14:dur="2000" advTm="51951"/>
    </mc:Choice>
    <mc:Fallback xmlns="">
      <p:transition spd="slow" advTm="51951"/>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Discussion</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8" y="1679579"/>
            <a:ext cx="10053919" cy="4676771"/>
          </a:xfrm>
        </p:spPr>
        <p:txBody>
          <a:bodyPr>
            <a:normAutofit fontScale="92500" lnSpcReduction="10000"/>
          </a:bodyPr>
          <a:lstStyle/>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Most MOOC instructors emphasized a variety of strategies to encourage learner-learner interaction by using asynchronous discussion forums, pair-based assignments or peer reviews, and social media to encourage peer interaction. </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Learner-instructor interaction were encouraged through online discussion forum, platform messages, and social media connections.</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Learner-content interaction: discussion forums or threads, video lectures and tutorials in the MOOC, readings, practice quizzes and exams were primarily used in MOOCs.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66</a:t>
            </a:fld>
            <a:endParaRPr lang="en-US"/>
          </a:p>
        </p:txBody>
      </p:sp>
    </p:spTree>
    <p:extLst>
      <p:ext uri="{BB962C8B-B14F-4D97-AF65-F5344CB8AC3E}">
        <p14:creationId xmlns:p14="http://schemas.microsoft.com/office/powerpoint/2010/main" val="908731289"/>
      </p:ext>
    </p:extLst>
  </p:cSld>
  <p:clrMapOvr>
    <a:masterClrMapping/>
  </p:clrMapOvr>
  <mc:AlternateContent xmlns:mc="http://schemas.openxmlformats.org/markup-compatibility/2006" xmlns:p14="http://schemas.microsoft.com/office/powerpoint/2010/main">
    <mc:Choice Requires="p14">
      <p:transition spd="slow" p14:dur="2000" advTm="51951"/>
    </mc:Choice>
    <mc:Fallback xmlns="">
      <p:transition spd="slow" advTm="51951"/>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Conclusions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8" y="1679579"/>
            <a:ext cx="10053919" cy="4676771"/>
          </a:xfrm>
        </p:spPr>
        <p:txBody>
          <a:bodyPr>
            <a:normAutofit/>
          </a:bodyPr>
          <a:lstStyle/>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This study indicated that MOOC instructors are trying to encourage online interaction in MOOC; however, there is no universal understanding of strategies of encouraging online interaction and instructor-learner interaction is still not </a:t>
            </a:r>
            <a:r>
              <a:rPr lang="en-US" altLang="zh-CN" b="1" dirty="0">
                <a:latin typeface="Tahoma" panose="020B0604030504040204" pitchFamily="34" charset="0"/>
                <a:ea typeface="Tahoma" panose="020B0604030504040204" pitchFamily="34" charset="0"/>
                <a:cs typeface="Tahoma" panose="020B0604030504040204" pitchFamily="34" charset="0"/>
              </a:rPr>
              <a:t>optimal</a:t>
            </a:r>
            <a:r>
              <a:rPr lang="en-US" b="1" dirty="0">
                <a:latin typeface="Tahoma" panose="020B0604030504040204" pitchFamily="34" charset="0"/>
                <a:ea typeface="Tahoma" panose="020B0604030504040204" pitchFamily="34" charset="0"/>
                <a:cs typeface="Tahoma" panose="020B0604030504040204" pitchFamily="34" charset="0"/>
              </a:rPr>
              <a:t>.</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67</a:t>
            </a:fld>
            <a:endParaRPr lang="en-US"/>
          </a:p>
        </p:txBody>
      </p:sp>
    </p:spTree>
    <p:extLst>
      <p:ext uri="{BB962C8B-B14F-4D97-AF65-F5344CB8AC3E}">
        <p14:creationId xmlns:p14="http://schemas.microsoft.com/office/powerpoint/2010/main" val="1706773040"/>
      </p:ext>
    </p:extLst>
  </p:cSld>
  <p:clrMapOvr>
    <a:masterClrMapping/>
  </p:clrMapOvr>
  <mc:AlternateContent xmlns:mc="http://schemas.openxmlformats.org/markup-compatibility/2006" xmlns:p14="http://schemas.microsoft.com/office/powerpoint/2010/main">
    <mc:Choice Requires="p14">
      <p:transition spd="slow" p14:dur="2000" advTm="51951"/>
    </mc:Choice>
    <mc:Fallback xmlns="">
      <p:transition spd="slow" advTm="51951"/>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Limitations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8" y="1679579"/>
            <a:ext cx="10053919" cy="4968552"/>
          </a:xfrm>
        </p:spPr>
        <p:txBody>
          <a:bodyPr>
            <a:normAutofit/>
          </a:bodyPr>
          <a:lstStyle/>
          <a:p>
            <a:pPr>
              <a:lnSpc>
                <a:spcPct val="150000"/>
              </a:lnSpc>
            </a:pPr>
            <a:r>
              <a:rPr lang="en-US" sz="3200" b="1" dirty="0">
                <a:latin typeface="Tahoma" panose="020B0604030504040204" pitchFamily="34" charset="0"/>
                <a:ea typeface="Tahoma" panose="020B0604030504040204" pitchFamily="34" charset="0"/>
                <a:cs typeface="Tahoma" panose="020B0604030504040204" pitchFamily="34" charset="0"/>
              </a:rPr>
              <a:t>Limited to MOOCs which are mainly delivered in English </a:t>
            </a:r>
          </a:p>
          <a:p>
            <a:pPr>
              <a:lnSpc>
                <a:spcPct val="150000"/>
              </a:lnSpc>
            </a:pPr>
            <a:r>
              <a:rPr lang="en-US" sz="3200" b="1" dirty="0">
                <a:latin typeface="Tahoma" panose="020B0604030504040204" pitchFamily="34" charset="0"/>
                <a:ea typeface="Tahoma" panose="020B0604030504040204" pitchFamily="34" charset="0"/>
                <a:cs typeface="Tahoma" panose="020B0604030504040204" pitchFamily="34" charset="0"/>
              </a:rPr>
              <a:t>Volunteer bias</a:t>
            </a:r>
          </a:p>
          <a:p>
            <a:pPr>
              <a:lnSpc>
                <a:spcPct val="150000"/>
              </a:lnSpc>
            </a:pPr>
            <a:r>
              <a:rPr lang="en-US" sz="3200" b="1" dirty="0">
                <a:latin typeface="Tahoma" panose="020B0604030504040204" pitchFamily="34" charset="0"/>
                <a:ea typeface="Tahoma" panose="020B0604030504040204" pitchFamily="34" charset="0"/>
                <a:cs typeface="Tahoma" panose="020B0604030504040204" pitchFamily="34" charset="0"/>
              </a:rPr>
              <a:t>Only review 12 MOOC Courses</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68</a:t>
            </a:fld>
            <a:endParaRPr lang="en-US"/>
          </a:p>
        </p:txBody>
      </p:sp>
    </p:spTree>
    <p:extLst>
      <p:ext uri="{BB962C8B-B14F-4D97-AF65-F5344CB8AC3E}">
        <p14:creationId xmlns:p14="http://schemas.microsoft.com/office/powerpoint/2010/main" val="1426371968"/>
      </p:ext>
    </p:extLst>
  </p:cSld>
  <p:clrMapOvr>
    <a:masterClrMapping/>
  </p:clrMapOvr>
  <mc:AlternateContent xmlns:mc="http://schemas.openxmlformats.org/markup-compatibility/2006" xmlns:p14="http://schemas.microsoft.com/office/powerpoint/2010/main">
    <mc:Choice Requires="p14">
      <p:transition spd="slow" p14:dur="2000" advTm="21512"/>
    </mc:Choice>
    <mc:Fallback xmlns="">
      <p:transition spd="slow" advTm="21512"/>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Implications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8" y="1679579"/>
            <a:ext cx="10053919" cy="4968552"/>
          </a:xfrm>
        </p:spPr>
        <p:txBody>
          <a:bodyPr>
            <a:normAutofit/>
          </a:bodyPr>
          <a:lstStyle/>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For MOOC instructors: </a:t>
            </a:r>
          </a:p>
          <a:p>
            <a:pPr lvl="1">
              <a:lnSpc>
                <a:spcPct val="150000"/>
              </a:lnSpc>
              <a:buFont typeface="Courier New" panose="02070309020205020404" pitchFamily="49" charset="0"/>
              <a:buChar char="o"/>
            </a:pPr>
            <a:r>
              <a:rPr lang="en-US" b="1" dirty="0">
                <a:latin typeface="Tahoma" panose="020B0604030504040204" pitchFamily="34" charset="0"/>
                <a:ea typeface="Tahoma" panose="020B0604030504040204" pitchFamily="34" charset="0"/>
                <a:cs typeface="Tahoma" panose="020B0604030504040204" pitchFamily="34" charset="0"/>
              </a:rPr>
              <a:t>May inform them about what other instructors are most concerned with and tend to target in MOOC design as well as their efforts in addressing the possible design challenges. </a:t>
            </a: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For instructional designers: </a:t>
            </a:r>
          </a:p>
          <a:p>
            <a:pPr lvl="1">
              <a:lnSpc>
                <a:spcPct val="150000"/>
              </a:lnSpc>
              <a:buFont typeface="Courier New" panose="02070309020205020404" pitchFamily="49" charset="0"/>
              <a:buChar char="o"/>
            </a:pPr>
            <a:r>
              <a:rPr lang="en-US" b="1" dirty="0">
                <a:latin typeface="Tahoma" panose="020B0604030504040204" pitchFamily="34" charset="0"/>
                <a:ea typeface="Tahoma" panose="020B0604030504040204" pitchFamily="34" charset="0"/>
                <a:cs typeface="Tahoma" panose="020B0604030504040204" pitchFamily="34" charset="0"/>
              </a:rPr>
              <a:t>May help them in the consulting process.</a:t>
            </a:r>
          </a:p>
        </p:txBody>
      </p:sp>
      <p:sp>
        <p:nvSpPr>
          <p:cNvPr id="4" name="Slide Number Placeholder 3"/>
          <p:cNvSpPr>
            <a:spLocks noGrp="1"/>
          </p:cNvSpPr>
          <p:nvPr>
            <p:ph type="sldNum" sz="quarter" idx="12"/>
          </p:nvPr>
        </p:nvSpPr>
        <p:spPr/>
        <p:txBody>
          <a:bodyPr/>
          <a:lstStyle/>
          <a:p>
            <a:fld id="{EAD0547C-D32D-4A6F-8C9C-67D434304BD9}" type="slidenum">
              <a:rPr lang="en-US" smtClean="0"/>
              <a:t>69</a:t>
            </a:fld>
            <a:endParaRPr lang="en-US"/>
          </a:p>
        </p:txBody>
      </p:sp>
    </p:spTree>
    <p:extLst>
      <p:ext uri="{BB962C8B-B14F-4D97-AF65-F5344CB8AC3E}">
        <p14:creationId xmlns:p14="http://schemas.microsoft.com/office/powerpoint/2010/main" val="3307226933"/>
      </p:ext>
    </p:extLst>
  </p:cSld>
  <p:clrMapOvr>
    <a:masterClrMapping/>
  </p:clrMapOvr>
  <mc:AlternateContent xmlns:mc="http://schemas.openxmlformats.org/markup-compatibility/2006" xmlns:p14="http://schemas.microsoft.com/office/powerpoint/2010/main">
    <mc:Choice Requires="p14">
      <p:transition spd="slow" p14:dur="2000" advTm="870"/>
    </mc:Choice>
    <mc:Fallback xmlns="">
      <p:transition spd="slow" advTm="87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a:spLocks noGrp="1"/>
          </p:cNvSpPr>
          <p:nvPr>
            <p:ph idx="1"/>
          </p:nvPr>
        </p:nvSpPr>
        <p:spPr>
          <a:xfrm>
            <a:off x="804664" y="740465"/>
            <a:ext cx="11142497" cy="4968552"/>
          </a:xfrm>
        </p:spPr>
        <p:txBody>
          <a:bodyPr>
            <a:normAutofit/>
          </a:bodyPr>
          <a:lstStyle/>
          <a:p>
            <a:pPr marL="0" indent="0">
              <a:lnSpc>
                <a:spcPct val="120000"/>
              </a:lnSpc>
              <a:buNone/>
            </a:pPr>
            <a:r>
              <a:rPr lang="en-US" b="1" dirty="0">
                <a:latin typeface="Tahoma" panose="020B0604030504040204" pitchFamily="34" charset="0"/>
                <a:ea typeface="Tahoma" panose="020B0604030504040204" pitchFamily="34" charset="0"/>
                <a:cs typeface="Tahoma" panose="020B0604030504040204" pitchFamily="34" charset="0"/>
              </a:rPr>
              <a:t>Cumulative Growth in Number of MOOCs (2011-2017)</a:t>
            </a:r>
          </a:p>
          <a:p>
            <a:pPr lvl="1">
              <a:lnSpc>
                <a:spcPct val="120000"/>
              </a:lnSpc>
            </a:pPr>
            <a:endParaRPr lang="en-US" dirty="0"/>
          </a:p>
        </p:txBody>
      </p:sp>
      <p:sp>
        <p:nvSpPr>
          <p:cNvPr id="4" name="Slide Number Placeholder 3"/>
          <p:cNvSpPr>
            <a:spLocks noGrp="1"/>
          </p:cNvSpPr>
          <p:nvPr>
            <p:ph type="sldNum" sz="quarter" idx="12"/>
          </p:nvPr>
        </p:nvSpPr>
        <p:spPr/>
        <p:txBody>
          <a:bodyPr/>
          <a:lstStyle/>
          <a:p>
            <a:fld id="{EAD0547C-D32D-4A6F-8C9C-67D434304BD9}" type="slidenum">
              <a:rPr lang="en-US" smtClean="0"/>
              <a:t>7</a:t>
            </a:fld>
            <a:endParaRPr lang="en-US"/>
          </a:p>
        </p:txBody>
      </p:sp>
      <p:pic>
        <p:nvPicPr>
          <p:cNvPr id="8" name="Picture 7"/>
          <p:cNvPicPr>
            <a:picLocks noChangeAspect="1"/>
          </p:cNvPicPr>
          <p:nvPr/>
        </p:nvPicPr>
        <p:blipFill rotWithShape="1">
          <a:blip r:embed="rId3"/>
          <a:srcRect l="25833" t="30774" r="35000" b="17041"/>
          <a:stretch/>
        </p:blipFill>
        <p:spPr>
          <a:xfrm>
            <a:off x="1273958" y="1413530"/>
            <a:ext cx="9716055" cy="4968551"/>
          </a:xfrm>
          <a:prstGeom prst="rect">
            <a:avLst/>
          </a:prstGeom>
        </p:spPr>
      </p:pic>
    </p:spTree>
    <p:extLst>
      <p:ext uri="{BB962C8B-B14F-4D97-AF65-F5344CB8AC3E}">
        <p14:creationId xmlns:p14="http://schemas.microsoft.com/office/powerpoint/2010/main" val="3699780318"/>
      </p:ext>
    </p:extLst>
  </p:cSld>
  <p:clrMapOvr>
    <a:masterClrMapping/>
  </p:clrMapOvr>
  <mc:AlternateContent xmlns:mc="http://schemas.openxmlformats.org/markup-compatibility/2006" xmlns:p14="http://schemas.microsoft.com/office/powerpoint/2010/main">
    <mc:Choice Requires="p14">
      <p:transition spd="slow" p14:dur="2000" advTm="72939"/>
    </mc:Choice>
    <mc:Fallback xmlns="">
      <p:transition spd="slow" advTm="72939"/>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Future Studies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8" y="1679579"/>
            <a:ext cx="10053919" cy="4968552"/>
          </a:xfrm>
        </p:spPr>
        <p:txBody>
          <a:bodyPr>
            <a:normAutofit fontScale="85000" lnSpcReduction="20000"/>
          </a:bodyPr>
          <a:lstStyle/>
          <a:p>
            <a:pPr lvl="1">
              <a:lnSpc>
                <a:spcPct val="200000"/>
              </a:lnSpc>
            </a:pPr>
            <a:r>
              <a:rPr lang="en-US" sz="2800" b="1" dirty="0">
                <a:latin typeface="Tahoma" panose="020B0604030504040204" pitchFamily="34" charset="0"/>
                <a:ea typeface="Tahoma" panose="020B0604030504040204" pitchFamily="34" charset="0"/>
                <a:cs typeface="Tahoma" panose="020B0604030504040204" pitchFamily="34" charset="0"/>
              </a:rPr>
              <a:t>Assessment design </a:t>
            </a:r>
          </a:p>
          <a:p>
            <a:pPr lvl="1">
              <a:lnSpc>
                <a:spcPct val="200000"/>
              </a:lnSpc>
            </a:pPr>
            <a:r>
              <a:rPr lang="en-US" sz="2800" b="1" dirty="0">
                <a:latin typeface="Tahoma" panose="020B0604030504040204" pitchFamily="34" charset="0"/>
                <a:ea typeface="Tahoma" panose="020B0604030504040204" pitchFamily="34" charset="0"/>
                <a:cs typeface="Tahoma" panose="020B0604030504040204" pitchFamily="34" charset="0"/>
              </a:rPr>
              <a:t>Engaging activity design</a:t>
            </a:r>
          </a:p>
          <a:p>
            <a:pPr lvl="1">
              <a:lnSpc>
                <a:spcPct val="200000"/>
              </a:lnSpc>
            </a:pPr>
            <a:r>
              <a:rPr lang="en-US" sz="2800" b="1" dirty="0">
                <a:latin typeface="Tahoma" panose="020B0604030504040204" pitchFamily="34" charset="0"/>
                <a:ea typeface="Tahoma" panose="020B0604030504040204" pitchFamily="34" charset="0"/>
                <a:cs typeface="Tahoma" panose="020B0604030504040204" pitchFamily="34" charset="0"/>
              </a:rPr>
              <a:t>Course design that supports self-directed learning</a:t>
            </a:r>
          </a:p>
          <a:p>
            <a:pPr lvl="1">
              <a:lnSpc>
                <a:spcPct val="200000"/>
              </a:lnSpc>
            </a:pPr>
            <a:r>
              <a:rPr lang="en-US" sz="2800" b="1" dirty="0">
                <a:latin typeface="Tahoma" panose="020B0604030504040204" pitchFamily="34" charset="0"/>
                <a:ea typeface="Tahoma" panose="020B0604030504040204" pitchFamily="34" charset="0"/>
                <a:cs typeface="Tahoma" panose="020B0604030504040204" pitchFamily="34" charset="0"/>
              </a:rPr>
              <a:t>Further observations and analyses are needed to better understand how MOOC instructor design and deliver their MOOCs to encourage online interaction and learner success. </a:t>
            </a:r>
          </a:p>
        </p:txBody>
      </p:sp>
      <p:sp>
        <p:nvSpPr>
          <p:cNvPr id="4" name="Slide Number Placeholder 3"/>
          <p:cNvSpPr>
            <a:spLocks noGrp="1"/>
          </p:cNvSpPr>
          <p:nvPr>
            <p:ph type="sldNum" sz="quarter" idx="12"/>
          </p:nvPr>
        </p:nvSpPr>
        <p:spPr/>
        <p:txBody>
          <a:bodyPr/>
          <a:lstStyle/>
          <a:p>
            <a:fld id="{EAD0547C-D32D-4A6F-8C9C-67D434304BD9}" type="slidenum">
              <a:rPr lang="en-US" smtClean="0"/>
              <a:t>70</a:t>
            </a:fld>
            <a:endParaRPr lang="en-US"/>
          </a:p>
        </p:txBody>
      </p:sp>
    </p:spTree>
    <p:extLst>
      <p:ext uri="{BB962C8B-B14F-4D97-AF65-F5344CB8AC3E}">
        <p14:creationId xmlns:p14="http://schemas.microsoft.com/office/powerpoint/2010/main" val="34283849"/>
      </p:ext>
    </p:extLst>
  </p:cSld>
  <p:clrMapOvr>
    <a:masterClrMapping/>
  </p:clrMapOvr>
  <mc:AlternateContent xmlns:mc="http://schemas.openxmlformats.org/markup-compatibility/2006" xmlns:p14="http://schemas.microsoft.com/office/powerpoint/2010/main">
    <mc:Choice Requires="p14">
      <p:transition spd="slow" p14:dur="2000" advTm="15271"/>
    </mc:Choice>
    <mc:Fallback xmlns="">
      <p:transition spd="slow" advTm="15271"/>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3485" y="914400"/>
            <a:ext cx="9144000" cy="2719548"/>
          </a:xfrm>
        </p:spPr>
        <p:txBody>
          <a:bodyPr>
            <a:normAutofit/>
          </a:bodyPr>
          <a:lstStyle/>
          <a:p>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Thank you!</a:t>
            </a:r>
            <a:b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br>
            <a:b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Questions and Comments…</a:t>
            </a:r>
            <a:b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br>
            <a:endParaRPr lang="en-US"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Connector 5"/>
          <p:cNvCxnSpPr/>
          <p:nvPr/>
        </p:nvCxnSpPr>
        <p:spPr>
          <a:xfrm flipV="1">
            <a:off x="994618" y="3392117"/>
            <a:ext cx="1035473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EAD0547C-D32D-4A6F-8C9C-67D434304BD9}" type="slidenum">
              <a:rPr lang="en-US" smtClean="0"/>
              <a:t>71</a:t>
            </a:fld>
            <a:endParaRPr lang="en-US"/>
          </a:p>
        </p:txBody>
      </p:sp>
      <p:sp>
        <p:nvSpPr>
          <p:cNvPr id="8" name="Subtitle 2"/>
          <p:cNvSpPr txBox="1">
            <a:spLocks/>
          </p:cNvSpPr>
          <p:nvPr/>
        </p:nvSpPr>
        <p:spPr>
          <a:xfrm>
            <a:off x="994617" y="3479689"/>
            <a:ext cx="10040175" cy="2006711"/>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pPr>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 AECT Webinar, January 24, 2018</a:t>
            </a:r>
          </a:p>
          <a:p>
            <a:r>
              <a:rPr lang="en-US" sz="3200" b="1" dirty="0" err="1"/>
              <a:t>Meina</a:t>
            </a:r>
            <a:r>
              <a:rPr lang="en-US" sz="3200" b="1" dirty="0"/>
              <a:t> Zhu, IU, </a:t>
            </a:r>
            <a:r>
              <a:rPr lang="en-US" sz="3200" b="1" dirty="0">
                <a:hlinkClick r:id="rId3"/>
              </a:rPr>
              <a:t>meinzhu@umail.iu.edu</a:t>
            </a:r>
            <a:endParaRPr lang="en-US" sz="3200" b="1" dirty="0"/>
          </a:p>
          <a:p>
            <a:r>
              <a:rPr lang="en-US" sz="3200" b="1" dirty="0"/>
              <a:t> Curtis J. Bonk, IU, </a:t>
            </a:r>
            <a:r>
              <a:rPr lang="en-US" sz="3200" b="1" dirty="0">
                <a:hlinkClick r:id="rId4"/>
              </a:rPr>
              <a:t>cjbonk@Indiana.edu</a:t>
            </a:r>
            <a:r>
              <a:rPr lang="en-US" sz="3200" b="1" dirty="0"/>
              <a:t> </a:t>
            </a:r>
          </a:p>
        </p:txBody>
      </p:sp>
      <p:pic>
        <p:nvPicPr>
          <p:cNvPr id="4" name="Picture 3">
            <a:extLst>
              <a:ext uri="{FF2B5EF4-FFF2-40B4-BE49-F238E27FC236}">
                <a16:creationId xmlns:a16="http://schemas.microsoft.com/office/drawing/2014/main" id="{9B1F5B92-C1BC-46C4-B11D-4BF0E351F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6851" y="5486400"/>
            <a:ext cx="5135187" cy="1287675"/>
          </a:xfrm>
          <a:prstGeom prst="rect">
            <a:avLst/>
          </a:prstGeom>
        </p:spPr>
      </p:pic>
    </p:spTree>
    <p:extLst>
      <p:ext uri="{BB962C8B-B14F-4D97-AF65-F5344CB8AC3E}">
        <p14:creationId xmlns:p14="http://schemas.microsoft.com/office/powerpoint/2010/main" val="3839379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a:spLocks noGrp="1"/>
          </p:cNvSpPr>
          <p:nvPr>
            <p:ph idx="1"/>
          </p:nvPr>
        </p:nvSpPr>
        <p:spPr>
          <a:xfrm>
            <a:off x="804664" y="901099"/>
            <a:ext cx="11142497" cy="4968552"/>
          </a:xfrm>
        </p:spPr>
        <p:txBody>
          <a:bodyPr>
            <a:normAutofit/>
          </a:bodyPr>
          <a:lstStyle/>
          <a:p>
            <a:pPr marL="0" indent="0">
              <a:lnSpc>
                <a:spcPct val="120000"/>
              </a:lnSpc>
              <a:buNone/>
            </a:pPr>
            <a:r>
              <a:rPr lang="en-US" b="1" dirty="0">
                <a:latin typeface="Tahoma" panose="020B0604030504040204" pitchFamily="34" charset="0"/>
                <a:ea typeface="Tahoma" panose="020B0604030504040204" pitchFamily="34" charset="0"/>
                <a:cs typeface="Tahoma" panose="020B0604030504040204" pitchFamily="34" charset="0"/>
              </a:rPr>
              <a:t>Top 5 MOOC providers by number of registered users (2017)</a:t>
            </a:r>
          </a:p>
          <a:p>
            <a:pPr lvl="1">
              <a:lnSpc>
                <a:spcPct val="120000"/>
              </a:lnSpc>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547C-D32D-4A6F-8C9C-67D434304BD9}" type="slidenum">
              <a:rPr kumimoji="0" lang="en-US" sz="2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06848"/>
            <a:ext cx="10058400" cy="3933952"/>
          </a:xfrm>
          <a:prstGeom prst="rect">
            <a:avLst/>
          </a:prstGeom>
        </p:spPr>
      </p:pic>
    </p:spTree>
    <p:extLst>
      <p:ext uri="{BB962C8B-B14F-4D97-AF65-F5344CB8AC3E}">
        <p14:creationId xmlns:p14="http://schemas.microsoft.com/office/powerpoint/2010/main" val="1507836084"/>
      </p:ext>
    </p:extLst>
  </p:cSld>
  <p:clrMapOvr>
    <a:masterClrMapping/>
  </p:clrMapOvr>
  <mc:AlternateContent xmlns:mc="http://schemas.openxmlformats.org/markup-compatibility/2006" xmlns:p14="http://schemas.microsoft.com/office/powerpoint/2010/main">
    <mc:Choice Requires="p14">
      <p:transition spd="slow" p14:dur="2000" advTm="72939"/>
    </mc:Choice>
    <mc:Fallback xmlns="">
      <p:transition spd="slow" advTm="7293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6119" y="-145495"/>
            <a:ext cx="11034584" cy="2925762"/>
          </a:xfrm>
        </p:spPr>
        <p:txBody>
          <a:bodyPr>
            <a:normAutofit/>
          </a:bodyPr>
          <a:lstStyle/>
          <a:p>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August 17, 2017</a:t>
            </a:r>
            <a:br>
              <a:rPr lang="en-US" sz="2400" b="1" dirty="0">
                <a:latin typeface="Tahoma" panose="020B0604030504040204" pitchFamily="34" charset="0"/>
                <a:ea typeface="Tahoma" panose="020B0604030504040204" pitchFamily="34" charset="0"/>
                <a:cs typeface="Tahoma" panose="020B0604030504040204" pitchFamily="34" charset="0"/>
              </a:rPr>
            </a:br>
            <a:r>
              <a:rPr lang="en-US" sz="3200" b="1" dirty="0">
                <a:latin typeface="Tahoma" panose="020B0604030504040204" pitchFamily="34" charset="0"/>
                <a:ea typeface="Tahoma" panose="020B0604030504040204" pitchFamily="34" charset="0"/>
                <a:cs typeface="Tahoma" panose="020B0604030504040204" pitchFamily="34" charset="0"/>
              </a:rPr>
              <a:t>By the Numbers: MOOCs in 2016</a:t>
            </a:r>
            <a:br>
              <a:rPr lang="en-US" sz="4000" b="1" dirty="0">
                <a:latin typeface="Tahoma" panose="020B0604030504040204" pitchFamily="34" charset="0"/>
                <a:ea typeface="Tahoma" panose="020B0604030504040204" pitchFamily="34" charset="0"/>
                <a:cs typeface="Tahoma" panose="020B0604030504040204" pitchFamily="34" charset="0"/>
              </a:rPr>
            </a:br>
            <a:r>
              <a:rPr lang="en-US" sz="3200" b="1" dirty="0">
                <a:latin typeface="Tahoma" panose="020B0604030504040204" pitchFamily="34" charset="0"/>
                <a:ea typeface="Tahoma" panose="020B0604030504040204" pitchFamily="34" charset="0"/>
                <a:cs typeface="Tahoma" panose="020B0604030504040204" pitchFamily="34" charset="0"/>
              </a:rPr>
              <a:t>Class Central, </a:t>
            </a:r>
            <a:r>
              <a:rPr lang="en-US" sz="3200" b="1" dirty="0" err="1">
                <a:latin typeface="Tahoma" panose="020B0604030504040204" pitchFamily="34" charset="0"/>
                <a:ea typeface="Tahoma" panose="020B0604030504040204" pitchFamily="34" charset="0"/>
                <a:cs typeface="Tahoma" panose="020B0604030504040204" pitchFamily="34" charset="0"/>
              </a:rPr>
              <a:t>Dhawal</a:t>
            </a:r>
            <a:r>
              <a:rPr lang="en-US" sz="3200" b="1" dirty="0">
                <a:latin typeface="Tahoma" panose="020B0604030504040204" pitchFamily="34" charset="0"/>
                <a:ea typeface="Tahoma" panose="020B0604030504040204" pitchFamily="34" charset="0"/>
                <a:cs typeface="Tahoma" panose="020B0604030504040204" pitchFamily="34" charset="0"/>
              </a:rPr>
              <a:t> Shah</a:t>
            </a:r>
            <a:br>
              <a:rPr lang="en-US" sz="2400" b="1" dirty="0"/>
            </a:br>
            <a:r>
              <a:rPr lang="en-US" sz="1000" b="1" dirty="0">
                <a:latin typeface="Tahoma" panose="020B0604030504040204" pitchFamily="34" charset="0"/>
                <a:ea typeface="Tahoma" panose="020B0604030504040204" pitchFamily="34" charset="0"/>
                <a:cs typeface="Tahoma" panose="020B0604030504040204" pitchFamily="34" charset="0"/>
                <a:hlinkClick r:id="rId2"/>
              </a:rPr>
              <a:t>https://www.class-central.com/report/mooc-stats-2016/</a:t>
            </a:r>
            <a:r>
              <a:rPr lang="en-US" sz="1000" b="1" dirty="0">
                <a:latin typeface="Tahoma" panose="020B0604030504040204" pitchFamily="34" charset="0"/>
                <a:ea typeface="Tahoma" panose="020B0604030504040204" pitchFamily="34" charset="0"/>
                <a:cs typeface="Tahoma" panose="020B0604030504040204" pitchFamily="34" charset="0"/>
              </a:rPr>
              <a:t> </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929" y="2113005"/>
            <a:ext cx="9478455" cy="4893275"/>
          </a:xfrm>
          <a:prstGeom prst="rect">
            <a:avLst/>
          </a:prstGeom>
        </p:spPr>
      </p:pic>
    </p:spTree>
    <p:extLst>
      <p:ext uri="{BB962C8B-B14F-4D97-AF65-F5344CB8AC3E}">
        <p14:creationId xmlns:p14="http://schemas.microsoft.com/office/powerpoint/2010/main" val="11570450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IST Dossier #2 Presentation Meina Zhu &amp;quot;&quot;/&gt;&lt;property id=&quot;20307&quot; value=&quot;256&quot;/&gt;&lt;/object&gt;&lt;object type=&quot;3&quot; unique_id=&quot;10004&quot;&gt;&lt;property id=&quot;20148&quot; value=&quot;5&quot;/&gt;&lt;property id=&quot;20300&quot; value=&quot;Slide 2 - &amp;quot;About me&amp;quot;&quot;/&gt;&lt;property id=&quot;20307&quot; value=&quot;257&quot;/&gt;&lt;/object&gt;&lt;object type=&quot;3&quot; unique_id=&quot;10005&quot;&gt;&lt;property id=&quot;20148&quot; value=&quot;5&quot;/&gt;&lt;property id=&quot;20300&quot; value=&quot;Slide 3 - &amp;quot;Professional Goals&amp;quot;&quot;/&gt;&lt;property id=&quot;20307&quot; value=&quot;282&quot;/&gt;&lt;/object&gt;&lt;object type=&quot;3&quot; unique_id=&quot;10006&quot;&gt;&lt;property id=&quot;20148&quot; value=&quot;5&quot;/&gt;&lt;property id=&quot;20300&quot; value=&quot;Slide 4 - &amp;quot;Scholarship&amp;quot;&quot;/&gt;&lt;property id=&quot;20307&quot; value=&quot;283&quot;/&gt;&lt;/object&gt;&lt;object type=&quot;3&quot; unique_id=&quot;10007&quot;&gt;&lt;property id=&quot;20148&quot; value=&quot;5&quot;/&gt;&lt;property id=&quot;20300&quot; value=&quot;Slide 5 - &amp;quot;Scholarship&amp;quot;&quot;/&gt;&lt;property id=&quot;20307&quot; value=&quot;321&quot;/&gt;&lt;/object&gt;&lt;object type=&quot;3&quot; unique_id=&quot;10008&quot;&gt;&lt;property id=&quot;20148&quot; value=&quot;5&quot;/&gt;&lt;property id=&quot;20300&quot; value=&quot;Slide 6 - &amp;quot;Key terms&amp;quot;&quot;/&gt;&lt;property id=&quot;20307&quot; value=&quot;319&quot;/&gt;&lt;/object&gt;&lt;object type=&quot;3&quot; unique_id=&quot;10009&quot;&gt;&lt;property id=&quot;20148&quot; value=&quot;5&quot;/&gt;&lt;property id=&quot;20300&quot; value=&quot;Slide 7 - &amp;quot;Pre-Study&amp;quot;&quot;/&gt;&lt;property id=&quot;20307&quot; value=&quot;310&quot;/&gt;&lt;/object&gt;&lt;object type=&quot;3&quot; unique_id=&quot;10010&quot;&gt;&lt;property id=&quot;20148&quot; value=&quot;5&quot;/&gt;&lt;property id=&quot;20300&quot; value=&quot;Slide 8 - &amp;quot;Pre-Study&amp;quot;&quot;/&gt;&lt;property id=&quot;20307&quot; value=&quot;311&quot;/&gt;&lt;/object&gt;&lt;object type=&quot;3&quot; unique_id=&quot;10011&quot;&gt;&lt;property id=&quot;20148&quot; value=&quot;5&quot;/&gt;&lt;property id=&quot;20300&quot; value=&quot;Slide 9 - &amp;quot;First Authored Study&amp;quot;&quot;/&gt;&lt;property id=&quot;20307&quot; value=&quot;284&quot;/&gt;&lt;/object&gt;&lt;object type=&quot;3&quot; unique_id=&quot;10012&quot;&gt;&lt;property id=&quot;20148&quot; value=&quot;5&quot;/&gt;&lt;property id=&quot;20300&quot; value=&quot;Slide 10 - &amp;quot;First Authored Study-Method&amp;quot;&quot;/&gt;&lt;property id=&quot;20307&quot; value=&quot;285&quot;/&gt;&lt;/object&gt;&lt;object type=&quot;3&quot; unique_id=&quot;10013&quot;&gt;&lt;property id=&quot;20148&quot; value=&quot;5&quot;/&gt;&lt;property id=&quot;20300&quot; value=&quot;Slide 11 - &amp;quot;First Authored Study-Data Analysis&amp;quot;&quot;/&gt;&lt;property id=&quot;20307&quot; value=&quot;286&quot;/&gt;&lt;/object&gt;&lt;object type=&quot;3&quot; unique_id=&quot;10014&quot;&gt;&lt;property id=&quot;20148&quot; value=&quot;5&quot;/&gt;&lt;property id=&quot;20300&quot; value=&quot;Slide 12 - &amp;quot;First Authored Study-Analytical Framework&amp;quot;&quot;/&gt;&lt;property id=&quot;20307&quot; value=&quot;287&quot;/&gt;&lt;/object&gt;&lt;object type=&quot;3&quot; unique_id=&quot;10015&quot;&gt;&lt;property id=&quot;20148&quot; value=&quot;5&quot;/&gt;&lt;property id=&quot;20300&quot; value=&quot;Slide 13 - &amp;quot;First Authored Study-Findings&amp;quot;&quot;/&gt;&lt;property id=&quot;20307&quot; value=&quot;312&quot;/&gt;&lt;/object&gt;&lt;object type=&quot;3&quot; unique_id=&quot;10016&quot;&gt;&lt;property id=&quot;20148&quot; value=&quot;5&quot;/&gt;&lt;property id=&quot;20300&quot; value=&quot;Slide 14 - &amp;quot;First Authored Study-Findings&amp;quot;&quot;/&gt;&lt;property id=&quot;20307&quot; value=&quot;313&quot;/&gt;&lt;/object&gt;&lt;object type=&quot;3&quot; unique_id=&quot;10017&quot;&gt;&lt;property id=&quot;20148&quot; value=&quot;5&quot;/&gt;&lt;property id=&quot;20300&quot; value=&quot;Slide 15 - &amp;quot;First Authored Study-Findings&amp;quot;&quot;/&gt;&lt;property id=&quot;20307&quot; value=&quot;291&quot;/&gt;&lt;/object&gt;&lt;object type=&quot;3&quot; unique_id=&quot;10018&quot;&gt;&lt;property id=&quot;20148&quot; value=&quot;5&quot;/&gt;&lt;property id=&quot;20300&quot; value=&quot;Slide 16 - &amp;quot;First Authored Study-Findings&amp;quot;&quot;/&gt;&lt;property id=&quot;20307&quot; value=&quot;314&quot;/&gt;&lt;/object&gt;&lt;object type=&quot;3&quot; unique_id=&quot;10019&quot;&gt;&lt;property id=&quot;20148&quot; value=&quot;5&quot;/&gt;&lt;property id=&quot;20300&quot; value=&quot;Slide 17 - &amp;quot;First Authored Study-Findings&amp;quot;&quot;/&gt;&lt;property id=&quot;20307&quot; value=&quot;292&quot;/&gt;&lt;/object&gt;&lt;object type=&quot;3&quot; unique_id=&quot;10020&quot;&gt;&lt;property id=&quot;20148&quot; value=&quot;5&quot;/&gt;&lt;property id=&quot;20300&quot; value=&quot;Slide 18 - &amp;quot;First Authored Study-Findings&amp;quot;&quot;/&gt;&lt;property id=&quot;20307&quot; value=&quot;315&quot;/&gt;&lt;/object&gt;&lt;object type=&quot;3&quot; unique_id=&quot;10021&quot;&gt;&lt;property id=&quot;20148&quot; value=&quot;5&quot;/&gt;&lt;property id=&quot;20300&quot; value=&quot;Slide 19 - &amp;quot;First Authored Study-Discussion&amp;quot;&quot;/&gt;&lt;property id=&quot;20307&quot; value=&quot;293&quot;/&gt;&lt;/object&gt;&lt;object type=&quot;3&quot; unique_id=&quot;10022&quot;&gt;&lt;property id=&quot;20148&quot; value=&quot;5&quot;/&gt;&lt;property id=&quot;20300&quot; value=&quot;Slide 20 - &amp;quot;First Authored Study-Limitation&amp;quot;&quot;/&gt;&lt;property id=&quot;20307&quot; value=&quot;307&quot;/&gt;&lt;/object&gt;&lt;object type=&quot;3&quot; unique_id=&quot;10023&quot;&gt;&lt;property id=&quot;20148&quot; value=&quot;5&quot;/&gt;&lt;property id=&quot;20300&quot; value=&quot;Slide 21 - &amp;quot;First Authored Study-Implication&amp;quot;&quot;/&gt;&lt;property id=&quot;20307&quot; value=&quot;316&quot;/&gt;&lt;/object&gt;&lt;object type=&quot;3&quot; unique_id=&quot;10024&quot;&gt;&lt;property id=&quot;20148&quot; value=&quot;5&quot;/&gt;&lt;property id=&quot;20300&quot; value=&quot;Slide 22 - &amp;quot;First Authored Study-Future Study&amp;quot;&quot;/&gt;&lt;property id=&quot;20307&quot; value=&quot;308&quot;/&gt;&lt;/object&gt;&lt;object type=&quot;3&quot; unique_id=&quot;10025&quot;&gt;&lt;property id=&quot;20148&quot; value=&quot;5&quot;/&gt;&lt;property id=&quot;20300&quot; value=&quot;Slide 23 - &amp;quot;Research Activities-Publications&amp;quot;&quot;/&gt;&lt;property id=&quot;20307&quot; value=&quot;309&quot;/&gt;&lt;/object&gt;&lt;object type=&quot;3&quot; unique_id=&quot;10026&quot;&gt;&lt;property id=&quot;20148&quot; value=&quot;5&quot;/&gt;&lt;property id=&quot;20300&quot; value=&quot;Slide 24 - &amp;quot;Research Activities-Publications in process&amp;quot;&quot;/&gt;&lt;property id=&quot;20307&quot; value=&quot;294&quot;/&gt;&lt;/object&gt;&lt;object type=&quot;3&quot; unique_id=&quot;10027&quot;&gt;&lt;property id=&quot;20148&quot; value=&quot;5&quot;/&gt;&lt;property id=&quot;20300&quot; value=&quot;Slide 25 - &amp;quot;Research Activities-Presentations-1&amp;quot;&quot;/&gt;&lt;property id=&quot;20307&quot; value=&quot;304&quot;/&gt;&lt;/object&gt;&lt;object type=&quot;3&quot; unique_id=&quot;10028&quot;&gt;&lt;property id=&quot;20148&quot; value=&quot;5&quot;/&gt;&lt;property id=&quot;20300&quot; value=&quot;Slide 26 - &amp;quot;Research Activities-Presentations-2&amp;quot;&quot;/&gt;&lt;property id=&quot;20307&quot; value=&quot;305&quot;/&gt;&lt;/object&gt;&lt;object type=&quot;3&quot; unique_id=&quot;10029&quot;&gt;&lt;property id=&quot;20148&quot; value=&quot;5&quot;/&gt;&lt;property id=&quot;20300&quot; value=&quot;Slide 27 - &amp;quot;Teaching&amp;quot;&quot;/&gt;&lt;property id=&quot;20307&quot; value=&quot;295&quot;/&gt;&lt;/object&gt;&lt;object type=&quot;3&quot; unique_id=&quot;10030&quot;&gt;&lt;property id=&quot;20148&quot; value=&quot;5&quot;/&gt;&lt;property id=&quot;20300&quot; value=&quot;Slide 28 - &amp;quot;Service&amp;quot;&quot;/&gt;&lt;property id=&quot;20307&quot; value=&quot;296&quot;/&gt;&lt;/object&gt;&lt;object type=&quot;3&quot; unique_id=&quot;10031&quot;&gt;&lt;property id=&quot;20148&quot; value=&quot;5&quot;/&gt;&lt;property id=&quot;20300&quot; value=&quot;Slide 29 - &amp;quot;Integration&amp;quot;&quot;/&gt;&lt;property id=&quot;20307&quot; value=&quot;297&quot;/&gt;&lt;/object&gt;&lt;object type=&quot;3&quot; unique_id=&quot;10032&quot;&gt;&lt;property id=&quot;20148&quot; value=&quot;5&quot;/&gt;&lt;property id=&quot;20300&quot; value=&quot;Slide 30 - &amp;quot;Interconnection between IST and HCI&amp;quot;&quot;/&gt;&lt;property id=&quot;20307&quot; value=&quot;317&quot;/&gt;&lt;/object&gt;&lt;object type=&quot;3&quot; unique_id=&quot;10033&quot;&gt;&lt;property id=&quot;20148&quot; value=&quot;5&quot;/&gt;&lt;property id=&quot;20300&quot; value=&quot;Slide 31 - &amp;quot;Academic Goals-Timeline&amp;quot;&quot;/&gt;&lt;property id=&quot;20307&quot; value=&quot;299&quot;/&gt;&lt;/object&gt;&lt;object type=&quot;3&quot; unique_id=&quot;10034&quot;&gt;&lt;property id=&quot;20148&quot; value=&quot;5&quot;/&gt;&lt;property id=&quot;20300&quot; value=&quot;Slide 32 - &amp;quot;References&amp;quot;&quot;/&gt;&lt;property id=&quot;20307&quot; value=&quot;300&quot;/&gt;&lt;/object&gt;&lt;object type=&quot;3&quot; unique_id=&quot;10035&quot;&gt;&lt;property id=&quot;20148&quot; value=&quot;5&quot;/&gt;&lt;property id=&quot;20300&quot; value=&quot;Slide 33 - &amp;quot;References&amp;quot;&quot;/&gt;&lt;property id=&quot;20307&quot; value=&quot;318&quot;/&gt;&lt;/object&gt;&lt;object type=&quot;3&quot; unique_id=&quot;10036&quot;&gt;&lt;property id=&quot;20148&quot; value=&quot;5&quot;/&gt;&lt;property id=&quot;20300&quot; value=&quot;Slide 34 - &amp;quot;Thank you!  Questions and Comments… &amp;quot;&quot;/&gt;&lt;property id=&quot;20307&quot; value=&quot;302&quot;/&gt;&lt;/object&gt;&lt;object type=&quot;3&quot; unique_id=&quot;10038&quot;&gt;&lt;property id=&quot;20148&quot; value=&quot;5&quot;/&gt;&lt;property id=&quot;20300&quot; value=&quot;Slide 35 - &amp;quot;So What?-1 Number of MOOCs&amp;quot;&quot;/&gt;&lt;property id=&quot;20307&quot; value=&quot;326&quot;/&gt;&lt;/object&gt;&lt;object type=&quot;3&quot; unique_id=&quot;10039&quot;&gt;&lt;property id=&quot;20148&quot; value=&quot;5&quot;/&gt;&lt;property id=&quot;20300&quot; value=&quot;Slide 36 - &amp;quot;So What?-1 Number of MOOCs&amp;quot;&quot;/&gt;&lt;property id=&quot;20307&quot; value=&quot;324&quot;/&gt;&lt;/object&gt;&lt;object type=&quot;3&quot; unique_id=&quot;10040&quot;&gt;&lt;property id=&quot;20148&quot; value=&quot;5&quot;/&gt;&lt;property id=&quot;20300&quot; value=&quot;Slide 37 - &amp;quot;So What?-1 Number of MOOCs&amp;quot;&quot;/&gt;&lt;property id=&quot;20307&quot; value=&quot;325&quot;/&gt;&lt;/object&gt;&lt;object type=&quot;3&quot; unique_id=&quot;10041&quot;&gt;&lt;property id=&quot;20148&quot; value=&quot;5&quot;/&gt;&lt;property id=&quot;20300&quot; value=&quot;Slide 38&quot;/&gt;&lt;property id=&quot;20307&quot; value=&quot;322&quot;/&gt;&lt;/object&gt;&lt;/object&gt;&lt;object type=&quot;8&quot; unique_id=&quot;1008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4775</TotalTime>
  <Words>2626</Words>
  <Application>Microsoft Office PowerPoint</Application>
  <PresentationFormat>Widescreen</PresentationFormat>
  <Paragraphs>472</Paragraphs>
  <Slides>71</Slides>
  <Notes>59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71</vt:i4>
      </vt:variant>
    </vt:vector>
  </HeadingPairs>
  <TitlesOfParts>
    <vt:vector size="81" baseType="lpstr">
      <vt:lpstr>Arial</vt:lpstr>
      <vt:lpstr>Calibri</vt:lpstr>
      <vt:lpstr>Calibri Light</vt:lpstr>
      <vt:lpstr>Courier New</vt:lpstr>
      <vt:lpstr>Tahoma</vt:lpstr>
      <vt:lpstr>Times New Roman</vt:lpstr>
      <vt:lpstr>Office Theme</vt:lpstr>
      <vt:lpstr>1_Office Theme</vt:lpstr>
      <vt:lpstr>2_Office Theme</vt:lpstr>
      <vt:lpstr>3_Office Theme</vt:lpstr>
      <vt:lpstr>MOOC Research Looking Back: MOOC Research Looking Forward </vt:lpstr>
      <vt:lpstr>2015 Instructional quality of Massive Open Online Courses (MOOCs).  Margaryan, Bianco, &amp; Littlejohn, Computers &amp; Education, 80, 77-83. http://www.sciencedirect.com/science/article/pii/S036013151400178X </vt:lpstr>
      <vt:lpstr>October 2015 Predictors of Retention and Achievement in a Massive Open Online Course Greene, Oswald, &amp; Pomerantz, American Educational Research Journal, 52(5), 925-955. http://aer.sagepub.com/content/early/2015/05/08/0002831215584621 </vt:lpstr>
      <vt:lpstr>2015 Digging deeper into learners’ experiences in MOOCs: Participation in social networks outside of MOOCs, notetaking and contexts surrounding content consumption Veletsianos, Collier, &amp; Schneider, BJET, 46(3), 570-587. http://onlinelibrary.wiley.com/doi/10.1111/bjet.12297/abstract </vt:lpstr>
      <vt:lpstr>September 2016 MOOCs, Graduate Skills Gaps, and Employability: A Qualitative Systematic Review of the Literature David Santandreu Calonge and Mariam Aman Shah, IRRODL, 17(5), 67-90. http://www.irrodl.org/index.php/irrodl/article/view/2675/3881 </vt:lpstr>
      <vt:lpstr>PowerPoint Presentation</vt:lpstr>
      <vt:lpstr>PowerPoint Presentation</vt:lpstr>
      <vt:lpstr>PowerPoint Presentation</vt:lpstr>
      <vt:lpstr>August 17, 2017 By the Numbers: MOOCs in 2016 Class Central, Dhawal Shah https://www.class-central.com/report/mooc-stats-2016/ </vt:lpstr>
      <vt:lpstr>August 17, 2017 By the Numbers: MOOCs in 2016 Class Central, Dhawal Shah https://www.class-central.com/report/mooc-stats-2016/ </vt:lpstr>
      <vt:lpstr>August 7, 2017 FutureLearn and Coventry University to Roll Out 50 Online Degrees (Last year Deakin University announced a similar partnership with FutureLearn) Class Central, Dhawal Shah https://www.class-central.com/report/futurelearn-coventry-university-roll-50-online-degrees/ </vt:lpstr>
      <vt:lpstr>June 15, 2017 Massive List of MOOC Providers Around The World, China and Korea (Where to Find MOOCs: The Definitive Guide to MOOC Providers ) University of China MOOC — icourse163.org / China Class Central, Dhawal Shah https://www.class-central.com/report/mooc-providers-list/ </vt:lpstr>
      <vt:lpstr>June 15, 2017 Massive List of MOOC Providers Around The World  IndonesiaX  (Where to Find MOOCs: The Definitive Guide to MOOC Providers ) Class Central, Dhawal Shah https://www.class-central.com/report/mooc-providers-list/ </vt:lpstr>
      <vt:lpstr>August 7, 2017 FutureLearn and Coventry University to Roll Out 50 Online Degrees  (Last year Deakin University announced a similar partnership with FutureLearn) Class Central, Dhawal Shah https://www.class-central.com/report/futurelearn-coventry-university-roll-50-online-degrees/ </vt:lpstr>
      <vt:lpstr>MOOC Study #1: Looking Back</vt:lpstr>
      <vt:lpstr>Research Background</vt:lpstr>
      <vt:lpstr>Research Purpose &amp; Questions</vt:lpstr>
      <vt:lpstr>Context (Zhu, M., Sari, A., &amp; Lee, M. M., 2018) </vt:lpstr>
      <vt:lpstr>Context (Zhu, M., Sari, A., &amp; Lee, M. M., 2018) </vt:lpstr>
      <vt:lpstr>Context (Zhu, M., Sari, A., &amp; Lee, M. M., 2018) </vt:lpstr>
      <vt:lpstr>Country of Origin of MOOC Delivery (2014-2016)</vt:lpstr>
      <vt:lpstr>PowerPoint Presentation</vt:lpstr>
      <vt:lpstr>PowerPoint Presentation</vt:lpstr>
      <vt:lpstr>PowerPoint Presentation</vt:lpstr>
      <vt:lpstr>PowerPoint Presentation</vt:lpstr>
      <vt:lpstr>Findings (Zhu, M., Sari, A., &amp; Lee, M. M., 2018) </vt:lpstr>
      <vt:lpstr>Findings (Zhu, M., Sari, A., &amp; Lee, M. M., 2018) </vt:lpstr>
      <vt:lpstr>Specific Focus of MOOC Research (2014-2016)</vt:lpstr>
      <vt:lpstr>Findings (Zhu, M., Sari, A., &amp; Lee, M. M., 2018) </vt:lpstr>
      <vt:lpstr>Findings (Zhu, M., Sari, A., &amp; Lee, M. M., 2018) </vt:lpstr>
      <vt:lpstr>MOOC Study #2: Looking Forward</vt:lpstr>
      <vt:lpstr>Research Background</vt:lpstr>
      <vt:lpstr>Research Purposes &amp; Questions</vt:lpstr>
      <vt:lpstr>Research Methods-Design</vt:lpstr>
      <vt:lpstr> Research Methods (Zhu, Bonk, &amp; Sari, in review)</vt:lpstr>
      <vt:lpstr>Research Methods</vt:lpstr>
      <vt:lpstr>Data Analysis</vt:lpstr>
      <vt:lpstr>Analytical Framework</vt:lpstr>
      <vt:lpstr>Context</vt:lpstr>
      <vt:lpstr>Context</vt:lpstr>
      <vt:lpstr>Context</vt:lpstr>
      <vt:lpstr>Context</vt:lpstr>
      <vt:lpstr>Context</vt:lpstr>
      <vt:lpstr>Context</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Discussion</vt:lpstr>
      <vt:lpstr>Discussion</vt:lpstr>
      <vt:lpstr>Conclusions</vt:lpstr>
      <vt:lpstr>Limitations</vt:lpstr>
      <vt:lpstr>Implications</vt:lpstr>
      <vt:lpstr>Future Studies</vt:lpstr>
      <vt:lpstr>Thank you!  Questions and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Performance Data for Making Useful Faculty and Leadership Decisions: Needs Assessment as a Vehicle</dc:title>
  <dc:creator>meina zhu</dc:creator>
  <cp:lastModifiedBy>Bonk, Curtis Jay</cp:lastModifiedBy>
  <cp:revision>303</cp:revision>
  <cp:lastPrinted>2016-10-07T20:02:53Z</cp:lastPrinted>
  <dcterms:created xsi:type="dcterms:W3CDTF">2016-10-05T19:39:51Z</dcterms:created>
  <dcterms:modified xsi:type="dcterms:W3CDTF">2018-01-24T16:51:59Z</dcterms:modified>
</cp:coreProperties>
</file>