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7" r:id="rId2"/>
    <p:sldId id="260" r:id="rId3"/>
    <p:sldId id="584" r:id="rId4"/>
    <p:sldId id="585" r:id="rId5"/>
    <p:sldId id="494" r:id="rId6"/>
    <p:sldId id="586" r:id="rId7"/>
    <p:sldId id="587" r:id="rId8"/>
    <p:sldId id="500" r:id="rId9"/>
    <p:sldId id="501" r:id="rId10"/>
    <p:sldId id="502" r:id="rId11"/>
    <p:sldId id="503" r:id="rId12"/>
    <p:sldId id="567" r:id="rId13"/>
    <p:sldId id="568" r:id="rId14"/>
    <p:sldId id="569" r:id="rId15"/>
    <p:sldId id="566" r:id="rId16"/>
    <p:sldId id="559" r:id="rId17"/>
    <p:sldId id="560" r:id="rId18"/>
    <p:sldId id="561" r:id="rId19"/>
    <p:sldId id="594" r:id="rId20"/>
    <p:sldId id="592" r:id="rId21"/>
    <p:sldId id="593" r:id="rId22"/>
    <p:sldId id="589" r:id="rId23"/>
    <p:sldId id="591" r:id="rId24"/>
    <p:sldId id="581" r:id="rId25"/>
    <p:sldId id="590" r:id="rId26"/>
    <p:sldId id="596" r:id="rId27"/>
    <p:sldId id="595"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2E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53" autoAdjust="0"/>
    <p:restoredTop sz="85553" autoAdjust="0"/>
  </p:normalViewPr>
  <p:slideViewPr>
    <p:cSldViewPr snapToGrid="0" snapToObjects="1">
      <p:cViewPr varScale="1">
        <p:scale>
          <a:sx n="73" d="100"/>
          <a:sy n="73" d="100"/>
        </p:scale>
        <p:origin x="1026" y="39"/>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75"/>
      <c:rotY val="0"/>
      <c:rAngAx val="0"/>
    </c:view3D>
    <c:floor>
      <c:thickness val="0"/>
    </c:floor>
    <c:sideWall>
      <c:thickness val="0"/>
    </c:sideWall>
    <c:backWall>
      <c:thickness val="0"/>
    </c:backWall>
    <c:plotArea>
      <c:layout/>
      <c:pie3DChart>
        <c:varyColors val="1"/>
        <c:dLbls>
          <c:showLegendKey val="0"/>
          <c:showVal val="0"/>
          <c:showCatName val="0"/>
          <c:showSerName val="0"/>
          <c:showPercent val="0"/>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31054-3367-F54F-BF42-BEB609F883E4}" type="datetimeFigureOut">
              <a:rPr lang="en-US" smtClean="0"/>
              <a:t>10/24/2018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895114-F413-1248-957C-3618CB2FDF6F}" type="slidenum">
              <a:rPr lang="en-US" smtClean="0"/>
              <a:t>‹#›</a:t>
            </a:fld>
            <a:endParaRPr lang="en-US"/>
          </a:p>
        </p:txBody>
      </p:sp>
    </p:spTree>
    <p:extLst>
      <p:ext uri="{BB962C8B-B14F-4D97-AF65-F5344CB8AC3E}">
        <p14:creationId xmlns:p14="http://schemas.microsoft.com/office/powerpoint/2010/main" val="987867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johnhiltoniii.org/"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creativecommons.org/licenses/by/4.0/" TargetMode="External"/><Relationship Id="rId4" Type="http://schemas.openxmlformats.org/officeDocument/2006/relationships/hyperlink" Target="http://davidwiley.org/" TargetMode="Externa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ijee.ie/contents/c290613.html"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3" Type="http://schemas.openxmlformats.org/officeDocument/2006/relationships/hyperlink" Target="http://www.educause.edu/library/resources/assessing-impact-and-efficacy-open-access-chemwiki-textbook-project" TargetMode="External"/><Relationship Id="rId7" Type="http://schemas.openxmlformats.org/officeDocument/2006/relationships/hyperlink" Target="http://www.eurodl.org/index.php?p=archives&amp;year=2012&amp;halfyear=2&amp;article=533" TargetMode="External"/><Relationship Id="rId12" Type="http://schemas.openxmlformats.org/officeDocument/2006/relationships/hyperlink" Target="http://www.johnhiltoniii.org/wp-content/uploads/2011/07/One-Colleges-Use-of-an-Open-Psychology-Textbook-preprint.doc2.docx" TargetMode="External"/><Relationship Id="rId2" Type="http://schemas.openxmlformats.org/officeDocument/2006/relationships/slide" Target="../slides/slide13.xm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6" Type="http://schemas.openxmlformats.org/officeDocument/2006/relationships/hyperlink" Target="http://onlinelibrary.wiley.com/doi/10.1002/pam.21728/full" TargetMode="External"/><Relationship Id="rId11" Type="http://schemas.openxmlformats.org/officeDocument/2006/relationships/hyperlink" Target="http://www.johnhiltoniii.org/wp-content/uploads/2012/11/One-Colleges-Use-of-an-Open-Psychology-Textbook-preprint.doc.docx" TargetMode="External"/><Relationship Id="rId5" Type="http://schemas.openxmlformats.org/officeDocument/2006/relationships/hyperlink" Target="http://mitcet.mit.edu/wp-content/uploads/2012/05/BowenReport-2012.pdf" TargetMode="External"/><Relationship Id="rId15" Type="http://schemas.openxmlformats.org/officeDocument/2006/relationships/hyperlink" Target="http://edr.sagepub.com/content/43/7/341.full" TargetMode="External"/><Relationship Id="rId10" Type="http://schemas.openxmlformats.org/officeDocument/2006/relationships/hyperlink" Target="http://www.irrodl.org/index.php/irrodl/article/view/1523/2652" TargetMode="External"/><Relationship Id="rId4" Type="http://schemas.openxmlformats.org/officeDocument/2006/relationships/hyperlink" Target="http://chemwiki.ucdavis.edu/@api/deki/files/33530/Newsletter.10.pdf" TargetMode="External"/><Relationship Id="rId9" Type="http://schemas.openxmlformats.org/officeDocument/2006/relationships/hyperlink" Target="http://openedgroup.org/wp-content/uploads/2015/02/Manuscript_draft_ijee2802ns.pdf" TargetMode="External"/><Relationship Id="rId14" Type="http://schemas.openxmlformats.org/officeDocument/2006/relationships/hyperlink" Target="http://www.educause.edu/ero/article/adopting-oer-case-study-cross-institutional-collaboration-and-innovation"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www.ijee.ie/contents/c290613.html"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3" Type="http://schemas.openxmlformats.org/officeDocument/2006/relationships/hyperlink" Target="http://www.educause.edu/library/resources/assessing-impact-and-efficacy-open-access-chemwiki-textbook-project" TargetMode="External"/><Relationship Id="rId7" Type="http://schemas.openxmlformats.org/officeDocument/2006/relationships/hyperlink" Target="http://www.eurodl.org/index.php?p=archives&amp;year=2012&amp;halfyear=2&amp;article=533" TargetMode="External"/><Relationship Id="rId12" Type="http://schemas.openxmlformats.org/officeDocument/2006/relationships/hyperlink" Target="http://www.johnhiltoniii.org/wp-content/uploads/2011/07/One-Colleges-Use-of-an-Open-Psychology-Textbook-preprint.doc2.docx" TargetMode="External"/><Relationship Id="rId2" Type="http://schemas.openxmlformats.org/officeDocument/2006/relationships/slide" Target="../slides/slide14.xm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6" Type="http://schemas.openxmlformats.org/officeDocument/2006/relationships/hyperlink" Target="http://onlinelibrary.wiley.com/doi/10.1002/pam.21728/full" TargetMode="External"/><Relationship Id="rId11" Type="http://schemas.openxmlformats.org/officeDocument/2006/relationships/hyperlink" Target="http://www.johnhiltoniii.org/wp-content/uploads/2012/11/One-Colleges-Use-of-an-Open-Psychology-Textbook-preprint.doc.docx" TargetMode="External"/><Relationship Id="rId5" Type="http://schemas.openxmlformats.org/officeDocument/2006/relationships/hyperlink" Target="http://mitcet.mit.edu/wp-content/uploads/2012/05/BowenReport-2012.pdf" TargetMode="External"/><Relationship Id="rId15" Type="http://schemas.openxmlformats.org/officeDocument/2006/relationships/hyperlink" Target="http://edr.sagepub.com/content/43/7/341.full" TargetMode="External"/><Relationship Id="rId10" Type="http://schemas.openxmlformats.org/officeDocument/2006/relationships/hyperlink" Target="http://www.irrodl.org/index.php/irrodl/article/view/1523/2652" TargetMode="External"/><Relationship Id="rId4" Type="http://schemas.openxmlformats.org/officeDocument/2006/relationships/hyperlink" Target="http://chemwiki.ucdavis.edu/@api/deki/files/33530/Newsletter.10.pdf" TargetMode="External"/><Relationship Id="rId9" Type="http://schemas.openxmlformats.org/officeDocument/2006/relationships/hyperlink" Target="http://openedgroup.org/wp-content/uploads/2015/02/Manuscript_draft_ijee2802ns.pdf" TargetMode="External"/><Relationship Id="rId14" Type="http://schemas.openxmlformats.org/officeDocument/2006/relationships/hyperlink" Target="http://www.educause.edu/ero/article/adopting-oer-case-study-cross-institutional-collaboration-and-innovation"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openedgroup.org/wp-content/uploads/2015/02/Manuscript_draft_ijee2802ns.pdf" TargetMode="External"/><Relationship Id="rId3" Type="http://schemas.openxmlformats.org/officeDocument/2006/relationships/hyperlink" Target="http://www.onlinelearningsurvey.com/oer.html" TargetMode="External"/><Relationship Id="rId7" Type="http://schemas.openxmlformats.org/officeDocument/2006/relationships/hyperlink" Target="http://www.ijee.ie/contents/c290613.html" TargetMode="External"/><Relationship Id="rId12" Type="http://schemas.openxmlformats.org/officeDocument/2006/relationships/hyperlink" Target="http://jime.open.ac.uk/article/view/2013-17/501"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www.eurodl.org/index.php?p=archives&amp;year=2012&amp;halfyear=2&amp;article=533" TargetMode="External"/><Relationship Id="rId11" Type="http://schemas.openxmlformats.org/officeDocument/2006/relationships/hyperlink" Target="http://www.tandfonline.com/doi/abs/10.1080/02680513.2011.538563" TargetMode="External"/><Relationship Id="rId5" Type="http://schemas.openxmlformats.org/officeDocument/2006/relationships/hyperlink" Target="http://firstmonday.org/ojs/index.php/fm/article/view/3972/3383" TargetMode="External"/><Relationship Id="rId10" Type="http://schemas.openxmlformats.org/officeDocument/2006/relationships/hyperlink" Target="http://jolt.merlot.org/vol9no1/lindshield_0313.htm" TargetMode="External"/><Relationship Id="rId4" Type="http://schemas.openxmlformats.org/officeDocument/2006/relationships/hyperlink" Target="https://www.google.com/url?sa=t&amp;rct=j&amp;q=&amp;esrc=s&amp;source=web&amp;cd=1&amp;cad=rja&amp;uact=8&amp;ved=0CB4QFjAA&amp;url=http://jime.open.ac.uk/article/download/2013-04/478&amp;ei=nBO0VNHRFMnsoATzvIGQBw&amp;usg=AFQjCNEs8bRGBoXpQP-xPUZ8XG4GvZr5dw&amp;sig2=c22AeMGsqxtGKu370aMhmQ&amp;bvm=bv.83339334,d.cGU" TargetMode="External"/><Relationship Id="rId9" Type="http://schemas.openxmlformats.org/officeDocument/2006/relationships/hyperlink" Target="http://www.irrodl.org/index.php/irrodl/article/view/1523/2652"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openedgroup.org/wp-content/uploads/2015/02/Manuscript_draft_ijee2802ns.pdf" TargetMode="External"/><Relationship Id="rId3" Type="http://schemas.openxmlformats.org/officeDocument/2006/relationships/hyperlink" Target="http://www.onlinelearningsurvey.com/oer.html" TargetMode="External"/><Relationship Id="rId7" Type="http://schemas.openxmlformats.org/officeDocument/2006/relationships/hyperlink" Target="http://www.ijee.ie/contents/c290613.html" TargetMode="External"/><Relationship Id="rId12" Type="http://schemas.openxmlformats.org/officeDocument/2006/relationships/hyperlink" Target="http://jime.open.ac.uk/article/view/2013-17/501"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eurodl.org/index.php?p=archives&amp;year=2012&amp;halfyear=2&amp;article=533" TargetMode="External"/><Relationship Id="rId11" Type="http://schemas.openxmlformats.org/officeDocument/2006/relationships/hyperlink" Target="http://www.tandfonline.com/doi/abs/10.1080/02680513.2011.538563" TargetMode="External"/><Relationship Id="rId5" Type="http://schemas.openxmlformats.org/officeDocument/2006/relationships/hyperlink" Target="http://firstmonday.org/ojs/index.php/fm/article/view/3972/3383" TargetMode="External"/><Relationship Id="rId10" Type="http://schemas.openxmlformats.org/officeDocument/2006/relationships/hyperlink" Target="http://jolt.merlot.org/vol9no1/lindshield_0313.htm" TargetMode="External"/><Relationship Id="rId4" Type="http://schemas.openxmlformats.org/officeDocument/2006/relationships/hyperlink" Target="https://www.google.com/url?sa=t&amp;rct=j&amp;q=&amp;esrc=s&amp;source=web&amp;cd=1&amp;cad=rja&amp;uact=8&amp;ved=0CB4QFjAA&amp;url=http://jime.open.ac.uk/article/download/2013-04/478&amp;ei=nBO0VNHRFMnsoATzvIGQBw&amp;usg=AFQjCNEs8bRGBoXpQP-xPUZ8XG4GvZr5dw&amp;sig2=c22AeMGsqxtGKu370aMhmQ&amp;bvm=bv.83339334,d.cGU" TargetMode="External"/><Relationship Id="rId9" Type="http://schemas.openxmlformats.org/officeDocument/2006/relationships/hyperlink" Target="http://www.irrodl.org/index.php/irrodl/article/view/1523/2652"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openedgroup.org/wp-content/uploads/2015/02/Manuscript_draft_ijee2802ns.pdf" TargetMode="External"/><Relationship Id="rId3" Type="http://schemas.openxmlformats.org/officeDocument/2006/relationships/hyperlink" Target="http://www.onlinelearningsurvey.com/oer.html" TargetMode="External"/><Relationship Id="rId7" Type="http://schemas.openxmlformats.org/officeDocument/2006/relationships/hyperlink" Target="http://www.ijee.ie/contents/c290613.html" TargetMode="External"/><Relationship Id="rId12" Type="http://schemas.openxmlformats.org/officeDocument/2006/relationships/hyperlink" Target="http://jime.open.ac.uk/article/view/2013-17/501"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eurodl.org/index.php?p=archives&amp;year=2012&amp;halfyear=2&amp;article=533" TargetMode="External"/><Relationship Id="rId11" Type="http://schemas.openxmlformats.org/officeDocument/2006/relationships/hyperlink" Target="http://www.tandfonline.com/doi/abs/10.1080/02680513.2011.538563" TargetMode="External"/><Relationship Id="rId5" Type="http://schemas.openxmlformats.org/officeDocument/2006/relationships/hyperlink" Target="http://firstmonday.org/ojs/index.php/fm/article/view/3972/3383" TargetMode="External"/><Relationship Id="rId10" Type="http://schemas.openxmlformats.org/officeDocument/2006/relationships/hyperlink" Target="http://jolt.merlot.org/vol9no1/lindshield_0313.htm" TargetMode="External"/><Relationship Id="rId4" Type="http://schemas.openxmlformats.org/officeDocument/2006/relationships/hyperlink" Target="https://www.google.com/url?sa=t&amp;rct=j&amp;q=&amp;esrc=s&amp;source=web&amp;cd=1&amp;cad=rja&amp;uact=8&amp;ved=0CB4QFjAA&amp;url=http://jime.open.ac.uk/article/download/2013-04/478&amp;ei=nBO0VNHRFMnsoATzvIGQBw&amp;usg=AFQjCNEs8bRGBoXpQP-xPUZ8XG4GvZr5dw&amp;sig2=c22AeMGsqxtGKu370aMhmQ&amp;bvm=bv.83339334,d.cGU" TargetMode="External"/><Relationship Id="rId9" Type="http://schemas.openxmlformats.org/officeDocument/2006/relationships/hyperlink" Target="http://www.irrodl.org/index.php/irrodl/article/view/1523/265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ijee.ie/contents/c290613.html" TargetMode="External"/><Relationship Id="rId13" Type="http://schemas.openxmlformats.org/officeDocument/2006/relationships/hyperlink" Target="https://www.google.com/url?sa=t&amp;rct=j&amp;q=&amp;esrc=s&amp;source=web&amp;cd=1&amp;cad=rja&amp;uact=8&amp;ved=0CCAQFjAA&amp;url=https://oli.cmu.edu/wp-oli/wp-content/uploads/2012/05/Lovett_2008_Statistics_Accelerated_Learning_Study.pdf&amp;ei=_hO0VLvPGMXXoASJmYCQBQ&amp;usg=AFQjCNESvJLhVL0xgbN0tbk3qf-7G8vUyg&amp;sig2=GqA5aI9ae5kTCde2d4qxMw&amp;bvm=bv.83339334,d.cGU" TargetMode="External"/><Relationship Id="rId3" Type="http://schemas.openxmlformats.org/officeDocument/2006/relationships/hyperlink" Target="http://www.educause.edu/library/resources/assessing-impact-and-efficacy-open-access-chemwiki-textbook-project" TargetMode="External"/><Relationship Id="rId7" Type="http://schemas.openxmlformats.org/officeDocument/2006/relationships/hyperlink" Target="http://www.eurodl.org/index.php?p=archives&amp;year=2012&amp;halfyear=2&amp;article=533" TargetMode="External"/><Relationship Id="rId12" Type="http://schemas.openxmlformats.org/officeDocument/2006/relationships/hyperlink" Target="http://www.johnhiltoniii.org/wp-content/uploads/2011/07/One-Colleges-Use-of-an-Open-Psychology-Textbook-preprint.doc2.docx" TargetMode="External"/><Relationship Id="rId2" Type="http://schemas.openxmlformats.org/officeDocument/2006/relationships/slide" Target="../slides/slide12.xml"/><Relationship Id="rId16" Type="http://schemas.openxmlformats.org/officeDocument/2006/relationships/hyperlink" Target="http://www.irrodl.org/index.php/irrodl/article/view/1153/2256" TargetMode="External"/><Relationship Id="rId1" Type="http://schemas.openxmlformats.org/officeDocument/2006/relationships/notesMaster" Target="../notesMasters/notesMaster1.xml"/><Relationship Id="rId6" Type="http://schemas.openxmlformats.org/officeDocument/2006/relationships/hyperlink" Target="http://onlinelibrary.wiley.com/doi/10.1002/pam.21728/full" TargetMode="External"/><Relationship Id="rId11" Type="http://schemas.openxmlformats.org/officeDocument/2006/relationships/hyperlink" Target="http://www.johnhiltoniii.org/wp-content/uploads/2012/11/One-Colleges-Use-of-an-Open-Psychology-Textbook-preprint.doc.docx" TargetMode="External"/><Relationship Id="rId5" Type="http://schemas.openxmlformats.org/officeDocument/2006/relationships/hyperlink" Target="http://mitcet.mit.edu/wp-content/uploads/2012/05/BowenReport-2012.pdf" TargetMode="External"/><Relationship Id="rId15" Type="http://schemas.openxmlformats.org/officeDocument/2006/relationships/hyperlink" Target="http://edr.sagepub.com/content/43/7/341.full" TargetMode="External"/><Relationship Id="rId10" Type="http://schemas.openxmlformats.org/officeDocument/2006/relationships/hyperlink" Target="http://www.irrodl.org/index.php/irrodl/article/view/1523/2652" TargetMode="External"/><Relationship Id="rId4" Type="http://schemas.openxmlformats.org/officeDocument/2006/relationships/hyperlink" Target="http://chemwiki.ucdavis.edu/@api/deki/files/33530/Newsletter.10.pdf" TargetMode="External"/><Relationship Id="rId9" Type="http://schemas.openxmlformats.org/officeDocument/2006/relationships/hyperlink" Target="http://openedgroup.org/wp-content/uploads/2015/02/Manuscript_draft_ijee2802ns.pdf" TargetMode="External"/><Relationship Id="rId14" Type="http://schemas.openxmlformats.org/officeDocument/2006/relationships/hyperlink" Target="http://www.educause.edu/ero/article/adopting-oer-case-study-cross-institutional-collaboration-and-innova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sz="1200" dirty="0">
                <a:solidFill>
                  <a:srgbClr val="000000"/>
                </a:solidFill>
              </a:rPr>
              <a:t>By </a:t>
            </a:r>
            <a:r>
              <a:rPr lang="en-US" sz="1200" dirty="0">
                <a:solidFill>
                  <a:srgbClr val="000000"/>
                </a:solidFill>
                <a:hlinkClick r:id="rId3"/>
              </a:rPr>
              <a:t>John Hilton III</a:t>
            </a:r>
            <a:r>
              <a:rPr lang="en-US" sz="1200" dirty="0">
                <a:solidFill>
                  <a:srgbClr val="000000"/>
                </a:solidFill>
              </a:rPr>
              <a:t> and </a:t>
            </a:r>
            <a:r>
              <a:rPr lang="en-US" sz="1200" dirty="0">
                <a:solidFill>
                  <a:srgbClr val="000000"/>
                </a:solidFill>
                <a:hlinkClick r:id="rId4"/>
              </a:rPr>
              <a:t>David Wiley</a:t>
            </a:r>
            <a:r>
              <a:rPr lang="en-US" sz="1200" dirty="0">
                <a:solidFill>
                  <a:srgbClr val="000000"/>
                </a:solidFill>
              </a:rPr>
              <a:t>. This work is licensed under the </a:t>
            </a:r>
            <a:r>
              <a:rPr lang="en-US" sz="1200" dirty="0">
                <a:solidFill>
                  <a:srgbClr val="000000"/>
                </a:solidFill>
                <a:hlinkClick r:id="rId5"/>
              </a:rPr>
              <a:t>Creative Commons Attribution 4.0 International License</a:t>
            </a:r>
            <a:r>
              <a:rPr lang="en-US" sz="1200" dirty="0">
                <a:solidFill>
                  <a:srgbClr val="000000"/>
                </a:solidFill>
              </a:rPr>
              <a:t>, except where noted.</a:t>
            </a:r>
          </a:p>
        </p:txBody>
      </p:sp>
      <p:sp>
        <p:nvSpPr>
          <p:cNvPr id="4" name="Slide Number Placeholder 3"/>
          <p:cNvSpPr>
            <a:spLocks noGrp="1"/>
          </p:cNvSpPr>
          <p:nvPr>
            <p:ph type="sldNum" sz="quarter" idx="10"/>
          </p:nvPr>
        </p:nvSpPr>
        <p:spPr/>
        <p:txBody>
          <a:bodyPr/>
          <a:lstStyle/>
          <a:p>
            <a:fld id="{96895114-F413-1248-957C-3618CB2FDF6F}" type="slidenum">
              <a:rPr lang="en-US" smtClean="0"/>
              <a:t>1</a:t>
            </a:fld>
            <a:endParaRPr lang="en-US"/>
          </a:p>
        </p:txBody>
      </p:sp>
    </p:spTree>
    <p:extLst>
      <p:ext uri="{BB962C8B-B14F-4D97-AF65-F5344CB8AC3E}">
        <p14:creationId xmlns:p14="http://schemas.microsoft.com/office/powerpoint/2010/main" val="870621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Across nine academic studies that attempted to measure results pertaining to student learning (in high school) with 48,623 students participated) none showed results in which students who utilized OER performed worse than their peers who used traditional textbooks.</a:t>
            </a:r>
          </a:p>
          <a:p>
            <a:r>
              <a:rPr lang="en-US" sz="1200" u="sng" kern="1200" dirty="0">
                <a:solidFill>
                  <a:schemeClr val="tx1"/>
                </a:solidFill>
                <a:effectLst/>
                <a:latin typeface="+mn-lt"/>
                <a:ea typeface="+mn-ea"/>
                <a:cs typeface="+mn-cs"/>
                <a:hlinkClick r:id="rId3"/>
              </a:rPr>
              <a:t>Allen, G., Guzman-Alvarez, A., </a:t>
            </a:r>
            <a:r>
              <a:rPr lang="en-US" sz="1200" u="sng" kern="1200" dirty="0" err="1">
                <a:solidFill>
                  <a:schemeClr val="tx1"/>
                </a:solidFill>
                <a:effectLst/>
                <a:latin typeface="+mn-lt"/>
                <a:ea typeface="+mn-ea"/>
                <a:cs typeface="+mn-cs"/>
                <a:hlinkClick r:id="rId3"/>
              </a:rPr>
              <a:t>Molinaro</a:t>
            </a:r>
            <a:r>
              <a:rPr lang="en-US" sz="1200" u="sng" kern="1200" dirty="0">
                <a:solidFill>
                  <a:schemeClr val="tx1"/>
                </a:solidFill>
                <a:effectLst/>
                <a:latin typeface="+mn-lt"/>
                <a:ea typeface="+mn-ea"/>
                <a:cs typeface="+mn-cs"/>
                <a:hlinkClick r:id="rId3"/>
              </a:rPr>
              <a:t>, M., Larsen, D. (2015)</a:t>
            </a:r>
            <a:r>
              <a:rPr lang="en-US" sz="1200" kern="1200" dirty="0">
                <a:solidFill>
                  <a:schemeClr val="tx1"/>
                </a:solidFill>
                <a:effectLst/>
                <a:latin typeface="+mn-lt"/>
                <a:ea typeface="+mn-ea"/>
                <a:cs typeface="+mn-cs"/>
              </a:rPr>
              <a:t>. Assessing the Impact and Efficacy of the Open-Access </a:t>
            </a:r>
            <a:r>
              <a:rPr lang="en-US" sz="1200" kern="1200" dirty="0" err="1">
                <a:solidFill>
                  <a:schemeClr val="tx1"/>
                </a:solidFill>
                <a:effectLst/>
                <a:latin typeface="+mn-lt"/>
                <a:ea typeface="+mn-ea"/>
                <a:cs typeface="+mn-cs"/>
              </a:rPr>
              <a:t>ChemWiki</a:t>
            </a:r>
            <a:r>
              <a:rPr lang="en-US" sz="1200" kern="1200" dirty="0">
                <a:solidFill>
                  <a:schemeClr val="tx1"/>
                </a:solidFill>
                <a:effectLst/>
                <a:latin typeface="+mn-lt"/>
                <a:ea typeface="+mn-ea"/>
                <a:cs typeface="+mn-cs"/>
              </a:rPr>
              <a:t> Textbook Project. </a:t>
            </a:r>
            <a:r>
              <a:rPr lang="en-US" sz="1200" kern="1200" dirty="0" err="1">
                <a:solidFill>
                  <a:schemeClr val="tx1"/>
                </a:solidFill>
                <a:effectLst/>
                <a:latin typeface="+mn-lt"/>
                <a:ea typeface="+mn-ea"/>
                <a:cs typeface="+mn-cs"/>
              </a:rPr>
              <a:t>Educause</a:t>
            </a:r>
            <a:r>
              <a:rPr lang="en-US" sz="1200" kern="1200" dirty="0">
                <a:solidFill>
                  <a:schemeClr val="tx1"/>
                </a:solidFill>
                <a:effectLst/>
                <a:latin typeface="+mn-lt"/>
                <a:ea typeface="+mn-ea"/>
                <a:cs typeface="+mn-cs"/>
              </a:rPr>
              <a:t> Learning Initiative Brief, January 2015. See also </a:t>
            </a:r>
            <a:r>
              <a:rPr lang="en-US" sz="1200" u="sng" kern="1200" dirty="0">
                <a:solidFill>
                  <a:schemeClr val="tx1"/>
                </a:solidFill>
                <a:effectLst/>
                <a:latin typeface="+mn-lt"/>
                <a:ea typeface="+mn-ea"/>
                <a:cs typeface="+mn-cs"/>
                <a:hlinkClick r:id="rId4"/>
              </a:rPr>
              <a:t>this newsletter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Bowen, W. G., </a:t>
            </a:r>
            <a:r>
              <a:rPr lang="en-US" sz="1200" u="sng" kern="1200" dirty="0" err="1">
                <a:solidFill>
                  <a:schemeClr val="tx1"/>
                </a:solidFill>
                <a:effectLst/>
                <a:latin typeface="+mn-lt"/>
                <a:ea typeface="+mn-ea"/>
                <a:cs typeface="+mn-cs"/>
                <a:hlinkClick r:id="rId5"/>
              </a:rPr>
              <a:t>Chingos</a:t>
            </a:r>
            <a:r>
              <a:rPr lang="en-US" sz="1200" u="sng" kern="1200" dirty="0">
                <a:solidFill>
                  <a:schemeClr val="tx1"/>
                </a:solidFill>
                <a:effectLst/>
                <a:latin typeface="+mn-lt"/>
                <a:ea typeface="+mn-ea"/>
                <a:cs typeface="+mn-cs"/>
                <a:hlinkClick r:id="rId5"/>
              </a:rPr>
              <a:t>, M. M., Lack, K. A., &amp; </a:t>
            </a:r>
            <a:r>
              <a:rPr lang="en-US" sz="1200" u="sng" kern="1200" dirty="0" err="1">
                <a:solidFill>
                  <a:schemeClr val="tx1"/>
                </a:solidFill>
                <a:effectLst/>
                <a:latin typeface="+mn-lt"/>
                <a:ea typeface="+mn-ea"/>
                <a:cs typeface="+mn-cs"/>
                <a:hlinkClick r:id="rId5"/>
              </a:rPr>
              <a:t>Nygren</a:t>
            </a:r>
            <a:r>
              <a:rPr lang="en-US" sz="1200" u="sng" kern="1200" dirty="0">
                <a:solidFill>
                  <a:schemeClr val="tx1"/>
                </a:solidFill>
                <a:effectLst/>
                <a:latin typeface="+mn-lt"/>
                <a:ea typeface="+mn-ea"/>
                <a:cs typeface="+mn-cs"/>
                <a:hlinkClick r:id="rId5"/>
              </a:rPr>
              <a:t>, T. I. (2012)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Interactive Learning Online at Public Universities: Evidence from Randomized Trials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Ithaka</a:t>
            </a:r>
            <a:r>
              <a:rPr lang="en-US" sz="1200" kern="1200" dirty="0">
                <a:solidFill>
                  <a:schemeClr val="tx1"/>
                </a:solidFill>
                <a:effectLst/>
                <a:latin typeface="+mn-lt"/>
                <a:ea typeface="+mn-ea"/>
                <a:cs typeface="+mn-cs"/>
              </a:rPr>
              <a:t> S+R. </a:t>
            </a:r>
            <a:r>
              <a:rPr lang="en-US" sz="1200" u="sng" kern="1200" dirty="0">
                <a:solidFill>
                  <a:schemeClr val="tx1"/>
                </a:solidFill>
                <a:effectLst/>
                <a:latin typeface="+mn-lt"/>
                <a:ea typeface="+mn-ea"/>
                <a:cs typeface="+mn-cs"/>
                <a:hlinkClick r:id="rId6"/>
              </a:rPr>
              <a:t>Bowen, W. G., </a:t>
            </a:r>
            <a:r>
              <a:rPr lang="en-US" sz="1200" u="sng" kern="1200" dirty="0" err="1">
                <a:solidFill>
                  <a:schemeClr val="tx1"/>
                </a:solidFill>
                <a:effectLst/>
                <a:latin typeface="+mn-lt"/>
                <a:ea typeface="+mn-ea"/>
                <a:cs typeface="+mn-cs"/>
                <a:hlinkClick r:id="rId6"/>
              </a:rPr>
              <a:t>Chingos</a:t>
            </a:r>
            <a:r>
              <a:rPr lang="en-US" sz="1200" u="sng" kern="1200" dirty="0">
                <a:solidFill>
                  <a:schemeClr val="tx1"/>
                </a:solidFill>
                <a:effectLst/>
                <a:latin typeface="+mn-lt"/>
                <a:ea typeface="+mn-ea"/>
                <a:cs typeface="+mn-cs"/>
                <a:hlinkClick r:id="rId6"/>
              </a:rPr>
              <a:t>, M. M., Lack, K. A., &amp; </a:t>
            </a:r>
            <a:r>
              <a:rPr lang="en-US" sz="1200" u="sng" kern="1200" dirty="0" err="1">
                <a:solidFill>
                  <a:schemeClr val="tx1"/>
                </a:solidFill>
                <a:effectLst/>
                <a:latin typeface="+mn-lt"/>
                <a:ea typeface="+mn-ea"/>
                <a:cs typeface="+mn-cs"/>
                <a:hlinkClick r:id="rId6"/>
              </a:rPr>
              <a:t>Nygren</a:t>
            </a:r>
            <a:r>
              <a:rPr lang="en-US" sz="1200" u="sng" kern="1200" dirty="0">
                <a:solidFill>
                  <a:schemeClr val="tx1"/>
                </a:solidFill>
                <a:effectLst/>
                <a:latin typeface="+mn-lt"/>
                <a:ea typeface="+mn-ea"/>
                <a:cs typeface="+mn-cs"/>
                <a:hlinkClick r:id="rId6"/>
              </a:rPr>
              <a:t>, T. I. (2014)</a:t>
            </a:r>
            <a:r>
              <a:rPr lang="en-US" sz="1200" kern="1200" dirty="0">
                <a:solidFill>
                  <a:schemeClr val="tx1"/>
                </a:solidFill>
                <a:effectLst/>
                <a:latin typeface="+mn-lt"/>
                <a:ea typeface="+mn-ea"/>
                <a:cs typeface="+mn-cs"/>
              </a:rPr>
              <a:t>. Interactive Learning Online at Public Universities: Evidence from a Six‐Campus Randomized Trial. </a:t>
            </a:r>
            <a:r>
              <a:rPr lang="en-US" sz="1200" i="1" kern="1200" dirty="0">
                <a:solidFill>
                  <a:schemeClr val="tx1"/>
                </a:solidFill>
                <a:effectLst/>
                <a:latin typeface="+mn-lt"/>
                <a:ea typeface="+mn-ea"/>
                <a:cs typeface="+mn-cs"/>
              </a:rPr>
              <a:t>Journal of Policy Analysis and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(1), 94-111. </a:t>
            </a:r>
            <a:r>
              <a:rPr lang="en-US" sz="1200" u="sng" kern="1200" dirty="0">
                <a:solidFill>
                  <a:schemeClr val="tx1"/>
                </a:solidFill>
                <a:effectLst/>
                <a:latin typeface="+mn-lt"/>
                <a:ea typeface="+mn-ea"/>
                <a:cs typeface="+mn-cs"/>
                <a:hlinkClick r:id="rId7"/>
              </a:rPr>
              <a:t>Feldstein, A., Martin, M., Hudson, A., Warren, K., Hilton, J., &amp; Wiley, D. (2012)</a:t>
            </a:r>
            <a:r>
              <a:rPr lang="en-US" sz="1200" kern="1200" dirty="0">
                <a:solidFill>
                  <a:schemeClr val="tx1"/>
                </a:solidFill>
                <a:effectLst/>
                <a:latin typeface="+mn-lt"/>
                <a:ea typeface="+mn-ea"/>
                <a:cs typeface="+mn-cs"/>
              </a:rPr>
              <a:t>. Open textbooks and increased student access and outcomes. </a:t>
            </a:r>
            <a:r>
              <a:rPr lang="en-US" sz="1200" i="1" kern="1200" dirty="0">
                <a:solidFill>
                  <a:schemeClr val="tx1"/>
                </a:solidFill>
                <a:effectLst/>
                <a:latin typeface="+mn-lt"/>
                <a:ea typeface="+mn-ea"/>
                <a:cs typeface="+mn-cs"/>
              </a:rPr>
              <a:t>European Journal of Open, Distance and E-Learning</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7"/>
              </a:rPr>
              <a:t>http://www.eurodl.org/index.php?p=archives&amp;year=2012&amp;halfyear=2&amp;article=533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a:rPr>
              <a:t>Gil, P., Candelas, F., </a:t>
            </a:r>
            <a:r>
              <a:rPr lang="en-US" sz="1200" u="sng" kern="1200" dirty="0" err="1">
                <a:solidFill>
                  <a:schemeClr val="tx1"/>
                </a:solidFill>
                <a:effectLst/>
                <a:latin typeface="+mn-lt"/>
                <a:ea typeface="+mn-ea"/>
                <a:cs typeface="+mn-cs"/>
                <a:hlinkClick r:id="rId8"/>
              </a:rPr>
              <a:t>Jara</a:t>
            </a:r>
            <a:r>
              <a:rPr lang="en-US" sz="1200" u="sng" kern="1200" dirty="0">
                <a:solidFill>
                  <a:schemeClr val="tx1"/>
                </a:solidFill>
                <a:effectLst/>
                <a:latin typeface="+mn-lt"/>
                <a:ea typeface="+mn-ea"/>
                <a:cs typeface="+mn-cs"/>
                <a:hlinkClick r:id="rId8"/>
              </a:rPr>
              <a:t>, C., Garcia, G., Torres, F (2013)</a:t>
            </a:r>
            <a:r>
              <a:rPr lang="en-US" sz="1200" kern="1200" dirty="0">
                <a:solidFill>
                  <a:schemeClr val="tx1"/>
                </a:solidFill>
                <a:effectLst/>
                <a:latin typeface="+mn-lt"/>
                <a:ea typeface="+mn-ea"/>
                <a:cs typeface="+mn-cs"/>
              </a:rPr>
              <a:t>. Web-based OERs in Computer Networks. </a:t>
            </a:r>
            <a:r>
              <a:rPr lang="en-US" sz="1200" i="1" kern="1200" dirty="0">
                <a:solidFill>
                  <a:schemeClr val="tx1"/>
                </a:solidFill>
                <a:effectLst/>
                <a:latin typeface="+mn-lt"/>
                <a:ea typeface="+mn-ea"/>
                <a:cs typeface="+mn-cs"/>
              </a:rPr>
              <a:t>International Journal of Engineering Education</a:t>
            </a:r>
            <a:r>
              <a:rPr lang="en-US" sz="1200" kern="1200" dirty="0">
                <a:solidFill>
                  <a:schemeClr val="tx1"/>
                </a:solidFill>
                <a:effectLst/>
                <a:latin typeface="+mn-lt"/>
                <a:ea typeface="+mn-ea"/>
                <a:cs typeface="+mn-cs"/>
              </a:rPr>
              <a:t>, 29(6), 1537-1550. (OA </a:t>
            </a:r>
            <a:r>
              <a:rPr lang="en-US" sz="1200" u="sng" kern="1200" dirty="0">
                <a:solidFill>
                  <a:schemeClr val="tx1"/>
                </a:solidFill>
                <a:effectLst/>
                <a:latin typeface="+mn-lt"/>
                <a:ea typeface="+mn-ea"/>
                <a:cs typeface="+mn-cs"/>
                <a:hlinkClick r:id="rId9"/>
              </a:rPr>
              <a:t>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0"/>
              </a:rPr>
              <a:t>Hilton, J., </a:t>
            </a:r>
            <a:r>
              <a:rPr lang="en-US" sz="1200" u="sng" kern="1200" dirty="0" err="1">
                <a:solidFill>
                  <a:schemeClr val="tx1"/>
                </a:solidFill>
                <a:effectLst/>
                <a:latin typeface="+mn-lt"/>
                <a:ea typeface="+mn-ea"/>
                <a:cs typeface="+mn-cs"/>
                <a:hlinkClick r:id="rId10"/>
              </a:rPr>
              <a:t>Gaudet</a:t>
            </a:r>
            <a:r>
              <a:rPr lang="en-US" sz="1200" u="sng" kern="1200" dirty="0">
                <a:solidFill>
                  <a:schemeClr val="tx1"/>
                </a:solidFill>
                <a:effectLst/>
                <a:latin typeface="+mn-lt"/>
                <a:ea typeface="+mn-ea"/>
                <a:cs typeface="+mn-cs"/>
                <a:hlinkClick r:id="rId10"/>
              </a:rPr>
              <a:t>, D., Clark, P., Robinson, J., &amp; Wiley, D. (2013).</a:t>
            </a:r>
            <a:r>
              <a:rPr lang="en-US" sz="1200" kern="1200" dirty="0">
                <a:solidFill>
                  <a:schemeClr val="tx1"/>
                </a:solidFill>
                <a:effectLst/>
                <a:latin typeface="+mn-lt"/>
                <a:ea typeface="+mn-ea"/>
                <a:cs typeface="+mn-cs"/>
              </a:rPr>
              <a:t> The adoption of open educational resources by one community college math department. </a:t>
            </a:r>
            <a:r>
              <a:rPr lang="en-US" sz="1200" i="1" kern="1200" dirty="0">
                <a:solidFill>
                  <a:schemeClr val="tx1"/>
                </a:solidFill>
                <a:effectLst/>
                <a:latin typeface="+mn-lt"/>
                <a:ea typeface="+mn-ea"/>
                <a:cs typeface="+mn-cs"/>
              </a:rPr>
              <a:t>The International Review of Research in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(4), 37–50. </a:t>
            </a:r>
            <a:r>
              <a:rPr lang="en-US" sz="1200" u="sng" kern="1200" dirty="0">
                <a:solidFill>
                  <a:schemeClr val="tx1"/>
                </a:solidFill>
                <a:effectLst/>
                <a:latin typeface="+mn-lt"/>
                <a:ea typeface="+mn-ea"/>
                <a:cs typeface="+mn-cs"/>
                <a:hlinkClick r:id="rId11"/>
              </a:rPr>
              <a:t>Hilton, J., &amp; Laman, C. (2012)</a:t>
            </a:r>
            <a:r>
              <a:rPr lang="en-US" sz="1200" kern="1200" dirty="0">
                <a:solidFill>
                  <a:schemeClr val="tx1"/>
                </a:solidFill>
                <a:effectLst/>
                <a:latin typeface="+mn-lt"/>
                <a:ea typeface="+mn-ea"/>
                <a:cs typeface="+mn-cs"/>
              </a:rPr>
              <a:t>. One college’s use of an open psychology textbook. </a:t>
            </a:r>
            <a:r>
              <a:rPr lang="en-US" sz="1200" i="1" kern="1200" dirty="0">
                <a:solidFill>
                  <a:schemeClr val="tx1"/>
                </a:solidFill>
                <a:effectLst/>
                <a:latin typeface="+mn-lt"/>
                <a:ea typeface="+mn-ea"/>
                <a:cs typeface="+mn-cs"/>
              </a:rPr>
              <a:t>Open Learning: The Journal of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(3), 201–217. Retrieved from http://www.tandfonline.com/doi/abs/10.1080/02680513.2012.716657. (</a:t>
            </a:r>
            <a:r>
              <a:rPr lang="en-US" sz="1200" u="sng" kern="1200" dirty="0">
                <a:solidFill>
                  <a:schemeClr val="tx1"/>
                </a:solidFill>
                <a:effectLst/>
                <a:latin typeface="+mn-lt"/>
                <a:ea typeface="+mn-ea"/>
                <a:cs typeface="+mn-cs"/>
                <a:hlinkClick r:id="rId12"/>
              </a:rPr>
              <a:t>Open Repository 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3"/>
              </a:rPr>
              <a:t>Lovett, M., Meyer, O., &amp; </a:t>
            </a:r>
            <a:r>
              <a:rPr lang="en-US" sz="1200" u="sng" kern="1200" dirty="0" err="1">
                <a:solidFill>
                  <a:schemeClr val="tx1"/>
                </a:solidFill>
                <a:effectLst/>
                <a:latin typeface="+mn-lt"/>
                <a:ea typeface="+mn-ea"/>
                <a:cs typeface="+mn-cs"/>
                <a:hlinkClick r:id="rId13"/>
              </a:rPr>
              <a:t>Thille</a:t>
            </a:r>
            <a:r>
              <a:rPr lang="en-US" sz="1200" u="sng" kern="1200" dirty="0">
                <a:solidFill>
                  <a:schemeClr val="tx1"/>
                </a:solidFill>
                <a:effectLst/>
                <a:latin typeface="+mn-lt"/>
                <a:ea typeface="+mn-ea"/>
                <a:cs typeface="+mn-cs"/>
                <a:hlinkClick r:id="rId13"/>
              </a:rPr>
              <a:t>, C. (2008)</a:t>
            </a:r>
            <a:r>
              <a:rPr lang="en-US" sz="1200" kern="1200" dirty="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a:solidFill>
                  <a:schemeClr val="tx1"/>
                </a:solidFill>
                <a:effectLst/>
                <a:latin typeface="+mn-lt"/>
                <a:ea typeface="+mn-ea"/>
                <a:cs typeface="+mn-cs"/>
              </a:rPr>
              <a:t>Journal of Interactive Media in Education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2008 </a:t>
            </a:r>
            <a:r>
              <a:rPr lang="en-US" sz="1200" kern="1200" dirty="0">
                <a:solidFill>
                  <a:schemeClr val="tx1"/>
                </a:solidFill>
                <a:effectLst/>
                <a:latin typeface="+mn-lt"/>
                <a:ea typeface="+mn-ea"/>
                <a:cs typeface="+mn-cs"/>
              </a:rPr>
              <a:t>(1). </a:t>
            </a:r>
            <a:r>
              <a:rPr lang="en-US" sz="1200" u="sng" kern="1200" dirty="0" err="1">
                <a:solidFill>
                  <a:schemeClr val="tx1"/>
                </a:solidFill>
                <a:effectLst/>
                <a:latin typeface="+mn-lt"/>
                <a:ea typeface="+mn-ea"/>
                <a:cs typeface="+mn-cs"/>
                <a:hlinkClick r:id="rId14"/>
              </a:rPr>
              <a:t>Pawlyshyn</a:t>
            </a:r>
            <a:r>
              <a:rPr lang="en-US" sz="1200" u="sng" kern="1200" dirty="0">
                <a:solidFill>
                  <a:schemeClr val="tx1"/>
                </a:solidFill>
                <a:effectLst/>
                <a:latin typeface="+mn-lt"/>
                <a:ea typeface="+mn-ea"/>
                <a:cs typeface="+mn-cs"/>
                <a:hlinkClick r:id="rId14"/>
              </a:rPr>
              <a:t>, </a:t>
            </a:r>
            <a:r>
              <a:rPr lang="en-US" sz="1200" u="sng" kern="1200" dirty="0" err="1">
                <a:solidFill>
                  <a:schemeClr val="tx1"/>
                </a:solidFill>
                <a:effectLst/>
                <a:latin typeface="+mn-lt"/>
                <a:ea typeface="+mn-ea"/>
                <a:cs typeface="+mn-cs"/>
                <a:hlinkClick r:id="rId14"/>
              </a:rPr>
              <a:t>Braddlee</a:t>
            </a:r>
            <a:r>
              <a:rPr lang="en-US" sz="1200" u="sng" kern="1200" dirty="0">
                <a:solidFill>
                  <a:schemeClr val="tx1"/>
                </a:solidFill>
                <a:effectLst/>
                <a:latin typeface="+mn-lt"/>
                <a:ea typeface="+mn-ea"/>
                <a:cs typeface="+mn-cs"/>
                <a:hlinkClick r:id="rId14"/>
              </a:rPr>
              <a:t>, Casper and Miller (2013).</a:t>
            </a:r>
            <a:r>
              <a:rPr lang="en-US" sz="1200" kern="1200" dirty="0">
                <a:solidFill>
                  <a:schemeClr val="tx1"/>
                </a:solidFill>
                <a:effectLst/>
                <a:latin typeface="+mn-lt"/>
                <a:ea typeface="+mn-ea"/>
                <a:cs typeface="+mn-cs"/>
              </a:rPr>
              <a:t> Adopting OER: A Case Study of Cross-Institutional Collaboration and Innovation. </a:t>
            </a:r>
            <a:r>
              <a:rPr lang="en-US" sz="1200" i="1" kern="1200" dirty="0" err="1">
                <a:solidFill>
                  <a:schemeClr val="tx1"/>
                </a:solidFill>
                <a:effectLst/>
                <a:latin typeface="+mn-lt"/>
                <a:ea typeface="+mn-ea"/>
                <a:cs typeface="+mn-cs"/>
              </a:rPr>
              <a:t>Educause</a:t>
            </a:r>
            <a:r>
              <a:rPr lang="en-US" sz="1200" i="1" kern="1200" dirty="0">
                <a:solidFill>
                  <a:schemeClr val="tx1"/>
                </a:solidFill>
                <a:effectLst/>
                <a:latin typeface="+mn-lt"/>
                <a:ea typeface="+mn-ea"/>
                <a:cs typeface="+mn-cs"/>
              </a:rPr>
              <a:t> Review</a:t>
            </a:r>
            <a:r>
              <a:rPr lang="en-US" sz="1200" kern="1200" dirty="0">
                <a:solidFill>
                  <a:schemeClr val="tx1"/>
                </a:solidFill>
                <a:effectLst/>
                <a:latin typeface="+mn-lt"/>
                <a:ea typeface="+mn-ea"/>
                <a:cs typeface="+mn-cs"/>
              </a:rPr>
              <a:t>.  Robinson, T.J. (2015). </a:t>
            </a:r>
            <a:r>
              <a:rPr lang="en-US" sz="1200" i="1" kern="1200" dirty="0">
                <a:solidFill>
                  <a:schemeClr val="tx1"/>
                </a:solidFill>
                <a:effectLst/>
                <a:latin typeface="+mn-lt"/>
                <a:ea typeface="+mn-ea"/>
                <a:cs typeface="+mn-cs"/>
              </a:rPr>
              <a:t>Open Textbooks: The Effects of Open Educational Resource Adoption on Measures of Post-secondary Student Success</a:t>
            </a:r>
            <a:r>
              <a:rPr lang="en-US" sz="1200" kern="1200" dirty="0">
                <a:solidFill>
                  <a:schemeClr val="tx1"/>
                </a:solidFill>
                <a:effectLst/>
                <a:latin typeface="+mn-lt"/>
                <a:ea typeface="+mn-ea"/>
                <a:cs typeface="+mn-cs"/>
              </a:rPr>
              <a:t> (Doctoral dissertation).  </a:t>
            </a:r>
            <a:r>
              <a:rPr lang="en-US" sz="1200" u="sng" kern="1200" dirty="0">
                <a:solidFill>
                  <a:schemeClr val="tx1"/>
                </a:solidFill>
                <a:effectLst/>
                <a:latin typeface="+mn-lt"/>
                <a:ea typeface="+mn-ea"/>
                <a:cs typeface="+mn-cs"/>
                <a:hlinkClick r:id="rId15"/>
              </a:rPr>
              <a:t>Robinson T. J., Fischer, L., Wiley, D. A., &amp; Hilton, J. (2014)</a:t>
            </a:r>
            <a:r>
              <a:rPr lang="en-US" sz="1200" kern="1200" dirty="0">
                <a:solidFill>
                  <a:schemeClr val="tx1"/>
                </a:solidFill>
                <a:effectLst/>
                <a:latin typeface="+mn-lt"/>
                <a:ea typeface="+mn-ea"/>
                <a:cs typeface="+mn-cs"/>
              </a:rPr>
              <a:t>. The impact of open textbooks on secondary science learning outcomes. </a:t>
            </a:r>
            <a:r>
              <a:rPr lang="en-US" sz="1200" i="1" kern="1200" dirty="0">
                <a:solidFill>
                  <a:schemeClr val="tx1"/>
                </a:solidFill>
                <a:effectLst/>
                <a:latin typeface="+mn-lt"/>
                <a:ea typeface="+mn-ea"/>
                <a:cs typeface="+mn-cs"/>
              </a:rPr>
              <a:t>Educational Researcher</a:t>
            </a:r>
            <a:r>
              <a:rPr lang="en-US" sz="1200" kern="1200" dirty="0">
                <a:solidFill>
                  <a:schemeClr val="tx1"/>
                </a:solidFill>
                <a:effectLst/>
                <a:latin typeface="+mn-lt"/>
                <a:ea typeface="+mn-ea"/>
                <a:cs typeface="+mn-cs"/>
              </a:rPr>
              <a:t>, 43(7): 341-351. </a:t>
            </a:r>
            <a:r>
              <a:rPr lang="en-US" sz="1200" u="sng" kern="1200" dirty="0">
                <a:solidFill>
                  <a:schemeClr val="tx1"/>
                </a:solidFill>
                <a:effectLst/>
                <a:latin typeface="+mn-lt"/>
                <a:ea typeface="+mn-ea"/>
                <a:cs typeface="+mn-cs"/>
                <a:hlinkClick r:id="rId16"/>
              </a:rPr>
              <a:t>Wiley, D., Hilton, J. Ellington, S., and Hall, T. (2012)</a:t>
            </a:r>
            <a:r>
              <a:rPr lang="en-US" sz="1200" kern="1200" dirty="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a:solidFill>
                  <a:schemeClr val="tx1"/>
                </a:solidFill>
                <a:effectLst/>
                <a:latin typeface="+mn-lt"/>
                <a:ea typeface="+mn-ea"/>
                <a:cs typeface="+mn-cs"/>
              </a:rPr>
              <a:t>International Review of Research in Open and Distance Learning</a:t>
            </a:r>
            <a:r>
              <a:rPr lang="en-US" sz="1200" kern="1200" dirty="0">
                <a:solidFill>
                  <a:schemeClr val="tx1"/>
                </a:solidFill>
                <a:effectLst/>
                <a:latin typeface="+mn-lt"/>
                <a:ea typeface="+mn-ea"/>
                <a:cs typeface="+mn-cs"/>
              </a:rPr>
              <a:t>. 13 (3), pp. 261-276.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person icon by </a:t>
            </a:r>
            <a:r>
              <a:rPr lang="en-US" sz="1200" kern="1200" dirty="0" err="1">
                <a:solidFill>
                  <a:schemeClr val="tx1"/>
                </a:solidFill>
                <a:effectLst/>
                <a:latin typeface="+mn-lt"/>
                <a:ea typeface="+mn-ea"/>
                <a:cs typeface="+mn-cs"/>
              </a:rPr>
              <a:t>Ferran</a:t>
            </a:r>
            <a:r>
              <a:rPr lang="en-US" sz="1200" kern="1200" dirty="0">
                <a:solidFill>
                  <a:schemeClr val="tx1"/>
                </a:solidFill>
                <a:effectLst/>
                <a:latin typeface="+mn-lt"/>
                <a:ea typeface="+mn-ea"/>
                <a:cs typeface="+mn-cs"/>
              </a:rPr>
              <a:t> Brown from the Noun Project</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13</a:t>
            </a:fld>
            <a:endParaRPr lang="en-US"/>
          </a:p>
        </p:txBody>
      </p:sp>
    </p:spTree>
    <p:extLst>
      <p:ext uri="{BB962C8B-B14F-4D97-AF65-F5344CB8AC3E}">
        <p14:creationId xmlns:p14="http://schemas.microsoft.com/office/powerpoint/2010/main" val="369306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Across eleven academic studies that attempted to measure results pertaining to student learning (with 48,623 students participated) none showed results in which students who utilized OER performed worse than their peers who used traditional textbooks.</a:t>
            </a:r>
          </a:p>
          <a:p>
            <a:r>
              <a:rPr lang="en-US" sz="1200" u="sng" kern="1200" dirty="0">
                <a:solidFill>
                  <a:schemeClr val="tx1"/>
                </a:solidFill>
                <a:effectLst/>
                <a:latin typeface="+mn-lt"/>
                <a:ea typeface="+mn-ea"/>
                <a:cs typeface="+mn-cs"/>
                <a:hlinkClick r:id="rId3"/>
              </a:rPr>
              <a:t>Allen, G., Guzman-Alvarez, A., </a:t>
            </a:r>
            <a:r>
              <a:rPr lang="en-US" sz="1200" u="sng" kern="1200" dirty="0" err="1">
                <a:solidFill>
                  <a:schemeClr val="tx1"/>
                </a:solidFill>
                <a:effectLst/>
                <a:latin typeface="+mn-lt"/>
                <a:ea typeface="+mn-ea"/>
                <a:cs typeface="+mn-cs"/>
                <a:hlinkClick r:id="rId3"/>
              </a:rPr>
              <a:t>Molinaro</a:t>
            </a:r>
            <a:r>
              <a:rPr lang="en-US" sz="1200" u="sng" kern="1200" dirty="0">
                <a:solidFill>
                  <a:schemeClr val="tx1"/>
                </a:solidFill>
                <a:effectLst/>
                <a:latin typeface="+mn-lt"/>
                <a:ea typeface="+mn-ea"/>
                <a:cs typeface="+mn-cs"/>
                <a:hlinkClick r:id="rId3"/>
              </a:rPr>
              <a:t>, M., Larsen, D. (2015)</a:t>
            </a:r>
            <a:r>
              <a:rPr lang="en-US" sz="1200" kern="1200" dirty="0">
                <a:solidFill>
                  <a:schemeClr val="tx1"/>
                </a:solidFill>
                <a:effectLst/>
                <a:latin typeface="+mn-lt"/>
                <a:ea typeface="+mn-ea"/>
                <a:cs typeface="+mn-cs"/>
              </a:rPr>
              <a:t>. Assessing the Impact and Efficacy of the Open-Access </a:t>
            </a:r>
            <a:r>
              <a:rPr lang="en-US" sz="1200" kern="1200" dirty="0" err="1">
                <a:solidFill>
                  <a:schemeClr val="tx1"/>
                </a:solidFill>
                <a:effectLst/>
                <a:latin typeface="+mn-lt"/>
                <a:ea typeface="+mn-ea"/>
                <a:cs typeface="+mn-cs"/>
              </a:rPr>
              <a:t>ChemWiki</a:t>
            </a:r>
            <a:r>
              <a:rPr lang="en-US" sz="1200" kern="1200" dirty="0">
                <a:solidFill>
                  <a:schemeClr val="tx1"/>
                </a:solidFill>
                <a:effectLst/>
                <a:latin typeface="+mn-lt"/>
                <a:ea typeface="+mn-ea"/>
                <a:cs typeface="+mn-cs"/>
              </a:rPr>
              <a:t> Textbook Project. </a:t>
            </a:r>
            <a:r>
              <a:rPr lang="en-US" sz="1200" kern="1200" dirty="0" err="1">
                <a:solidFill>
                  <a:schemeClr val="tx1"/>
                </a:solidFill>
                <a:effectLst/>
                <a:latin typeface="+mn-lt"/>
                <a:ea typeface="+mn-ea"/>
                <a:cs typeface="+mn-cs"/>
              </a:rPr>
              <a:t>Educause</a:t>
            </a:r>
            <a:r>
              <a:rPr lang="en-US" sz="1200" kern="1200" dirty="0">
                <a:solidFill>
                  <a:schemeClr val="tx1"/>
                </a:solidFill>
                <a:effectLst/>
                <a:latin typeface="+mn-lt"/>
                <a:ea typeface="+mn-ea"/>
                <a:cs typeface="+mn-cs"/>
              </a:rPr>
              <a:t> Learning Initiative Brief, January 2015. See also </a:t>
            </a:r>
            <a:r>
              <a:rPr lang="en-US" sz="1200" u="sng" kern="1200" dirty="0">
                <a:solidFill>
                  <a:schemeClr val="tx1"/>
                </a:solidFill>
                <a:effectLst/>
                <a:latin typeface="+mn-lt"/>
                <a:ea typeface="+mn-ea"/>
                <a:cs typeface="+mn-cs"/>
                <a:hlinkClick r:id="rId4"/>
              </a:rPr>
              <a:t>this newsletter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Bowen, W. G., </a:t>
            </a:r>
            <a:r>
              <a:rPr lang="en-US" sz="1200" u="sng" kern="1200" dirty="0" err="1">
                <a:solidFill>
                  <a:schemeClr val="tx1"/>
                </a:solidFill>
                <a:effectLst/>
                <a:latin typeface="+mn-lt"/>
                <a:ea typeface="+mn-ea"/>
                <a:cs typeface="+mn-cs"/>
                <a:hlinkClick r:id="rId5"/>
              </a:rPr>
              <a:t>Chingos</a:t>
            </a:r>
            <a:r>
              <a:rPr lang="en-US" sz="1200" u="sng" kern="1200" dirty="0">
                <a:solidFill>
                  <a:schemeClr val="tx1"/>
                </a:solidFill>
                <a:effectLst/>
                <a:latin typeface="+mn-lt"/>
                <a:ea typeface="+mn-ea"/>
                <a:cs typeface="+mn-cs"/>
                <a:hlinkClick r:id="rId5"/>
              </a:rPr>
              <a:t>, M. M., Lack, K. A., &amp; </a:t>
            </a:r>
            <a:r>
              <a:rPr lang="en-US" sz="1200" u="sng" kern="1200" dirty="0" err="1">
                <a:solidFill>
                  <a:schemeClr val="tx1"/>
                </a:solidFill>
                <a:effectLst/>
                <a:latin typeface="+mn-lt"/>
                <a:ea typeface="+mn-ea"/>
                <a:cs typeface="+mn-cs"/>
                <a:hlinkClick r:id="rId5"/>
              </a:rPr>
              <a:t>Nygren</a:t>
            </a:r>
            <a:r>
              <a:rPr lang="en-US" sz="1200" u="sng" kern="1200" dirty="0">
                <a:solidFill>
                  <a:schemeClr val="tx1"/>
                </a:solidFill>
                <a:effectLst/>
                <a:latin typeface="+mn-lt"/>
                <a:ea typeface="+mn-ea"/>
                <a:cs typeface="+mn-cs"/>
                <a:hlinkClick r:id="rId5"/>
              </a:rPr>
              <a:t>, T. I. (2012)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Interactive Learning Online at Public Universities: Evidence from Randomized Trials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Ithaka</a:t>
            </a:r>
            <a:r>
              <a:rPr lang="en-US" sz="1200" kern="1200" dirty="0">
                <a:solidFill>
                  <a:schemeClr val="tx1"/>
                </a:solidFill>
                <a:effectLst/>
                <a:latin typeface="+mn-lt"/>
                <a:ea typeface="+mn-ea"/>
                <a:cs typeface="+mn-cs"/>
              </a:rPr>
              <a:t> S+R. </a:t>
            </a:r>
            <a:r>
              <a:rPr lang="en-US" sz="1200" u="sng" kern="1200" dirty="0">
                <a:solidFill>
                  <a:schemeClr val="tx1"/>
                </a:solidFill>
                <a:effectLst/>
                <a:latin typeface="+mn-lt"/>
                <a:ea typeface="+mn-ea"/>
                <a:cs typeface="+mn-cs"/>
                <a:hlinkClick r:id="rId6"/>
              </a:rPr>
              <a:t>Bowen, W. G., </a:t>
            </a:r>
            <a:r>
              <a:rPr lang="en-US" sz="1200" u="sng" kern="1200" dirty="0" err="1">
                <a:solidFill>
                  <a:schemeClr val="tx1"/>
                </a:solidFill>
                <a:effectLst/>
                <a:latin typeface="+mn-lt"/>
                <a:ea typeface="+mn-ea"/>
                <a:cs typeface="+mn-cs"/>
                <a:hlinkClick r:id="rId6"/>
              </a:rPr>
              <a:t>Chingos</a:t>
            </a:r>
            <a:r>
              <a:rPr lang="en-US" sz="1200" u="sng" kern="1200" dirty="0">
                <a:solidFill>
                  <a:schemeClr val="tx1"/>
                </a:solidFill>
                <a:effectLst/>
                <a:latin typeface="+mn-lt"/>
                <a:ea typeface="+mn-ea"/>
                <a:cs typeface="+mn-cs"/>
                <a:hlinkClick r:id="rId6"/>
              </a:rPr>
              <a:t>, M. M., Lack, K. A., &amp; </a:t>
            </a:r>
            <a:r>
              <a:rPr lang="en-US" sz="1200" u="sng" kern="1200" dirty="0" err="1">
                <a:solidFill>
                  <a:schemeClr val="tx1"/>
                </a:solidFill>
                <a:effectLst/>
                <a:latin typeface="+mn-lt"/>
                <a:ea typeface="+mn-ea"/>
                <a:cs typeface="+mn-cs"/>
                <a:hlinkClick r:id="rId6"/>
              </a:rPr>
              <a:t>Nygren</a:t>
            </a:r>
            <a:r>
              <a:rPr lang="en-US" sz="1200" u="sng" kern="1200" dirty="0">
                <a:solidFill>
                  <a:schemeClr val="tx1"/>
                </a:solidFill>
                <a:effectLst/>
                <a:latin typeface="+mn-lt"/>
                <a:ea typeface="+mn-ea"/>
                <a:cs typeface="+mn-cs"/>
                <a:hlinkClick r:id="rId6"/>
              </a:rPr>
              <a:t>, T. I. (2014)</a:t>
            </a:r>
            <a:r>
              <a:rPr lang="en-US" sz="1200" kern="1200" dirty="0">
                <a:solidFill>
                  <a:schemeClr val="tx1"/>
                </a:solidFill>
                <a:effectLst/>
                <a:latin typeface="+mn-lt"/>
                <a:ea typeface="+mn-ea"/>
                <a:cs typeface="+mn-cs"/>
              </a:rPr>
              <a:t>. Interactive Learning Online at Public Universities: Evidence from a Six‐Campus Randomized Trial. </a:t>
            </a:r>
            <a:r>
              <a:rPr lang="en-US" sz="1200" i="1" kern="1200" dirty="0">
                <a:solidFill>
                  <a:schemeClr val="tx1"/>
                </a:solidFill>
                <a:effectLst/>
                <a:latin typeface="+mn-lt"/>
                <a:ea typeface="+mn-ea"/>
                <a:cs typeface="+mn-cs"/>
              </a:rPr>
              <a:t>Journal of Policy Analysis and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(1), 94-111. </a:t>
            </a:r>
            <a:r>
              <a:rPr lang="en-US" sz="1200" u="sng" kern="1200" dirty="0">
                <a:solidFill>
                  <a:schemeClr val="tx1"/>
                </a:solidFill>
                <a:effectLst/>
                <a:latin typeface="+mn-lt"/>
                <a:ea typeface="+mn-ea"/>
                <a:cs typeface="+mn-cs"/>
                <a:hlinkClick r:id="rId7"/>
              </a:rPr>
              <a:t>Feldstein, A., Martin, M., Hudson, A., Warren, K., Hilton, J., &amp; Wiley, D. (2012)</a:t>
            </a:r>
            <a:r>
              <a:rPr lang="en-US" sz="1200" kern="1200" dirty="0">
                <a:solidFill>
                  <a:schemeClr val="tx1"/>
                </a:solidFill>
                <a:effectLst/>
                <a:latin typeface="+mn-lt"/>
                <a:ea typeface="+mn-ea"/>
                <a:cs typeface="+mn-cs"/>
              </a:rPr>
              <a:t>. Open textbooks and increased student access and outcomes. </a:t>
            </a:r>
            <a:r>
              <a:rPr lang="en-US" sz="1200" i="1" kern="1200" dirty="0">
                <a:solidFill>
                  <a:schemeClr val="tx1"/>
                </a:solidFill>
                <a:effectLst/>
                <a:latin typeface="+mn-lt"/>
                <a:ea typeface="+mn-ea"/>
                <a:cs typeface="+mn-cs"/>
              </a:rPr>
              <a:t>European Journal of Open, Distance and E-Learning</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7"/>
              </a:rPr>
              <a:t>http://www.eurodl.org/index.php?p=archives&amp;year=2012&amp;halfyear=2&amp;article=533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a:rPr>
              <a:t>Gil, P., Candelas, F., </a:t>
            </a:r>
            <a:r>
              <a:rPr lang="en-US" sz="1200" u="sng" kern="1200" dirty="0" err="1">
                <a:solidFill>
                  <a:schemeClr val="tx1"/>
                </a:solidFill>
                <a:effectLst/>
                <a:latin typeface="+mn-lt"/>
                <a:ea typeface="+mn-ea"/>
                <a:cs typeface="+mn-cs"/>
                <a:hlinkClick r:id="rId8"/>
              </a:rPr>
              <a:t>Jara</a:t>
            </a:r>
            <a:r>
              <a:rPr lang="en-US" sz="1200" u="sng" kern="1200" dirty="0">
                <a:solidFill>
                  <a:schemeClr val="tx1"/>
                </a:solidFill>
                <a:effectLst/>
                <a:latin typeface="+mn-lt"/>
                <a:ea typeface="+mn-ea"/>
                <a:cs typeface="+mn-cs"/>
                <a:hlinkClick r:id="rId8"/>
              </a:rPr>
              <a:t>, C., Garcia, G., Torres, F (2013)</a:t>
            </a:r>
            <a:r>
              <a:rPr lang="en-US" sz="1200" kern="1200" dirty="0">
                <a:solidFill>
                  <a:schemeClr val="tx1"/>
                </a:solidFill>
                <a:effectLst/>
                <a:latin typeface="+mn-lt"/>
                <a:ea typeface="+mn-ea"/>
                <a:cs typeface="+mn-cs"/>
              </a:rPr>
              <a:t>. Web-based OERs in Computer Networks. </a:t>
            </a:r>
            <a:r>
              <a:rPr lang="en-US" sz="1200" i="1" kern="1200" dirty="0">
                <a:solidFill>
                  <a:schemeClr val="tx1"/>
                </a:solidFill>
                <a:effectLst/>
                <a:latin typeface="+mn-lt"/>
                <a:ea typeface="+mn-ea"/>
                <a:cs typeface="+mn-cs"/>
              </a:rPr>
              <a:t>International Journal of Engineering Education</a:t>
            </a:r>
            <a:r>
              <a:rPr lang="en-US" sz="1200" kern="1200" dirty="0">
                <a:solidFill>
                  <a:schemeClr val="tx1"/>
                </a:solidFill>
                <a:effectLst/>
                <a:latin typeface="+mn-lt"/>
                <a:ea typeface="+mn-ea"/>
                <a:cs typeface="+mn-cs"/>
              </a:rPr>
              <a:t>, 29(6), 1537-1550. (OA </a:t>
            </a:r>
            <a:r>
              <a:rPr lang="en-US" sz="1200" u="sng" kern="1200" dirty="0">
                <a:solidFill>
                  <a:schemeClr val="tx1"/>
                </a:solidFill>
                <a:effectLst/>
                <a:latin typeface="+mn-lt"/>
                <a:ea typeface="+mn-ea"/>
                <a:cs typeface="+mn-cs"/>
                <a:hlinkClick r:id="rId9"/>
              </a:rPr>
              <a:t>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0"/>
              </a:rPr>
              <a:t>Hilton, J., </a:t>
            </a:r>
            <a:r>
              <a:rPr lang="en-US" sz="1200" u="sng" kern="1200" dirty="0" err="1">
                <a:solidFill>
                  <a:schemeClr val="tx1"/>
                </a:solidFill>
                <a:effectLst/>
                <a:latin typeface="+mn-lt"/>
                <a:ea typeface="+mn-ea"/>
                <a:cs typeface="+mn-cs"/>
                <a:hlinkClick r:id="rId10"/>
              </a:rPr>
              <a:t>Gaudet</a:t>
            </a:r>
            <a:r>
              <a:rPr lang="en-US" sz="1200" u="sng" kern="1200" dirty="0">
                <a:solidFill>
                  <a:schemeClr val="tx1"/>
                </a:solidFill>
                <a:effectLst/>
                <a:latin typeface="+mn-lt"/>
                <a:ea typeface="+mn-ea"/>
                <a:cs typeface="+mn-cs"/>
                <a:hlinkClick r:id="rId10"/>
              </a:rPr>
              <a:t>, D., Clark, P., Robinson, J., &amp; Wiley, D. (2013).</a:t>
            </a:r>
            <a:r>
              <a:rPr lang="en-US" sz="1200" kern="1200" dirty="0">
                <a:solidFill>
                  <a:schemeClr val="tx1"/>
                </a:solidFill>
                <a:effectLst/>
                <a:latin typeface="+mn-lt"/>
                <a:ea typeface="+mn-ea"/>
                <a:cs typeface="+mn-cs"/>
              </a:rPr>
              <a:t> The adoption of open educational resources by one community college math department. </a:t>
            </a:r>
            <a:r>
              <a:rPr lang="en-US" sz="1200" i="1" kern="1200" dirty="0">
                <a:solidFill>
                  <a:schemeClr val="tx1"/>
                </a:solidFill>
                <a:effectLst/>
                <a:latin typeface="+mn-lt"/>
                <a:ea typeface="+mn-ea"/>
                <a:cs typeface="+mn-cs"/>
              </a:rPr>
              <a:t>The International Review of Research in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(4), 37–50. </a:t>
            </a:r>
            <a:r>
              <a:rPr lang="en-US" sz="1200" u="sng" kern="1200" dirty="0">
                <a:solidFill>
                  <a:schemeClr val="tx1"/>
                </a:solidFill>
                <a:effectLst/>
                <a:latin typeface="+mn-lt"/>
                <a:ea typeface="+mn-ea"/>
                <a:cs typeface="+mn-cs"/>
                <a:hlinkClick r:id="rId11"/>
              </a:rPr>
              <a:t>Hilton, J., &amp; Laman, C. (2012)</a:t>
            </a:r>
            <a:r>
              <a:rPr lang="en-US" sz="1200" kern="1200" dirty="0">
                <a:solidFill>
                  <a:schemeClr val="tx1"/>
                </a:solidFill>
                <a:effectLst/>
                <a:latin typeface="+mn-lt"/>
                <a:ea typeface="+mn-ea"/>
                <a:cs typeface="+mn-cs"/>
              </a:rPr>
              <a:t>. One college’s use of an open psychology textbook. </a:t>
            </a:r>
            <a:r>
              <a:rPr lang="en-US" sz="1200" i="1" kern="1200" dirty="0">
                <a:solidFill>
                  <a:schemeClr val="tx1"/>
                </a:solidFill>
                <a:effectLst/>
                <a:latin typeface="+mn-lt"/>
                <a:ea typeface="+mn-ea"/>
                <a:cs typeface="+mn-cs"/>
              </a:rPr>
              <a:t>Open Learning: The Journal of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(3), 201–217. Retrieved from http://www.tandfonline.com/doi/abs/10.1080/02680513.2012.716657. (</a:t>
            </a:r>
            <a:r>
              <a:rPr lang="en-US" sz="1200" u="sng" kern="1200" dirty="0">
                <a:solidFill>
                  <a:schemeClr val="tx1"/>
                </a:solidFill>
                <a:effectLst/>
                <a:latin typeface="+mn-lt"/>
                <a:ea typeface="+mn-ea"/>
                <a:cs typeface="+mn-cs"/>
                <a:hlinkClick r:id="rId12"/>
              </a:rPr>
              <a:t>Open Repository 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3"/>
              </a:rPr>
              <a:t>Lovett, M., Meyer, O., &amp; </a:t>
            </a:r>
            <a:r>
              <a:rPr lang="en-US" sz="1200" u="sng" kern="1200" dirty="0" err="1">
                <a:solidFill>
                  <a:schemeClr val="tx1"/>
                </a:solidFill>
                <a:effectLst/>
                <a:latin typeface="+mn-lt"/>
                <a:ea typeface="+mn-ea"/>
                <a:cs typeface="+mn-cs"/>
                <a:hlinkClick r:id="rId13"/>
              </a:rPr>
              <a:t>Thille</a:t>
            </a:r>
            <a:r>
              <a:rPr lang="en-US" sz="1200" u="sng" kern="1200" dirty="0">
                <a:solidFill>
                  <a:schemeClr val="tx1"/>
                </a:solidFill>
                <a:effectLst/>
                <a:latin typeface="+mn-lt"/>
                <a:ea typeface="+mn-ea"/>
                <a:cs typeface="+mn-cs"/>
                <a:hlinkClick r:id="rId13"/>
              </a:rPr>
              <a:t>, C. (2008)</a:t>
            </a:r>
            <a:r>
              <a:rPr lang="en-US" sz="1200" kern="1200" dirty="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a:solidFill>
                  <a:schemeClr val="tx1"/>
                </a:solidFill>
                <a:effectLst/>
                <a:latin typeface="+mn-lt"/>
                <a:ea typeface="+mn-ea"/>
                <a:cs typeface="+mn-cs"/>
              </a:rPr>
              <a:t>Journal of Interactive Media in Education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2008 </a:t>
            </a:r>
            <a:r>
              <a:rPr lang="en-US" sz="1200" kern="1200" dirty="0">
                <a:solidFill>
                  <a:schemeClr val="tx1"/>
                </a:solidFill>
                <a:effectLst/>
                <a:latin typeface="+mn-lt"/>
                <a:ea typeface="+mn-ea"/>
                <a:cs typeface="+mn-cs"/>
              </a:rPr>
              <a:t>(1). </a:t>
            </a:r>
            <a:r>
              <a:rPr lang="en-US" sz="1200" u="sng" kern="1200" dirty="0" err="1">
                <a:solidFill>
                  <a:schemeClr val="tx1"/>
                </a:solidFill>
                <a:effectLst/>
                <a:latin typeface="+mn-lt"/>
                <a:ea typeface="+mn-ea"/>
                <a:cs typeface="+mn-cs"/>
                <a:hlinkClick r:id="rId14"/>
              </a:rPr>
              <a:t>Pawlyshyn</a:t>
            </a:r>
            <a:r>
              <a:rPr lang="en-US" sz="1200" u="sng" kern="1200" dirty="0">
                <a:solidFill>
                  <a:schemeClr val="tx1"/>
                </a:solidFill>
                <a:effectLst/>
                <a:latin typeface="+mn-lt"/>
                <a:ea typeface="+mn-ea"/>
                <a:cs typeface="+mn-cs"/>
                <a:hlinkClick r:id="rId14"/>
              </a:rPr>
              <a:t>, </a:t>
            </a:r>
            <a:r>
              <a:rPr lang="en-US" sz="1200" u="sng" kern="1200" dirty="0" err="1">
                <a:solidFill>
                  <a:schemeClr val="tx1"/>
                </a:solidFill>
                <a:effectLst/>
                <a:latin typeface="+mn-lt"/>
                <a:ea typeface="+mn-ea"/>
                <a:cs typeface="+mn-cs"/>
                <a:hlinkClick r:id="rId14"/>
              </a:rPr>
              <a:t>Braddlee</a:t>
            </a:r>
            <a:r>
              <a:rPr lang="en-US" sz="1200" u="sng" kern="1200" dirty="0">
                <a:solidFill>
                  <a:schemeClr val="tx1"/>
                </a:solidFill>
                <a:effectLst/>
                <a:latin typeface="+mn-lt"/>
                <a:ea typeface="+mn-ea"/>
                <a:cs typeface="+mn-cs"/>
                <a:hlinkClick r:id="rId14"/>
              </a:rPr>
              <a:t>, Casper and Miller (2013).</a:t>
            </a:r>
            <a:r>
              <a:rPr lang="en-US" sz="1200" kern="1200" dirty="0">
                <a:solidFill>
                  <a:schemeClr val="tx1"/>
                </a:solidFill>
                <a:effectLst/>
                <a:latin typeface="+mn-lt"/>
                <a:ea typeface="+mn-ea"/>
                <a:cs typeface="+mn-cs"/>
              </a:rPr>
              <a:t> Adopting OER: A Case Study of Cross-Institutional Collaboration and Innovation. </a:t>
            </a:r>
            <a:r>
              <a:rPr lang="en-US" sz="1200" i="1" kern="1200" dirty="0" err="1">
                <a:solidFill>
                  <a:schemeClr val="tx1"/>
                </a:solidFill>
                <a:effectLst/>
                <a:latin typeface="+mn-lt"/>
                <a:ea typeface="+mn-ea"/>
                <a:cs typeface="+mn-cs"/>
              </a:rPr>
              <a:t>Educause</a:t>
            </a:r>
            <a:r>
              <a:rPr lang="en-US" sz="1200" i="1" kern="1200" dirty="0">
                <a:solidFill>
                  <a:schemeClr val="tx1"/>
                </a:solidFill>
                <a:effectLst/>
                <a:latin typeface="+mn-lt"/>
                <a:ea typeface="+mn-ea"/>
                <a:cs typeface="+mn-cs"/>
              </a:rPr>
              <a:t> Review</a:t>
            </a:r>
            <a:r>
              <a:rPr lang="en-US" sz="1200" kern="1200" dirty="0">
                <a:solidFill>
                  <a:schemeClr val="tx1"/>
                </a:solidFill>
                <a:effectLst/>
                <a:latin typeface="+mn-lt"/>
                <a:ea typeface="+mn-ea"/>
                <a:cs typeface="+mn-cs"/>
              </a:rPr>
              <a:t>.  Robinson, T.J. (2015). </a:t>
            </a:r>
            <a:r>
              <a:rPr lang="en-US" sz="1200" i="1" kern="1200" dirty="0">
                <a:solidFill>
                  <a:schemeClr val="tx1"/>
                </a:solidFill>
                <a:effectLst/>
                <a:latin typeface="+mn-lt"/>
                <a:ea typeface="+mn-ea"/>
                <a:cs typeface="+mn-cs"/>
              </a:rPr>
              <a:t>Open Textbooks: The Effects of Open Educational Resource Adoption on Measures of Post-secondary Student Success</a:t>
            </a:r>
            <a:r>
              <a:rPr lang="en-US" sz="1200" kern="1200" dirty="0">
                <a:solidFill>
                  <a:schemeClr val="tx1"/>
                </a:solidFill>
                <a:effectLst/>
                <a:latin typeface="+mn-lt"/>
                <a:ea typeface="+mn-ea"/>
                <a:cs typeface="+mn-cs"/>
              </a:rPr>
              <a:t> (Doctoral dissertation).  </a:t>
            </a:r>
            <a:r>
              <a:rPr lang="en-US" sz="1200" u="sng" kern="1200" dirty="0">
                <a:solidFill>
                  <a:schemeClr val="tx1"/>
                </a:solidFill>
                <a:effectLst/>
                <a:latin typeface="+mn-lt"/>
                <a:ea typeface="+mn-ea"/>
                <a:cs typeface="+mn-cs"/>
                <a:hlinkClick r:id="rId15"/>
              </a:rPr>
              <a:t>Robinson T. J., Fischer, L., Wiley, D. A., &amp; Hilton, J. (2014)</a:t>
            </a:r>
            <a:r>
              <a:rPr lang="en-US" sz="1200" kern="1200" dirty="0">
                <a:solidFill>
                  <a:schemeClr val="tx1"/>
                </a:solidFill>
                <a:effectLst/>
                <a:latin typeface="+mn-lt"/>
                <a:ea typeface="+mn-ea"/>
                <a:cs typeface="+mn-cs"/>
              </a:rPr>
              <a:t>. The impact of open textbooks on secondary science learning outcomes. </a:t>
            </a:r>
            <a:r>
              <a:rPr lang="en-US" sz="1200" i="1" kern="1200" dirty="0">
                <a:solidFill>
                  <a:schemeClr val="tx1"/>
                </a:solidFill>
                <a:effectLst/>
                <a:latin typeface="+mn-lt"/>
                <a:ea typeface="+mn-ea"/>
                <a:cs typeface="+mn-cs"/>
              </a:rPr>
              <a:t>Educational Researcher</a:t>
            </a:r>
            <a:r>
              <a:rPr lang="en-US" sz="1200" kern="1200" dirty="0">
                <a:solidFill>
                  <a:schemeClr val="tx1"/>
                </a:solidFill>
                <a:effectLst/>
                <a:latin typeface="+mn-lt"/>
                <a:ea typeface="+mn-ea"/>
                <a:cs typeface="+mn-cs"/>
              </a:rPr>
              <a:t>, 43(7): 341-351. </a:t>
            </a:r>
            <a:r>
              <a:rPr lang="en-US" sz="1200" u="sng" kern="1200" dirty="0">
                <a:solidFill>
                  <a:schemeClr val="tx1"/>
                </a:solidFill>
                <a:effectLst/>
                <a:latin typeface="+mn-lt"/>
                <a:ea typeface="+mn-ea"/>
                <a:cs typeface="+mn-cs"/>
                <a:hlinkClick r:id="rId16"/>
              </a:rPr>
              <a:t>Wiley, D., Hilton, J. Ellington, S., and Hall, T. (2012)</a:t>
            </a:r>
            <a:r>
              <a:rPr lang="en-US" sz="1200" kern="1200" dirty="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a:solidFill>
                  <a:schemeClr val="tx1"/>
                </a:solidFill>
                <a:effectLst/>
                <a:latin typeface="+mn-lt"/>
                <a:ea typeface="+mn-ea"/>
                <a:cs typeface="+mn-cs"/>
              </a:rPr>
              <a:t>International Review of Research in Open and Distance Learning</a:t>
            </a:r>
            <a:r>
              <a:rPr lang="en-US" sz="1200" kern="1200" dirty="0">
                <a:solidFill>
                  <a:schemeClr val="tx1"/>
                </a:solidFill>
                <a:effectLst/>
                <a:latin typeface="+mn-lt"/>
                <a:ea typeface="+mn-ea"/>
                <a:cs typeface="+mn-cs"/>
              </a:rPr>
              <a:t>. 13 (3), pp. 261-276.</a:t>
            </a:r>
          </a:p>
          <a:p>
            <a:endParaRPr lang="en-US" dirty="0"/>
          </a:p>
          <a:p>
            <a:r>
              <a:rPr lang="en-US" dirty="0"/>
              <a:t>person icon by </a:t>
            </a:r>
            <a:r>
              <a:rPr lang="en-US" dirty="0" err="1"/>
              <a:t>Ferran</a:t>
            </a:r>
            <a:r>
              <a:rPr lang="en-US" dirty="0"/>
              <a:t> Brown from the Noun Project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14</a:t>
            </a:fld>
            <a:endParaRPr lang="en-US"/>
          </a:p>
        </p:txBody>
      </p:sp>
    </p:spTree>
    <p:extLst>
      <p:ext uri="{BB962C8B-B14F-4D97-AF65-F5344CB8AC3E}">
        <p14:creationId xmlns:p14="http://schemas.microsoft.com/office/powerpoint/2010/main" val="72272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student and teacher perceptions of OER, 2,366 students and 2,144 faculty members were surveyed across the nine peer-reviewed studies. Approximately 50% said that the OER resources were as good as traditional resources, 35% said the OER were superior and 15% said they were inferior.</a:t>
            </a:r>
          </a:p>
          <a:p>
            <a:r>
              <a:rPr lang="en-US" sz="1200" u="sng" kern="1200" dirty="0">
                <a:solidFill>
                  <a:schemeClr val="tx1"/>
                </a:solidFill>
                <a:effectLst/>
                <a:latin typeface="+mn-lt"/>
                <a:ea typeface="+mn-ea"/>
                <a:cs typeface="+mn-cs"/>
                <a:hlinkClick r:id="rId3"/>
              </a:rPr>
              <a:t>Allen, I., Seaman, J. (2014)</a:t>
            </a:r>
            <a:r>
              <a:rPr lang="en-US" sz="1200" kern="1200" dirty="0">
                <a:solidFill>
                  <a:schemeClr val="tx1"/>
                </a:solidFill>
                <a:effectLst/>
                <a:latin typeface="+mn-lt"/>
                <a:ea typeface="+mn-ea"/>
                <a:cs typeface="+mn-cs"/>
              </a:rPr>
              <a:t>. Opening the Curriculum: Open Educational Resources in U.S. Higher Education, 2014. </a:t>
            </a:r>
            <a:r>
              <a:rPr lang="en-US" sz="1200" u="sng" kern="1200" dirty="0">
                <a:solidFill>
                  <a:schemeClr val="tx1"/>
                </a:solidFill>
                <a:effectLst/>
                <a:latin typeface="+mn-lt"/>
                <a:ea typeface="+mn-ea"/>
                <a:cs typeface="+mn-cs"/>
                <a:hlinkClick r:id="rId4"/>
              </a:rPr>
              <a:t>Bliss, T., Robinson, T. J., Hilton, J., &amp; Wiley, D. (2013)</a:t>
            </a:r>
            <a:r>
              <a:rPr lang="en-US" sz="1200" kern="1200" dirty="0">
                <a:solidFill>
                  <a:schemeClr val="tx1"/>
                </a:solidFill>
                <a:effectLst/>
                <a:latin typeface="+mn-lt"/>
                <a:ea typeface="+mn-ea"/>
                <a:cs typeface="+mn-cs"/>
              </a:rPr>
              <a:t>. An OER COUP: College teacher and student perceptions of Open Educational Resources. </a:t>
            </a:r>
            <a:r>
              <a:rPr lang="en-US" sz="1200" i="1" kern="1200" dirty="0">
                <a:solidFill>
                  <a:schemeClr val="tx1"/>
                </a:solidFill>
                <a:effectLst/>
                <a:latin typeface="+mn-lt"/>
                <a:ea typeface="+mn-ea"/>
                <a:cs typeface="+mn-cs"/>
              </a:rPr>
              <a:t>Journal of Interactive Media in Education</a:t>
            </a:r>
            <a:r>
              <a:rPr lang="en-US" sz="1200" kern="1200" dirty="0">
                <a:solidFill>
                  <a:schemeClr val="tx1"/>
                </a:solidFill>
                <a:effectLst/>
                <a:latin typeface="+mn-lt"/>
                <a:ea typeface="+mn-ea"/>
                <a:cs typeface="+mn-cs"/>
              </a:rPr>
              <a:t>, 1–25. </a:t>
            </a:r>
            <a:r>
              <a:rPr lang="en-US" sz="1200" u="sng" kern="1200" dirty="0">
                <a:solidFill>
                  <a:schemeClr val="tx1"/>
                </a:solidFill>
                <a:effectLst/>
                <a:latin typeface="+mn-lt"/>
                <a:ea typeface="+mn-ea"/>
                <a:cs typeface="+mn-cs"/>
                <a:hlinkClick r:id="rId5"/>
              </a:rPr>
              <a:t>Bliss, T., Hilton, J., Wiley, D., Thanos, K. (2013).</a:t>
            </a:r>
            <a:r>
              <a:rPr lang="en-US" sz="1200" kern="1200" dirty="0">
                <a:solidFill>
                  <a:schemeClr val="tx1"/>
                </a:solidFill>
                <a:effectLst/>
                <a:latin typeface="+mn-lt"/>
                <a:ea typeface="+mn-ea"/>
                <a:cs typeface="+mn-cs"/>
              </a:rPr>
              <a:t> The cost and quality of open textbooks: Perceptions of community college faculty and students. </a:t>
            </a:r>
            <a:r>
              <a:rPr lang="en-US" sz="1200" i="1" kern="1200" dirty="0">
                <a:solidFill>
                  <a:schemeClr val="tx1"/>
                </a:solidFill>
                <a:effectLst/>
                <a:latin typeface="+mn-lt"/>
                <a:ea typeface="+mn-ea"/>
                <a:cs typeface="+mn-cs"/>
              </a:rPr>
              <a:t>First Monday</a:t>
            </a:r>
            <a:r>
              <a:rPr lang="en-US" sz="1200" kern="1200" dirty="0">
                <a:solidFill>
                  <a:schemeClr val="tx1"/>
                </a:solidFill>
                <a:effectLst/>
                <a:latin typeface="+mn-lt"/>
                <a:ea typeface="+mn-ea"/>
                <a:cs typeface="+mn-cs"/>
              </a:rPr>
              <a:t>, 18:1. </a:t>
            </a:r>
            <a:r>
              <a:rPr lang="en-US" sz="1200" u="sng" kern="1200" dirty="0">
                <a:solidFill>
                  <a:schemeClr val="tx1"/>
                </a:solidFill>
                <a:effectLst/>
                <a:latin typeface="+mn-lt"/>
                <a:ea typeface="+mn-ea"/>
                <a:cs typeface="+mn-cs"/>
                <a:hlinkClick r:id="rId6"/>
              </a:rPr>
              <a:t>Feldstein, A., Martin, M., Hudson, A., Warren, K., Hilton, J., &amp; Wiley, D. (2012)</a:t>
            </a:r>
            <a:r>
              <a:rPr lang="en-US" sz="1200" kern="1200" dirty="0">
                <a:solidFill>
                  <a:schemeClr val="tx1"/>
                </a:solidFill>
                <a:effectLst/>
                <a:latin typeface="+mn-lt"/>
                <a:ea typeface="+mn-ea"/>
                <a:cs typeface="+mn-cs"/>
              </a:rPr>
              <a:t>. Open textbooks and increased student access and outcomes. </a:t>
            </a:r>
            <a:r>
              <a:rPr lang="en-US" sz="1200" i="1" kern="1200" dirty="0">
                <a:solidFill>
                  <a:schemeClr val="tx1"/>
                </a:solidFill>
                <a:effectLst/>
                <a:latin typeface="+mn-lt"/>
                <a:ea typeface="+mn-ea"/>
                <a:cs typeface="+mn-cs"/>
              </a:rPr>
              <a:t>European Journal of Open, Distance and E-Learning</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6"/>
              </a:rPr>
              <a:t>http://www.eurodl.org/index.php?p=archives&amp;year=2012&amp;halfyear=2&amp;article=533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Gil, P., Candelas, F., Jara, C., Garcia, G., Torres, F (2013)</a:t>
            </a:r>
            <a:r>
              <a:rPr lang="en-US" sz="1200" kern="1200" dirty="0">
                <a:solidFill>
                  <a:schemeClr val="tx1"/>
                </a:solidFill>
                <a:effectLst/>
                <a:latin typeface="+mn-lt"/>
                <a:ea typeface="+mn-ea"/>
                <a:cs typeface="+mn-cs"/>
              </a:rPr>
              <a:t>. Web-based OERs in Computer Networks. </a:t>
            </a:r>
            <a:r>
              <a:rPr lang="en-US" sz="1200" i="1" kern="1200" dirty="0">
                <a:solidFill>
                  <a:schemeClr val="tx1"/>
                </a:solidFill>
                <a:effectLst/>
                <a:latin typeface="+mn-lt"/>
                <a:ea typeface="+mn-ea"/>
                <a:cs typeface="+mn-cs"/>
              </a:rPr>
              <a:t>International Journal of Engineering Education</a:t>
            </a:r>
            <a:r>
              <a:rPr lang="en-US" sz="1200" kern="1200" dirty="0">
                <a:solidFill>
                  <a:schemeClr val="tx1"/>
                </a:solidFill>
                <a:effectLst/>
                <a:latin typeface="+mn-lt"/>
                <a:ea typeface="+mn-ea"/>
                <a:cs typeface="+mn-cs"/>
              </a:rPr>
              <a:t>, 29(6), 1537-1550. (OA </a:t>
            </a:r>
            <a:r>
              <a:rPr lang="en-US" sz="1200" u="sng" kern="1200" dirty="0">
                <a:solidFill>
                  <a:schemeClr val="tx1"/>
                </a:solidFill>
                <a:effectLst/>
                <a:latin typeface="+mn-lt"/>
                <a:ea typeface="+mn-ea"/>
                <a:cs typeface="+mn-cs"/>
                <a:hlinkClick r:id="rId8"/>
              </a:rPr>
              <a:t>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Hilton, J., Gaudet, D., Clark, P., Robinson, J., &amp; Wiley, D. (2013).</a:t>
            </a:r>
            <a:r>
              <a:rPr lang="en-US" sz="1200" kern="1200" dirty="0">
                <a:solidFill>
                  <a:schemeClr val="tx1"/>
                </a:solidFill>
                <a:effectLst/>
                <a:latin typeface="+mn-lt"/>
                <a:ea typeface="+mn-ea"/>
                <a:cs typeface="+mn-cs"/>
              </a:rPr>
              <a:t> The adoption of open educational resources by one community college math department. </a:t>
            </a:r>
            <a:r>
              <a:rPr lang="en-US" sz="1200" i="1" kern="1200" dirty="0">
                <a:solidFill>
                  <a:schemeClr val="tx1"/>
                </a:solidFill>
                <a:effectLst/>
                <a:latin typeface="+mn-lt"/>
                <a:ea typeface="+mn-ea"/>
                <a:cs typeface="+mn-cs"/>
              </a:rPr>
              <a:t>The International Review of Research in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(4), 37–50. </a:t>
            </a:r>
            <a:r>
              <a:rPr lang="en-US" sz="1200" u="sng" kern="1200" dirty="0">
                <a:solidFill>
                  <a:schemeClr val="tx1"/>
                </a:solidFill>
                <a:effectLst/>
                <a:latin typeface="+mn-lt"/>
                <a:ea typeface="+mn-ea"/>
                <a:cs typeface="+mn-cs"/>
                <a:hlinkClick r:id="rId10"/>
              </a:rPr>
              <a:t>Lindshield, B., &amp; Adhikari, K. (2013)</a:t>
            </a:r>
            <a:r>
              <a:rPr lang="en-US" sz="1200" kern="1200" dirty="0">
                <a:solidFill>
                  <a:schemeClr val="tx1"/>
                </a:solidFill>
                <a:effectLst/>
                <a:latin typeface="+mn-lt"/>
                <a:ea typeface="+mn-ea"/>
                <a:cs typeface="+mn-cs"/>
              </a:rPr>
              <a:t>. Online and campus college students like using an open educational resource instead of a traditional textbook. </a:t>
            </a:r>
            <a:r>
              <a:rPr lang="en-US" sz="1200" i="1" kern="1200" dirty="0">
                <a:solidFill>
                  <a:schemeClr val="tx1"/>
                </a:solidFill>
                <a:effectLst/>
                <a:latin typeface="+mn-lt"/>
                <a:ea typeface="+mn-ea"/>
                <a:cs typeface="+mn-cs"/>
              </a:rPr>
              <a:t>Journal of Online Learning &amp; Teaching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(1), 1–7. </a:t>
            </a:r>
            <a:r>
              <a:rPr lang="en-US" sz="1200" u="sng" kern="1200" dirty="0">
                <a:solidFill>
                  <a:schemeClr val="tx1"/>
                </a:solidFill>
                <a:effectLst/>
                <a:latin typeface="+mn-lt"/>
                <a:ea typeface="+mn-ea"/>
                <a:cs typeface="+mn-cs"/>
                <a:hlinkClick r:id="rId11"/>
              </a:rPr>
              <a:t>Petrides, L., Jimes, C., Middleton‐Detzner, C., Walling, J., &amp; Weiss, S. (2011)</a:t>
            </a:r>
            <a:r>
              <a:rPr lang="en-US" sz="1200" kern="1200" dirty="0">
                <a:solidFill>
                  <a:schemeClr val="tx1"/>
                </a:solidFill>
                <a:effectLst/>
                <a:latin typeface="+mn-lt"/>
                <a:ea typeface="+mn-ea"/>
                <a:cs typeface="+mn-cs"/>
              </a:rPr>
              <a:t>. Open textbook adoption and use: Implications for teachers and learners. </a:t>
            </a:r>
            <a:r>
              <a:rPr lang="en-US" sz="1200" i="1" kern="1200" dirty="0">
                <a:solidFill>
                  <a:schemeClr val="tx1"/>
                </a:solidFill>
                <a:effectLst/>
                <a:latin typeface="+mn-lt"/>
                <a:ea typeface="+mn-ea"/>
                <a:cs typeface="+mn-cs"/>
              </a:rPr>
              <a:t>Open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(1), 39-49, </a:t>
            </a:r>
            <a:r>
              <a:rPr lang="en-US" sz="1200" u="sng" kern="1200" dirty="0">
                <a:solidFill>
                  <a:schemeClr val="tx1"/>
                </a:solidFill>
                <a:effectLst/>
                <a:latin typeface="+mn-lt"/>
                <a:ea typeface="+mn-ea"/>
                <a:cs typeface="+mn-cs"/>
                <a:hlinkClick r:id="rId12"/>
              </a:rPr>
              <a:t>Pitt, R., Ebrahimi, N., McAndrew, P., &amp; Coughlan, T.</a:t>
            </a:r>
            <a:r>
              <a:rPr lang="en-US" sz="1200" kern="1200" dirty="0">
                <a:solidFill>
                  <a:schemeClr val="tx1"/>
                </a:solidFill>
                <a:effectLst/>
                <a:latin typeface="+mn-lt"/>
                <a:ea typeface="+mn-ea"/>
                <a:cs typeface="+mn-cs"/>
              </a:rPr>
              <a:t> (2013). Assessing OER impact across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and learners: experiences from the Bridge to Success project. Journal of Interactive Media in Education, 2013(3).</a:t>
            </a:r>
            <a:endParaRPr lang="en-US" dirty="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16</a:t>
            </a:fld>
            <a:endParaRPr lang="en-US"/>
          </a:p>
        </p:txBody>
      </p:sp>
    </p:spTree>
    <p:extLst>
      <p:ext uri="{BB962C8B-B14F-4D97-AF65-F5344CB8AC3E}">
        <p14:creationId xmlns:p14="http://schemas.microsoft.com/office/powerpoint/2010/main" val="2089170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student and teacher perceptions of OER, 2,366 students and 2,144 faculty members were surveyed across the nine peer-reviewed studies. Approximately 50% said that the OER resources were as good as traditional resources, 35% said the OER were superior and 15% said they were inferior.</a:t>
            </a:r>
          </a:p>
          <a:p>
            <a:r>
              <a:rPr lang="en-US" sz="1200" u="sng" kern="1200" dirty="0">
                <a:solidFill>
                  <a:schemeClr val="tx1"/>
                </a:solidFill>
                <a:effectLst/>
                <a:latin typeface="+mn-lt"/>
                <a:ea typeface="+mn-ea"/>
                <a:cs typeface="+mn-cs"/>
                <a:hlinkClick r:id="rId3"/>
              </a:rPr>
              <a:t>Allen, I., Seaman, J. (2014)</a:t>
            </a:r>
            <a:r>
              <a:rPr lang="en-US" sz="1200" kern="1200" dirty="0">
                <a:solidFill>
                  <a:schemeClr val="tx1"/>
                </a:solidFill>
                <a:effectLst/>
                <a:latin typeface="+mn-lt"/>
                <a:ea typeface="+mn-ea"/>
                <a:cs typeface="+mn-cs"/>
              </a:rPr>
              <a:t>. Opening the Curriculum: Open Educational Resources in U.S. Higher Education, 2014. </a:t>
            </a:r>
            <a:r>
              <a:rPr lang="en-US" sz="1200" u="sng" kern="1200" dirty="0">
                <a:solidFill>
                  <a:schemeClr val="tx1"/>
                </a:solidFill>
                <a:effectLst/>
                <a:latin typeface="+mn-lt"/>
                <a:ea typeface="+mn-ea"/>
                <a:cs typeface="+mn-cs"/>
                <a:hlinkClick r:id="rId4"/>
              </a:rPr>
              <a:t>Bliss, T., Robinson, T. J., Hilton, J., &amp; Wiley, D. (2013)</a:t>
            </a:r>
            <a:r>
              <a:rPr lang="en-US" sz="1200" kern="1200" dirty="0">
                <a:solidFill>
                  <a:schemeClr val="tx1"/>
                </a:solidFill>
                <a:effectLst/>
                <a:latin typeface="+mn-lt"/>
                <a:ea typeface="+mn-ea"/>
                <a:cs typeface="+mn-cs"/>
              </a:rPr>
              <a:t>. An OER COUP: College teacher and student perceptions of Open Educational Resources. </a:t>
            </a:r>
            <a:r>
              <a:rPr lang="en-US" sz="1200" i="1" kern="1200" dirty="0">
                <a:solidFill>
                  <a:schemeClr val="tx1"/>
                </a:solidFill>
                <a:effectLst/>
                <a:latin typeface="+mn-lt"/>
                <a:ea typeface="+mn-ea"/>
                <a:cs typeface="+mn-cs"/>
              </a:rPr>
              <a:t>Journal of Interactive Media in Education</a:t>
            </a:r>
            <a:r>
              <a:rPr lang="en-US" sz="1200" kern="1200" dirty="0">
                <a:solidFill>
                  <a:schemeClr val="tx1"/>
                </a:solidFill>
                <a:effectLst/>
                <a:latin typeface="+mn-lt"/>
                <a:ea typeface="+mn-ea"/>
                <a:cs typeface="+mn-cs"/>
              </a:rPr>
              <a:t>, 1–25. </a:t>
            </a:r>
            <a:r>
              <a:rPr lang="en-US" sz="1200" u="sng" kern="1200" dirty="0">
                <a:solidFill>
                  <a:schemeClr val="tx1"/>
                </a:solidFill>
                <a:effectLst/>
                <a:latin typeface="+mn-lt"/>
                <a:ea typeface="+mn-ea"/>
                <a:cs typeface="+mn-cs"/>
                <a:hlinkClick r:id="rId5"/>
              </a:rPr>
              <a:t>Bliss, T., Hilton, J., Wiley, D., Thanos, K. (2013).</a:t>
            </a:r>
            <a:r>
              <a:rPr lang="en-US" sz="1200" kern="1200" dirty="0">
                <a:solidFill>
                  <a:schemeClr val="tx1"/>
                </a:solidFill>
                <a:effectLst/>
                <a:latin typeface="+mn-lt"/>
                <a:ea typeface="+mn-ea"/>
                <a:cs typeface="+mn-cs"/>
              </a:rPr>
              <a:t> The cost and quality of open textbooks: Perceptions of community college faculty and students. </a:t>
            </a:r>
            <a:r>
              <a:rPr lang="en-US" sz="1200" i="1" kern="1200" dirty="0">
                <a:solidFill>
                  <a:schemeClr val="tx1"/>
                </a:solidFill>
                <a:effectLst/>
                <a:latin typeface="+mn-lt"/>
                <a:ea typeface="+mn-ea"/>
                <a:cs typeface="+mn-cs"/>
              </a:rPr>
              <a:t>First Monday</a:t>
            </a:r>
            <a:r>
              <a:rPr lang="en-US" sz="1200" kern="1200" dirty="0">
                <a:solidFill>
                  <a:schemeClr val="tx1"/>
                </a:solidFill>
                <a:effectLst/>
                <a:latin typeface="+mn-lt"/>
                <a:ea typeface="+mn-ea"/>
                <a:cs typeface="+mn-cs"/>
              </a:rPr>
              <a:t>, 18:1. </a:t>
            </a:r>
            <a:r>
              <a:rPr lang="en-US" sz="1200" u="sng" kern="1200" dirty="0">
                <a:solidFill>
                  <a:schemeClr val="tx1"/>
                </a:solidFill>
                <a:effectLst/>
                <a:latin typeface="+mn-lt"/>
                <a:ea typeface="+mn-ea"/>
                <a:cs typeface="+mn-cs"/>
                <a:hlinkClick r:id="rId6"/>
              </a:rPr>
              <a:t>Feldstein, A., Martin, M., Hudson, A., Warren, K., Hilton, J., &amp; Wiley, D. (2012)</a:t>
            </a:r>
            <a:r>
              <a:rPr lang="en-US" sz="1200" kern="1200" dirty="0">
                <a:solidFill>
                  <a:schemeClr val="tx1"/>
                </a:solidFill>
                <a:effectLst/>
                <a:latin typeface="+mn-lt"/>
                <a:ea typeface="+mn-ea"/>
                <a:cs typeface="+mn-cs"/>
              </a:rPr>
              <a:t>. Open textbooks and increased student access and outcomes. </a:t>
            </a:r>
            <a:r>
              <a:rPr lang="en-US" sz="1200" i="1" kern="1200" dirty="0">
                <a:solidFill>
                  <a:schemeClr val="tx1"/>
                </a:solidFill>
                <a:effectLst/>
                <a:latin typeface="+mn-lt"/>
                <a:ea typeface="+mn-ea"/>
                <a:cs typeface="+mn-cs"/>
              </a:rPr>
              <a:t>European Journal of Open, Distance and E-Learning</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6"/>
              </a:rPr>
              <a:t>http://www.eurodl.org/index.php?p=archives&amp;year=2012&amp;halfyear=2&amp;article=533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Gil, P., Candelas, F., Jara, C., Garcia, G., Torres, F (2013)</a:t>
            </a:r>
            <a:r>
              <a:rPr lang="en-US" sz="1200" kern="1200" dirty="0">
                <a:solidFill>
                  <a:schemeClr val="tx1"/>
                </a:solidFill>
                <a:effectLst/>
                <a:latin typeface="+mn-lt"/>
                <a:ea typeface="+mn-ea"/>
                <a:cs typeface="+mn-cs"/>
              </a:rPr>
              <a:t>. Web-based OERs in Computer Networks. </a:t>
            </a:r>
            <a:r>
              <a:rPr lang="en-US" sz="1200" i="1" kern="1200" dirty="0">
                <a:solidFill>
                  <a:schemeClr val="tx1"/>
                </a:solidFill>
                <a:effectLst/>
                <a:latin typeface="+mn-lt"/>
                <a:ea typeface="+mn-ea"/>
                <a:cs typeface="+mn-cs"/>
              </a:rPr>
              <a:t>International Journal of Engineering Education</a:t>
            </a:r>
            <a:r>
              <a:rPr lang="en-US" sz="1200" kern="1200" dirty="0">
                <a:solidFill>
                  <a:schemeClr val="tx1"/>
                </a:solidFill>
                <a:effectLst/>
                <a:latin typeface="+mn-lt"/>
                <a:ea typeface="+mn-ea"/>
                <a:cs typeface="+mn-cs"/>
              </a:rPr>
              <a:t>, 29(6), 1537-1550. (OA </a:t>
            </a:r>
            <a:r>
              <a:rPr lang="en-US" sz="1200" u="sng" kern="1200" dirty="0">
                <a:solidFill>
                  <a:schemeClr val="tx1"/>
                </a:solidFill>
                <a:effectLst/>
                <a:latin typeface="+mn-lt"/>
                <a:ea typeface="+mn-ea"/>
                <a:cs typeface="+mn-cs"/>
                <a:hlinkClick r:id="rId8"/>
              </a:rPr>
              <a:t>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Hilton, J., Gaudet, D., Clark, P., Robinson, J., &amp; Wiley, D. (2013).</a:t>
            </a:r>
            <a:r>
              <a:rPr lang="en-US" sz="1200" kern="1200" dirty="0">
                <a:solidFill>
                  <a:schemeClr val="tx1"/>
                </a:solidFill>
                <a:effectLst/>
                <a:latin typeface="+mn-lt"/>
                <a:ea typeface="+mn-ea"/>
                <a:cs typeface="+mn-cs"/>
              </a:rPr>
              <a:t> The adoption of open educational resources by one community college math department. </a:t>
            </a:r>
            <a:r>
              <a:rPr lang="en-US" sz="1200" i="1" kern="1200" dirty="0">
                <a:solidFill>
                  <a:schemeClr val="tx1"/>
                </a:solidFill>
                <a:effectLst/>
                <a:latin typeface="+mn-lt"/>
                <a:ea typeface="+mn-ea"/>
                <a:cs typeface="+mn-cs"/>
              </a:rPr>
              <a:t>The International Review of Research in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(4), 37–50. </a:t>
            </a:r>
            <a:r>
              <a:rPr lang="en-US" sz="1200" u="sng" kern="1200" dirty="0">
                <a:solidFill>
                  <a:schemeClr val="tx1"/>
                </a:solidFill>
                <a:effectLst/>
                <a:latin typeface="+mn-lt"/>
                <a:ea typeface="+mn-ea"/>
                <a:cs typeface="+mn-cs"/>
                <a:hlinkClick r:id="rId10"/>
              </a:rPr>
              <a:t>Lindshield, B., &amp; Adhikari, K. (2013)</a:t>
            </a:r>
            <a:r>
              <a:rPr lang="en-US" sz="1200" kern="1200" dirty="0">
                <a:solidFill>
                  <a:schemeClr val="tx1"/>
                </a:solidFill>
                <a:effectLst/>
                <a:latin typeface="+mn-lt"/>
                <a:ea typeface="+mn-ea"/>
                <a:cs typeface="+mn-cs"/>
              </a:rPr>
              <a:t>. Online and campus college students like using an open educational resource instead of a traditional textbook. </a:t>
            </a:r>
            <a:r>
              <a:rPr lang="en-US" sz="1200" i="1" kern="1200" dirty="0">
                <a:solidFill>
                  <a:schemeClr val="tx1"/>
                </a:solidFill>
                <a:effectLst/>
                <a:latin typeface="+mn-lt"/>
                <a:ea typeface="+mn-ea"/>
                <a:cs typeface="+mn-cs"/>
              </a:rPr>
              <a:t>Journal of Online Learning &amp; Teaching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(1), 1–7. </a:t>
            </a:r>
            <a:r>
              <a:rPr lang="en-US" sz="1200" u="sng" kern="1200" dirty="0">
                <a:solidFill>
                  <a:schemeClr val="tx1"/>
                </a:solidFill>
                <a:effectLst/>
                <a:latin typeface="+mn-lt"/>
                <a:ea typeface="+mn-ea"/>
                <a:cs typeface="+mn-cs"/>
                <a:hlinkClick r:id="rId11"/>
              </a:rPr>
              <a:t>Petrides, L., Jimes, C., Middleton‐Detzner, C., Walling, J., &amp; Weiss, S. (2011)</a:t>
            </a:r>
            <a:r>
              <a:rPr lang="en-US" sz="1200" kern="1200" dirty="0">
                <a:solidFill>
                  <a:schemeClr val="tx1"/>
                </a:solidFill>
                <a:effectLst/>
                <a:latin typeface="+mn-lt"/>
                <a:ea typeface="+mn-ea"/>
                <a:cs typeface="+mn-cs"/>
              </a:rPr>
              <a:t>. Open textbook adoption and use: Implications for teachers and learners. </a:t>
            </a:r>
            <a:r>
              <a:rPr lang="en-US" sz="1200" i="1" kern="1200" dirty="0">
                <a:solidFill>
                  <a:schemeClr val="tx1"/>
                </a:solidFill>
                <a:effectLst/>
                <a:latin typeface="+mn-lt"/>
                <a:ea typeface="+mn-ea"/>
                <a:cs typeface="+mn-cs"/>
              </a:rPr>
              <a:t>Open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(1), 39-49, </a:t>
            </a:r>
            <a:r>
              <a:rPr lang="en-US" sz="1200" u="sng" kern="1200" dirty="0">
                <a:solidFill>
                  <a:schemeClr val="tx1"/>
                </a:solidFill>
                <a:effectLst/>
                <a:latin typeface="+mn-lt"/>
                <a:ea typeface="+mn-ea"/>
                <a:cs typeface="+mn-cs"/>
                <a:hlinkClick r:id="rId12"/>
              </a:rPr>
              <a:t>Pitt, R., Ebrahimi, N., McAndrew, P., &amp; Coughlan, T.</a:t>
            </a:r>
            <a:r>
              <a:rPr lang="en-US" sz="1200" kern="1200" dirty="0">
                <a:solidFill>
                  <a:schemeClr val="tx1"/>
                </a:solidFill>
                <a:effectLst/>
                <a:latin typeface="+mn-lt"/>
                <a:ea typeface="+mn-ea"/>
                <a:cs typeface="+mn-cs"/>
              </a:rPr>
              <a:t> (2013). Assessing OER impact across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and learners: experiences from the Bridge to Success project. Journal of Interactive Media in Education, 2013(3).</a:t>
            </a:r>
          </a:p>
          <a:p>
            <a:endParaRPr lang="en-US" sz="1200" kern="1200" dirty="0">
              <a:solidFill>
                <a:schemeClr val="tx1"/>
              </a:solidFill>
              <a:effectLst/>
              <a:latin typeface="+mn-lt"/>
              <a:ea typeface="+mn-ea"/>
              <a:cs typeface="+mn-cs"/>
            </a:endParaRPr>
          </a:p>
          <a:p>
            <a:r>
              <a:rPr lang="en-US" dirty="0"/>
              <a:t>person icon by </a:t>
            </a:r>
            <a:r>
              <a:rPr lang="en-US" dirty="0" err="1"/>
              <a:t>Ferran</a:t>
            </a:r>
            <a:r>
              <a:rPr lang="en-US" dirty="0"/>
              <a:t> Brown from the Noun Project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17</a:t>
            </a:fld>
            <a:endParaRPr lang="en-US"/>
          </a:p>
        </p:txBody>
      </p:sp>
    </p:spTree>
    <p:extLst>
      <p:ext uri="{BB962C8B-B14F-4D97-AF65-F5344CB8AC3E}">
        <p14:creationId xmlns:p14="http://schemas.microsoft.com/office/powerpoint/2010/main" val="942290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student and teacher perceptions of OER, 2,366 students and 2,144 faculty members were surveyed across the nine peer-reviewed studies. Approximately 50% said that the OER resources were as good as traditional resources, 35% said the OER were superior and 15% said they were inferior.</a:t>
            </a:r>
          </a:p>
          <a:p>
            <a:r>
              <a:rPr lang="en-US" sz="1200" u="sng" kern="1200" dirty="0">
                <a:solidFill>
                  <a:schemeClr val="tx1"/>
                </a:solidFill>
                <a:effectLst/>
                <a:latin typeface="+mn-lt"/>
                <a:ea typeface="+mn-ea"/>
                <a:cs typeface="+mn-cs"/>
                <a:hlinkClick r:id="rId3"/>
              </a:rPr>
              <a:t>Allen, I., Seaman, J. (2014)</a:t>
            </a:r>
            <a:r>
              <a:rPr lang="en-US" sz="1200" kern="1200" dirty="0">
                <a:solidFill>
                  <a:schemeClr val="tx1"/>
                </a:solidFill>
                <a:effectLst/>
                <a:latin typeface="+mn-lt"/>
                <a:ea typeface="+mn-ea"/>
                <a:cs typeface="+mn-cs"/>
              </a:rPr>
              <a:t>. Opening the Curriculum: Open Educational Resources in U.S. Higher Education, 2014. </a:t>
            </a:r>
            <a:r>
              <a:rPr lang="en-US" sz="1200" u="sng" kern="1200" dirty="0">
                <a:solidFill>
                  <a:schemeClr val="tx1"/>
                </a:solidFill>
                <a:effectLst/>
                <a:latin typeface="+mn-lt"/>
                <a:ea typeface="+mn-ea"/>
                <a:cs typeface="+mn-cs"/>
                <a:hlinkClick r:id="rId4"/>
              </a:rPr>
              <a:t>Bliss, T., Robinson, T. J., Hilton, J., &amp; Wiley, D. (2013)</a:t>
            </a:r>
            <a:r>
              <a:rPr lang="en-US" sz="1200" kern="1200" dirty="0">
                <a:solidFill>
                  <a:schemeClr val="tx1"/>
                </a:solidFill>
                <a:effectLst/>
                <a:latin typeface="+mn-lt"/>
                <a:ea typeface="+mn-ea"/>
                <a:cs typeface="+mn-cs"/>
              </a:rPr>
              <a:t>. An OER COUP: College teacher and student perceptions of Open Educational Resources. </a:t>
            </a:r>
            <a:r>
              <a:rPr lang="en-US" sz="1200" i="1" kern="1200" dirty="0">
                <a:solidFill>
                  <a:schemeClr val="tx1"/>
                </a:solidFill>
                <a:effectLst/>
                <a:latin typeface="+mn-lt"/>
                <a:ea typeface="+mn-ea"/>
                <a:cs typeface="+mn-cs"/>
              </a:rPr>
              <a:t>Journal of Interactive Media in Education</a:t>
            </a:r>
            <a:r>
              <a:rPr lang="en-US" sz="1200" kern="1200" dirty="0">
                <a:solidFill>
                  <a:schemeClr val="tx1"/>
                </a:solidFill>
                <a:effectLst/>
                <a:latin typeface="+mn-lt"/>
                <a:ea typeface="+mn-ea"/>
                <a:cs typeface="+mn-cs"/>
              </a:rPr>
              <a:t>, 1–25. </a:t>
            </a:r>
            <a:r>
              <a:rPr lang="en-US" sz="1200" u="sng" kern="1200" dirty="0">
                <a:solidFill>
                  <a:schemeClr val="tx1"/>
                </a:solidFill>
                <a:effectLst/>
                <a:latin typeface="+mn-lt"/>
                <a:ea typeface="+mn-ea"/>
                <a:cs typeface="+mn-cs"/>
                <a:hlinkClick r:id="rId5"/>
              </a:rPr>
              <a:t>Bliss, T., Hilton, J., Wiley, D., Thanos, K. (2013).</a:t>
            </a:r>
            <a:r>
              <a:rPr lang="en-US" sz="1200" kern="1200" dirty="0">
                <a:solidFill>
                  <a:schemeClr val="tx1"/>
                </a:solidFill>
                <a:effectLst/>
                <a:latin typeface="+mn-lt"/>
                <a:ea typeface="+mn-ea"/>
                <a:cs typeface="+mn-cs"/>
              </a:rPr>
              <a:t> The cost and quality of open textbooks: Perceptions of community college faculty and students. </a:t>
            </a:r>
            <a:r>
              <a:rPr lang="en-US" sz="1200" i="1" kern="1200" dirty="0">
                <a:solidFill>
                  <a:schemeClr val="tx1"/>
                </a:solidFill>
                <a:effectLst/>
                <a:latin typeface="+mn-lt"/>
                <a:ea typeface="+mn-ea"/>
                <a:cs typeface="+mn-cs"/>
              </a:rPr>
              <a:t>First Monday</a:t>
            </a:r>
            <a:r>
              <a:rPr lang="en-US" sz="1200" kern="1200" dirty="0">
                <a:solidFill>
                  <a:schemeClr val="tx1"/>
                </a:solidFill>
                <a:effectLst/>
                <a:latin typeface="+mn-lt"/>
                <a:ea typeface="+mn-ea"/>
                <a:cs typeface="+mn-cs"/>
              </a:rPr>
              <a:t>, 18:1. </a:t>
            </a:r>
            <a:r>
              <a:rPr lang="en-US" sz="1200" u="sng" kern="1200" dirty="0">
                <a:solidFill>
                  <a:schemeClr val="tx1"/>
                </a:solidFill>
                <a:effectLst/>
                <a:latin typeface="+mn-lt"/>
                <a:ea typeface="+mn-ea"/>
                <a:cs typeface="+mn-cs"/>
                <a:hlinkClick r:id="rId6"/>
              </a:rPr>
              <a:t>Feldstein, A., Martin, M., Hudson, A., Warren, K., Hilton, J., &amp; Wiley, D. (2012)</a:t>
            </a:r>
            <a:r>
              <a:rPr lang="en-US" sz="1200" kern="1200" dirty="0">
                <a:solidFill>
                  <a:schemeClr val="tx1"/>
                </a:solidFill>
                <a:effectLst/>
                <a:latin typeface="+mn-lt"/>
                <a:ea typeface="+mn-ea"/>
                <a:cs typeface="+mn-cs"/>
              </a:rPr>
              <a:t>. Open textbooks and increased student access and outcomes. </a:t>
            </a:r>
            <a:r>
              <a:rPr lang="en-US" sz="1200" i="1" kern="1200" dirty="0">
                <a:solidFill>
                  <a:schemeClr val="tx1"/>
                </a:solidFill>
                <a:effectLst/>
                <a:latin typeface="+mn-lt"/>
                <a:ea typeface="+mn-ea"/>
                <a:cs typeface="+mn-cs"/>
              </a:rPr>
              <a:t>European Journal of Open, Distance and E-Learning</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6"/>
              </a:rPr>
              <a:t>http://www.eurodl.org/index.php?p=archives&amp;year=2012&amp;halfyear=2&amp;article=533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7"/>
              </a:rPr>
              <a:t>Gil, P., Candelas, F., Jara, C., Garcia, G., Torres, F (2013)</a:t>
            </a:r>
            <a:r>
              <a:rPr lang="en-US" sz="1200" kern="1200" dirty="0">
                <a:solidFill>
                  <a:schemeClr val="tx1"/>
                </a:solidFill>
                <a:effectLst/>
                <a:latin typeface="+mn-lt"/>
                <a:ea typeface="+mn-ea"/>
                <a:cs typeface="+mn-cs"/>
              </a:rPr>
              <a:t>. Web-based OERs in Computer Networks. </a:t>
            </a:r>
            <a:r>
              <a:rPr lang="en-US" sz="1200" i="1" kern="1200" dirty="0">
                <a:solidFill>
                  <a:schemeClr val="tx1"/>
                </a:solidFill>
                <a:effectLst/>
                <a:latin typeface="+mn-lt"/>
                <a:ea typeface="+mn-ea"/>
                <a:cs typeface="+mn-cs"/>
              </a:rPr>
              <a:t>International Journal of Engineering Education</a:t>
            </a:r>
            <a:r>
              <a:rPr lang="en-US" sz="1200" kern="1200" dirty="0">
                <a:solidFill>
                  <a:schemeClr val="tx1"/>
                </a:solidFill>
                <a:effectLst/>
                <a:latin typeface="+mn-lt"/>
                <a:ea typeface="+mn-ea"/>
                <a:cs typeface="+mn-cs"/>
              </a:rPr>
              <a:t>, 29(6), 1537-1550. (OA </a:t>
            </a:r>
            <a:r>
              <a:rPr lang="en-US" sz="1200" u="sng" kern="1200" dirty="0">
                <a:solidFill>
                  <a:schemeClr val="tx1"/>
                </a:solidFill>
                <a:effectLst/>
                <a:latin typeface="+mn-lt"/>
                <a:ea typeface="+mn-ea"/>
                <a:cs typeface="+mn-cs"/>
                <a:hlinkClick r:id="rId8"/>
              </a:rPr>
              <a:t>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9"/>
              </a:rPr>
              <a:t>Hilton, J., Gaudet, D., Clark, P., Robinson, J., &amp; Wiley, D. (2013).</a:t>
            </a:r>
            <a:r>
              <a:rPr lang="en-US" sz="1200" kern="1200" dirty="0">
                <a:solidFill>
                  <a:schemeClr val="tx1"/>
                </a:solidFill>
                <a:effectLst/>
                <a:latin typeface="+mn-lt"/>
                <a:ea typeface="+mn-ea"/>
                <a:cs typeface="+mn-cs"/>
              </a:rPr>
              <a:t> The adoption of open educational resources by one community college math department. </a:t>
            </a:r>
            <a:r>
              <a:rPr lang="en-US" sz="1200" i="1" kern="1200" dirty="0">
                <a:solidFill>
                  <a:schemeClr val="tx1"/>
                </a:solidFill>
                <a:effectLst/>
                <a:latin typeface="+mn-lt"/>
                <a:ea typeface="+mn-ea"/>
                <a:cs typeface="+mn-cs"/>
              </a:rPr>
              <a:t>The International Review of Research in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(4), 37–50. </a:t>
            </a:r>
            <a:r>
              <a:rPr lang="en-US" sz="1200" u="sng" kern="1200" dirty="0">
                <a:solidFill>
                  <a:schemeClr val="tx1"/>
                </a:solidFill>
                <a:effectLst/>
                <a:latin typeface="+mn-lt"/>
                <a:ea typeface="+mn-ea"/>
                <a:cs typeface="+mn-cs"/>
                <a:hlinkClick r:id="rId10"/>
              </a:rPr>
              <a:t>Lindshield, B., &amp; Adhikari, K. (2013)</a:t>
            </a:r>
            <a:r>
              <a:rPr lang="en-US" sz="1200" kern="1200" dirty="0">
                <a:solidFill>
                  <a:schemeClr val="tx1"/>
                </a:solidFill>
                <a:effectLst/>
                <a:latin typeface="+mn-lt"/>
                <a:ea typeface="+mn-ea"/>
                <a:cs typeface="+mn-cs"/>
              </a:rPr>
              <a:t>. Online and campus college students like using an open educational resource instead of a traditional textbook. </a:t>
            </a:r>
            <a:r>
              <a:rPr lang="en-US" sz="1200" i="1" kern="1200" dirty="0">
                <a:solidFill>
                  <a:schemeClr val="tx1"/>
                </a:solidFill>
                <a:effectLst/>
                <a:latin typeface="+mn-lt"/>
                <a:ea typeface="+mn-ea"/>
                <a:cs typeface="+mn-cs"/>
              </a:rPr>
              <a:t>Journal of Online Learning &amp; Teaching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(1), 1–7. </a:t>
            </a:r>
            <a:r>
              <a:rPr lang="en-US" sz="1200" u="sng" kern="1200" dirty="0">
                <a:solidFill>
                  <a:schemeClr val="tx1"/>
                </a:solidFill>
                <a:effectLst/>
                <a:latin typeface="+mn-lt"/>
                <a:ea typeface="+mn-ea"/>
                <a:cs typeface="+mn-cs"/>
                <a:hlinkClick r:id="rId11"/>
              </a:rPr>
              <a:t>Petrides, L., Jimes, C., Middleton‐Detzner, C., Walling, J., &amp; Weiss, S. (2011)</a:t>
            </a:r>
            <a:r>
              <a:rPr lang="en-US" sz="1200" kern="1200" dirty="0">
                <a:solidFill>
                  <a:schemeClr val="tx1"/>
                </a:solidFill>
                <a:effectLst/>
                <a:latin typeface="+mn-lt"/>
                <a:ea typeface="+mn-ea"/>
                <a:cs typeface="+mn-cs"/>
              </a:rPr>
              <a:t>. Open textbook adoption and use: Implications for teachers and learners. </a:t>
            </a:r>
            <a:r>
              <a:rPr lang="en-US" sz="1200" i="1" kern="1200" dirty="0">
                <a:solidFill>
                  <a:schemeClr val="tx1"/>
                </a:solidFill>
                <a:effectLst/>
                <a:latin typeface="+mn-lt"/>
                <a:ea typeface="+mn-ea"/>
                <a:cs typeface="+mn-cs"/>
              </a:rPr>
              <a:t>Open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(1), 39-49, </a:t>
            </a:r>
            <a:r>
              <a:rPr lang="en-US" sz="1200" u="sng" kern="1200" dirty="0">
                <a:solidFill>
                  <a:schemeClr val="tx1"/>
                </a:solidFill>
                <a:effectLst/>
                <a:latin typeface="+mn-lt"/>
                <a:ea typeface="+mn-ea"/>
                <a:cs typeface="+mn-cs"/>
                <a:hlinkClick r:id="rId12"/>
              </a:rPr>
              <a:t>Pitt, R., Ebrahimi, N., McAndrew, P., &amp; Coughlan, T.</a:t>
            </a:r>
            <a:r>
              <a:rPr lang="en-US" sz="1200" kern="1200" dirty="0">
                <a:solidFill>
                  <a:schemeClr val="tx1"/>
                </a:solidFill>
                <a:effectLst/>
                <a:latin typeface="+mn-lt"/>
                <a:ea typeface="+mn-ea"/>
                <a:cs typeface="+mn-cs"/>
              </a:rPr>
              <a:t> (2013). Assessing OER impact across </a:t>
            </a:r>
            <a:r>
              <a:rPr lang="en-US" sz="1200" kern="1200" dirty="0" err="1">
                <a:solidFill>
                  <a:schemeClr val="tx1"/>
                </a:solidFill>
                <a:effectLst/>
                <a:latin typeface="+mn-lt"/>
                <a:ea typeface="+mn-ea"/>
                <a:cs typeface="+mn-cs"/>
              </a:rPr>
              <a:t>organisations</a:t>
            </a:r>
            <a:r>
              <a:rPr lang="en-US" sz="1200" kern="1200" dirty="0">
                <a:solidFill>
                  <a:schemeClr val="tx1"/>
                </a:solidFill>
                <a:effectLst/>
                <a:latin typeface="+mn-lt"/>
                <a:ea typeface="+mn-ea"/>
                <a:cs typeface="+mn-cs"/>
              </a:rPr>
              <a:t> and learners: experiences from the Bridge to Success project. Journal of Interactive Media in Education, 2013(3).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18</a:t>
            </a:fld>
            <a:endParaRPr lang="en-US"/>
          </a:p>
        </p:txBody>
      </p:sp>
    </p:spTree>
    <p:extLst>
      <p:ext uri="{BB962C8B-B14F-4D97-AF65-F5344CB8AC3E}">
        <p14:creationId xmlns:p14="http://schemas.microsoft.com/office/powerpoint/2010/main" val="108149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unevoc.unesco.org</a:t>
            </a:r>
            <a:r>
              <a:rPr lang="en-US" dirty="0"/>
              <a:t>/</a:t>
            </a:r>
            <a:r>
              <a:rPr lang="en-US" dirty="0" err="1"/>
              <a:t>go.php?q</a:t>
            </a:r>
            <a:r>
              <a:rPr lang="en-US" dirty="0"/>
              <a:t>=Open%20Educational%20Resources</a:t>
            </a:r>
          </a:p>
        </p:txBody>
      </p:sp>
      <p:sp>
        <p:nvSpPr>
          <p:cNvPr id="4" name="Slide Number Placeholder 3"/>
          <p:cNvSpPr>
            <a:spLocks noGrp="1"/>
          </p:cNvSpPr>
          <p:nvPr>
            <p:ph type="sldNum" sz="quarter" idx="10"/>
          </p:nvPr>
        </p:nvSpPr>
        <p:spPr/>
        <p:txBody>
          <a:bodyPr/>
          <a:lstStyle/>
          <a:p>
            <a:fld id="{4A57C0C6-4413-D241-A59C-09D44B8AE21D}" type="slidenum">
              <a:rPr lang="en-US" smtClean="0"/>
              <a:t>19</a:t>
            </a:fld>
            <a:endParaRPr lang="en-US"/>
          </a:p>
        </p:txBody>
      </p:sp>
    </p:spTree>
    <p:extLst>
      <p:ext uri="{BB962C8B-B14F-4D97-AF65-F5344CB8AC3E}">
        <p14:creationId xmlns:p14="http://schemas.microsoft.com/office/powerpoint/2010/main" val="2666020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endParaRPr lang="en-US" sz="1200" dirty="0">
              <a:solidFill>
                <a:srgbClr val="000000"/>
              </a:solidFill>
            </a:endParaRPr>
          </a:p>
        </p:txBody>
      </p:sp>
      <p:sp>
        <p:nvSpPr>
          <p:cNvPr id="4" name="Slide Number Placeholder 3"/>
          <p:cNvSpPr>
            <a:spLocks noGrp="1"/>
          </p:cNvSpPr>
          <p:nvPr>
            <p:ph type="sldNum" sz="quarter" idx="10"/>
          </p:nvPr>
        </p:nvSpPr>
        <p:spPr/>
        <p:txBody>
          <a:bodyPr/>
          <a:lstStyle/>
          <a:p>
            <a:fld id="{96895114-F413-1248-957C-3618CB2FDF6F}" type="slidenum">
              <a:rPr lang="en-US" smtClean="0"/>
              <a:t>27</a:t>
            </a:fld>
            <a:endParaRPr lang="en-US"/>
          </a:p>
        </p:txBody>
      </p:sp>
    </p:spTree>
    <p:extLst>
      <p:ext uri="{BB962C8B-B14F-4D97-AF65-F5344CB8AC3E}">
        <p14:creationId xmlns:p14="http://schemas.microsoft.com/office/powerpoint/2010/main" val="2250713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unevoc.unesco.org</a:t>
            </a:r>
            <a:r>
              <a:rPr lang="en-US" dirty="0"/>
              <a:t>/</a:t>
            </a:r>
            <a:r>
              <a:rPr lang="en-US" dirty="0" err="1"/>
              <a:t>go.php?q</a:t>
            </a:r>
            <a:r>
              <a:rPr lang="en-US" dirty="0"/>
              <a:t>=Open%20Educational%20Resources</a:t>
            </a:r>
          </a:p>
        </p:txBody>
      </p:sp>
      <p:sp>
        <p:nvSpPr>
          <p:cNvPr id="4" name="Slide Number Placeholder 3"/>
          <p:cNvSpPr>
            <a:spLocks noGrp="1"/>
          </p:cNvSpPr>
          <p:nvPr>
            <p:ph type="sldNum" sz="quarter" idx="10"/>
          </p:nvPr>
        </p:nvSpPr>
        <p:spPr/>
        <p:txBody>
          <a:bodyPr/>
          <a:lstStyle/>
          <a:p>
            <a:fld id="{4A57C0C6-4413-D241-A59C-09D44B8AE21D}" type="slidenum">
              <a:rPr lang="en-US" smtClean="0"/>
              <a:t>3</a:t>
            </a:fld>
            <a:endParaRPr lang="en-US"/>
          </a:p>
        </p:txBody>
      </p:sp>
    </p:spTree>
    <p:extLst>
      <p:ext uri="{BB962C8B-B14F-4D97-AF65-F5344CB8AC3E}">
        <p14:creationId xmlns:p14="http://schemas.microsoft.com/office/powerpoint/2010/main" val="147516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7C0C6-4413-D241-A59C-09D44B8AE21D}" type="slidenum">
              <a:rPr lang="en-US" smtClean="0"/>
              <a:t>4</a:t>
            </a:fld>
            <a:endParaRPr lang="en-US"/>
          </a:p>
        </p:txBody>
      </p:sp>
    </p:spTree>
    <p:extLst>
      <p:ext uri="{BB962C8B-B14F-4D97-AF65-F5344CB8AC3E}">
        <p14:creationId xmlns:p14="http://schemas.microsoft.com/office/powerpoint/2010/main" val="959013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unevoc.unesco.org</a:t>
            </a:r>
            <a:r>
              <a:rPr lang="en-US" dirty="0"/>
              <a:t>/</a:t>
            </a:r>
            <a:r>
              <a:rPr lang="en-US" dirty="0" err="1"/>
              <a:t>go.php?q</a:t>
            </a:r>
            <a:r>
              <a:rPr lang="en-US" dirty="0"/>
              <a:t>=Open%20Educational%20Resources</a:t>
            </a:r>
          </a:p>
        </p:txBody>
      </p:sp>
      <p:sp>
        <p:nvSpPr>
          <p:cNvPr id="4" name="Slide Number Placeholder 3"/>
          <p:cNvSpPr>
            <a:spLocks noGrp="1"/>
          </p:cNvSpPr>
          <p:nvPr>
            <p:ph type="sldNum" sz="quarter" idx="10"/>
          </p:nvPr>
        </p:nvSpPr>
        <p:spPr/>
        <p:txBody>
          <a:bodyPr/>
          <a:lstStyle/>
          <a:p>
            <a:fld id="{4A57C0C6-4413-D241-A59C-09D44B8AE21D}" type="slidenum">
              <a:rPr lang="en-US" smtClean="0"/>
              <a:t>6</a:t>
            </a:fld>
            <a:endParaRPr lang="en-US"/>
          </a:p>
        </p:txBody>
      </p:sp>
    </p:spTree>
    <p:extLst>
      <p:ext uri="{BB962C8B-B14F-4D97-AF65-F5344CB8AC3E}">
        <p14:creationId xmlns:p14="http://schemas.microsoft.com/office/powerpoint/2010/main" val="2193910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unevoc.unesco.org</a:t>
            </a:r>
            <a:r>
              <a:rPr lang="en-US" dirty="0"/>
              <a:t>/</a:t>
            </a:r>
            <a:r>
              <a:rPr lang="en-US" dirty="0" err="1"/>
              <a:t>go.php?q</a:t>
            </a:r>
            <a:r>
              <a:rPr lang="en-US" dirty="0"/>
              <a:t>=Open%20Educational%20Resources</a:t>
            </a:r>
          </a:p>
        </p:txBody>
      </p:sp>
      <p:sp>
        <p:nvSpPr>
          <p:cNvPr id="4" name="Slide Number Placeholder 3"/>
          <p:cNvSpPr>
            <a:spLocks noGrp="1"/>
          </p:cNvSpPr>
          <p:nvPr>
            <p:ph type="sldNum" sz="quarter" idx="10"/>
          </p:nvPr>
        </p:nvSpPr>
        <p:spPr/>
        <p:txBody>
          <a:bodyPr/>
          <a:lstStyle/>
          <a:p>
            <a:fld id="{4A57C0C6-4413-D241-A59C-09D44B8AE21D}" type="slidenum">
              <a:rPr lang="en-US" smtClean="0"/>
              <a:t>7</a:t>
            </a:fld>
            <a:endParaRPr lang="en-US"/>
          </a:p>
        </p:txBody>
      </p:sp>
    </p:spTree>
    <p:extLst>
      <p:ext uri="{BB962C8B-B14F-4D97-AF65-F5344CB8AC3E}">
        <p14:creationId xmlns:p14="http://schemas.microsoft.com/office/powerpoint/2010/main" val="301753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D95E3-A128-3242-ABF6-C3606392AB0B}" type="slidenum">
              <a:rPr lang="en-US" smtClean="0"/>
              <a:t>9</a:t>
            </a:fld>
            <a:endParaRPr lang="en-US"/>
          </a:p>
        </p:txBody>
      </p:sp>
    </p:spTree>
    <p:extLst>
      <p:ext uri="{BB962C8B-B14F-4D97-AF65-F5344CB8AC3E}">
        <p14:creationId xmlns:p14="http://schemas.microsoft.com/office/powerpoint/2010/main" val="2386966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30,013</a:t>
            </a:r>
            <a:r>
              <a:rPr lang="en-US" baseline="0" dirty="0"/>
              <a:t> </a:t>
            </a:r>
            <a:r>
              <a:rPr lang="en-US" baseline="0" dirty="0" err="1"/>
              <a:t>vs</a:t>
            </a:r>
            <a:r>
              <a:rPr lang="en-US" baseline="0" dirty="0"/>
              <a:t> 1175</a:t>
            </a:r>
            <a:endParaRPr lang="en-US" dirty="0"/>
          </a:p>
        </p:txBody>
      </p:sp>
      <p:sp>
        <p:nvSpPr>
          <p:cNvPr id="4" name="Slide Number Placeholder 3"/>
          <p:cNvSpPr>
            <a:spLocks noGrp="1"/>
          </p:cNvSpPr>
          <p:nvPr>
            <p:ph type="sldNum" sz="quarter" idx="10"/>
          </p:nvPr>
        </p:nvSpPr>
        <p:spPr/>
        <p:txBody>
          <a:bodyPr/>
          <a:lstStyle/>
          <a:p>
            <a:fld id="{3B1D95E3-A128-3242-ABF6-C3606392AB0B}" type="slidenum">
              <a:rPr lang="en-US" smtClean="0"/>
              <a:t>10</a:t>
            </a:fld>
            <a:endParaRPr lang="en-US"/>
          </a:p>
        </p:txBody>
      </p:sp>
    </p:spTree>
    <p:extLst>
      <p:ext uri="{BB962C8B-B14F-4D97-AF65-F5344CB8AC3E}">
        <p14:creationId xmlns:p14="http://schemas.microsoft.com/office/powerpoint/2010/main" val="3548629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3333 </a:t>
            </a:r>
            <a:r>
              <a:rPr lang="en-US" dirty="0" err="1"/>
              <a:t>vs</a:t>
            </a:r>
            <a:r>
              <a:rPr lang="en-US" dirty="0"/>
              <a:t> 703</a:t>
            </a:r>
          </a:p>
        </p:txBody>
      </p:sp>
      <p:sp>
        <p:nvSpPr>
          <p:cNvPr id="4" name="Slide Number Placeholder 3"/>
          <p:cNvSpPr>
            <a:spLocks noGrp="1"/>
          </p:cNvSpPr>
          <p:nvPr>
            <p:ph type="sldNum" sz="quarter" idx="10"/>
          </p:nvPr>
        </p:nvSpPr>
        <p:spPr/>
        <p:txBody>
          <a:bodyPr/>
          <a:lstStyle/>
          <a:p>
            <a:fld id="{3B1D95E3-A128-3242-ABF6-C3606392AB0B}" type="slidenum">
              <a:rPr lang="en-US" smtClean="0"/>
              <a:t>11</a:t>
            </a:fld>
            <a:endParaRPr lang="en-US"/>
          </a:p>
        </p:txBody>
      </p:sp>
    </p:spTree>
    <p:extLst>
      <p:ext uri="{BB962C8B-B14F-4D97-AF65-F5344CB8AC3E}">
        <p14:creationId xmlns:p14="http://schemas.microsoft.com/office/powerpoint/2010/main" val="1109787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Across eleven academic studies that attempted to measure results pertaining to student learning (with 48,623 students participated) none showed results in which students who utilized OER performed worse than their peers who used traditional textbooks.</a:t>
            </a:r>
          </a:p>
          <a:p>
            <a:r>
              <a:rPr lang="en-US" sz="1200" u="sng" kern="1200" dirty="0">
                <a:solidFill>
                  <a:schemeClr val="tx1"/>
                </a:solidFill>
                <a:effectLst/>
                <a:latin typeface="+mn-lt"/>
                <a:ea typeface="+mn-ea"/>
                <a:cs typeface="+mn-cs"/>
                <a:hlinkClick r:id="rId3"/>
              </a:rPr>
              <a:t>Allen, G., Guzman-Alvarez, A., </a:t>
            </a:r>
            <a:r>
              <a:rPr lang="en-US" sz="1200" u="sng" kern="1200" dirty="0" err="1">
                <a:solidFill>
                  <a:schemeClr val="tx1"/>
                </a:solidFill>
                <a:effectLst/>
                <a:latin typeface="+mn-lt"/>
                <a:ea typeface="+mn-ea"/>
                <a:cs typeface="+mn-cs"/>
                <a:hlinkClick r:id="rId3"/>
              </a:rPr>
              <a:t>Molinaro</a:t>
            </a:r>
            <a:r>
              <a:rPr lang="en-US" sz="1200" u="sng" kern="1200" dirty="0">
                <a:solidFill>
                  <a:schemeClr val="tx1"/>
                </a:solidFill>
                <a:effectLst/>
                <a:latin typeface="+mn-lt"/>
                <a:ea typeface="+mn-ea"/>
                <a:cs typeface="+mn-cs"/>
                <a:hlinkClick r:id="rId3"/>
              </a:rPr>
              <a:t>, M., Larsen, D. (2015)</a:t>
            </a:r>
            <a:r>
              <a:rPr lang="en-US" sz="1200" kern="1200" dirty="0">
                <a:solidFill>
                  <a:schemeClr val="tx1"/>
                </a:solidFill>
                <a:effectLst/>
                <a:latin typeface="+mn-lt"/>
                <a:ea typeface="+mn-ea"/>
                <a:cs typeface="+mn-cs"/>
              </a:rPr>
              <a:t>. Assessing the Impact and Efficacy of the Open-Access </a:t>
            </a:r>
            <a:r>
              <a:rPr lang="en-US" sz="1200" kern="1200" dirty="0" err="1">
                <a:solidFill>
                  <a:schemeClr val="tx1"/>
                </a:solidFill>
                <a:effectLst/>
                <a:latin typeface="+mn-lt"/>
                <a:ea typeface="+mn-ea"/>
                <a:cs typeface="+mn-cs"/>
              </a:rPr>
              <a:t>ChemWiki</a:t>
            </a:r>
            <a:r>
              <a:rPr lang="en-US" sz="1200" kern="1200" dirty="0">
                <a:solidFill>
                  <a:schemeClr val="tx1"/>
                </a:solidFill>
                <a:effectLst/>
                <a:latin typeface="+mn-lt"/>
                <a:ea typeface="+mn-ea"/>
                <a:cs typeface="+mn-cs"/>
              </a:rPr>
              <a:t> Textbook Project. </a:t>
            </a:r>
            <a:r>
              <a:rPr lang="en-US" sz="1200" kern="1200" dirty="0" err="1">
                <a:solidFill>
                  <a:schemeClr val="tx1"/>
                </a:solidFill>
                <a:effectLst/>
                <a:latin typeface="+mn-lt"/>
                <a:ea typeface="+mn-ea"/>
                <a:cs typeface="+mn-cs"/>
              </a:rPr>
              <a:t>Educause</a:t>
            </a:r>
            <a:r>
              <a:rPr lang="en-US" sz="1200" kern="1200" dirty="0">
                <a:solidFill>
                  <a:schemeClr val="tx1"/>
                </a:solidFill>
                <a:effectLst/>
                <a:latin typeface="+mn-lt"/>
                <a:ea typeface="+mn-ea"/>
                <a:cs typeface="+mn-cs"/>
              </a:rPr>
              <a:t> Learning Initiative Brief, January 2015. See also </a:t>
            </a:r>
            <a:r>
              <a:rPr lang="en-US" sz="1200" u="sng" kern="1200" dirty="0">
                <a:solidFill>
                  <a:schemeClr val="tx1"/>
                </a:solidFill>
                <a:effectLst/>
                <a:latin typeface="+mn-lt"/>
                <a:ea typeface="+mn-ea"/>
                <a:cs typeface="+mn-cs"/>
                <a:hlinkClick r:id="rId4"/>
              </a:rPr>
              <a:t>this newsletter</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5"/>
              </a:rPr>
              <a:t>Bowen, W. G., </a:t>
            </a:r>
            <a:r>
              <a:rPr lang="en-US" sz="1200" u="sng" kern="1200" dirty="0" err="1">
                <a:solidFill>
                  <a:schemeClr val="tx1"/>
                </a:solidFill>
                <a:effectLst/>
                <a:latin typeface="+mn-lt"/>
                <a:ea typeface="+mn-ea"/>
                <a:cs typeface="+mn-cs"/>
                <a:hlinkClick r:id="rId5"/>
              </a:rPr>
              <a:t>Chingos</a:t>
            </a:r>
            <a:r>
              <a:rPr lang="en-US" sz="1200" u="sng" kern="1200" dirty="0">
                <a:solidFill>
                  <a:schemeClr val="tx1"/>
                </a:solidFill>
                <a:effectLst/>
                <a:latin typeface="+mn-lt"/>
                <a:ea typeface="+mn-ea"/>
                <a:cs typeface="+mn-cs"/>
                <a:hlinkClick r:id="rId5"/>
              </a:rPr>
              <a:t>, M. M., Lack, K. A., &amp; </a:t>
            </a:r>
            <a:r>
              <a:rPr lang="en-US" sz="1200" u="sng" kern="1200" dirty="0" err="1">
                <a:solidFill>
                  <a:schemeClr val="tx1"/>
                </a:solidFill>
                <a:effectLst/>
                <a:latin typeface="+mn-lt"/>
                <a:ea typeface="+mn-ea"/>
                <a:cs typeface="+mn-cs"/>
                <a:hlinkClick r:id="rId5"/>
              </a:rPr>
              <a:t>Nygren</a:t>
            </a:r>
            <a:r>
              <a:rPr lang="en-US" sz="1200" u="sng" kern="1200" dirty="0">
                <a:solidFill>
                  <a:schemeClr val="tx1"/>
                </a:solidFill>
                <a:effectLst/>
                <a:latin typeface="+mn-lt"/>
                <a:ea typeface="+mn-ea"/>
                <a:cs typeface="+mn-cs"/>
                <a:hlinkClick r:id="rId5"/>
              </a:rPr>
              <a:t>, T. I. (2012)</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Interactive Learning Online at Public Universities: Evidence from Randomized Trials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Ithaka</a:t>
            </a:r>
            <a:r>
              <a:rPr lang="en-US" sz="1200" kern="1200" dirty="0">
                <a:solidFill>
                  <a:schemeClr val="tx1"/>
                </a:solidFill>
                <a:effectLst/>
                <a:latin typeface="+mn-lt"/>
                <a:ea typeface="+mn-ea"/>
                <a:cs typeface="+mn-cs"/>
              </a:rPr>
              <a:t> S+R. </a:t>
            </a:r>
            <a:r>
              <a:rPr lang="en-US" sz="1200" u="sng" kern="1200" dirty="0">
                <a:solidFill>
                  <a:schemeClr val="tx1"/>
                </a:solidFill>
                <a:effectLst/>
                <a:latin typeface="+mn-lt"/>
                <a:ea typeface="+mn-ea"/>
                <a:cs typeface="+mn-cs"/>
                <a:hlinkClick r:id="rId6"/>
              </a:rPr>
              <a:t>Bowen, W. G., </a:t>
            </a:r>
            <a:r>
              <a:rPr lang="en-US" sz="1200" u="sng" kern="1200" dirty="0" err="1">
                <a:solidFill>
                  <a:schemeClr val="tx1"/>
                </a:solidFill>
                <a:effectLst/>
                <a:latin typeface="+mn-lt"/>
                <a:ea typeface="+mn-ea"/>
                <a:cs typeface="+mn-cs"/>
                <a:hlinkClick r:id="rId6"/>
              </a:rPr>
              <a:t>Chingos</a:t>
            </a:r>
            <a:r>
              <a:rPr lang="en-US" sz="1200" u="sng" kern="1200" dirty="0">
                <a:solidFill>
                  <a:schemeClr val="tx1"/>
                </a:solidFill>
                <a:effectLst/>
                <a:latin typeface="+mn-lt"/>
                <a:ea typeface="+mn-ea"/>
                <a:cs typeface="+mn-cs"/>
                <a:hlinkClick r:id="rId6"/>
              </a:rPr>
              <a:t>, M. M., Lack, K. A., &amp; </a:t>
            </a:r>
            <a:r>
              <a:rPr lang="en-US" sz="1200" u="sng" kern="1200" dirty="0" err="1">
                <a:solidFill>
                  <a:schemeClr val="tx1"/>
                </a:solidFill>
                <a:effectLst/>
                <a:latin typeface="+mn-lt"/>
                <a:ea typeface="+mn-ea"/>
                <a:cs typeface="+mn-cs"/>
                <a:hlinkClick r:id="rId6"/>
              </a:rPr>
              <a:t>Nygren</a:t>
            </a:r>
            <a:r>
              <a:rPr lang="en-US" sz="1200" u="sng" kern="1200" dirty="0">
                <a:solidFill>
                  <a:schemeClr val="tx1"/>
                </a:solidFill>
                <a:effectLst/>
                <a:latin typeface="+mn-lt"/>
                <a:ea typeface="+mn-ea"/>
                <a:cs typeface="+mn-cs"/>
                <a:hlinkClick r:id="rId6"/>
              </a:rPr>
              <a:t>, T. I. (2014)</a:t>
            </a:r>
            <a:r>
              <a:rPr lang="en-US" sz="1200" kern="1200" dirty="0">
                <a:solidFill>
                  <a:schemeClr val="tx1"/>
                </a:solidFill>
                <a:effectLst/>
                <a:latin typeface="+mn-lt"/>
                <a:ea typeface="+mn-ea"/>
                <a:cs typeface="+mn-cs"/>
              </a:rPr>
              <a:t>. Interactive Learning Online at Public Universities: Evidence from a Six‐Campus Randomized Trial. </a:t>
            </a:r>
            <a:r>
              <a:rPr lang="en-US" sz="1200" i="1" kern="1200" dirty="0">
                <a:solidFill>
                  <a:schemeClr val="tx1"/>
                </a:solidFill>
                <a:effectLst/>
                <a:latin typeface="+mn-lt"/>
                <a:ea typeface="+mn-ea"/>
                <a:cs typeface="+mn-cs"/>
              </a:rPr>
              <a:t>Journal of Policy Analysis and Management</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(1), 94-111. </a:t>
            </a:r>
            <a:r>
              <a:rPr lang="en-US" sz="1200" u="sng" kern="1200" dirty="0">
                <a:solidFill>
                  <a:schemeClr val="tx1"/>
                </a:solidFill>
                <a:effectLst/>
                <a:latin typeface="+mn-lt"/>
                <a:ea typeface="+mn-ea"/>
                <a:cs typeface="+mn-cs"/>
                <a:hlinkClick r:id="rId7"/>
              </a:rPr>
              <a:t>Feldstein, A., Martin, M., Hudson, A., Warren, K., Hilton, J., &amp; Wiley, D. (2012)</a:t>
            </a:r>
            <a:r>
              <a:rPr lang="en-US" sz="1200" kern="1200" dirty="0">
                <a:solidFill>
                  <a:schemeClr val="tx1"/>
                </a:solidFill>
                <a:effectLst/>
                <a:latin typeface="+mn-lt"/>
                <a:ea typeface="+mn-ea"/>
                <a:cs typeface="+mn-cs"/>
              </a:rPr>
              <a:t>. Open textbooks and increased student access and outcomes. </a:t>
            </a:r>
            <a:r>
              <a:rPr lang="en-US" sz="1200" i="1" kern="1200" dirty="0">
                <a:solidFill>
                  <a:schemeClr val="tx1"/>
                </a:solidFill>
                <a:effectLst/>
                <a:latin typeface="+mn-lt"/>
                <a:ea typeface="+mn-ea"/>
                <a:cs typeface="+mn-cs"/>
              </a:rPr>
              <a:t>European Journal of Open, Distance and E-Learning</a:t>
            </a:r>
            <a:r>
              <a:rPr lang="en-US" sz="1200" kern="1200" dirty="0">
                <a:solidFill>
                  <a:schemeClr val="tx1"/>
                </a:solidFill>
                <a:effectLst/>
                <a:latin typeface="+mn-lt"/>
                <a:ea typeface="+mn-ea"/>
                <a:cs typeface="+mn-cs"/>
              </a:rPr>
              <a:t>. Retrieved from </a:t>
            </a:r>
            <a:r>
              <a:rPr lang="en-US" sz="1200" u="sng" kern="1200" dirty="0">
                <a:solidFill>
                  <a:schemeClr val="tx1"/>
                </a:solidFill>
                <a:effectLst/>
                <a:latin typeface="+mn-lt"/>
                <a:ea typeface="+mn-ea"/>
                <a:cs typeface="+mn-cs"/>
                <a:hlinkClick r:id="rId7"/>
              </a:rPr>
              <a:t>http://www.eurodl.org/index.php?p=archives&amp;year=2012&amp;halfyear=2&amp;article=533</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8"/>
              </a:rPr>
              <a:t>Gil, P., Candelas, F., </a:t>
            </a:r>
            <a:r>
              <a:rPr lang="en-US" sz="1200" u="sng" kern="1200" dirty="0" err="1">
                <a:solidFill>
                  <a:schemeClr val="tx1"/>
                </a:solidFill>
                <a:effectLst/>
                <a:latin typeface="+mn-lt"/>
                <a:ea typeface="+mn-ea"/>
                <a:cs typeface="+mn-cs"/>
                <a:hlinkClick r:id="rId8"/>
              </a:rPr>
              <a:t>Jara</a:t>
            </a:r>
            <a:r>
              <a:rPr lang="en-US" sz="1200" u="sng" kern="1200" dirty="0">
                <a:solidFill>
                  <a:schemeClr val="tx1"/>
                </a:solidFill>
                <a:effectLst/>
                <a:latin typeface="+mn-lt"/>
                <a:ea typeface="+mn-ea"/>
                <a:cs typeface="+mn-cs"/>
                <a:hlinkClick r:id="rId8"/>
              </a:rPr>
              <a:t>, C., Garcia, G., Torres, F (2013)</a:t>
            </a:r>
            <a:r>
              <a:rPr lang="en-US" sz="1200" kern="1200" dirty="0">
                <a:solidFill>
                  <a:schemeClr val="tx1"/>
                </a:solidFill>
                <a:effectLst/>
                <a:latin typeface="+mn-lt"/>
                <a:ea typeface="+mn-ea"/>
                <a:cs typeface="+mn-cs"/>
              </a:rPr>
              <a:t>. Web-based OERs in Computer Networks. </a:t>
            </a:r>
            <a:r>
              <a:rPr lang="en-US" sz="1200" i="1" kern="1200" dirty="0">
                <a:solidFill>
                  <a:schemeClr val="tx1"/>
                </a:solidFill>
                <a:effectLst/>
                <a:latin typeface="+mn-lt"/>
                <a:ea typeface="+mn-ea"/>
                <a:cs typeface="+mn-cs"/>
              </a:rPr>
              <a:t>International Journal of Engineering Education</a:t>
            </a:r>
            <a:r>
              <a:rPr lang="en-US" sz="1200" kern="1200" dirty="0">
                <a:solidFill>
                  <a:schemeClr val="tx1"/>
                </a:solidFill>
                <a:effectLst/>
                <a:latin typeface="+mn-lt"/>
                <a:ea typeface="+mn-ea"/>
                <a:cs typeface="+mn-cs"/>
              </a:rPr>
              <a:t>, 29(6), 1537-1550. (OA </a:t>
            </a:r>
            <a:r>
              <a:rPr lang="en-US" sz="1200" u="sng" kern="1200" dirty="0">
                <a:solidFill>
                  <a:schemeClr val="tx1"/>
                </a:solidFill>
                <a:effectLst/>
                <a:latin typeface="+mn-lt"/>
                <a:ea typeface="+mn-ea"/>
                <a:cs typeface="+mn-cs"/>
                <a:hlinkClick r:id="rId9"/>
              </a:rPr>
              <a:t>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0"/>
              </a:rPr>
              <a:t>Hilton, J., </a:t>
            </a:r>
            <a:r>
              <a:rPr lang="en-US" sz="1200" u="sng" kern="1200" dirty="0" err="1">
                <a:solidFill>
                  <a:schemeClr val="tx1"/>
                </a:solidFill>
                <a:effectLst/>
                <a:latin typeface="+mn-lt"/>
                <a:ea typeface="+mn-ea"/>
                <a:cs typeface="+mn-cs"/>
                <a:hlinkClick r:id="rId10"/>
              </a:rPr>
              <a:t>Gaudet</a:t>
            </a:r>
            <a:r>
              <a:rPr lang="en-US" sz="1200" u="sng" kern="1200" dirty="0">
                <a:solidFill>
                  <a:schemeClr val="tx1"/>
                </a:solidFill>
                <a:effectLst/>
                <a:latin typeface="+mn-lt"/>
                <a:ea typeface="+mn-ea"/>
                <a:cs typeface="+mn-cs"/>
                <a:hlinkClick r:id="rId10"/>
              </a:rPr>
              <a:t>, D., Clark, P., Robinson, J., &amp; Wiley, D. (2013).</a:t>
            </a:r>
            <a:r>
              <a:rPr lang="en-US" sz="1200" kern="1200" dirty="0">
                <a:solidFill>
                  <a:schemeClr val="tx1"/>
                </a:solidFill>
                <a:effectLst/>
                <a:latin typeface="+mn-lt"/>
                <a:ea typeface="+mn-ea"/>
                <a:cs typeface="+mn-cs"/>
              </a:rPr>
              <a:t> The adoption of open educational resources by one community college math department. </a:t>
            </a:r>
            <a:r>
              <a:rPr lang="en-US" sz="1200" i="1" kern="1200" dirty="0">
                <a:solidFill>
                  <a:schemeClr val="tx1"/>
                </a:solidFill>
                <a:effectLst/>
                <a:latin typeface="+mn-lt"/>
                <a:ea typeface="+mn-ea"/>
                <a:cs typeface="+mn-cs"/>
              </a:rPr>
              <a:t>The International Review of Research in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(4), 37–50. </a:t>
            </a:r>
            <a:r>
              <a:rPr lang="en-US" sz="1200" u="sng" kern="1200" dirty="0">
                <a:solidFill>
                  <a:schemeClr val="tx1"/>
                </a:solidFill>
                <a:effectLst/>
                <a:latin typeface="+mn-lt"/>
                <a:ea typeface="+mn-ea"/>
                <a:cs typeface="+mn-cs"/>
                <a:hlinkClick r:id="rId11"/>
              </a:rPr>
              <a:t>Hilton, J., &amp; Laman, C. (2012)</a:t>
            </a:r>
            <a:r>
              <a:rPr lang="en-US" sz="1200" kern="1200" dirty="0">
                <a:solidFill>
                  <a:schemeClr val="tx1"/>
                </a:solidFill>
                <a:effectLst/>
                <a:latin typeface="+mn-lt"/>
                <a:ea typeface="+mn-ea"/>
                <a:cs typeface="+mn-cs"/>
              </a:rPr>
              <a:t>. One college’s use of an open psychology textbook. </a:t>
            </a:r>
            <a:r>
              <a:rPr lang="en-US" sz="1200" i="1" kern="1200" dirty="0">
                <a:solidFill>
                  <a:schemeClr val="tx1"/>
                </a:solidFill>
                <a:effectLst/>
                <a:latin typeface="+mn-lt"/>
                <a:ea typeface="+mn-ea"/>
                <a:cs typeface="+mn-cs"/>
              </a:rPr>
              <a:t>Open Learning: The Journal of Open and Distance Learning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(3), 201–217. Retrieved from http://www.tandfonline.com/doi/abs/10.1080/02680513.2012.716657. (</a:t>
            </a:r>
            <a:r>
              <a:rPr lang="en-US" sz="1200" u="sng" kern="1200" dirty="0">
                <a:solidFill>
                  <a:schemeClr val="tx1"/>
                </a:solidFill>
                <a:effectLst/>
                <a:latin typeface="+mn-lt"/>
                <a:ea typeface="+mn-ea"/>
                <a:cs typeface="+mn-cs"/>
                <a:hlinkClick r:id="rId12"/>
              </a:rPr>
              <a:t>Open Repository Preprint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13"/>
              </a:rPr>
              <a:t>Lovett, M., Meyer, O., &amp; </a:t>
            </a:r>
            <a:r>
              <a:rPr lang="en-US" sz="1200" u="sng" kern="1200" dirty="0" err="1">
                <a:solidFill>
                  <a:schemeClr val="tx1"/>
                </a:solidFill>
                <a:effectLst/>
                <a:latin typeface="+mn-lt"/>
                <a:ea typeface="+mn-ea"/>
                <a:cs typeface="+mn-cs"/>
                <a:hlinkClick r:id="rId13"/>
              </a:rPr>
              <a:t>Thille</a:t>
            </a:r>
            <a:r>
              <a:rPr lang="en-US" sz="1200" u="sng" kern="1200" dirty="0">
                <a:solidFill>
                  <a:schemeClr val="tx1"/>
                </a:solidFill>
                <a:effectLst/>
                <a:latin typeface="+mn-lt"/>
                <a:ea typeface="+mn-ea"/>
                <a:cs typeface="+mn-cs"/>
                <a:hlinkClick r:id="rId13"/>
              </a:rPr>
              <a:t>, C. (2008)</a:t>
            </a:r>
            <a:r>
              <a:rPr lang="en-US" sz="1200" kern="1200" dirty="0">
                <a:solidFill>
                  <a:schemeClr val="tx1"/>
                </a:solidFill>
                <a:effectLst/>
                <a:latin typeface="+mn-lt"/>
                <a:ea typeface="+mn-ea"/>
                <a:cs typeface="+mn-cs"/>
              </a:rPr>
              <a:t>. The open learning initiative: Measuring the effectiveness of the OLI statistics course in accelerating student learning. </a:t>
            </a:r>
            <a:r>
              <a:rPr lang="en-US" sz="1200" i="1" kern="1200" dirty="0">
                <a:solidFill>
                  <a:schemeClr val="tx1"/>
                </a:solidFill>
                <a:effectLst/>
                <a:latin typeface="+mn-lt"/>
                <a:ea typeface="+mn-ea"/>
                <a:cs typeface="+mn-cs"/>
              </a:rPr>
              <a:t>Journal of Interactive Media in Education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2008 </a:t>
            </a:r>
            <a:r>
              <a:rPr lang="en-US" sz="1200" kern="1200" dirty="0">
                <a:solidFill>
                  <a:schemeClr val="tx1"/>
                </a:solidFill>
                <a:effectLst/>
                <a:latin typeface="+mn-lt"/>
                <a:ea typeface="+mn-ea"/>
                <a:cs typeface="+mn-cs"/>
              </a:rPr>
              <a:t>(1). </a:t>
            </a:r>
            <a:r>
              <a:rPr lang="en-US" sz="1200" u="sng" kern="1200" dirty="0" err="1">
                <a:solidFill>
                  <a:schemeClr val="tx1"/>
                </a:solidFill>
                <a:effectLst/>
                <a:latin typeface="+mn-lt"/>
                <a:ea typeface="+mn-ea"/>
                <a:cs typeface="+mn-cs"/>
                <a:hlinkClick r:id="rId14"/>
              </a:rPr>
              <a:t>Pawlyshyn</a:t>
            </a:r>
            <a:r>
              <a:rPr lang="en-US" sz="1200" u="sng" kern="1200" dirty="0">
                <a:solidFill>
                  <a:schemeClr val="tx1"/>
                </a:solidFill>
                <a:effectLst/>
                <a:latin typeface="+mn-lt"/>
                <a:ea typeface="+mn-ea"/>
                <a:cs typeface="+mn-cs"/>
                <a:hlinkClick r:id="rId14"/>
              </a:rPr>
              <a:t>, </a:t>
            </a:r>
            <a:r>
              <a:rPr lang="en-US" sz="1200" u="sng" kern="1200" dirty="0" err="1">
                <a:solidFill>
                  <a:schemeClr val="tx1"/>
                </a:solidFill>
                <a:effectLst/>
                <a:latin typeface="+mn-lt"/>
                <a:ea typeface="+mn-ea"/>
                <a:cs typeface="+mn-cs"/>
                <a:hlinkClick r:id="rId14"/>
              </a:rPr>
              <a:t>Braddlee</a:t>
            </a:r>
            <a:r>
              <a:rPr lang="en-US" sz="1200" u="sng" kern="1200" dirty="0">
                <a:solidFill>
                  <a:schemeClr val="tx1"/>
                </a:solidFill>
                <a:effectLst/>
                <a:latin typeface="+mn-lt"/>
                <a:ea typeface="+mn-ea"/>
                <a:cs typeface="+mn-cs"/>
                <a:hlinkClick r:id="rId14"/>
              </a:rPr>
              <a:t>, Casper and Miller (2013).</a:t>
            </a:r>
            <a:r>
              <a:rPr lang="en-US" sz="1200" kern="1200" dirty="0">
                <a:solidFill>
                  <a:schemeClr val="tx1"/>
                </a:solidFill>
                <a:effectLst/>
                <a:latin typeface="+mn-lt"/>
                <a:ea typeface="+mn-ea"/>
                <a:cs typeface="+mn-cs"/>
              </a:rPr>
              <a:t> Adopting OER: A Case Study of Cross-Institutional Collaboration and Innovation. </a:t>
            </a:r>
            <a:r>
              <a:rPr lang="en-US" sz="1200" i="1" kern="1200" dirty="0" err="1">
                <a:solidFill>
                  <a:schemeClr val="tx1"/>
                </a:solidFill>
                <a:effectLst/>
                <a:latin typeface="+mn-lt"/>
                <a:ea typeface="+mn-ea"/>
                <a:cs typeface="+mn-cs"/>
              </a:rPr>
              <a:t>Educause</a:t>
            </a:r>
            <a:r>
              <a:rPr lang="en-US" sz="1200" i="1" kern="1200" dirty="0">
                <a:solidFill>
                  <a:schemeClr val="tx1"/>
                </a:solidFill>
                <a:effectLst/>
                <a:latin typeface="+mn-lt"/>
                <a:ea typeface="+mn-ea"/>
                <a:cs typeface="+mn-cs"/>
              </a:rPr>
              <a:t> Review</a:t>
            </a:r>
            <a:r>
              <a:rPr lang="en-US" sz="1200" kern="1200" dirty="0">
                <a:solidFill>
                  <a:schemeClr val="tx1"/>
                </a:solidFill>
                <a:effectLst/>
                <a:latin typeface="+mn-lt"/>
                <a:ea typeface="+mn-ea"/>
                <a:cs typeface="+mn-cs"/>
              </a:rPr>
              <a:t>.  Robinson, T.J. (2015). </a:t>
            </a:r>
            <a:r>
              <a:rPr lang="en-US" sz="1200" i="1" kern="1200" dirty="0">
                <a:solidFill>
                  <a:schemeClr val="tx1"/>
                </a:solidFill>
                <a:effectLst/>
                <a:latin typeface="+mn-lt"/>
                <a:ea typeface="+mn-ea"/>
                <a:cs typeface="+mn-cs"/>
              </a:rPr>
              <a:t>Open Textbooks: The Effects of Open Educational Resource Adoption on Measures of Post-secondary Student Success</a:t>
            </a:r>
            <a:r>
              <a:rPr lang="en-US" sz="1200" kern="1200" dirty="0">
                <a:solidFill>
                  <a:schemeClr val="tx1"/>
                </a:solidFill>
                <a:effectLst/>
                <a:latin typeface="+mn-lt"/>
                <a:ea typeface="+mn-ea"/>
                <a:cs typeface="+mn-cs"/>
              </a:rPr>
              <a:t> (Doctoral dissertation).  </a:t>
            </a:r>
            <a:r>
              <a:rPr lang="en-US" sz="1200" u="sng" kern="1200" dirty="0">
                <a:solidFill>
                  <a:schemeClr val="tx1"/>
                </a:solidFill>
                <a:effectLst/>
                <a:latin typeface="+mn-lt"/>
                <a:ea typeface="+mn-ea"/>
                <a:cs typeface="+mn-cs"/>
                <a:hlinkClick r:id="rId15"/>
              </a:rPr>
              <a:t>Robinson T. J., Fischer, L., Wiley, D. A., &amp; Hilton, J. (2014)</a:t>
            </a:r>
            <a:r>
              <a:rPr lang="en-US" sz="1200" kern="1200" dirty="0">
                <a:solidFill>
                  <a:schemeClr val="tx1"/>
                </a:solidFill>
                <a:effectLst/>
                <a:latin typeface="+mn-lt"/>
                <a:ea typeface="+mn-ea"/>
                <a:cs typeface="+mn-cs"/>
              </a:rPr>
              <a:t>. The impact of open textbooks on secondary science learning outcomes. </a:t>
            </a:r>
            <a:r>
              <a:rPr lang="en-US" sz="1200" i="1" kern="1200" dirty="0">
                <a:solidFill>
                  <a:schemeClr val="tx1"/>
                </a:solidFill>
                <a:effectLst/>
                <a:latin typeface="+mn-lt"/>
                <a:ea typeface="+mn-ea"/>
                <a:cs typeface="+mn-cs"/>
              </a:rPr>
              <a:t>Educational Researcher</a:t>
            </a:r>
            <a:r>
              <a:rPr lang="en-US" sz="1200" kern="1200" dirty="0">
                <a:solidFill>
                  <a:schemeClr val="tx1"/>
                </a:solidFill>
                <a:effectLst/>
                <a:latin typeface="+mn-lt"/>
                <a:ea typeface="+mn-ea"/>
                <a:cs typeface="+mn-cs"/>
              </a:rPr>
              <a:t>, 43(7): 341-351. </a:t>
            </a:r>
            <a:r>
              <a:rPr lang="en-US" sz="1200" u="sng" kern="1200" dirty="0">
                <a:solidFill>
                  <a:schemeClr val="tx1"/>
                </a:solidFill>
                <a:effectLst/>
                <a:latin typeface="+mn-lt"/>
                <a:ea typeface="+mn-ea"/>
                <a:cs typeface="+mn-cs"/>
                <a:hlinkClick r:id="rId16"/>
              </a:rPr>
              <a:t>Wiley, D., Hilton, J. Ellington, S., and Hall, T. (2012)</a:t>
            </a:r>
            <a:r>
              <a:rPr lang="en-US" sz="1200" kern="1200" dirty="0">
                <a:solidFill>
                  <a:schemeClr val="tx1"/>
                </a:solidFill>
                <a:effectLst/>
                <a:latin typeface="+mn-lt"/>
                <a:ea typeface="+mn-ea"/>
                <a:cs typeface="+mn-cs"/>
              </a:rPr>
              <a:t>. “A preliminary examination of the cost savings and learning impacts of using open textbooks in middle and high school science classes.” </a:t>
            </a:r>
            <a:r>
              <a:rPr lang="en-US" sz="1200" i="1" kern="1200" dirty="0">
                <a:solidFill>
                  <a:schemeClr val="tx1"/>
                </a:solidFill>
                <a:effectLst/>
                <a:latin typeface="+mn-lt"/>
                <a:ea typeface="+mn-ea"/>
                <a:cs typeface="+mn-cs"/>
              </a:rPr>
              <a:t>International Review of Research in Open and Distance Learning</a:t>
            </a:r>
            <a:r>
              <a:rPr lang="en-US" sz="1200" kern="1200" dirty="0">
                <a:solidFill>
                  <a:schemeClr val="tx1"/>
                </a:solidFill>
                <a:effectLst/>
                <a:latin typeface="+mn-lt"/>
                <a:ea typeface="+mn-ea"/>
                <a:cs typeface="+mn-cs"/>
              </a:rPr>
              <a:t>. 13 (3), pp. 261-276.</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D17C548-778E-4A7F-A098-E377F54E13E5}" type="slidenum">
              <a:rPr lang="en-US" smtClean="0"/>
              <a:t>12</a:t>
            </a:fld>
            <a:endParaRPr lang="en-US"/>
          </a:p>
        </p:txBody>
      </p:sp>
    </p:spTree>
    <p:extLst>
      <p:ext uri="{BB962C8B-B14F-4D97-AF65-F5344CB8AC3E}">
        <p14:creationId xmlns:p14="http://schemas.microsoft.com/office/powerpoint/2010/main" val="4248607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057ABC-2C59-D741-93A1-C0748591CAA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306559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57ABC-2C59-D741-93A1-C0748591CAA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1011934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57ABC-2C59-D741-93A1-C0748591CAA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1027825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2" name="Shape 12"/>
          <p:cNvSpPr>
            <a:spLocks noGrp="1"/>
          </p:cNvSpPr>
          <p:nvPr>
            <p:ph type="title"/>
          </p:nvPr>
        </p:nvSpPr>
        <p:spPr>
          <a:xfrm>
            <a:off x="762000" y="1976438"/>
            <a:ext cx="7620000" cy="1190625"/>
          </a:xfrm>
          <a:prstGeom prst="rect">
            <a:avLst/>
          </a:prstGeom>
        </p:spPr>
        <p:txBody>
          <a:bodyPr/>
          <a:lstStyle/>
          <a:p>
            <a:pPr lvl="0">
              <a:defRPr sz="1800">
                <a:solidFill>
                  <a:srgbClr val="000000"/>
                </a:solidFill>
                <a:effectLst/>
              </a:defRPr>
            </a:pPr>
            <a:r>
              <a:rPr sz="3800">
                <a:solidFill>
                  <a:srgbClr val="6C6963"/>
                </a:solidFill>
                <a:effectLst>
                  <a:outerShdw blurRad="25400" dist="25400" dir="15900000" rotWithShape="0">
                    <a:srgbClr val="595650">
                      <a:alpha val="33000"/>
                    </a:srgbClr>
                  </a:outerShdw>
                </a:effectLst>
              </a:rPr>
              <a:t>Title Text</a:t>
            </a:r>
          </a:p>
        </p:txBody>
      </p:sp>
    </p:spTree>
    <p:extLst>
      <p:ext uri="{BB962C8B-B14F-4D97-AF65-F5344CB8AC3E}">
        <p14:creationId xmlns:p14="http://schemas.microsoft.com/office/powerpoint/2010/main" val="12929993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057ABC-2C59-D741-93A1-C0748591CAA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3916735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057ABC-2C59-D741-93A1-C0748591CAAB}"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258310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057ABC-2C59-D741-93A1-C0748591CAAB}"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381350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057ABC-2C59-D741-93A1-C0748591CAAB}"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2442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057ABC-2C59-D741-93A1-C0748591CAAB}"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31562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57ABC-2C59-D741-93A1-C0748591CAAB}"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353149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57ABC-2C59-D741-93A1-C0748591CAAB}"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225067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57ABC-2C59-D741-93A1-C0748591CAAB}"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79CE5-2DA5-574C-B8EA-52C258240BAB}" type="slidenum">
              <a:rPr lang="en-US" smtClean="0"/>
              <a:t>‹#›</a:t>
            </a:fld>
            <a:endParaRPr lang="en-US"/>
          </a:p>
        </p:txBody>
      </p:sp>
    </p:spTree>
    <p:extLst>
      <p:ext uri="{BB962C8B-B14F-4D97-AF65-F5344CB8AC3E}">
        <p14:creationId xmlns:p14="http://schemas.microsoft.com/office/powerpoint/2010/main" val="2028011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6057ABC-2C59-D741-93A1-C0748591CAAB}" type="datetimeFigureOut">
              <a:rPr lang="en-US" smtClean="0"/>
              <a:t>10/24/2018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2D79CE5-2DA5-574C-B8EA-52C258240BAB}" type="slidenum">
              <a:rPr lang="en-US" smtClean="0"/>
              <a:t>‹#›</a:t>
            </a:fld>
            <a:endParaRPr lang="en-US"/>
          </a:p>
        </p:txBody>
      </p:sp>
    </p:spTree>
    <p:extLst>
      <p:ext uri="{BB962C8B-B14F-4D97-AF65-F5344CB8AC3E}">
        <p14:creationId xmlns:p14="http://schemas.microsoft.com/office/powerpoint/2010/main" val="322588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chart" Target="../charts/char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xfrm>
            <a:off x="336430" y="239160"/>
            <a:ext cx="8479766" cy="1190625"/>
          </a:xfrm>
          <a:prstGeom prst="rect">
            <a:avLst/>
          </a:prstGeom>
        </p:spPr>
        <p:txBody>
          <a:bodyPr>
            <a:normAutofit fontScale="90000"/>
          </a:bodyPr>
          <a:lstStyle/>
          <a:p>
            <a:r>
              <a:rPr lang="en-US" dirty="0">
                <a:solidFill>
                  <a:schemeClr val="tx2">
                    <a:lumMod val="60000"/>
                    <a:lumOff val="40000"/>
                  </a:schemeClr>
                </a:solidFill>
              </a:rPr>
              <a:t>Open Educational Resources:</a:t>
            </a:r>
            <a:br>
              <a:rPr lang="en-US" dirty="0">
                <a:solidFill>
                  <a:schemeClr val="tx2">
                    <a:lumMod val="60000"/>
                    <a:lumOff val="40000"/>
                  </a:schemeClr>
                </a:solidFill>
              </a:rPr>
            </a:br>
            <a:r>
              <a:rPr lang="en-US" dirty="0">
                <a:solidFill>
                  <a:schemeClr val="tx2">
                    <a:lumMod val="60000"/>
                    <a:lumOff val="40000"/>
                  </a:schemeClr>
                </a:solidFill>
              </a:rPr>
              <a:t>Creating and Synthesizing the Research</a:t>
            </a:r>
          </a:p>
        </p:txBody>
      </p:sp>
      <p:sp>
        <p:nvSpPr>
          <p:cNvPr id="36" name="Shape 36"/>
          <p:cNvSpPr/>
          <p:nvPr/>
        </p:nvSpPr>
        <p:spPr>
          <a:xfrm>
            <a:off x="1777042" y="1876451"/>
            <a:ext cx="5598542" cy="2254463"/>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lvl="0" algn="ctr">
              <a:defRPr sz="1800">
                <a:solidFill>
                  <a:srgbClr val="000000"/>
                </a:solidFill>
              </a:defRPr>
            </a:pPr>
            <a:r>
              <a:rPr lang="en-US" sz="2400" dirty="0">
                <a:solidFill>
                  <a:srgbClr val="000000"/>
                </a:solidFill>
              </a:rPr>
              <a:t>John Hilton III, PhD</a:t>
            </a:r>
          </a:p>
          <a:p>
            <a:pPr lvl="0" algn="ctr">
              <a:defRPr sz="1800">
                <a:solidFill>
                  <a:srgbClr val="000000"/>
                </a:solidFill>
              </a:defRPr>
            </a:pPr>
            <a:r>
              <a:rPr lang="en-US" sz="2400" dirty="0">
                <a:solidFill>
                  <a:srgbClr val="000000"/>
                </a:solidFill>
              </a:rPr>
              <a:t>David Wiley, PhD</a:t>
            </a:r>
            <a:endParaRPr sz="2400" dirty="0">
              <a:solidFill>
                <a:srgbClr val="000000"/>
              </a:solidFill>
            </a:endParaRPr>
          </a:p>
          <a:p>
            <a:pPr lvl="0" algn="ctr">
              <a:defRPr sz="1800">
                <a:solidFill>
                  <a:srgbClr val="000000"/>
                </a:solidFill>
              </a:defRPr>
            </a:pPr>
            <a:r>
              <a:rPr lang="en-US" sz="2400" dirty="0">
                <a:solidFill>
                  <a:srgbClr val="000000"/>
                </a:solidFill>
              </a:rPr>
              <a:t>The Open Education Group </a:t>
            </a:r>
            <a:br>
              <a:rPr lang="en-US" sz="2400" dirty="0">
                <a:solidFill>
                  <a:srgbClr val="000000"/>
                </a:solidFill>
              </a:rPr>
            </a:br>
            <a:r>
              <a:rPr lang="en-US" sz="2400" dirty="0">
                <a:solidFill>
                  <a:srgbClr val="000000"/>
                </a:solidFill>
              </a:rPr>
              <a:t>at Brigham Young University</a:t>
            </a:r>
          </a:p>
          <a:p>
            <a:pPr lvl="0" algn="ctr">
              <a:defRPr sz="1800">
                <a:solidFill>
                  <a:srgbClr val="000000"/>
                </a:solidFill>
              </a:defRPr>
            </a:pPr>
            <a:endParaRPr lang="en-US" sz="2400" dirty="0">
              <a:solidFill>
                <a:srgbClr val="000000"/>
              </a:solidFill>
            </a:endParaRPr>
          </a:p>
          <a:p>
            <a:pPr lvl="0" algn="ctr">
              <a:defRPr sz="1800">
                <a:solidFill>
                  <a:srgbClr val="000000"/>
                </a:solidFill>
              </a:defRPr>
            </a:pPr>
            <a:r>
              <a:rPr lang="en-US" sz="2400" dirty="0">
                <a:solidFill>
                  <a:srgbClr val="000000"/>
                </a:solidFill>
              </a:rPr>
              <a:t>@</a:t>
            </a:r>
            <a:r>
              <a:rPr lang="en-US" sz="2400" dirty="0" err="1">
                <a:solidFill>
                  <a:srgbClr val="000000"/>
                </a:solidFill>
              </a:rPr>
              <a:t>johnhiltoniii</a:t>
            </a:r>
            <a:r>
              <a:rPr lang="en-US" sz="2400" dirty="0">
                <a:solidFill>
                  <a:srgbClr val="000000"/>
                </a:solidFill>
              </a:rPr>
              <a:t> :: @</a:t>
            </a:r>
            <a:r>
              <a:rPr lang="en-US" sz="2400" dirty="0" err="1">
                <a:solidFill>
                  <a:srgbClr val="000000"/>
                </a:solidFill>
              </a:rPr>
              <a:t>opencontent</a:t>
            </a:r>
            <a:endParaRPr lang="en-US" sz="2400" dirty="0">
              <a:solidFill>
                <a:srgbClr val="000000"/>
              </a:solidFill>
            </a:endParaRPr>
          </a:p>
        </p:txBody>
      </p:sp>
      <p:pic>
        <p:nvPicPr>
          <p:cNvPr id="10" name="Picture 9">
            <a:hlinkClick r:id="rId3"/>
          </p:cNvPr>
          <p:cNvPicPr>
            <a:picLocks noChangeAspect="1"/>
          </p:cNvPicPr>
          <p:nvPr/>
        </p:nvPicPr>
        <p:blipFill>
          <a:blip r:embed="rId4"/>
          <a:stretch>
            <a:fillRect/>
          </a:stretch>
        </p:blipFill>
        <p:spPr>
          <a:xfrm>
            <a:off x="3952325" y="4587287"/>
            <a:ext cx="1247975" cy="436637"/>
          </a:xfrm>
          <a:prstGeom prst="rect">
            <a:avLst/>
          </a:prstGeom>
        </p:spPr>
      </p:pic>
    </p:spTree>
    <p:extLst>
      <p:ext uri="{BB962C8B-B14F-4D97-AF65-F5344CB8AC3E}">
        <p14:creationId xmlns:p14="http://schemas.microsoft.com/office/powerpoint/2010/main" val="4906593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516254" y="-61339"/>
            <a:ext cx="6058513" cy="1102519"/>
          </a:xfrm>
        </p:spPr>
        <p:txBody>
          <a:bodyPr>
            <a:normAutofit/>
          </a:bodyPr>
          <a:lstStyle/>
          <a:p>
            <a:r>
              <a:rPr lang="en-US" dirty="0"/>
              <a:t>Traditional © vs </a:t>
            </a:r>
            <a:r>
              <a:rPr lang="en-US" dirty="0">
                <a:solidFill>
                  <a:srgbClr val="558ED5"/>
                </a:solidFill>
              </a:rPr>
              <a:t>OER</a:t>
            </a:r>
          </a:p>
        </p:txBody>
      </p:sp>
      <p:sp>
        <p:nvSpPr>
          <p:cNvPr id="11" name="Trapezoid 10"/>
          <p:cNvSpPr/>
          <p:nvPr/>
        </p:nvSpPr>
        <p:spPr>
          <a:xfrm rot="10800000">
            <a:off x="2671578" y="1340643"/>
            <a:ext cx="3774398" cy="976073"/>
          </a:xfrm>
          <a:prstGeom prst="trapezoid">
            <a:avLst>
              <a:gd name="adj" fmla="val 40738"/>
            </a:avLst>
          </a:prstGeom>
          <a:solidFill>
            <a:srgbClr val="9B5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rapezoid 11"/>
          <p:cNvSpPr/>
          <p:nvPr/>
        </p:nvSpPr>
        <p:spPr>
          <a:xfrm rot="10800000">
            <a:off x="3083109" y="2316714"/>
            <a:ext cx="2963081" cy="976073"/>
          </a:xfrm>
          <a:prstGeom prst="trapezoid">
            <a:avLst>
              <a:gd name="adj" fmla="val 40738"/>
            </a:avLst>
          </a:prstGeom>
          <a:solidFill>
            <a:srgbClr val="34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rapezoid 12"/>
          <p:cNvSpPr/>
          <p:nvPr/>
        </p:nvSpPr>
        <p:spPr>
          <a:xfrm rot="10800000">
            <a:off x="3482898" y="3292781"/>
            <a:ext cx="2163517" cy="976073"/>
          </a:xfrm>
          <a:prstGeom prst="trapezoid">
            <a:avLst>
              <a:gd name="adj" fmla="val 40738"/>
            </a:avLst>
          </a:prstGeom>
          <a:solidFill>
            <a:srgbClr val="2EC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3609522" y="1626029"/>
            <a:ext cx="1898510" cy="415498"/>
          </a:xfrm>
          <a:prstGeom prst="rect">
            <a:avLst/>
          </a:prstGeom>
          <a:noFill/>
        </p:spPr>
        <p:txBody>
          <a:bodyPr wrap="square" rtlCol="0">
            <a:spAutoFit/>
          </a:bodyPr>
          <a:lstStyle/>
          <a:p>
            <a:pPr algn="ctr"/>
            <a:r>
              <a:rPr lang="en-US" sz="2100" dirty="0">
                <a:solidFill>
                  <a:schemeClr val="bg1"/>
                </a:solidFill>
              </a:rPr>
              <a:t>2.3%   |   1.8%</a:t>
            </a:r>
          </a:p>
        </p:txBody>
      </p:sp>
      <p:sp>
        <p:nvSpPr>
          <p:cNvPr id="15" name="TextBox 14"/>
          <p:cNvSpPr txBox="1"/>
          <p:nvPr/>
        </p:nvSpPr>
        <p:spPr>
          <a:xfrm>
            <a:off x="3646151" y="2591903"/>
            <a:ext cx="1825251" cy="415498"/>
          </a:xfrm>
          <a:prstGeom prst="rect">
            <a:avLst/>
          </a:prstGeom>
          <a:noFill/>
        </p:spPr>
        <p:txBody>
          <a:bodyPr wrap="square" rtlCol="0">
            <a:spAutoFit/>
          </a:bodyPr>
          <a:lstStyle/>
          <a:p>
            <a:pPr algn="ctr"/>
            <a:r>
              <a:rPr lang="en-US" sz="2100" dirty="0">
                <a:solidFill>
                  <a:schemeClr val="bg1"/>
                </a:solidFill>
              </a:rPr>
              <a:t>9.9%   |   8.1%</a:t>
            </a:r>
          </a:p>
        </p:txBody>
      </p:sp>
      <p:sp>
        <p:nvSpPr>
          <p:cNvPr id="16" name="TextBox 15"/>
          <p:cNvSpPr txBox="1"/>
          <p:nvPr/>
        </p:nvSpPr>
        <p:spPr>
          <a:xfrm>
            <a:off x="3706298" y="3601928"/>
            <a:ext cx="1716707" cy="415498"/>
          </a:xfrm>
          <a:prstGeom prst="rect">
            <a:avLst/>
          </a:prstGeom>
          <a:noFill/>
        </p:spPr>
        <p:txBody>
          <a:bodyPr wrap="square" rtlCol="0">
            <a:spAutoFit/>
          </a:bodyPr>
          <a:lstStyle/>
          <a:p>
            <a:pPr algn="ctr"/>
            <a:r>
              <a:rPr lang="en-US" sz="2100" dirty="0">
                <a:solidFill>
                  <a:schemeClr val="bg1"/>
                </a:solidFill>
              </a:rPr>
              <a:t>68%   |   74%</a:t>
            </a:r>
          </a:p>
        </p:txBody>
      </p:sp>
      <p:sp>
        <p:nvSpPr>
          <p:cNvPr id="19" name="TextBox 18"/>
          <p:cNvSpPr txBox="1"/>
          <p:nvPr/>
        </p:nvSpPr>
        <p:spPr>
          <a:xfrm>
            <a:off x="3667738" y="802688"/>
            <a:ext cx="1716707" cy="415498"/>
          </a:xfrm>
          <a:prstGeom prst="rect">
            <a:avLst/>
          </a:prstGeom>
          <a:noFill/>
        </p:spPr>
        <p:txBody>
          <a:bodyPr wrap="square" rtlCol="0">
            <a:spAutoFit/>
          </a:bodyPr>
          <a:lstStyle/>
          <a:p>
            <a:pPr algn="ctr"/>
            <a:r>
              <a:rPr lang="en-US" sz="2100" dirty="0"/>
              <a:t>(Face to Face)</a:t>
            </a:r>
          </a:p>
        </p:txBody>
      </p:sp>
      <p:sp>
        <p:nvSpPr>
          <p:cNvPr id="21" name="TextBox 20"/>
          <p:cNvSpPr txBox="1"/>
          <p:nvPr/>
        </p:nvSpPr>
        <p:spPr>
          <a:xfrm>
            <a:off x="3706298" y="4400329"/>
            <a:ext cx="1716707" cy="415498"/>
          </a:xfrm>
          <a:prstGeom prst="rect">
            <a:avLst/>
          </a:prstGeom>
          <a:noFill/>
        </p:spPr>
        <p:txBody>
          <a:bodyPr wrap="square" rtlCol="0">
            <a:spAutoFit/>
          </a:bodyPr>
          <a:lstStyle/>
          <a:p>
            <a:pPr algn="ctr"/>
            <a:r>
              <a:rPr lang="en-US" sz="2100" dirty="0"/>
              <a:t>60% | 66%</a:t>
            </a:r>
          </a:p>
        </p:txBody>
      </p:sp>
      <p:sp>
        <p:nvSpPr>
          <p:cNvPr id="22" name="TextBox 21"/>
          <p:cNvSpPr txBox="1"/>
          <p:nvPr/>
        </p:nvSpPr>
        <p:spPr>
          <a:xfrm>
            <a:off x="1413445" y="1626029"/>
            <a:ext cx="1481542" cy="415498"/>
          </a:xfrm>
          <a:prstGeom prst="rect">
            <a:avLst/>
          </a:prstGeom>
          <a:noFill/>
        </p:spPr>
        <p:txBody>
          <a:bodyPr wrap="square" rtlCol="0">
            <a:spAutoFit/>
          </a:bodyPr>
          <a:lstStyle/>
          <a:p>
            <a:r>
              <a:rPr lang="en-US" sz="2100" dirty="0"/>
              <a:t>Drop</a:t>
            </a:r>
          </a:p>
        </p:txBody>
      </p:sp>
      <p:sp>
        <p:nvSpPr>
          <p:cNvPr id="23" name="TextBox 22"/>
          <p:cNvSpPr txBox="1"/>
          <p:nvPr/>
        </p:nvSpPr>
        <p:spPr>
          <a:xfrm>
            <a:off x="1410156" y="2599847"/>
            <a:ext cx="1481542" cy="415498"/>
          </a:xfrm>
          <a:prstGeom prst="rect">
            <a:avLst/>
          </a:prstGeom>
          <a:noFill/>
        </p:spPr>
        <p:txBody>
          <a:bodyPr wrap="square" rtlCol="0">
            <a:spAutoFit/>
          </a:bodyPr>
          <a:lstStyle/>
          <a:p>
            <a:r>
              <a:rPr lang="en-US" sz="2100" dirty="0"/>
              <a:t>Withdraw</a:t>
            </a:r>
          </a:p>
        </p:txBody>
      </p:sp>
      <p:sp>
        <p:nvSpPr>
          <p:cNvPr id="24" name="TextBox 23"/>
          <p:cNvSpPr txBox="1"/>
          <p:nvPr/>
        </p:nvSpPr>
        <p:spPr>
          <a:xfrm>
            <a:off x="1295861" y="3621183"/>
            <a:ext cx="1481542" cy="415498"/>
          </a:xfrm>
          <a:prstGeom prst="rect">
            <a:avLst/>
          </a:prstGeom>
          <a:noFill/>
        </p:spPr>
        <p:txBody>
          <a:bodyPr wrap="square" rtlCol="0">
            <a:spAutoFit/>
          </a:bodyPr>
          <a:lstStyle/>
          <a:p>
            <a:pPr algn="ctr"/>
            <a:r>
              <a:rPr lang="en-US" sz="2100" dirty="0"/>
              <a:t>C or Better</a:t>
            </a:r>
          </a:p>
        </p:txBody>
      </p:sp>
      <p:sp>
        <p:nvSpPr>
          <p:cNvPr id="25" name="TextBox 24"/>
          <p:cNvSpPr txBox="1"/>
          <p:nvPr/>
        </p:nvSpPr>
        <p:spPr>
          <a:xfrm>
            <a:off x="1413445" y="4400329"/>
            <a:ext cx="1481542" cy="415498"/>
          </a:xfrm>
          <a:prstGeom prst="rect">
            <a:avLst/>
          </a:prstGeom>
          <a:noFill/>
        </p:spPr>
        <p:txBody>
          <a:bodyPr wrap="square" rtlCol="0">
            <a:spAutoFit/>
          </a:bodyPr>
          <a:lstStyle/>
          <a:p>
            <a:r>
              <a:rPr lang="en-US" sz="2100" dirty="0"/>
              <a:t>CTR</a:t>
            </a:r>
          </a:p>
        </p:txBody>
      </p:sp>
      <p:sp>
        <p:nvSpPr>
          <p:cNvPr id="17" name="TextBox 16"/>
          <p:cNvSpPr txBox="1"/>
          <p:nvPr/>
        </p:nvSpPr>
        <p:spPr>
          <a:xfrm>
            <a:off x="8053380" y="4858957"/>
            <a:ext cx="1090620" cy="276999"/>
          </a:xfrm>
          <a:prstGeom prst="rect">
            <a:avLst/>
          </a:prstGeom>
          <a:noFill/>
        </p:spPr>
        <p:txBody>
          <a:bodyPr wrap="none" rtlCol="0">
            <a:spAutoFit/>
          </a:bodyPr>
          <a:lstStyle/>
          <a:p>
            <a:r>
              <a:rPr lang="en-US" sz="1200" i="1" dirty="0">
                <a:solidFill>
                  <a:schemeClr val="bg1">
                    <a:lumMod val="50000"/>
                  </a:schemeClr>
                </a:solidFill>
              </a:rPr>
              <a:t>IRRODL (2016)</a:t>
            </a:r>
          </a:p>
        </p:txBody>
      </p:sp>
    </p:spTree>
    <p:extLst>
      <p:ext uri="{BB962C8B-B14F-4D97-AF65-F5344CB8AC3E}">
        <p14:creationId xmlns:p14="http://schemas.microsoft.com/office/powerpoint/2010/main" val="361777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516254" y="-61339"/>
            <a:ext cx="6058513" cy="1102519"/>
          </a:xfrm>
        </p:spPr>
        <p:txBody>
          <a:bodyPr>
            <a:normAutofit/>
          </a:bodyPr>
          <a:lstStyle/>
          <a:p>
            <a:r>
              <a:rPr lang="en-US" dirty="0"/>
              <a:t>Traditional © vs </a:t>
            </a:r>
            <a:r>
              <a:rPr lang="en-US" dirty="0">
                <a:solidFill>
                  <a:srgbClr val="558ED5"/>
                </a:solidFill>
              </a:rPr>
              <a:t>OER</a:t>
            </a:r>
          </a:p>
        </p:txBody>
      </p:sp>
      <p:sp>
        <p:nvSpPr>
          <p:cNvPr id="11" name="Trapezoid 10"/>
          <p:cNvSpPr/>
          <p:nvPr/>
        </p:nvSpPr>
        <p:spPr>
          <a:xfrm rot="10800000">
            <a:off x="2671578" y="1340643"/>
            <a:ext cx="3774398" cy="976073"/>
          </a:xfrm>
          <a:prstGeom prst="trapezoid">
            <a:avLst>
              <a:gd name="adj" fmla="val 40738"/>
            </a:avLst>
          </a:prstGeom>
          <a:solidFill>
            <a:srgbClr val="9B5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rapezoid 11"/>
          <p:cNvSpPr/>
          <p:nvPr/>
        </p:nvSpPr>
        <p:spPr>
          <a:xfrm rot="10800000">
            <a:off x="3083109" y="2316714"/>
            <a:ext cx="2963081" cy="976073"/>
          </a:xfrm>
          <a:prstGeom prst="trapezoid">
            <a:avLst>
              <a:gd name="adj" fmla="val 40738"/>
            </a:avLst>
          </a:prstGeom>
          <a:solidFill>
            <a:srgbClr val="34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rapezoid 12"/>
          <p:cNvSpPr/>
          <p:nvPr/>
        </p:nvSpPr>
        <p:spPr>
          <a:xfrm rot="10800000">
            <a:off x="3482898" y="3292781"/>
            <a:ext cx="2163517" cy="976073"/>
          </a:xfrm>
          <a:prstGeom prst="trapezoid">
            <a:avLst>
              <a:gd name="adj" fmla="val 40738"/>
            </a:avLst>
          </a:prstGeom>
          <a:solidFill>
            <a:srgbClr val="2EC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3576960" y="1626029"/>
            <a:ext cx="1963634" cy="415498"/>
          </a:xfrm>
          <a:prstGeom prst="rect">
            <a:avLst/>
          </a:prstGeom>
          <a:noFill/>
        </p:spPr>
        <p:txBody>
          <a:bodyPr wrap="square" rtlCol="0">
            <a:spAutoFit/>
          </a:bodyPr>
          <a:lstStyle/>
          <a:p>
            <a:pPr algn="ctr"/>
            <a:r>
              <a:rPr lang="en-US" sz="2100" dirty="0">
                <a:solidFill>
                  <a:schemeClr val="bg1"/>
                </a:solidFill>
              </a:rPr>
              <a:t>4.0%   |   1.4%</a:t>
            </a:r>
          </a:p>
        </p:txBody>
      </p:sp>
      <p:sp>
        <p:nvSpPr>
          <p:cNvPr id="15" name="TextBox 14"/>
          <p:cNvSpPr txBox="1"/>
          <p:nvPr/>
        </p:nvSpPr>
        <p:spPr>
          <a:xfrm>
            <a:off x="3499021" y="2599847"/>
            <a:ext cx="2092977" cy="415498"/>
          </a:xfrm>
          <a:prstGeom prst="rect">
            <a:avLst/>
          </a:prstGeom>
          <a:noFill/>
        </p:spPr>
        <p:txBody>
          <a:bodyPr wrap="square" rtlCol="0">
            <a:spAutoFit/>
          </a:bodyPr>
          <a:lstStyle/>
          <a:p>
            <a:pPr algn="ctr"/>
            <a:r>
              <a:rPr lang="en-US" sz="2100" dirty="0">
                <a:solidFill>
                  <a:schemeClr val="bg1"/>
                </a:solidFill>
              </a:rPr>
              <a:t>13.7%   |   13.1%</a:t>
            </a:r>
          </a:p>
        </p:txBody>
      </p:sp>
      <p:sp>
        <p:nvSpPr>
          <p:cNvPr id="16" name="TextBox 15"/>
          <p:cNvSpPr txBox="1"/>
          <p:nvPr/>
        </p:nvSpPr>
        <p:spPr>
          <a:xfrm>
            <a:off x="3706298" y="3601928"/>
            <a:ext cx="1716707" cy="415498"/>
          </a:xfrm>
          <a:prstGeom prst="rect">
            <a:avLst/>
          </a:prstGeom>
          <a:noFill/>
        </p:spPr>
        <p:txBody>
          <a:bodyPr wrap="square" rtlCol="0">
            <a:spAutoFit/>
          </a:bodyPr>
          <a:lstStyle/>
          <a:p>
            <a:pPr algn="ctr"/>
            <a:r>
              <a:rPr lang="en-US" sz="2100" dirty="0">
                <a:solidFill>
                  <a:schemeClr val="bg1"/>
                </a:solidFill>
              </a:rPr>
              <a:t>66%   |   70%</a:t>
            </a:r>
          </a:p>
        </p:txBody>
      </p:sp>
      <p:sp>
        <p:nvSpPr>
          <p:cNvPr id="19" name="TextBox 18"/>
          <p:cNvSpPr txBox="1"/>
          <p:nvPr/>
        </p:nvSpPr>
        <p:spPr>
          <a:xfrm>
            <a:off x="3667738" y="802688"/>
            <a:ext cx="1716707" cy="415498"/>
          </a:xfrm>
          <a:prstGeom prst="rect">
            <a:avLst/>
          </a:prstGeom>
          <a:noFill/>
        </p:spPr>
        <p:txBody>
          <a:bodyPr wrap="square" rtlCol="0">
            <a:spAutoFit/>
          </a:bodyPr>
          <a:lstStyle/>
          <a:p>
            <a:pPr algn="ctr"/>
            <a:r>
              <a:rPr lang="en-US" sz="2100" dirty="0"/>
              <a:t>(Online)</a:t>
            </a:r>
          </a:p>
        </p:txBody>
      </p:sp>
      <p:sp>
        <p:nvSpPr>
          <p:cNvPr id="21" name="TextBox 20"/>
          <p:cNvSpPr txBox="1"/>
          <p:nvPr/>
        </p:nvSpPr>
        <p:spPr>
          <a:xfrm>
            <a:off x="3706298" y="4400329"/>
            <a:ext cx="1716707" cy="415498"/>
          </a:xfrm>
          <a:prstGeom prst="rect">
            <a:avLst/>
          </a:prstGeom>
          <a:noFill/>
        </p:spPr>
        <p:txBody>
          <a:bodyPr wrap="square" rtlCol="0">
            <a:spAutoFit/>
          </a:bodyPr>
          <a:lstStyle/>
          <a:p>
            <a:pPr algn="ctr"/>
            <a:r>
              <a:rPr lang="en-US" sz="2100" dirty="0"/>
              <a:t>54% | 60%</a:t>
            </a:r>
          </a:p>
        </p:txBody>
      </p:sp>
      <p:sp>
        <p:nvSpPr>
          <p:cNvPr id="22" name="TextBox 21"/>
          <p:cNvSpPr txBox="1"/>
          <p:nvPr/>
        </p:nvSpPr>
        <p:spPr>
          <a:xfrm>
            <a:off x="1413445" y="1626029"/>
            <a:ext cx="1481542" cy="415498"/>
          </a:xfrm>
          <a:prstGeom prst="rect">
            <a:avLst/>
          </a:prstGeom>
          <a:noFill/>
        </p:spPr>
        <p:txBody>
          <a:bodyPr wrap="square" rtlCol="0">
            <a:spAutoFit/>
          </a:bodyPr>
          <a:lstStyle/>
          <a:p>
            <a:r>
              <a:rPr lang="en-US" sz="2100" dirty="0"/>
              <a:t>Drop</a:t>
            </a:r>
          </a:p>
        </p:txBody>
      </p:sp>
      <p:sp>
        <p:nvSpPr>
          <p:cNvPr id="23" name="TextBox 22"/>
          <p:cNvSpPr txBox="1"/>
          <p:nvPr/>
        </p:nvSpPr>
        <p:spPr>
          <a:xfrm>
            <a:off x="1410156" y="2599847"/>
            <a:ext cx="1481542" cy="415498"/>
          </a:xfrm>
          <a:prstGeom prst="rect">
            <a:avLst/>
          </a:prstGeom>
          <a:noFill/>
        </p:spPr>
        <p:txBody>
          <a:bodyPr wrap="square" rtlCol="0">
            <a:spAutoFit/>
          </a:bodyPr>
          <a:lstStyle/>
          <a:p>
            <a:r>
              <a:rPr lang="en-US" sz="2100" dirty="0"/>
              <a:t>Withdraw</a:t>
            </a:r>
          </a:p>
        </p:txBody>
      </p:sp>
      <p:sp>
        <p:nvSpPr>
          <p:cNvPr id="24" name="TextBox 23"/>
          <p:cNvSpPr txBox="1"/>
          <p:nvPr/>
        </p:nvSpPr>
        <p:spPr>
          <a:xfrm>
            <a:off x="1295861" y="3621183"/>
            <a:ext cx="1481542" cy="415498"/>
          </a:xfrm>
          <a:prstGeom prst="rect">
            <a:avLst/>
          </a:prstGeom>
          <a:noFill/>
        </p:spPr>
        <p:txBody>
          <a:bodyPr wrap="square" rtlCol="0">
            <a:spAutoFit/>
          </a:bodyPr>
          <a:lstStyle/>
          <a:p>
            <a:pPr algn="ctr"/>
            <a:r>
              <a:rPr lang="en-US" sz="2100" dirty="0"/>
              <a:t>C or Better</a:t>
            </a:r>
          </a:p>
        </p:txBody>
      </p:sp>
      <p:sp>
        <p:nvSpPr>
          <p:cNvPr id="25" name="TextBox 24"/>
          <p:cNvSpPr txBox="1"/>
          <p:nvPr/>
        </p:nvSpPr>
        <p:spPr>
          <a:xfrm>
            <a:off x="1413445" y="4400329"/>
            <a:ext cx="1481542" cy="415498"/>
          </a:xfrm>
          <a:prstGeom prst="rect">
            <a:avLst/>
          </a:prstGeom>
          <a:noFill/>
        </p:spPr>
        <p:txBody>
          <a:bodyPr wrap="square" rtlCol="0">
            <a:spAutoFit/>
          </a:bodyPr>
          <a:lstStyle/>
          <a:p>
            <a:r>
              <a:rPr lang="en-US" sz="2100" dirty="0"/>
              <a:t>CTR</a:t>
            </a:r>
          </a:p>
        </p:txBody>
      </p:sp>
      <p:sp>
        <p:nvSpPr>
          <p:cNvPr id="17" name="TextBox 16"/>
          <p:cNvSpPr txBox="1"/>
          <p:nvPr/>
        </p:nvSpPr>
        <p:spPr>
          <a:xfrm>
            <a:off x="8053380" y="4852619"/>
            <a:ext cx="1090620" cy="276999"/>
          </a:xfrm>
          <a:prstGeom prst="rect">
            <a:avLst/>
          </a:prstGeom>
          <a:noFill/>
        </p:spPr>
        <p:txBody>
          <a:bodyPr wrap="none" rtlCol="0">
            <a:spAutoFit/>
          </a:bodyPr>
          <a:lstStyle/>
          <a:p>
            <a:r>
              <a:rPr lang="en-US" sz="1200" i="1" dirty="0">
                <a:solidFill>
                  <a:schemeClr val="bg1">
                    <a:lumMod val="50000"/>
                  </a:schemeClr>
                </a:solidFill>
              </a:rPr>
              <a:t>IRRODL (2016)</a:t>
            </a:r>
          </a:p>
        </p:txBody>
      </p:sp>
    </p:spTree>
    <p:extLst>
      <p:ext uri="{BB962C8B-B14F-4D97-AF65-F5344CB8AC3E}">
        <p14:creationId xmlns:p14="http://schemas.microsoft.com/office/powerpoint/2010/main" val="146627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6"/>
            <a:ext cx="9144000" cy="5114749"/>
          </a:xfrm>
          <a:prstGeom prst="rect">
            <a:avLst/>
          </a:prstGeom>
        </p:spPr>
      </p:pic>
      <p:sp>
        <p:nvSpPr>
          <p:cNvPr id="11" name="Rectangle 10"/>
          <p:cNvSpPr/>
          <p:nvPr/>
        </p:nvSpPr>
        <p:spPr>
          <a:xfrm>
            <a:off x="142709" y="208655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b="1" dirty="0">
                <a:solidFill>
                  <a:srgbClr val="4F81BD"/>
                </a:solidFill>
              </a:rPr>
              <a:t>22</a:t>
            </a:r>
            <a:r>
              <a:rPr lang="en-US" sz="3938" dirty="0">
                <a:solidFill>
                  <a:srgbClr val="000000"/>
                </a:solidFill>
              </a:rPr>
              <a:t> Peer Reviewed Studies</a:t>
            </a:r>
          </a:p>
        </p:txBody>
      </p:sp>
      <p:sp>
        <p:nvSpPr>
          <p:cNvPr id="3" name="TextBox 2"/>
          <p:cNvSpPr txBox="1"/>
          <p:nvPr/>
        </p:nvSpPr>
        <p:spPr>
          <a:xfrm>
            <a:off x="7005482" y="495466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12" name="Picture 11" descr="by80x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557" y="5043593"/>
            <a:ext cx="710444" cy="99906"/>
          </a:xfrm>
          <a:prstGeom prst="rect">
            <a:avLst/>
          </a:prstGeom>
        </p:spPr>
      </p:pic>
    </p:spTree>
    <p:extLst>
      <p:ext uri="{BB962C8B-B14F-4D97-AF65-F5344CB8AC3E}">
        <p14:creationId xmlns:p14="http://schemas.microsoft.com/office/powerpoint/2010/main" val="208704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96" y="-41878"/>
            <a:ext cx="9327794" cy="5217556"/>
          </a:xfrm>
          <a:prstGeom prst="rect">
            <a:avLst/>
          </a:prstGeom>
        </p:spPr>
      </p:pic>
      <p:sp>
        <p:nvSpPr>
          <p:cNvPr id="11" name="Rectangle 10"/>
          <p:cNvSpPr/>
          <p:nvPr/>
        </p:nvSpPr>
        <p:spPr>
          <a:xfrm>
            <a:off x="142709" y="2091326"/>
            <a:ext cx="8790798" cy="953885"/>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dirty="0">
                <a:solidFill>
                  <a:schemeClr val="tx1"/>
                </a:solidFill>
              </a:rPr>
              <a:t> </a:t>
            </a:r>
            <a:r>
              <a:rPr lang="en-US" sz="3938" b="1" dirty="0">
                <a:solidFill>
                  <a:srgbClr val="4F81BD"/>
                </a:solidFill>
              </a:rPr>
              <a:t>183,539 </a:t>
            </a:r>
            <a:r>
              <a:rPr lang="en-US" sz="3938" dirty="0">
                <a:solidFill>
                  <a:srgbClr val="000000"/>
                </a:solidFill>
              </a:rPr>
              <a:t>Students </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96450"/>
            <a:ext cx="762606" cy="995202"/>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96450"/>
            <a:ext cx="762606" cy="995202"/>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96450"/>
            <a:ext cx="762606" cy="995202"/>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96450"/>
            <a:ext cx="762606" cy="995202"/>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048660"/>
            <a:ext cx="762606" cy="995202"/>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4" y="1048660"/>
            <a:ext cx="762606" cy="995202"/>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048660"/>
            <a:ext cx="762606" cy="995202"/>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8" y="1048660"/>
            <a:ext cx="762606" cy="995202"/>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02479"/>
            <a:ext cx="762606" cy="995202"/>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02479"/>
            <a:ext cx="762606" cy="995202"/>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02479"/>
            <a:ext cx="762606" cy="995202"/>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02479"/>
            <a:ext cx="762606" cy="995202"/>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054688"/>
            <a:ext cx="762606" cy="995202"/>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3" y="1054688"/>
            <a:ext cx="762606" cy="995202"/>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054688"/>
            <a:ext cx="762606" cy="995202"/>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7" y="1054688"/>
            <a:ext cx="762606" cy="995202"/>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2" y="102479"/>
            <a:ext cx="762606" cy="995202"/>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02479"/>
            <a:ext cx="762606" cy="995202"/>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7" y="102479"/>
            <a:ext cx="762606" cy="995202"/>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02479"/>
            <a:ext cx="762606" cy="995202"/>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054688"/>
            <a:ext cx="762606" cy="995202"/>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054688"/>
            <a:ext cx="762606" cy="995202"/>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054688"/>
            <a:ext cx="762606" cy="995202"/>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054688"/>
            <a:ext cx="762606" cy="995202"/>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3110279"/>
            <a:ext cx="762606" cy="995202"/>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3110279"/>
            <a:ext cx="762606" cy="995202"/>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3110279"/>
            <a:ext cx="762606" cy="995202"/>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3110279"/>
            <a:ext cx="762606" cy="995202"/>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4062489"/>
            <a:ext cx="762606" cy="995202"/>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2" y="4062489"/>
            <a:ext cx="762606" cy="995202"/>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4062489"/>
            <a:ext cx="762606" cy="995202"/>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6" y="4062489"/>
            <a:ext cx="762606" cy="995202"/>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3116308"/>
            <a:ext cx="762606" cy="995202"/>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3116308"/>
            <a:ext cx="762606" cy="995202"/>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3116308"/>
            <a:ext cx="762606" cy="995202"/>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3116308"/>
            <a:ext cx="762606" cy="995202"/>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4068518"/>
            <a:ext cx="762606" cy="995202"/>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1" y="4068518"/>
            <a:ext cx="762606" cy="995202"/>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4068518"/>
            <a:ext cx="762606" cy="995202"/>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5" y="4068518"/>
            <a:ext cx="762606" cy="995202"/>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10" y="3116308"/>
            <a:ext cx="762606" cy="995202"/>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3116308"/>
            <a:ext cx="762606" cy="995202"/>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5" y="3116308"/>
            <a:ext cx="762606" cy="995202"/>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3116308"/>
            <a:ext cx="762606" cy="995202"/>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4068518"/>
            <a:ext cx="762606" cy="995202"/>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4068518"/>
            <a:ext cx="762606" cy="995202"/>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4068518"/>
            <a:ext cx="762606" cy="995202"/>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4068518"/>
            <a:ext cx="762606" cy="995202"/>
          </a:xfrm>
          <a:prstGeom prst="rect">
            <a:avLst/>
          </a:prstGeom>
        </p:spPr>
      </p:pic>
      <p:sp>
        <p:nvSpPr>
          <p:cNvPr id="54" name="TextBox 53"/>
          <p:cNvSpPr txBox="1"/>
          <p:nvPr/>
        </p:nvSpPr>
        <p:spPr>
          <a:xfrm>
            <a:off x="7005482" y="495466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57" name="Picture 56" descr="by80x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557" y="5043593"/>
            <a:ext cx="710444" cy="99906"/>
          </a:xfrm>
          <a:prstGeom prst="rect">
            <a:avLst/>
          </a:prstGeom>
        </p:spPr>
      </p:pic>
    </p:spTree>
    <p:extLst>
      <p:ext uri="{BB962C8B-B14F-4D97-AF65-F5344CB8AC3E}">
        <p14:creationId xmlns:p14="http://schemas.microsoft.com/office/powerpoint/2010/main" val="167091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6"/>
            <a:ext cx="9144000" cy="5114749"/>
          </a:xfrm>
          <a:prstGeom prst="rect">
            <a:avLst/>
          </a:prstGeom>
          <a:noFill/>
        </p:spPr>
      </p:pic>
      <p:sp>
        <p:nvSpPr>
          <p:cNvPr id="11" name="Rectangle 10"/>
          <p:cNvSpPr/>
          <p:nvPr/>
        </p:nvSpPr>
        <p:spPr>
          <a:xfrm>
            <a:off x="142709" y="208655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b="1" dirty="0">
                <a:solidFill>
                  <a:srgbClr val="4F81BD"/>
                </a:solidFill>
              </a:rPr>
              <a:t>95%</a:t>
            </a:r>
            <a:r>
              <a:rPr lang="en-US" sz="3938" b="1" dirty="0">
                <a:solidFill>
                  <a:schemeClr val="tx1"/>
                </a:solidFill>
              </a:rPr>
              <a:t> </a:t>
            </a:r>
            <a:r>
              <a:rPr lang="en-US" sz="3938" b="1" dirty="0">
                <a:solidFill>
                  <a:srgbClr val="4F81BD"/>
                </a:solidFill>
              </a:rPr>
              <a:t>Same or Better </a:t>
            </a:r>
            <a:r>
              <a:rPr lang="en-US" sz="3938" dirty="0">
                <a:solidFill>
                  <a:srgbClr val="000000"/>
                </a:solidFill>
              </a:rPr>
              <a:t>Outcomes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96450"/>
            <a:ext cx="762606" cy="995202"/>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96450"/>
            <a:ext cx="762606" cy="995202"/>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96450"/>
            <a:ext cx="762606" cy="995202"/>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96450"/>
            <a:ext cx="762606" cy="995202"/>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048660"/>
            <a:ext cx="762606" cy="995202"/>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4" y="1048660"/>
            <a:ext cx="762606" cy="995202"/>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048660"/>
            <a:ext cx="762606" cy="995202"/>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8" y="1048660"/>
            <a:ext cx="762606" cy="995202"/>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02479"/>
            <a:ext cx="762606" cy="995202"/>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02479"/>
            <a:ext cx="762606" cy="995202"/>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02479"/>
            <a:ext cx="762606" cy="995202"/>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02479"/>
            <a:ext cx="762606" cy="995202"/>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054688"/>
            <a:ext cx="762606" cy="995202"/>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3" y="1054688"/>
            <a:ext cx="762606" cy="995202"/>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054688"/>
            <a:ext cx="762606" cy="995202"/>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7" y="1054688"/>
            <a:ext cx="762606" cy="995202"/>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2" y="102479"/>
            <a:ext cx="762606" cy="995202"/>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02479"/>
            <a:ext cx="762606" cy="995202"/>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7" y="102479"/>
            <a:ext cx="762606" cy="995202"/>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02479"/>
            <a:ext cx="762606" cy="995202"/>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054688"/>
            <a:ext cx="762606" cy="995202"/>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054688"/>
            <a:ext cx="762606" cy="995202"/>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054688"/>
            <a:ext cx="762606" cy="995202"/>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054688"/>
            <a:ext cx="762606" cy="995202"/>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3110279"/>
            <a:ext cx="762606" cy="995202"/>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3110279"/>
            <a:ext cx="762606" cy="995202"/>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3110279"/>
            <a:ext cx="762606" cy="995202"/>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3110279"/>
            <a:ext cx="762606" cy="995202"/>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4062489"/>
            <a:ext cx="762606" cy="995202"/>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2" y="4062489"/>
            <a:ext cx="762606" cy="995202"/>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4062489"/>
            <a:ext cx="762606" cy="995202"/>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6" y="4062489"/>
            <a:ext cx="762606" cy="995202"/>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3116308"/>
            <a:ext cx="762606" cy="995202"/>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3116308"/>
            <a:ext cx="762606" cy="995202"/>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3116308"/>
            <a:ext cx="762606" cy="995202"/>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3116308"/>
            <a:ext cx="762606" cy="995202"/>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4068518"/>
            <a:ext cx="762606" cy="995202"/>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1" y="4068518"/>
            <a:ext cx="762606" cy="995202"/>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4068518"/>
            <a:ext cx="762606" cy="995202"/>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5" y="4068518"/>
            <a:ext cx="762606" cy="995202"/>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10" y="3116308"/>
            <a:ext cx="762606" cy="995202"/>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3116308"/>
            <a:ext cx="762606" cy="995202"/>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5" y="3116308"/>
            <a:ext cx="762606" cy="995202"/>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3116308"/>
            <a:ext cx="762606" cy="995202"/>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4068518"/>
            <a:ext cx="762606" cy="995202"/>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4068518"/>
            <a:ext cx="762606" cy="995202"/>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4068518"/>
            <a:ext cx="762606" cy="995202"/>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4068518"/>
            <a:ext cx="762606" cy="995202"/>
          </a:xfrm>
          <a:prstGeom prst="rect">
            <a:avLst/>
          </a:prstGeom>
        </p:spPr>
      </p:pic>
      <p:sp>
        <p:nvSpPr>
          <p:cNvPr id="55" name="TextBox 54"/>
          <p:cNvSpPr txBox="1"/>
          <p:nvPr/>
        </p:nvSpPr>
        <p:spPr>
          <a:xfrm>
            <a:off x="7005482" y="495466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56" name="Picture 55" descr="by80x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557" y="5043593"/>
            <a:ext cx="710444" cy="99906"/>
          </a:xfrm>
          <a:prstGeom prst="rect">
            <a:avLst/>
          </a:prstGeom>
        </p:spPr>
      </p:pic>
    </p:spTree>
    <p:extLst>
      <p:ext uri="{BB962C8B-B14F-4D97-AF65-F5344CB8AC3E}">
        <p14:creationId xmlns:p14="http://schemas.microsoft.com/office/powerpoint/2010/main" val="554039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7899098"/>
              </p:ext>
            </p:extLst>
          </p:nvPr>
        </p:nvGraphicFramePr>
        <p:xfrm>
          <a:off x="0" y="0"/>
          <a:ext cx="9143999" cy="5143500"/>
        </p:xfrm>
        <a:graphic>
          <a:graphicData uri="http://schemas.openxmlformats.org/drawingml/2006/table">
            <a:tbl>
              <a:tblPr>
                <a:tableStyleId>{5C22544A-7EE6-4342-B048-85BDC9FD1C3A}</a:tableStyleId>
              </a:tblPr>
              <a:tblGrid>
                <a:gridCol w="1328468">
                  <a:extLst>
                    <a:ext uri="{9D8B030D-6E8A-4147-A177-3AD203B41FA5}">
                      <a16:colId xmlns:a16="http://schemas.microsoft.com/office/drawing/2014/main" val="2215977780"/>
                    </a:ext>
                  </a:extLst>
                </a:gridCol>
                <a:gridCol w="1406106">
                  <a:extLst>
                    <a:ext uri="{9D8B030D-6E8A-4147-A177-3AD203B41FA5}">
                      <a16:colId xmlns:a16="http://schemas.microsoft.com/office/drawing/2014/main" val="2777751708"/>
                    </a:ext>
                  </a:extLst>
                </a:gridCol>
                <a:gridCol w="1414305">
                  <a:extLst>
                    <a:ext uri="{9D8B030D-6E8A-4147-A177-3AD203B41FA5}">
                      <a16:colId xmlns:a16="http://schemas.microsoft.com/office/drawing/2014/main" val="1540001906"/>
                    </a:ext>
                  </a:extLst>
                </a:gridCol>
                <a:gridCol w="2355939">
                  <a:extLst>
                    <a:ext uri="{9D8B030D-6E8A-4147-A177-3AD203B41FA5}">
                      <a16:colId xmlns:a16="http://schemas.microsoft.com/office/drawing/2014/main" val="3001797093"/>
                    </a:ext>
                  </a:extLst>
                </a:gridCol>
                <a:gridCol w="2639181">
                  <a:extLst>
                    <a:ext uri="{9D8B030D-6E8A-4147-A177-3AD203B41FA5}">
                      <a16:colId xmlns:a16="http://schemas.microsoft.com/office/drawing/2014/main" val="2322406100"/>
                    </a:ext>
                  </a:extLst>
                </a:gridCol>
              </a:tblGrid>
              <a:tr h="1314440">
                <a:tc>
                  <a:txBody>
                    <a:bodyPr/>
                    <a:lstStyle/>
                    <a:p>
                      <a:pPr algn="ctr" fontAlgn="ctr"/>
                      <a:r>
                        <a:rPr lang="en-US" sz="1800" b="1" u="none" strike="noStrike" dirty="0">
                          <a:effectLst/>
                        </a:rPr>
                        <a:t>Controlled </a:t>
                      </a:r>
                      <a:br>
                        <a:rPr lang="en-US" sz="1800" b="1" u="none" strike="noStrike" dirty="0">
                          <a:effectLst/>
                        </a:rPr>
                      </a:br>
                      <a:r>
                        <a:rPr lang="en-US" sz="1800" b="1" u="none" strike="noStrike" dirty="0">
                          <a:effectLst/>
                        </a:rPr>
                        <a:t>for teacher variables</a:t>
                      </a:r>
                      <a:endParaRPr lang="en-US" sz="1800" b="1"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ctr" fontAlgn="ctr"/>
                      <a:r>
                        <a:rPr lang="en-US" sz="1800" b="1" u="none" strike="noStrike" dirty="0">
                          <a:effectLst/>
                        </a:rPr>
                        <a:t>Controlled </a:t>
                      </a:r>
                      <a:br>
                        <a:rPr lang="en-US" sz="1800" b="1" u="none" strike="noStrike" dirty="0">
                          <a:effectLst/>
                        </a:rPr>
                      </a:br>
                      <a:r>
                        <a:rPr lang="en-US" sz="1800" b="1" u="none" strike="noStrike" dirty="0">
                          <a:effectLst/>
                        </a:rPr>
                        <a:t>for student variables</a:t>
                      </a:r>
                      <a:endParaRPr lang="en-US" sz="1800" b="1"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ctr" fontAlgn="ctr"/>
                      <a:r>
                        <a:rPr lang="en-US" sz="1800" b="1" u="none" strike="noStrike" dirty="0">
                          <a:effectLst/>
                        </a:rPr>
                        <a:t>Randomized</a:t>
                      </a:r>
                      <a:endParaRPr lang="en-US" sz="1800" b="1"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ctr" fontAlgn="ctr"/>
                      <a:r>
                        <a:rPr lang="en-US" sz="1800" b="1" u="none" strike="noStrike" dirty="0">
                          <a:effectLst/>
                        </a:rPr>
                        <a:t>DV</a:t>
                      </a:r>
                      <a:endParaRPr lang="en-US" sz="1800" b="1"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ctr" fontAlgn="ctr"/>
                      <a:r>
                        <a:rPr lang="en-US" sz="1800" b="1" u="none" strike="noStrike" dirty="0">
                          <a:effectLst/>
                        </a:rPr>
                        <a:t>Results</a:t>
                      </a:r>
                      <a:endParaRPr lang="en-US" sz="1800" b="1" i="0" u="none" strike="noStrike" dirty="0">
                        <a:solidFill>
                          <a:srgbClr val="000000"/>
                        </a:solidFill>
                        <a:effectLst/>
                        <a:latin typeface="Times New Roman" panose="02020603050405020304" pitchFamily="18" charset="0"/>
                      </a:endParaRPr>
                    </a:p>
                  </a:txBody>
                  <a:tcPr marL="1790" marR="1790" marT="1790" marB="0" anchor="ctr"/>
                </a:tc>
                <a:extLst>
                  <a:ext uri="{0D108BD9-81ED-4DB2-BD59-A6C34878D82A}">
                    <a16:rowId xmlns:a16="http://schemas.microsoft.com/office/drawing/2014/main" val="627441178"/>
                  </a:ext>
                </a:extLst>
              </a:tr>
              <a:tr h="3829060">
                <a:tc>
                  <a:txBody>
                    <a:bodyPr/>
                    <a:lstStyle/>
                    <a:p>
                      <a:pPr algn="ctr" fontAlgn="ctr"/>
                      <a:r>
                        <a:rPr lang="en-US" sz="2400" u="none" strike="noStrike" dirty="0">
                          <a:effectLst/>
                        </a:rPr>
                        <a:t>8 yes </a:t>
                      </a:r>
                      <a:br>
                        <a:rPr lang="en-US" sz="2400" u="none" strike="noStrike" dirty="0">
                          <a:effectLst/>
                        </a:rPr>
                      </a:br>
                      <a:r>
                        <a:rPr lang="en-US" sz="2400" u="none" strike="noStrike" dirty="0">
                          <a:effectLst/>
                        </a:rPr>
                        <a:t>14 no</a:t>
                      </a:r>
                      <a:endParaRPr lang="en-US" sz="2400" b="0"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ctr" fontAlgn="ctr"/>
                      <a:r>
                        <a:rPr lang="en-US" sz="2400" u="none" strike="noStrike" dirty="0">
                          <a:effectLst/>
                        </a:rPr>
                        <a:t>9 yes </a:t>
                      </a:r>
                      <a:br>
                        <a:rPr lang="en-US" sz="2400" u="none" strike="noStrike" dirty="0">
                          <a:effectLst/>
                        </a:rPr>
                      </a:br>
                      <a:r>
                        <a:rPr lang="en-US" sz="2400" u="none" strike="noStrike" dirty="0">
                          <a:effectLst/>
                        </a:rPr>
                        <a:t>13 no</a:t>
                      </a:r>
                      <a:endParaRPr lang="en-US" sz="2400" b="0"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ctr" fontAlgn="ctr"/>
                      <a:r>
                        <a:rPr lang="en-US" sz="2400" u="none" strike="noStrike" dirty="0">
                          <a:effectLst/>
                        </a:rPr>
                        <a:t>2 yes </a:t>
                      </a:r>
                      <a:br>
                        <a:rPr lang="en-US" sz="2400" u="none" strike="noStrike" dirty="0">
                          <a:effectLst/>
                        </a:rPr>
                      </a:br>
                      <a:r>
                        <a:rPr lang="en-US" sz="2400" u="none" strike="noStrike" dirty="0">
                          <a:effectLst/>
                        </a:rPr>
                        <a:t>20 no</a:t>
                      </a:r>
                      <a:endParaRPr lang="en-US" sz="2400" b="0"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l" fontAlgn="ctr"/>
                      <a:r>
                        <a:rPr lang="en-US" sz="2000" u="none" strike="noStrike" dirty="0">
                          <a:effectLst/>
                        </a:rPr>
                        <a:t>CAOS, CLASS, completion rate, credits taken, quiz score, exam scores, GPA, drop, pass rate, withdrawal rate </a:t>
                      </a:r>
                      <a:endParaRPr lang="en-US" sz="2000" b="0" i="0" u="none" strike="noStrike" dirty="0">
                        <a:solidFill>
                          <a:srgbClr val="000000"/>
                        </a:solidFill>
                        <a:effectLst/>
                        <a:latin typeface="Times New Roman" panose="02020603050405020304" pitchFamily="18" charset="0"/>
                      </a:endParaRPr>
                    </a:p>
                  </a:txBody>
                  <a:tcPr marL="1790" marR="1790" marT="1790" marB="0" anchor="ctr"/>
                </a:tc>
                <a:tc>
                  <a:txBody>
                    <a:bodyPr/>
                    <a:lstStyle/>
                    <a:p>
                      <a:pPr algn="l" fontAlgn="ctr"/>
                      <a:r>
                        <a:rPr lang="en-US" sz="2000" u="none" strike="noStrike" dirty="0">
                          <a:effectLst/>
                        </a:rPr>
                        <a:t>3 studies did not provide results regarding statistical significance</a:t>
                      </a:r>
                    </a:p>
                    <a:p>
                      <a:pPr algn="l" fontAlgn="ctr"/>
                      <a:endParaRPr lang="en-US" sz="2000" u="none" strike="noStrike" dirty="0">
                        <a:effectLst/>
                      </a:endParaRPr>
                    </a:p>
                    <a:p>
                      <a:pPr algn="l" fontAlgn="ctr"/>
                      <a:r>
                        <a:rPr lang="en-US" sz="2000" u="none" strike="noStrike" dirty="0">
                          <a:effectLst/>
                        </a:rPr>
                        <a:t>8 reported NSD </a:t>
                      </a:r>
                    </a:p>
                    <a:p>
                      <a:pPr algn="l" fontAlgn="ctr"/>
                      <a:endParaRPr lang="en-US" sz="2000" u="none" strike="noStrike" dirty="0">
                        <a:effectLst/>
                      </a:endParaRPr>
                    </a:p>
                    <a:p>
                      <a:pPr algn="l" fontAlgn="ctr"/>
                      <a:r>
                        <a:rPr lang="en-US" sz="2000" u="none" strike="noStrike" dirty="0">
                          <a:effectLst/>
                        </a:rPr>
                        <a:t>10 results favored OER </a:t>
                      </a:r>
                    </a:p>
                    <a:p>
                      <a:pPr algn="l" fontAlgn="ctr"/>
                      <a:endParaRPr lang="en-US" sz="2000" u="none" strike="noStrike" dirty="0">
                        <a:effectLst/>
                      </a:endParaRPr>
                    </a:p>
                    <a:p>
                      <a:pPr algn="l" fontAlgn="ctr"/>
                      <a:r>
                        <a:rPr lang="en-US" sz="2000" u="none" strike="noStrike" dirty="0">
                          <a:effectLst/>
                        </a:rPr>
                        <a:t>1 result favored traditionally copyrighted textbooks</a:t>
                      </a:r>
                      <a:endParaRPr lang="en-US" sz="2000" b="0" i="0" u="none" strike="noStrike" dirty="0">
                        <a:solidFill>
                          <a:srgbClr val="000000"/>
                        </a:solidFill>
                        <a:effectLst/>
                        <a:latin typeface="Times New Roman" panose="02020603050405020304" pitchFamily="18" charset="0"/>
                      </a:endParaRPr>
                    </a:p>
                  </a:txBody>
                  <a:tcPr marL="1790" marR="1790" marT="1790" marB="0" anchor="ctr"/>
                </a:tc>
                <a:extLst>
                  <a:ext uri="{0D108BD9-81ED-4DB2-BD59-A6C34878D82A}">
                    <a16:rowId xmlns:a16="http://schemas.microsoft.com/office/drawing/2014/main" val="3624959294"/>
                  </a:ext>
                </a:extLst>
              </a:tr>
            </a:tbl>
          </a:graphicData>
        </a:graphic>
      </p:graphicFrame>
    </p:spTree>
    <p:extLst>
      <p:ext uri="{BB962C8B-B14F-4D97-AF65-F5344CB8AC3E}">
        <p14:creationId xmlns:p14="http://schemas.microsoft.com/office/powerpoint/2010/main" val="63943572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6"/>
            <a:ext cx="9144000" cy="5114749"/>
          </a:xfrm>
          <a:prstGeom prst="rect">
            <a:avLst/>
          </a:prstGeom>
        </p:spPr>
      </p:pic>
      <p:sp>
        <p:nvSpPr>
          <p:cNvPr id="11" name="Rectangle 10"/>
          <p:cNvSpPr/>
          <p:nvPr/>
        </p:nvSpPr>
        <p:spPr>
          <a:xfrm>
            <a:off x="142709" y="208655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000" b="1" dirty="0">
                <a:solidFill>
                  <a:srgbClr val="4F81BD"/>
                </a:solidFill>
              </a:rPr>
              <a:t>24</a:t>
            </a:r>
            <a:r>
              <a:rPr lang="en-US" sz="3000" dirty="0">
                <a:solidFill>
                  <a:schemeClr val="tx1"/>
                </a:solidFill>
              </a:rPr>
              <a:t> </a:t>
            </a:r>
            <a:r>
              <a:rPr lang="en-US" sz="3000" dirty="0">
                <a:solidFill>
                  <a:srgbClr val="000000"/>
                </a:solidFill>
              </a:rPr>
              <a:t>Peer Reviewed Studies of Perceptions of OER Quality</a:t>
            </a:r>
          </a:p>
        </p:txBody>
      </p:sp>
      <p:sp>
        <p:nvSpPr>
          <p:cNvPr id="6" name="TextBox 5"/>
          <p:cNvSpPr txBox="1"/>
          <p:nvPr/>
        </p:nvSpPr>
        <p:spPr>
          <a:xfrm>
            <a:off x="7005482" y="495466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7" name="Picture 6" descr="by80x1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3557" y="5043593"/>
            <a:ext cx="710444" cy="99906"/>
          </a:xfrm>
          <a:prstGeom prst="rect">
            <a:avLst/>
          </a:prstGeom>
        </p:spPr>
      </p:pic>
    </p:spTree>
    <p:extLst>
      <p:ext uri="{BB962C8B-B14F-4D97-AF65-F5344CB8AC3E}">
        <p14:creationId xmlns:p14="http://schemas.microsoft.com/office/powerpoint/2010/main" val="8835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6"/>
            <a:ext cx="9144000" cy="5114749"/>
          </a:xfrm>
          <a:prstGeom prst="rect">
            <a:avLst/>
          </a:prstGeom>
        </p:spPr>
      </p:pic>
      <p:sp>
        <p:nvSpPr>
          <p:cNvPr id="11" name="Rectangle 10"/>
          <p:cNvSpPr/>
          <p:nvPr/>
        </p:nvSpPr>
        <p:spPr>
          <a:xfrm>
            <a:off x="142709" y="208655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938" b="1" dirty="0">
                <a:solidFill>
                  <a:srgbClr val="4F81BD"/>
                </a:solidFill>
              </a:rPr>
              <a:t>12,990</a:t>
            </a:r>
            <a:r>
              <a:rPr lang="en-US" sz="3938" dirty="0">
                <a:solidFill>
                  <a:schemeClr val="tx1"/>
                </a:solidFill>
              </a:rPr>
              <a:t> </a:t>
            </a:r>
            <a:r>
              <a:rPr lang="en-US" sz="3938" dirty="0">
                <a:solidFill>
                  <a:srgbClr val="000000"/>
                </a:solidFill>
              </a:rPr>
              <a:t>Professors and Students</a:t>
            </a:r>
          </a:p>
        </p:txBody>
      </p:sp>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96450"/>
            <a:ext cx="762606" cy="995202"/>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96450"/>
            <a:ext cx="762606" cy="995202"/>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96450"/>
            <a:ext cx="762606" cy="995202"/>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96450"/>
            <a:ext cx="762606" cy="995202"/>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048660"/>
            <a:ext cx="762606" cy="995202"/>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4" y="1048660"/>
            <a:ext cx="762606" cy="995202"/>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048660"/>
            <a:ext cx="762606" cy="995202"/>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8" y="1048660"/>
            <a:ext cx="762606" cy="995202"/>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02479"/>
            <a:ext cx="762606" cy="995202"/>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02479"/>
            <a:ext cx="762606" cy="995202"/>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02479"/>
            <a:ext cx="762606" cy="995202"/>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02479"/>
            <a:ext cx="762606" cy="995202"/>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054688"/>
            <a:ext cx="762606" cy="995202"/>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3" y="1054688"/>
            <a:ext cx="762606" cy="995202"/>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054688"/>
            <a:ext cx="762606" cy="995202"/>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7" y="1054688"/>
            <a:ext cx="762606" cy="995202"/>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2" y="102479"/>
            <a:ext cx="762606" cy="995202"/>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02479"/>
            <a:ext cx="762606" cy="995202"/>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7" y="102479"/>
            <a:ext cx="762606" cy="995202"/>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02479"/>
            <a:ext cx="762606" cy="995202"/>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054688"/>
            <a:ext cx="762606" cy="995202"/>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054688"/>
            <a:ext cx="762606" cy="995202"/>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054688"/>
            <a:ext cx="762606" cy="995202"/>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054688"/>
            <a:ext cx="762606" cy="995202"/>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3110279"/>
            <a:ext cx="762606" cy="995202"/>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3110279"/>
            <a:ext cx="762606" cy="995202"/>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3110279"/>
            <a:ext cx="762606" cy="995202"/>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3110279"/>
            <a:ext cx="762606" cy="995202"/>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4062489"/>
            <a:ext cx="762606" cy="995202"/>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2" y="4062489"/>
            <a:ext cx="762606" cy="995202"/>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4062489"/>
            <a:ext cx="762606" cy="995202"/>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6" y="4062489"/>
            <a:ext cx="762606" cy="995202"/>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3116308"/>
            <a:ext cx="762606" cy="995202"/>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3116308"/>
            <a:ext cx="762606" cy="995202"/>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3116308"/>
            <a:ext cx="762606" cy="995202"/>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3116308"/>
            <a:ext cx="762606" cy="995202"/>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4068518"/>
            <a:ext cx="762606" cy="995202"/>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1" y="4068518"/>
            <a:ext cx="762606" cy="995202"/>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4068518"/>
            <a:ext cx="762606" cy="995202"/>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5" y="4068518"/>
            <a:ext cx="762606" cy="995202"/>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10" y="3116308"/>
            <a:ext cx="762606" cy="995202"/>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3116308"/>
            <a:ext cx="762606" cy="995202"/>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5" y="3116308"/>
            <a:ext cx="762606" cy="995202"/>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3116308"/>
            <a:ext cx="762606" cy="995202"/>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4068518"/>
            <a:ext cx="762606" cy="995202"/>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4068518"/>
            <a:ext cx="762606" cy="995202"/>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4068518"/>
            <a:ext cx="762606" cy="995202"/>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4068518"/>
            <a:ext cx="762606" cy="995202"/>
          </a:xfrm>
          <a:prstGeom prst="rect">
            <a:avLst/>
          </a:prstGeom>
        </p:spPr>
      </p:pic>
      <p:sp>
        <p:nvSpPr>
          <p:cNvPr id="55" name="TextBox 54"/>
          <p:cNvSpPr txBox="1"/>
          <p:nvPr/>
        </p:nvSpPr>
        <p:spPr>
          <a:xfrm>
            <a:off x="7005482" y="495466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56" name="Picture 55" descr="by80x1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3557" y="5043593"/>
            <a:ext cx="710444" cy="99906"/>
          </a:xfrm>
          <a:prstGeom prst="rect">
            <a:avLst/>
          </a:prstGeom>
        </p:spPr>
      </p:pic>
    </p:spTree>
    <p:extLst>
      <p:ext uri="{BB962C8B-B14F-4D97-AF65-F5344CB8AC3E}">
        <p14:creationId xmlns:p14="http://schemas.microsoft.com/office/powerpoint/2010/main" val="3944102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6"/>
            <a:ext cx="9144000" cy="5114749"/>
          </a:xfrm>
          <a:prstGeom prst="rect">
            <a:avLst/>
          </a:prstGeom>
        </p:spPr>
      </p:pic>
      <p:pic>
        <p:nvPicPr>
          <p:cNvPr id="3" name="Picture 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84" y="96450"/>
            <a:ext cx="762606" cy="995202"/>
          </a:xfrm>
          <a:prstGeom prst="rect">
            <a:avLst/>
          </a:prstGeom>
        </p:spPr>
      </p:pic>
      <p:pic>
        <p:nvPicPr>
          <p:cNvPr id="5" name="Picture 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5" y="96450"/>
            <a:ext cx="762606" cy="995202"/>
          </a:xfrm>
          <a:prstGeom prst="rect">
            <a:avLst/>
          </a:prstGeom>
        </p:spPr>
      </p:pic>
      <p:pic>
        <p:nvPicPr>
          <p:cNvPr id="6" name="Picture 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7709" y="96450"/>
            <a:ext cx="762606" cy="995202"/>
          </a:xfrm>
          <a:prstGeom prst="rect">
            <a:avLst/>
          </a:prstGeom>
        </p:spPr>
      </p:pic>
      <p:pic>
        <p:nvPicPr>
          <p:cNvPr id="7" name="Picture 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239" y="96450"/>
            <a:ext cx="762606" cy="995202"/>
          </a:xfrm>
          <a:prstGeom prst="rect">
            <a:avLst/>
          </a:prstGeom>
        </p:spPr>
      </p:pic>
      <p:pic>
        <p:nvPicPr>
          <p:cNvPr id="8" name="Picture 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22" y="1048660"/>
            <a:ext cx="762606" cy="995202"/>
          </a:xfrm>
          <a:prstGeom prst="rect">
            <a:avLst/>
          </a:prstGeom>
        </p:spPr>
      </p:pic>
      <p:pic>
        <p:nvPicPr>
          <p:cNvPr id="9" name="Picture 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294" y="1048660"/>
            <a:ext cx="762606" cy="995202"/>
          </a:xfrm>
          <a:prstGeom prst="rect">
            <a:avLst/>
          </a:prstGeom>
        </p:spPr>
      </p:pic>
      <p:pic>
        <p:nvPicPr>
          <p:cNvPr id="10" name="Picture 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5747" y="1048660"/>
            <a:ext cx="762606" cy="995202"/>
          </a:xfrm>
          <a:prstGeom prst="rect">
            <a:avLst/>
          </a:prstGeom>
        </p:spPr>
      </p:pic>
      <p:pic>
        <p:nvPicPr>
          <p:cNvPr id="12" name="Picture 1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2278" y="1048660"/>
            <a:ext cx="762606" cy="995202"/>
          </a:xfrm>
          <a:prstGeom prst="rect">
            <a:avLst/>
          </a:prstGeom>
        </p:spPr>
      </p:pic>
      <p:pic>
        <p:nvPicPr>
          <p:cNvPr id="13" name="Picture 1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5503" y="102479"/>
            <a:ext cx="762606" cy="995202"/>
          </a:xfrm>
          <a:prstGeom prst="rect">
            <a:avLst/>
          </a:prstGeom>
        </p:spPr>
      </p:pic>
      <p:pic>
        <p:nvPicPr>
          <p:cNvPr id="14" name="Picture 1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4474" y="102479"/>
            <a:ext cx="762606" cy="995202"/>
          </a:xfrm>
          <a:prstGeom prst="rect">
            <a:avLst/>
          </a:prstGeom>
        </p:spPr>
      </p:pic>
      <p:pic>
        <p:nvPicPr>
          <p:cNvPr id="15" name="Picture 1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4928" y="102479"/>
            <a:ext cx="762606" cy="995202"/>
          </a:xfrm>
          <a:prstGeom prst="rect">
            <a:avLst/>
          </a:prstGeom>
        </p:spPr>
      </p:pic>
      <p:pic>
        <p:nvPicPr>
          <p:cNvPr id="16" name="Picture 1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458" y="102479"/>
            <a:ext cx="762606" cy="995202"/>
          </a:xfrm>
          <a:prstGeom prst="rect">
            <a:avLst/>
          </a:prstGeom>
        </p:spPr>
      </p:pic>
      <p:pic>
        <p:nvPicPr>
          <p:cNvPr id="17" name="Picture 1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3541" y="1054688"/>
            <a:ext cx="762606" cy="995202"/>
          </a:xfrm>
          <a:prstGeom prst="rect">
            <a:avLst/>
          </a:prstGeom>
        </p:spPr>
      </p:pic>
      <p:pic>
        <p:nvPicPr>
          <p:cNvPr id="18" name="Picture 1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513" y="1054688"/>
            <a:ext cx="762606" cy="995202"/>
          </a:xfrm>
          <a:prstGeom prst="rect">
            <a:avLst/>
          </a:prstGeom>
        </p:spPr>
      </p:pic>
      <p:pic>
        <p:nvPicPr>
          <p:cNvPr id="19" name="Picture 1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966" y="1054688"/>
            <a:ext cx="762606" cy="995202"/>
          </a:xfrm>
          <a:prstGeom prst="rect">
            <a:avLst/>
          </a:prstGeom>
        </p:spPr>
      </p:pic>
      <p:pic>
        <p:nvPicPr>
          <p:cNvPr id="20" name="Picture 1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9497" y="1054688"/>
            <a:ext cx="762606" cy="995202"/>
          </a:xfrm>
          <a:prstGeom prst="rect">
            <a:avLst/>
          </a:prstGeom>
        </p:spPr>
      </p:pic>
      <p:pic>
        <p:nvPicPr>
          <p:cNvPr id="21" name="Picture 2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682" y="102479"/>
            <a:ext cx="762606" cy="995202"/>
          </a:xfrm>
          <a:prstGeom prst="rect">
            <a:avLst/>
          </a:prstGeom>
        </p:spPr>
      </p:pic>
      <p:pic>
        <p:nvPicPr>
          <p:cNvPr id="22" name="Picture 2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652" y="102479"/>
            <a:ext cx="762606" cy="995202"/>
          </a:xfrm>
          <a:prstGeom prst="rect">
            <a:avLst/>
          </a:prstGeom>
        </p:spPr>
      </p:pic>
      <p:pic>
        <p:nvPicPr>
          <p:cNvPr id="23" name="Picture 2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4107" y="102479"/>
            <a:ext cx="762606" cy="995202"/>
          </a:xfrm>
          <a:prstGeom prst="rect">
            <a:avLst/>
          </a:prstGeom>
        </p:spPr>
      </p:pic>
      <p:pic>
        <p:nvPicPr>
          <p:cNvPr id="24" name="Picture 2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636" y="102479"/>
            <a:ext cx="762606" cy="995202"/>
          </a:xfrm>
          <a:prstGeom prst="rect">
            <a:avLst/>
          </a:prstGeom>
        </p:spPr>
      </p:pic>
      <p:pic>
        <p:nvPicPr>
          <p:cNvPr id="25" name="Picture 2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719" y="1054688"/>
            <a:ext cx="762606" cy="995202"/>
          </a:xfrm>
          <a:prstGeom prst="rect">
            <a:avLst/>
          </a:prstGeom>
        </p:spPr>
      </p:pic>
      <p:pic>
        <p:nvPicPr>
          <p:cNvPr id="26" name="Picture 2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1690" y="1054688"/>
            <a:ext cx="762606" cy="995202"/>
          </a:xfrm>
          <a:prstGeom prst="rect">
            <a:avLst/>
          </a:prstGeom>
        </p:spPr>
      </p:pic>
      <p:pic>
        <p:nvPicPr>
          <p:cNvPr id="27" name="Picture 2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2144" y="1054688"/>
            <a:ext cx="762606" cy="995202"/>
          </a:xfrm>
          <a:prstGeom prst="rect">
            <a:avLst/>
          </a:prstGeom>
        </p:spPr>
      </p:pic>
      <p:pic>
        <p:nvPicPr>
          <p:cNvPr id="28" name="Picture 2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8674" y="1054688"/>
            <a:ext cx="762606" cy="995202"/>
          </a:xfrm>
          <a:prstGeom prst="rect">
            <a:avLst/>
          </a:prstGeom>
        </p:spPr>
      </p:pic>
      <p:pic>
        <p:nvPicPr>
          <p:cNvPr id="29" name="Picture 2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12" y="3110279"/>
            <a:ext cx="762606" cy="995202"/>
          </a:xfrm>
          <a:prstGeom prst="rect">
            <a:avLst/>
          </a:prstGeom>
        </p:spPr>
      </p:pic>
      <p:pic>
        <p:nvPicPr>
          <p:cNvPr id="30" name="Picture 2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483" y="3110279"/>
            <a:ext cx="762606" cy="995202"/>
          </a:xfrm>
          <a:prstGeom prst="rect">
            <a:avLst/>
          </a:prstGeom>
        </p:spPr>
      </p:pic>
      <p:pic>
        <p:nvPicPr>
          <p:cNvPr id="31" name="Picture 3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937" y="3110279"/>
            <a:ext cx="762606" cy="995202"/>
          </a:xfrm>
          <a:prstGeom prst="rect">
            <a:avLst/>
          </a:prstGeom>
        </p:spPr>
      </p:pic>
      <p:pic>
        <p:nvPicPr>
          <p:cNvPr id="32" name="Picture 3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467" y="3110279"/>
            <a:ext cx="762606" cy="995202"/>
          </a:xfrm>
          <a:prstGeom prst="rect">
            <a:avLst/>
          </a:prstGeom>
        </p:spPr>
      </p:pic>
      <p:pic>
        <p:nvPicPr>
          <p:cNvPr id="33" name="Picture 3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50" y="4062489"/>
            <a:ext cx="762606" cy="995202"/>
          </a:xfrm>
          <a:prstGeom prst="rect">
            <a:avLst/>
          </a:prstGeom>
        </p:spPr>
      </p:pic>
      <p:pic>
        <p:nvPicPr>
          <p:cNvPr id="34" name="Picture 3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22" y="4062489"/>
            <a:ext cx="762606" cy="995202"/>
          </a:xfrm>
          <a:prstGeom prst="rect">
            <a:avLst/>
          </a:prstGeom>
        </p:spPr>
      </p:pic>
      <p:pic>
        <p:nvPicPr>
          <p:cNvPr id="35" name="Picture 3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3975" y="4062489"/>
            <a:ext cx="762606" cy="995202"/>
          </a:xfrm>
          <a:prstGeom prst="rect">
            <a:avLst/>
          </a:prstGeom>
        </p:spPr>
      </p:pic>
      <p:pic>
        <p:nvPicPr>
          <p:cNvPr id="36" name="Picture 3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506" y="4062489"/>
            <a:ext cx="762606" cy="995202"/>
          </a:xfrm>
          <a:prstGeom prst="rect">
            <a:avLst/>
          </a:prstGeom>
        </p:spPr>
      </p:pic>
      <p:pic>
        <p:nvPicPr>
          <p:cNvPr id="37" name="Picture 3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731" y="3116308"/>
            <a:ext cx="762606" cy="995202"/>
          </a:xfrm>
          <a:prstGeom prst="rect">
            <a:avLst/>
          </a:prstGeom>
        </p:spPr>
      </p:pic>
      <p:pic>
        <p:nvPicPr>
          <p:cNvPr id="38" name="Picture 3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702" y="3116308"/>
            <a:ext cx="762606" cy="995202"/>
          </a:xfrm>
          <a:prstGeom prst="rect">
            <a:avLst/>
          </a:prstGeom>
        </p:spPr>
      </p:pic>
      <p:pic>
        <p:nvPicPr>
          <p:cNvPr id="39" name="Picture 3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3156" y="3116308"/>
            <a:ext cx="762606" cy="995202"/>
          </a:xfrm>
          <a:prstGeom prst="rect">
            <a:avLst/>
          </a:prstGeom>
        </p:spPr>
      </p:pic>
      <p:pic>
        <p:nvPicPr>
          <p:cNvPr id="40" name="Picture 3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686" y="3116308"/>
            <a:ext cx="762606" cy="995202"/>
          </a:xfrm>
          <a:prstGeom prst="rect">
            <a:avLst/>
          </a:prstGeom>
        </p:spPr>
      </p:pic>
      <p:pic>
        <p:nvPicPr>
          <p:cNvPr id="41" name="Picture 4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1769" y="4068518"/>
            <a:ext cx="762606" cy="995202"/>
          </a:xfrm>
          <a:prstGeom prst="rect">
            <a:avLst/>
          </a:prstGeom>
        </p:spPr>
      </p:pic>
      <p:pic>
        <p:nvPicPr>
          <p:cNvPr id="42" name="Picture 4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741" y="4068518"/>
            <a:ext cx="762606" cy="995202"/>
          </a:xfrm>
          <a:prstGeom prst="rect">
            <a:avLst/>
          </a:prstGeom>
        </p:spPr>
      </p:pic>
      <p:pic>
        <p:nvPicPr>
          <p:cNvPr id="43" name="Picture 42"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1194" y="4068518"/>
            <a:ext cx="762606" cy="995202"/>
          </a:xfrm>
          <a:prstGeom prst="rect">
            <a:avLst/>
          </a:prstGeom>
        </p:spPr>
      </p:pic>
      <p:pic>
        <p:nvPicPr>
          <p:cNvPr id="44" name="Picture 43"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725" y="4068518"/>
            <a:ext cx="762606" cy="995202"/>
          </a:xfrm>
          <a:prstGeom prst="rect">
            <a:avLst/>
          </a:prstGeom>
        </p:spPr>
      </p:pic>
      <p:pic>
        <p:nvPicPr>
          <p:cNvPr id="45" name="Picture 44"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910" y="3116308"/>
            <a:ext cx="762606" cy="995202"/>
          </a:xfrm>
          <a:prstGeom prst="rect">
            <a:avLst/>
          </a:prstGeom>
        </p:spPr>
      </p:pic>
      <p:pic>
        <p:nvPicPr>
          <p:cNvPr id="46" name="Picture 45"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1880" y="3116308"/>
            <a:ext cx="762606" cy="995202"/>
          </a:xfrm>
          <a:prstGeom prst="rect">
            <a:avLst/>
          </a:prstGeom>
        </p:spPr>
      </p:pic>
      <p:pic>
        <p:nvPicPr>
          <p:cNvPr id="47" name="Picture 46"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335" y="3116308"/>
            <a:ext cx="762606" cy="995202"/>
          </a:xfrm>
          <a:prstGeom prst="rect">
            <a:avLst/>
          </a:prstGeom>
        </p:spPr>
      </p:pic>
      <p:pic>
        <p:nvPicPr>
          <p:cNvPr id="48" name="Picture 47"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864" y="3116308"/>
            <a:ext cx="762606" cy="995202"/>
          </a:xfrm>
          <a:prstGeom prst="rect">
            <a:avLst/>
          </a:prstGeom>
        </p:spPr>
      </p:pic>
      <p:pic>
        <p:nvPicPr>
          <p:cNvPr id="49" name="Picture 48"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0947" y="4068518"/>
            <a:ext cx="762606" cy="995202"/>
          </a:xfrm>
          <a:prstGeom prst="rect">
            <a:avLst/>
          </a:prstGeom>
        </p:spPr>
      </p:pic>
      <p:pic>
        <p:nvPicPr>
          <p:cNvPr id="50" name="Picture 49"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918" y="4068518"/>
            <a:ext cx="762606" cy="995202"/>
          </a:xfrm>
          <a:prstGeom prst="rect">
            <a:avLst/>
          </a:prstGeom>
        </p:spPr>
      </p:pic>
      <p:pic>
        <p:nvPicPr>
          <p:cNvPr id="51" name="Picture 50"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372" y="4068518"/>
            <a:ext cx="762606" cy="995202"/>
          </a:xfrm>
          <a:prstGeom prst="rect">
            <a:avLst/>
          </a:prstGeom>
        </p:spPr>
      </p:pic>
      <p:pic>
        <p:nvPicPr>
          <p:cNvPr id="52" name="Picture 51" descr="man1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6902" y="4068518"/>
            <a:ext cx="762606" cy="995202"/>
          </a:xfrm>
          <a:prstGeom prst="rect">
            <a:avLst/>
          </a:prstGeom>
        </p:spPr>
      </p:pic>
      <p:sp>
        <p:nvSpPr>
          <p:cNvPr id="4" name="Rectangle 3"/>
          <p:cNvSpPr/>
          <p:nvPr/>
        </p:nvSpPr>
        <p:spPr>
          <a:xfrm>
            <a:off x="-56265" y="-42197"/>
            <a:ext cx="9259544" cy="518569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endParaRPr lang="en-US" sz="675"/>
          </a:p>
        </p:txBody>
      </p:sp>
      <p:graphicFrame>
        <p:nvGraphicFramePr>
          <p:cNvPr id="54" name="Chart 53"/>
          <p:cNvGraphicFramePr/>
          <p:nvPr>
            <p:extLst>
              <p:ext uri="{D42A27DB-BD31-4B8C-83A1-F6EECF244321}">
                <p14:modId xmlns:p14="http://schemas.microsoft.com/office/powerpoint/2010/main" val="3914512712"/>
              </p:ext>
            </p:extLst>
          </p:nvPr>
        </p:nvGraphicFramePr>
        <p:xfrm>
          <a:off x="642785" y="364559"/>
          <a:ext cx="7697736" cy="4504054"/>
        </p:xfrm>
        <a:graphic>
          <a:graphicData uri="http://schemas.openxmlformats.org/drawingml/2006/chart">
            <c:chart xmlns:c="http://schemas.openxmlformats.org/drawingml/2006/chart" xmlns:r="http://schemas.openxmlformats.org/officeDocument/2006/relationships" r:id="rId5"/>
          </a:graphicData>
        </a:graphic>
      </p:graphicFrame>
      <p:sp>
        <p:nvSpPr>
          <p:cNvPr id="59" name="TextBox 58"/>
          <p:cNvSpPr txBox="1"/>
          <p:nvPr/>
        </p:nvSpPr>
        <p:spPr>
          <a:xfrm>
            <a:off x="7005482" y="4954664"/>
            <a:ext cx="1418425" cy="226774"/>
          </a:xfrm>
          <a:prstGeom prst="rect">
            <a:avLst/>
          </a:prstGeom>
          <a:noFill/>
        </p:spPr>
        <p:txBody>
          <a:bodyPr wrap="none" lIns="81641" tIns="40821" rIns="81641" bIns="40821" rtlCol="0">
            <a:spAutoFit/>
          </a:bodyPr>
          <a:lstStyle/>
          <a:p>
            <a:r>
              <a:rPr lang="en-US" sz="938" dirty="0">
                <a:latin typeface="Calibri"/>
                <a:cs typeface="Calibri"/>
              </a:rPr>
              <a:t>http://</a:t>
            </a:r>
            <a:r>
              <a:rPr lang="en-US" sz="938" dirty="0" err="1">
                <a:latin typeface="Calibri"/>
                <a:cs typeface="Calibri"/>
              </a:rPr>
              <a:t>openedgroup.org</a:t>
            </a:r>
            <a:r>
              <a:rPr lang="en-US" sz="938" dirty="0">
                <a:latin typeface="Calibri"/>
                <a:cs typeface="Calibri"/>
              </a:rPr>
              <a:t>/ </a:t>
            </a:r>
          </a:p>
        </p:txBody>
      </p:sp>
      <p:pic>
        <p:nvPicPr>
          <p:cNvPr id="60" name="Picture 59" descr="by80x15.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3557" y="5043593"/>
            <a:ext cx="710444" cy="99906"/>
          </a:xfrm>
          <a:prstGeom prst="rect">
            <a:avLst/>
          </a:prstGeom>
        </p:spPr>
      </p:pic>
      <p:sp>
        <p:nvSpPr>
          <p:cNvPr id="57" name="Rectangle 56"/>
          <p:cNvSpPr/>
          <p:nvPr/>
        </p:nvSpPr>
        <p:spPr>
          <a:xfrm>
            <a:off x="142709" y="2086556"/>
            <a:ext cx="8790798" cy="963424"/>
          </a:xfrm>
          <a:prstGeom prst="rect">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81641" tIns="40821" rIns="81641" bIns="40821" rtlCol="0" anchor="ctr"/>
          <a:lstStyle/>
          <a:p>
            <a:pPr algn="ctr"/>
            <a:r>
              <a:rPr lang="en-US" sz="3800" b="1" dirty="0">
                <a:solidFill>
                  <a:schemeClr val="tx2">
                    <a:lumMod val="60000"/>
                    <a:lumOff val="40000"/>
                  </a:schemeClr>
                </a:solidFill>
              </a:rPr>
              <a:t>90% of Professors and Students </a:t>
            </a:r>
            <a:r>
              <a:rPr lang="en-US" sz="3800" b="1" dirty="0">
                <a:solidFill>
                  <a:schemeClr val="tx1"/>
                </a:solidFill>
              </a:rPr>
              <a:t>say OER as good or better than traditional materials</a:t>
            </a:r>
            <a:endParaRPr lang="en-US" sz="3800" dirty="0">
              <a:solidFill>
                <a:schemeClr val="tx1"/>
              </a:solidFill>
            </a:endParaRPr>
          </a:p>
        </p:txBody>
      </p:sp>
    </p:spTree>
    <p:extLst>
      <p:ext uri="{BB962C8B-B14F-4D97-AF65-F5344CB8AC3E}">
        <p14:creationId xmlns:p14="http://schemas.microsoft.com/office/powerpoint/2010/main" val="107212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1163240"/>
          </a:xfrm>
        </p:spPr>
        <p:txBody>
          <a:bodyPr>
            <a:normAutofit fontScale="90000"/>
          </a:bodyPr>
          <a:lstStyle/>
          <a:p>
            <a:r>
              <a:rPr lang="en-US" dirty="0">
                <a:solidFill>
                  <a:schemeClr val="tx2">
                    <a:lumMod val="60000"/>
                    <a:lumOff val="40000"/>
                  </a:schemeClr>
                </a:solidFill>
              </a:rPr>
              <a:t>Novel Synthesis and Dissemination Techniques</a:t>
            </a:r>
          </a:p>
        </p:txBody>
      </p:sp>
      <p:sp>
        <p:nvSpPr>
          <p:cNvPr id="3" name="Content Placeholder 2"/>
          <p:cNvSpPr>
            <a:spLocks noGrp="1"/>
          </p:cNvSpPr>
          <p:nvPr>
            <p:ph idx="1"/>
          </p:nvPr>
        </p:nvSpPr>
        <p:spPr>
          <a:xfrm>
            <a:off x="620025" y="1682150"/>
            <a:ext cx="7747598" cy="3174859"/>
          </a:xfrm>
        </p:spPr>
        <p:txBody>
          <a:bodyPr>
            <a:normAutofit/>
          </a:bodyPr>
          <a:lstStyle/>
          <a:p>
            <a:pPr>
              <a:spcBef>
                <a:spcPts val="0"/>
              </a:spcBef>
            </a:pPr>
            <a:r>
              <a:rPr lang="en-US" sz="2800" dirty="0"/>
              <a:t>The Review Project</a:t>
            </a:r>
          </a:p>
          <a:p>
            <a:pPr>
              <a:spcBef>
                <a:spcPts val="0"/>
              </a:spcBef>
              <a:buFontTx/>
              <a:buChar char="-"/>
            </a:pPr>
            <a:endParaRPr lang="en-US" sz="2800" dirty="0"/>
          </a:p>
          <a:p>
            <a:pPr>
              <a:spcBef>
                <a:spcPts val="0"/>
              </a:spcBef>
            </a:pPr>
            <a:r>
              <a:rPr lang="en-US" sz="2800" dirty="0"/>
              <a:t>The OER Adoption Impact Calculator</a:t>
            </a:r>
          </a:p>
        </p:txBody>
      </p:sp>
    </p:spTree>
    <p:extLst>
      <p:ext uri="{BB962C8B-B14F-4D97-AF65-F5344CB8AC3E}">
        <p14:creationId xmlns:p14="http://schemas.microsoft.com/office/powerpoint/2010/main" val="69794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3208" y="844481"/>
            <a:ext cx="4257584" cy="3454539"/>
          </a:xfrm>
          <a:prstGeom prst="rect">
            <a:avLst/>
          </a:prstGeom>
        </p:spPr>
      </p:pic>
    </p:spTree>
    <p:extLst>
      <p:ext uri="{BB962C8B-B14F-4D97-AF65-F5344CB8AC3E}">
        <p14:creationId xmlns:p14="http://schemas.microsoft.com/office/powerpoint/2010/main" val="2843463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13FAA-8804-7E4F-9D63-27A26CC6B7AE}"/>
              </a:ext>
            </a:extLst>
          </p:cNvPr>
          <p:cNvPicPr>
            <a:picLocks noChangeAspect="1"/>
          </p:cNvPicPr>
          <p:nvPr/>
        </p:nvPicPr>
        <p:blipFill>
          <a:blip r:embed="rId2"/>
          <a:stretch>
            <a:fillRect/>
          </a:stretch>
        </p:blipFill>
        <p:spPr>
          <a:xfrm>
            <a:off x="1934560" y="0"/>
            <a:ext cx="5274879" cy="5143500"/>
          </a:xfrm>
          <a:prstGeom prst="rect">
            <a:avLst/>
          </a:prstGeom>
        </p:spPr>
      </p:pic>
    </p:spTree>
    <p:extLst>
      <p:ext uri="{BB962C8B-B14F-4D97-AF65-F5344CB8AC3E}">
        <p14:creationId xmlns:p14="http://schemas.microsoft.com/office/powerpoint/2010/main" val="2772164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13FAA-8804-7E4F-9D63-27A26CC6B7AE}"/>
              </a:ext>
            </a:extLst>
          </p:cNvPr>
          <p:cNvPicPr>
            <a:picLocks noChangeAspect="1"/>
          </p:cNvPicPr>
          <p:nvPr/>
        </p:nvPicPr>
        <p:blipFill>
          <a:blip r:embed="rId2"/>
          <a:stretch>
            <a:fillRect/>
          </a:stretch>
        </p:blipFill>
        <p:spPr>
          <a:xfrm>
            <a:off x="1934560" y="0"/>
            <a:ext cx="5274879" cy="5143500"/>
          </a:xfrm>
          <a:prstGeom prst="rect">
            <a:avLst/>
          </a:prstGeom>
        </p:spPr>
      </p:pic>
      <p:sp>
        <p:nvSpPr>
          <p:cNvPr id="3" name="Rectangle 2">
            <a:extLst>
              <a:ext uri="{FF2B5EF4-FFF2-40B4-BE49-F238E27FC236}">
                <a16:creationId xmlns:a16="http://schemas.microsoft.com/office/drawing/2014/main" id="{101B3D6E-D3DF-DA45-B060-905492EDA322}"/>
              </a:ext>
            </a:extLst>
          </p:cNvPr>
          <p:cNvSpPr/>
          <p:nvPr/>
        </p:nvSpPr>
        <p:spPr>
          <a:xfrm>
            <a:off x="623228" y="-141402"/>
            <a:ext cx="7897544" cy="5646656"/>
          </a:xfrm>
          <a:prstGeom prst="rect">
            <a:avLst/>
          </a:prstGeom>
          <a:solidFill>
            <a:schemeClr val="tx1">
              <a:lumMod val="75000"/>
              <a:lumOff val="25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087EA59-4460-404B-8288-55C9DF4D914C}"/>
              </a:ext>
            </a:extLst>
          </p:cNvPr>
          <p:cNvSpPr txBox="1"/>
          <p:nvPr/>
        </p:nvSpPr>
        <p:spPr>
          <a:xfrm>
            <a:off x="1574277" y="2327983"/>
            <a:ext cx="6202837" cy="707886"/>
          </a:xfrm>
          <a:prstGeom prst="rect">
            <a:avLst/>
          </a:prstGeom>
          <a:noFill/>
        </p:spPr>
        <p:txBody>
          <a:bodyPr wrap="square" rtlCol="0">
            <a:spAutoFit/>
          </a:bodyPr>
          <a:lstStyle/>
          <a:p>
            <a:pPr algn="ctr"/>
            <a:r>
              <a:rPr lang="en-US" sz="4000" dirty="0" err="1">
                <a:solidFill>
                  <a:schemeClr val="bg1"/>
                </a:solidFill>
              </a:rPr>
              <a:t>openedgroup.org</a:t>
            </a:r>
            <a:r>
              <a:rPr lang="en-US" sz="4000" dirty="0">
                <a:solidFill>
                  <a:schemeClr val="bg1"/>
                </a:solidFill>
              </a:rPr>
              <a:t>/review</a:t>
            </a:r>
          </a:p>
        </p:txBody>
      </p:sp>
    </p:spTree>
    <p:extLst>
      <p:ext uri="{BB962C8B-B14F-4D97-AF65-F5344CB8AC3E}">
        <p14:creationId xmlns:p14="http://schemas.microsoft.com/office/powerpoint/2010/main" val="2717576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87168-0629-CF46-AD01-3DB9680B9226}"/>
              </a:ext>
            </a:extLst>
          </p:cNvPr>
          <p:cNvPicPr>
            <a:picLocks noChangeAspect="1"/>
          </p:cNvPicPr>
          <p:nvPr/>
        </p:nvPicPr>
        <p:blipFill>
          <a:blip r:embed="rId2"/>
          <a:stretch>
            <a:fillRect/>
          </a:stretch>
        </p:blipFill>
        <p:spPr>
          <a:xfrm>
            <a:off x="623228" y="0"/>
            <a:ext cx="7897544" cy="5143500"/>
          </a:xfrm>
          <a:prstGeom prst="rect">
            <a:avLst/>
          </a:prstGeom>
        </p:spPr>
      </p:pic>
    </p:spTree>
    <p:extLst>
      <p:ext uri="{BB962C8B-B14F-4D97-AF65-F5344CB8AC3E}">
        <p14:creationId xmlns:p14="http://schemas.microsoft.com/office/powerpoint/2010/main" val="1505791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687168-0629-CF46-AD01-3DB9680B9226}"/>
              </a:ext>
            </a:extLst>
          </p:cNvPr>
          <p:cNvPicPr>
            <a:picLocks noChangeAspect="1"/>
          </p:cNvPicPr>
          <p:nvPr/>
        </p:nvPicPr>
        <p:blipFill>
          <a:blip r:embed="rId2"/>
          <a:stretch>
            <a:fillRect/>
          </a:stretch>
        </p:blipFill>
        <p:spPr>
          <a:xfrm>
            <a:off x="623228" y="0"/>
            <a:ext cx="7897544" cy="5143500"/>
          </a:xfrm>
          <a:prstGeom prst="rect">
            <a:avLst/>
          </a:prstGeom>
          <a:solidFill>
            <a:schemeClr val="tx1"/>
          </a:solidFill>
        </p:spPr>
      </p:pic>
      <p:sp>
        <p:nvSpPr>
          <p:cNvPr id="3" name="Rectangle 2">
            <a:extLst>
              <a:ext uri="{FF2B5EF4-FFF2-40B4-BE49-F238E27FC236}">
                <a16:creationId xmlns:a16="http://schemas.microsoft.com/office/drawing/2014/main" id="{556F73A7-6F98-CE47-81A9-F86899FAC496}"/>
              </a:ext>
            </a:extLst>
          </p:cNvPr>
          <p:cNvSpPr/>
          <p:nvPr/>
        </p:nvSpPr>
        <p:spPr>
          <a:xfrm>
            <a:off x="623228" y="-141402"/>
            <a:ext cx="7897544" cy="5646656"/>
          </a:xfrm>
          <a:prstGeom prst="rect">
            <a:avLst/>
          </a:prstGeom>
          <a:solidFill>
            <a:schemeClr val="tx1">
              <a:lumMod val="75000"/>
              <a:lumOff val="25000"/>
              <a:alpha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E9C363-555B-3E44-9ED4-5D89CB6298B0}"/>
              </a:ext>
            </a:extLst>
          </p:cNvPr>
          <p:cNvSpPr txBox="1"/>
          <p:nvPr/>
        </p:nvSpPr>
        <p:spPr>
          <a:xfrm>
            <a:off x="1574277" y="2327983"/>
            <a:ext cx="6202837" cy="707886"/>
          </a:xfrm>
          <a:prstGeom prst="rect">
            <a:avLst/>
          </a:prstGeom>
          <a:noFill/>
        </p:spPr>
        <p:txBody>
          <a:bodyPr wrap="square" rtlCol="0">
            <a:spAutoFit/>
          </a:bodyPr>
          <a:lstStyle/>
          <a:p>
            <a:pPr algn="ctr"/>
            <a:r>
              <a:rPr lang="en-US" sz="4000" dirty="0" err="1">
                <a:solidFill>
                  <a:schemeClr val="bg1"/>
                </a:solidFill>
              </a:rPr>
              <a:t>impact.lumenlearning.com</a:t>
            </a:r>
            <a:endParaRPr lang="en-US" sz="4000" dirty="0">
              <a:solidFill>
                <a:schemeClr val="bg1"/>
              </a:solidFill>
            </a:endParaRPr>
          </a:p>
        </p:txBody>
      </p:sp>
    </p:spTree>
    <p:extLst>
      <p:ext uri="{BB962C8B-B14F-4D97-AF65-F5344CB8AC3E}">
        <p14:creationId xmlns:p14="http://schemas.microsoft.com/office/powerpoint/2010/main" val="2669802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 Research Takeaways </a:t>
            </a:r>
          </a:p>
        </p:txBody>
      </p:sp>
      <p:sp>
        <p:nvSpPr>
          <p:cNvPr id="3" name="Content Placeholder 2"/>
          <p:cNvSpPr>
            <a:spLocks noGrp="1"/>
          </p:cNvSpPr>
          <p:nvPr>
            <p:ph idx="1"/>
          </p:nvPr>
        </p:nvSpPr>
        <p:spPr>
          <a:xfrm>
            <a:off x="457200" y="1200150"/>
            <a:ext cx="8229600" cy="3943349"/>
          </a:xfrm>
        </p:spPr>
        <p:txBody>
          <a:bodyPr>
            <a:normAutofit lnSpcReduction="10000"/>
          </a:bodyPr>
          <a:lstStyle/>
          <a:p>
            <a:r>
              <a:rPr lang="en-US" dirty="0"/>
              <a:t>A growing body of studies show that students who use OER perform as well or better than their peers who use traditionally copyrighted materials.</a:t>
            </a:r>
          </a:p>
          <a:p>
            <a:r>
              <a:rPr lang="en-US" dirty="0"/>
              <a:t>Moving forward, we need more rigorous research that better accounts for student, teacher, and other potentially confounding variables.</a:t>
            </a:r>
          </a:p>
        </p:txBody>
      </p:sp>
    </p:spTree>
    <p:extLst>
      <p:ext uri="{BB962C8B-B14F-4D97-AF65-F5344CB8AC3E}">
        <p14:creationId xmlns:p14="http://schemas.microsoft.com/office/powerpoint/2010/main" val="411153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 Research Takeaways </a:t>
            </a:r>
          </a:p>
        </p:txBody>
      </p:sp>
      <p:sp>
        <p:nvSpPr>
          <p:cNvPr id="3" name="Content Placeholder 2"/>
          <p:cNvSpPr>
            <a:spLocks noGrp="1"/>
          </p:cNvSpPr>
          <p:nvPr>
            <p:ph idx="1"/>
          </p:nvPr>
        </p:nvSpPr>
        <p:spPr>
          <a:xfrm>
            <a:off x="457200" y="1200151"/>
            <a:ext cx="8229600" cy="3768664"/>
          </a:xfrm>
        </p:spPr>
        <p:txBody>
          <a:bodyPr>
            <a:normAutofit/>
          </a:bodyPr>
          <a:lstStyle/>
          <a:p>
            <a:r>
              <a:rPr lang="en-US" dirty="0"/>
              <a:t>We need more studies that disaggregate data and allow us to see more clearly the impact of OER on specific populations.</a:t>
            </a:r>
          </a:p>
          <a:p>
            <a:r>
              <a:rPr lang="en-US" dirty="0"/>
              <a:t>We also need studies examining the interaction between the novel pedagogies afforded by OER and student learning.</a:t>
            </a:r>
          </a:p>
        </p:txBody>
      </p:sp>
    </p:spTree>
    <p:extLst>
      <p:ext uri="{BB962C8B-B14F-4D97-AF65-F5344CB8AC3E}">
        <p14:creationId xmlns:p14="http://schemas.microsoft.com/office/powerpoint/2010/main" val="304113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OER Research Takeaways </a:t>
            </a:r>
          </a:p>
        </p:txBody>
      </p:sp>
      <p:sp>
        <p:nvSpPr>
          <p:cNvPr id="3" name="Content Placeholder 2"/>
          <p:cNvSpPr>
            <a:spLocks noGrp="1"/>
          </p:cNvSpPr>
          <p:nvPr>
            <p:ph idx="1"/>
          </p:nvPr>
        </p:nvSpPr>
        <p:spPr>
          <a:xfrm>
            <a:off x="457200" y="1200151"/>
            <a:ext cx="8229600" cy="3768664"/>
          </a:xfrm>
        </p:spPr>
        <p:txBody>
          <a:bodyPr>
            <a:normAutofit/>
          </a:bodyPr>
          <a:lstStyle/>
          <a:p>
            <a:r>
              <a:rPr lang="en-US" dirty="0"/>
              <a:t>There are fundamental questions to be answered about the degree of impact on learning that can be attributed to educational materials. </a:t>
            </a:r>
          </a:p>
          <a:p>
            <a:r>
              <a:rPr lang="en-US" dirty="0"/>
              <a:t>Understanding the answer to this absolutely fundamental question is key to understanding much about our (AECT) field.</a:t>
            </a:r>
          </a:p>
        </p:txBody>
      </p:sp>
    </p:spTree>
    <p:extLst>
      <p:ext uri="{BB962C8B-B14F-4D97-AF65-F5344CB8AC3E}">
        <p14:creationId xmlns:p14="http://schemas.microsoft.com/office/powerpoint/2010/main" val="4008560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a:spLocks noGrp="1"/>
          </p:cNvSpPr>
          <p:nvPr>
            <p:ph type="title"/>
          </p:nvPr>
        </p:nvSpPr>
        <p:spPr>
          <a:xfrm>
            <a:off x="336430" y="955153"/>
            <a:ext cx="8479766" cy="1190625"/>
          </a:xfrm>
          <a:prstGeom prst="rect">
            <a:avLst/>
          </a:prstGeom>
        </p:spPr>
        <p:txBody>
          <a:bodyPr>
            <a:normAutofit/>
          </a:bodyPr>
          <a:lstStyle/>
          <a:p>
            <a:r>
              <a:rPr lang="en-US" dirty="0">
                <a:solidFill>
                  <a:schemeClr val="tx2">
                    <a:lumMod val="60000"/>
                    <a:lumOff val="40000"/>
                  </a:schemeClr>
                </a:solidFill>
              </a:rPr>
              <a:t>Thank You</a:t>
            </a:r>
          </a:p>
        </p:txBody>
      </p:sp>
      <p:sp>
        <p:nvSpPr>
          <p:cNvPr id="36" name="Shape 36"/>
          <p:cNvSpPr/>
          <p:nvPr/>
        </p:nvSpPr>
        <p:spPr>
          <a:xfrm>
            <a:off x="1777042" y="2967844"/>
            <a:ext cx="5598542" cy="1331134"/>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lvl="0" algn="ctr">
              <a:defRPr sz="1800">
                <a:solidFill>
                  <a:srgbClr val="000000"/>
                </a:solidFill>
              </a:defRPr>
            </a:pPr>
            <a:r>
              <a:rPr lang="en-US" sz="2800" dirty="0">
                <a:solidFill>
                  <a:srgbClr val="000000"/>
                </a:solidFill>
              </a:rPr>
              <a:t>John Hilton III - @</a:t>
            </a:r>
            <a:r>
              <a:rPr lang="en-US" sz="2800" dirty="0" err="1">
                <a:solidFill>
                  <a:srgbClr val="000000"/>
                </a:solidFill>
              </a:rPr>
              <a:t>johnhiltoniii</a:t>
            </a:r>
            <a:endParaRPr lang="en-US" sz="2800" dirty="0">
              <a:solidFill>
                <a:srgbClr val="000000"/>
              </a:solidFill>
            </a:endParaRPr>
          </a:p>
          <a:p>
            <a:pPr lvl="0" algn="ctr">
              <a:defRPr sz="1800">
                <a:solidFill>
                  <a:srgbClr val="000000"/>
                </a:solidFill>
              </a:defRPr>
            </a:pPr>
            <a:endParaRPr lang="en-US" sz="2800" dirty="0">
              <a:solidFill>
                <a:srgbClr val="000000"/>
              </a:solidFill>
            </a:endParaRPr>
          </a:p>
          <a:p>
            <a:pPr lvl="0" algn="ctr">
              <a:defRPr sz="1800">
                <a:solidFill>
                  <a:srgbClr val="000000"/>
                </a:solidFill>
              </a:defRPr>
            </a:pPr>
            <a:r>
              <a:rPr lang="en-US" sz="2800" dirty="0">
                <a:solidFill>
                  <a:srgbClr val="000000"/>
                </a:solidFill>
              </a:rPr>
              <a:t>David Wiley - @</a:t>
            </a:r>
            <a:r>
              <a:rPr lang="en-US" sz="2800" dirty="0" err="1">
                <a:solidFill>
                  <a:srgbClr val="000000"/>
                </a:solidFill>
              </a:rPr>
              <a:t>opencontent</a:t>
            </a:r>
            <a:endParaRPr sz="2800" dirty="0">
              <a:solidFill>
                <a:srgbClr val="000000"/>
              </a:solidFill>
            </a:endParaRPr>
          </a:p>
        </p:txBody>
      </p:sp>
    </p:spTree>
    <p:extLst>
      <p:ext uri="{BB962C8B-B14F-4D97-AF65-F5344CB8AC3E}">
        <p14:creationId xmlns:p14="http://schemas.microsoft.com/office/powerpoint/2010/main" val="30156465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Open Educational Resources (OER)</a:t>
            </a:r>
          </a:p>
        </p:txBody>
      </p:sp>
      <p:sp>
        <p:nvSpPr>
          <p:cNvPr id="3" name="Content Placeholder 2"/>
          <p:cNvSpPr>
            <a:spLocks noGrp="1"/>
          </p:cNvSpPr>
          <p:nvPr>
            <p:ph idx="1"/>
          </p:nvPr>
        </p:nvSpPr>
        <p:spPr>
          <a:xfrm>
            <a:off x="1423089" y="1386472"/>
            <a:ext cx="6297822" cy="3263504"/>
          </a:xfrm>
        </p:spPr>
        <p:txBody>
          <a:bodyPr>
            <a:normAutofit/>
          </a:bodyPr>
          <a:lstStyle/>
          <a:p>
            <a:pPr marL="0" indent="0">
              <a:spcBef>
                <a:spcPts val="0"/>
              </a:spcBef>
              <a:buNone/>
            </a:pPr>
            <a:r>
              <a:rPr lang="en-US" sz="2800" dirty="0"/>
              <a:t>“Open Educational Resources (OERs) are </a:t>
            </a:r>
            <a:br>
              <a:rPr lang="en-US" sz="2800" dirty="0"/>
            </a:br>
            <a:r>
              <a:rPr lang="en-US" sz="2800" dirty="0"/>
              <a:t>any type of educational materials that are </a:t>
            </a:r>
            <a:br>
              <a:rPr lang="en-US" sz="2800" dirty="0"/>
            </a:br>
            <a:r>
              <a:rPr lang="en-US" sz="2800" u="sng" dirty="0"/>
              <a:t>in the public domain</a:t>
            </a:r>
            <a:r>
              <a:rPr lang="en-US" sz="2800" dirty="0"/>
              <a:t> or introduced with </a:t>
            </a:r>
            <a:br>
              <a:rPr lang="en-US" sz="2800" dirty="0"/>
            </a:br>
            <a:r>
              <a:rPr lang="en-US" sz="2800" u="sng" dirty="0"/>
              <a:t>an open license</a:t>
            </a:r>
            <a:r>
              <a:rPr lang="en-US" sz="2800" dirty="0"/>
              <a:t>.” </a:t>
            </a:r>
          </a:p>
          <a:p>
            <a:pPr marL="0" indent="0" algn="r">
              <a:spcBef>
                <a:spcPts val="0"/>
              </a:spcBef>
              <a:buNone/>
            </a:pPr>
            <a:endParaRPr lang="en-US" sz="2800" dirty="0"/>
          </a:p>
          <a:p>
            <a:pPr marL="0" indent="0" algn="r">
              <a:spcBef>
                <a:spcPts val="0"/>
              </a:spcBef>
              <a:buNone/>
            </a:pPr>
            <a:r>
              <a:rPr lang="en-US" sz="2800" dirty="0"/>
              <a:t>UNESCO</a:t>
            </a:r>
          </a:p>
        </p:txBody>
      </p:sp>
    </p:spTree>
    <p:extLst>
      <p:ext uri="{BB962C8B-B14F-4D97-AF65-F5344CB8AC3E}">
        <p14:creationId xmlns:p14="http://schemas.microsoft.com/office/powerpoint/2010/main" val="2518022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Open Educational Resources (OER)</a:t>
            </a:r>
          </a:p>
        </p:txBody>
      </p:sp>
      <p:sp>
        <p:nvSpPr>
          <p:cNvPr id="3" name="Content Placeholder 2"/>
          <p:cNvSpPr>
            <a:spLocks noGrp="1"/>
          </p:cNvSpPr>
          <p:nvPr>
            <p:ph idx="1"/>
          </p:nvPr>
        </p:nvSpPr>
        <p:spPr>
          <a:xfrm>
            <a:off x="628651" y="1369219"/>
            <a:ext cx="7747598" cy="3263504"/>
          </a:xfrm>
        </p:spPr>
        <p:txBody>
          <a:bodyPr>
            <a:normAutofit/>
          </a:bodyPr>
          <a:lstStyle/>
          <a:p>
            <a:pPr marL="0" indent="0" algn="ctr">
              <a:spcBef>
                <a:spcPts val="0"/>
              </a:spcBef>
              <a:buNone/>
            </a:pPr>
            <a:endParaRPr lang="en-US" sz="2800" dirty="0"/>
          </a:p>
          <a:p>
            <a:pPr marL="0" indent="0" algn="ctr">
              <a:spcBef>
                <a:spcPts val="0"/>
              </a:spcBef>
              <a:buNone/>
            </a:pPr>
            <a:r>
              <a:rPr lang="en-US" sz="2800" dirty="0"/>
              <a:t>OER is defined in terms of copyright status.</a:t>
            </a:r>
          </a:p>
          <a:p>
            <a:pPr marL="0" indent="0" algn="ctr">
              <a:spcBef>
                <a:spcPts val="0"/>
              </a:spcBef>
              <a:buNone/>
            </a:pPr>
            <a:endParaRPr lang="en-US" sz="2800" dirty="0"/>
          </a:p>
          <a:p>
            <a:pPr marL="0" indent="0" algn="ctr">
              <a:spcBef>
                <a:spcPts val="0"/>
              </a:spcBef>
              <a:buNone/>
            </a:pPr>
            <a:endParaRPr lang="en-US" sz="2800" dirty="0"/>
          </a:p>
          <a:p>
            <a:pPr marL="0" indent="0" algn="ctr">
              <a:spcBef>
                <a:spcPts val="0"/>
              </a:spcBef>
              <a:buNone/>
            </a:pPr>
            <a:r>
              <a:rPr lang="en-US" sz="2800" dirty="0"/>
              <a:t>Everyone is freely permitted to </a:t>
            </a:r>
            <a:br>
              <a:rPr lang="en-US" sz="2800" dirty="0"/>
            </a:br>
            <a:r>
              <a:rPr lang="en-US" sz="2800" dirty="0"/>
              <a:t>copy, edit, and share OER.</a:t>
            </a:r>
          </a:p>
        </p:txBody>
      </p:sp>
    </p:spTree>
    <p:extLst>
      <p:ext uri="{BB962C8B-B14F-4D97-AF65-F5344CB8AC3E}">
        <p14:creationId xmlns:p14="http://schemas.microsoft.com/office/powerpoint/2010/main" val="2606531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um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165" y="250674"/>
            <a:ext cx="4725103" cy="4725103"/>
          </a:xfrm>
          <a:prstGeom prst="rect">
            <a:avLst/>
          </a:prstGeom>
        </p:spPr>
      </p:pic>
    </p:spTree>
    <p:extLst>
      <p:ext uri="{BB962C8B-B14F-4D97-AF65-F5344CB8AC3E}">
        <p14:creationId xmlns:p14="http://schemas.microsoft.com/office/powerpoint/2010/main" val="325828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Open Educational Resources (OER)</a:t>
            </a:r>
          </a:p>
        </p:txBody>
      </p:sp>
      <p:sp>
        <p:nvSpPr>
          <p:cNvPr id="3" name="Content Placeholder 2"/>
          <p:cNvSpPr>
            <a:spLocks noGrp="1"/>
          </p:cNvSpPr>
          <p:nvPr>
            <p:ph idx="1"/>
          </p:nvPr>
        </p:nvSpPr>
        <p:spPr>
          <a:xfrm>
            <a:off x="628650" y="1369219"/>
            <a:ext cx="7773477" cy="3263504"/>
          </a:xfrm>
        </p:spPr>
        <p:txBody>
          <a:bodyPr>
            <a:normAutofit/>
          </a:bodyPr>
          <a:lstStyle/>
          <a:p>
            <a:pPr>
              <a:spcBef>
                <a:spcPts val="0"/>
              </a:spcBef>
            </a:pPr>
            <a:r>
              <a:rPr lang="en-US" sz="2800" dirty="0"/>
              <a:t>A utter dearth of empirical research on the learning impact of OER use throughout the 2000s allowed publishers and others to spread FUD. </a:t>
            </a:r>
          </a:p>
          <a:p>
            <a:pPr>
              <a:spcBef>
                <a:spcPts val="0"/>
              </a:spcBef>
            </a:pPr>
            <a:endParaRPr lang="en-US" sz="2800" dirty="0"/>
          </a:p>
          <a:p>
            <a:pPr>
              <a:spcBef>
                <a:spcPts val="0"/>
              </a:spcBef>
            </a:pPr>
            <a:r>
              <a:rPr lang="en-US" sz="2800" dirty="0"/>
              <a:t>Several hype articles and opinion pieces</a:t>
            </a:r>
          </a:p>
          <a:p>
            <a:pPr>
              <a:spcBef>
                <a:spcPts val="0"/>
              </a:spcBef>
            </a:pPr>
            <a:endParaRPr lang="en-US" sz="2800" dirty="0"/>
          </a:p>
          <a:p>
            <a:pPr>
              <a:spcBef>
                <a:spcPts val="0"/>
              </a:spcBef>
            </a:pPr>
            <a:r>
              <a:rPr lang="en-US" sz="2800" dirty="0"/>
              <a:t>Only one empirical article from 2000 - 2010</a:t>
            </a:r>
          </a:p>
        </p:txBody>
      </p:sp>
    </p:spTree>
    <p:extLst>
      <p:ext uri="{BB962C8B-B14F-4D97-AF65-F5344CB8AC3E}">
        <p14:creationId xmlns:p14="http://schemas.microsoft.com/office/powerpoint/2010/main" val="28427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60000"/>
                    <a:lumOff val="40000"/>
                  </a:schemeClr>
                </a:solidFill>
              </a:rPr>
              <a:t>Open Educational Resources (OER)</a:t>
            </a:r>
          </a:p>
        </p:txBody>
      </p:sp>
      <p:sp>
        <p:nvSpPr>
          <p:cNvPr id="3" name="Content Placeholder 2"/>
          <p:cNvSpPr>
            <a:spLocks noGrp="1"/>
          </p:cNvSpPr>
          <p:nvPr>
            <p:ph idx="1"/>
          </p:nvPr>
        </p:nvSpPr>
        <p:spPr>
          <a:xfrm>
            <a:off x="628650" y="1369219"/>
            <a:ext cx="7773477" cy="3263504"/>
          </a:xfrm>
        </p:spPr>
        <p:txBody>
          <a:bodyPr>
            <a:normAutofit/>
          </a:bodyPr>
          <a:lstStyle/>
          <a:p>
            <a:pPr>
              <a:spcBef>
                <a:spcPts val="0"/>
              </a:spcBef>
            </a:pPr>
            <a:r>
              <a:rPr lang="en-US" sz="2800" dirty="0"/>
              <a:t>Create the Open Education Group &amp; COUP Framework</a:t>
            </a:r>
          </a:p>
          <a:p>
            <a:pPr>
              <a:spcBef>
                <a:spcPts val="0"/>
              </a:spcBef>
            </a:pPr>
            <a:endParaRPr lang="en-US" sz="2800" dirty="0"/>
          </a:p>
          <a:p>
            <a:pPr>
              <a:spcBef>
                <a:spcPts val="0"/>
              </a:spcBef>
            </a:pPr>
            <a:r>
              <a:rPr lang="en-US" sz="2800" dirty="0"/>
              <a:t>Create the OER Research Fellow Program</a:t>
            </a:r>
          </a:p>
          <a:p>
            <a:pPr>
              <a:spcBef>
                <a:spcPts val="0"/>
              </a:spcBef>
            </a:pPr>
            <a:endParaRPr lang="en-US" sz="2800" dirty="0"/>
          </a:p>
          <a:p>
            <a:pPr>
              <a:spcBef>
                <a:spcPts val="0"/>
              </a:spcBef>
            </a:pPr>
            <a:r>
              <a:rPr lang="en-US" sz="2800" dirty="0"/>
              <a:t>Create novel research synthesis dissemination strategies</a:t>
            </a:r>
          </a:p>
        </p:txBody>
      </p:sp>
    </p:spTree>
    <p:extLst>
      <p:ext uri="{BB962C8B-B14F-4D97-AF65-F5344CB8AC3E}">
        <p14:creationId xmlns:p14="http://schemas.microsoft.com/office/powerpoint/2010/main" val="347436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88521" y="452724"/>
            <a:ext cx="6603855" cy="4447360"/>
          </a:xfrm>
        </p:spPr>
        <p:txBody>
          <a:bodyPr>
            <a:normAutofit fontScale="90000"/>
          </a:bodyPr>
          <a:lstStyle/>
          <a:p>
            <a:pPr algn="l"/>
            <a:r>
              <a:rPr lang="en-US" sz="3600" dirty="0"/>
              <a:t>Improving Course Throughput Rates and </a:t>
            </a:r>
            <a:r>
              <a:rPr lang="en-US" sz="3600" dirty="0">
                <a:solidFill>
                  <a:srgbClr val="558ED5"/>
                </a:solidFill>
              </a:rPr>
              <a:t>Open Educational Resources</a:t>
            </a:r>
            <a:r>
              <a:rPr lang="en-US" sz="3600" dirty="0"/>
              <a:t>: </a:t>
            </a:r>
            <a:br>
              <a:rPr lang="en-US" sz="3600" dirty="0"/>
            </a:br>
            <a:r>
              <a:rPr lang="en-US" sz="3600" dirty="0"/>
              <a:t>Results from the Z Degree Program at Tidewater Community College </a:t>
            </a:r>
            <a:br>
              <a:rPr lang="en-US" dirty="0"/>
            </a:br>
            <a:br>
              <a:rPr lang="en-US" dirty="0"/>
            </a:br>
            <a:r>
              <a:rPr lang="en-US" sz="2700" dirty="0">
                <a:solidFill>
                  <a:srgbClr val="A6A6A6"/>
                </a:solidFill>
              </a:rPr>
              <a:t>Hilton, Fischer, Wiley, and Williams (2016)</a:t>
            </a:r>
            <a:br>
              <a:rPr lang="en-US" sz="2700" dirty="0">
                <a:solidFill>
                  <a:srgbClr val="A6A6A6"/>
                </a:solidFill>
              </a:rPr>
            </a:br>
            <a:br>
              <a:rPr lang="en-US" sz="2700" dirty="0">
                <a:solidFill>
                  <a:srgbClr val="A6A6A6"/>
                </a:solidFill>
              </a:rPr>
            </a:br>
            <a:r>
              <a:rPr lang="en-US" sz="2700" i="1" dirty="0">
                <a:solidFill>
                  <a:srgbClr val="A6A6A6"/>
                </a:solidFill>
              </a:rPr>
              <a:t>International Review of Research in Open and </a:t>
            </a:r>
            <a:br>
              <a:rPr lang="en-US" sz="2700" i="1" dirty="0">
                <a:solidFill>
                  <a:srgbClr val="A6A6A6"/>
                </a:solidFill>
              </a:rPr>
            </a:br>
            <a:r>
              <a:rPr lang="en-US" sz="2700" i="1" dirty="0">
                <a:solidFill>
                  <a:srgbClr val="A6A6A6"/>
                </a:solidFill>
              </a:rPr>
              <a:t>Distance Learning</a:t>
            </a:r>
          </a:p>
        </p:txBody>
      </p:sp>
      <p:pic>
        <p:nvPicPr>
          <p:cNvPr id="2" name="Picture 1"/>
          <p:cNvPicPr>
            <a:picLocks noChangeAspect="1"/>
          </p:cNvPicPr>
          <p:nvPr/>
        </p:nvPicPr>
        <p:blipFill>
          <a:blip r:embed="rId2"/>
          <a:stretch>
            <a:fillRect/>
          </a:stretch>
        </p:blipFill>
        <p:spPr>
          <a:xfrm>
            <a:off x="7048521" y="3068970"/>
            <a:ext cx="1762125" cy="1762125"/>
          </a:xfrm>
          <a:prstGeom prst="rect">
            <a:avLst/>
          </a:prstGeom>
        </p:spPr>
      </p:pic>
    </p:spTree>
    <p:extLst>
      <p:ext uri="{BB962C8B-B14F-4D97-AF65-F5344CB8AC3E}">
        <p14:creationId xmlns:p14="http://schemas.microsoft.com/office/powerpoint/2010/main" val="1671951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1516254" y="-61339"/>
            <a:ext cx="6058513" cy="1102519"/>
          </a:xfrm>
        </p:spPr>
        <p:txBody>
          <a:bodyPr>
            <a:normAutofit/>
          </a:bodyPr>
          <a:lstStyle/>
          <a:p>
            <a:r>
              <a:rPr lang="en-US" dirty="0"/>
              <a:t>Course Throughput Rate</a:t>
            </a:r>
          </a:p>
        </p:txBody>
      </p:sp>
      <p:sp>
        <p:nvSpPr>
          <p:cNvPr id="9" name="TextBox 8"/>
          <p:cNvSpPr txBox="1"/>
          <p:nvPr/>
        </p:nvSpPr>
        <p:spPr>
          <a:xfrm>
            <a:off x="8053380" y="4853927"/>
            <a:ext cx="1090620" cy="276999"/>
          </a:xfrm>
          <a:prstGeom prst="rect">
            <a:avLst/>
          </a:prstGeom>
          <a:noFill/>
        </p:spPr>
        <p:txBody>
          <a:bodyPr wrap="none" rtlCol="0">
            <a:spAutoFit/>
          </a:bodyPr>
          <a:lstStyle/>
          <a:p>
            <a:r>
              <a:rPr lang="en-US" sz="1200" i="1" dirty="0">
                <a:solidFill>
                  <a:schemeClr val="bg1">
                    <a:lumMod val="50000"/>
                  </a:schemeClr>
                </a:solidFill>
              </a:rPr>
              <a:t>IRRODL (2016)</a:t>
            </a:r>
          </a:p>
        </p:txBody>
      </p:sp>
      <p:sp>
        <p:nvSpPr>
          <p:cNvPr id="11" name="Trapezoid 10"/>
          <p:cNvSpPr/>
          <p:nvPr/>
        </p:nvSpPr>
        <p:spPr>
          <a:xfrm rot="10800000">
            <a:off x="2671578" y="1963916"/>
            <a:ext cx="3774398" cy="976073"/>
          </a:xfrm>
          <a:prstGeom prst="trapezoid">
            <a:avLst>
              <a:gd name="adj" fmla="val 40738"/>
            </a:avLst>
          </a:prstGeom>
          <a:solidFill>
            <a:srgbClr val="9B59B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Trapezoid 11"/>
          <p:cNvSpPr/>
          <p:nvPr/>
        </p:nvSpPr>
        <p:spPr>
          <a:xfrm rot="10800000">
            <a:off x="3083109" y="2939987"/>
            <a:ext cx="2963081" cy="976073"/>
          </a:xfrm>
          <a:prstGeom prst="trapezoid">
            <a:avLst>
              <a:gd name="adj" fmla="val 40738"/>
            </a:avLst>
          </a:prstGeom>
          <a:solidFill>
            <a:srgbClr val="3498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Trapezoid 12"/>
          <p:cNvSpPr/>
          <p:nvPr/>
        </p:nvSpPr>
        <p:spPr>
          <a:xfrm rot="10800000">
            <a:off x="3482898" y="3916054"/>
            <a:ext cx="2163517" cy="976073"/>
          </a:xfrm>
          <a:prstGeom prst="trapezoid">
            <a:avLst>
              <a:gd name="adj" fmla="val 40738"/>
            </a:avLst>
          </a:prstGeom>
          <a:solidFill>
            <a:srgbClr val="2ECC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Box 13"/>
          <p:cNvSpPr txBox="1"/>
          <p:nvPr/>
        </p:nvSpPr>
        <p:spPr>
          <a:xfrm>
            <a:off x="3682781" y="2116793"/>
            <a:ext cx="1716707" cy="738664"/>
          </a:xfrm>
          <a:prstGeom prst="rect">
            <a:avLst/>
          </a:prstGeom>
          <a:noFill/>
        </p:spPr>
        <p:txBody>
          <a:bodyPr wrap="square" rtlCol="0">
            <a:spAutoFit/>
          </a:bodyPr>
          <a:lstStyle/>
          <a:p>
            <a:pPr algn="ctr"/>
            <a:r>
              <a:rPr lang="en-US" sz="2100" dirty="0">
                <a:solidFill>
                  <a:schemeClr val="bg1"/>
                </a:solidFill>
              </a:rPr>
              <a:t>Drop </a:t>
            </a:r>
            <a:br>
              <a:rPr lang="en-US" sz="2100" dirty="0">
                <a:solidFill>
                  <a:schemeClr val="bg1"/>
                </a:solidFill>
              </a:rPr>
            </a:br>
            <a:r>
              <a:rPr lang="en-US" sz="2100" dirty="0">
                <a:solidFill>
                  <a:schemeClr val="bg1"/>
                </a:solidFill>
              </a:rPr>
              <a:t>Deadline</a:t>
            </a:r>
          </a:p>
        </p:txBody>
      </p:sp>
      <p:sp>
        <p:nvSpPr>
          <p:cNvPr id="15" name="TextBox 14"/>
          <p:cNvSpPr txBox="1"/>
          <p:nvPr/>
        </p:nvSpPr>
        <p:spPr>
          <a:xfrm>
            <a:off x="3682781" y="3077809"/>
            <a:ext cx="1716707" cy="738664"/>
          </a:xfrm>
          <a:prstGeom prst="rect">
            <a:avLst/>
          </a:prstGeom>
          <a:noFill/>
        </p:spPr>
        <p:txBody>
          <a:bodyPr wrap="square" rtlCol="0">
            <a:spAutoFit/>
          </a:bodyPr>
          <a:lstStyle/>
          <a:p>
            <a:pPr algn="ctr"/>
            <a:r>
              <a:rPr lang="en-US" sz="2100" dirty="0">
                <a:solidFill>
                  <a:schemeClr val="bg1"/>
                </a:solidFill>
              </a:rPr>
              <a:t>Withdraw</a:t>
            </a:r>
            <a:br>
              <a:rPr lang="en-US" sz="2100" dirty="0">
                <a:solidFill>
                  <a:schemeClr val="bg1"/>
                </a:solidFill>
              </a:rPr>
            </a:br>
            <a:r>
              <a:rPr lang="en-US" sz="2100" dirty="0">
                <a:solidFill>
                  <a:schemeClr val="bg1"/>
                </a:solidFill>
              </a:rPr>
              <a:t>Deadline</a:t>
            </a:r>
          </a:p>
        </p:txBody>
      </p:sp>
      <p:sp>
        <p:nvSpPr>
          <p:cNvPr id="16" name="TextBox 15"/>
          <p:cNvSpPr txBox="1"/>
          <p:nvPr/>
        </p:nvSpPr>
        <p:spPr>
          <a:xfrm>
            <a:off x="3706298" y="4060565"/>
            <a:ext cx="1716707" cy="738664"/>
          </a:xfrm>
          <a:prstGeom prst="rect">
            <a:avLst/>
          </a:prstGeom>
          <a:noFill/>
        </p:spPr>
        <p:txBody>
          <a:bodyPr wrap="square" rtlCol="0">
            <a:spAutoFit/>
          </a:bodyPr>
          <a:lstStyle/>
          <a:p>
            <a:pPr algn="ctr"/>
            <a:r>
              <a:rPr lang="en-US" sz="2100" dirty="0">
                <a:solidFill>
                  <a:schemeClr val="bg1"/>
                </a:solidFill>
              </a:rPr>
              <a:t>Final</a:t>
            </a:r>
            <a:br>
              <a:rPr lang="en-US" sz="2100" dirty="0">
                <a:solidFill>
                  <a:schemeClr val="bg1"/>
                </a:solidFill>
              </a:rPr>
            </a:br>
            <a:r>
              <a:rPr lang="en-US" sz="2100" dirty="0">
                <a:solidFill>
                  <a:schemeClr val="bg1"/>
                </a:solidFill>
              </a:rPr>
              <a:t>Grade</a:t>
            </a:r>
          </a:p>
        </p:txBody>
      </p:sp>
      <p:sp>
        <p:nvSpPr>
          <p:cNvPr id="17" name="Down Arrow 16"/>
          <p:cNvSpPr/>
          <p:nvPr/>
        </p:nvSpPr>
        <p:spPr>
          <a:xfrm>
            <a:off x="3294758" y="1034878"/>
            <a:ext cx="2480991" cy="929036"/>
          </a:xfrm>
          <a:prstGeom prst="downArrow">
            <a:avLst/>
          </a:prstGeom>
          <a:solidFill>
            <a:srgbClr val="E67E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TextBox 17"/>
          <p:cNvSpPr txBox="1"/>
          <p:nvPr/>
        </p:nvSpPr>
        <p:spPr>
          <a:xfrm>
            <a:off x="3682781" y="1125655"/>
            <a:ext cx="1716707" cy="415498"/>
          </a:xfrm>
          <a:prstGeom prst="rect">
            <a:avLst/>
          </a:prstGeom>
          <a:noFill/>
        </p:spPr>
        <p:txBody>
          <a:bodyPr wrap="square" rtlCol="0">
            <a:spAutoFit/>
          </a:bodyPr>
          <a:lstStyle/>
          <a:p>
            <a:pPr algn="ctr"/>
            <a:r>
              <a:rPr lang="en-US" sz="2100" dirty="0">
                <a:solidFill>
                  <a:schemeClr val="bg1"/>
                </a:solidFill>
              </a:rPr>
              <a:t>Students</a:t>
            </a:r>
          </a:p>
        </p:txBody>
      </p:sp>
    </p:spTree>
    <p:extLst>
      <p:ext uri="{BB962C8B-B14F-4D97-AF65-F5344CB8AC3E}">
        <p14:creationId xmlns:p14="http://schemas.microsoft.com/office/powerpoint/2010/main" val="2319092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11771</TotalTime>
  <Words>2324</Words>
  <Application>Microsoft Office PowerPoint</Application>
  <PresentationFormat>On-screen Show (16:9)</PresentationFormat>
  <Paragraphs>145</Paragraphs>
  <Slides>27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Open Educational Resources: Creating and Synthesizing the Research</vt:lpstr>
      <vt:lpstr>PowerPoint Presentation</vt:lpstr>
      <vt:lpstr>Open Educational Resources (OER)</vt:lpstr>
      <vt:lpstr>Open Educational Resources (OER)</vt:lpstr>
      <vt:lpstr>PowerPoint Presentation</vt:lpstr>
      <vt:lpstr>Open Educational Resources (OER)</vt:lpstr>
      <vt:lpstr>Open Educational Resources (OER)</vt:lpstr>
      <vt:lpstr>Improving Course Throughput Rates and Open Educational Resources:  Results from the Z Degree Program at Tidewater Community College   Hilton, Fischer, Wiley, and Williams (2016)  International Review of Research in Open and  Distance Learning</vt:lpstr>
      <vt:lpstr>Course Throughput Rate</vt:lpstr>
      <vt:lpstr>Traditional © vs OER</vt:lpstr>
      <vt:lpstr>Traditional © vs OER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Novel Synthesis and Dissemination Techniques</vt:lpstr>
      <vt:lpstr>PowerPoint Presentation</vt:lpstr>
      <vt:lpstr>PowerPoint Presentation</vt:lpstr>
      <vt:lpstr>PowerPoint Presentation</vt:lpstr>
      <vt:lpstr>PowerPoint Presentation</vt:lpstr>
      <vt:lpstr>OER Research Takeaways </vt:lpstr>
      <vt:lpstr>OER Research Takeaways </vt:lpstr>
      <vt:lpstr>OER Research Takeaways </vt:lpstr>
      <vt:lpstr>Thank You</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Textbooks</dc:title>
  <dc:creator>David Ernst</dc:creator>
  <cp:lastModifiedBy>Curt Bonk</cp:lastModifiedBy>
  <cp:revision>210</cp:revision>
  <dcterms:created xsi:type="dcterms:W3CDTF">2016-01-18T22:13:15Z</dcterms:created>
  <dcterms:modified xsi:type="dcterms:W3CDTF">2018-10-24T14:29:52Z</dcterms:modified>
</cp:coreProperties>
</file>