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84" r:id="rId2"/>
    <p:sldMasterId id="2147483696" r:id="rId3"/>
    <p:sldMasterId id="2147483711" r:id="rId4"/>
    <p:sldMasterId id="2147483726" r:id="rId5"/>
    <p:sldMasterId id="2147483738" r:id="rId6"/>
    <p:sldMasterId id="2147483754" r:id="rId7"/>
    <p:sldMasterId id="2147483769" r:id="rId8"/>
    <p:sldMasterId id="2147483786" r:id="rId9"/>
    <p:sldMasterId id="2147483798" r:id="rId10"/>
  </p:sldMasterIdLst>
  <p:notesMasterIdLst>
    <p:notesMasterId r:id="rId151"/>
  </p:notesMasterIdLst>
  <p:sldIdLst>
    <p:sldId id="256" r:id="rId11"/>
    <p:sldId id="315" r:id="rId12"/>
    <p:sldId id="260" r:id="rId13"/>
    <p:sldId id="261" r:id="rId14"/>
    <p:sldId id="17626" r:id="rId15"/>
    <p:sldId id="262" r:id="rId16"/>
    <p:sldId id="311" r:id="rId17"/>
    <p:sldId id="263" r:id="rId18"/>
    <p:sldId id="312" r:id="rId19"/>
    <p:sldId id="264" r:id="rId20"/>
    <p:sldId id="265" r:id="rId21"/>
    <p:sldId id="266" r:id="rId22"/>
    <p:sldId id="267" r:id="rId23"/>
    <p:sldId id="17644" r:id="rId24"/>
    <p:sldId id="17640" r:id="rId25"/>
    <p:sldId id="268" r:id="rId26"/>
    <p:sldId id="17641" r:id="rId27"/>
    <p:sldId id="257" r:id="rId28"/>
    <p:sldId id="17637" r:id="rId29"/>
    <p:sldId id="17638" r:id="rId30"/>
    <p:sldId id="593" r:id="rId31"/>
    <p:sldId id="590" r:id="rId32"/>
    <p:sldId id="587" r:id="rId33"/>
    <p:sldId id="272" r:id="rId34"/>
    <p:sldId id="17642" r:id="rId35"/>
    <p:sldId id="17643" r:id="rId36"/>
    <p:sldId id="258" r:id="rId37"/>
    <p:sldId id="17639" r:id="rId38"/>
    <p:sldId id="259" r:id="rId39"/>
    <p:sldId id="269" r:id="rId40"/>
    <p:sldId id="284" r:id="rId41"/>
    <p:sldId id="283" r:id="rId42"/>
    <p:sldId id="314" r:id="rId43"/>
    <p:sldId id="271" r:id="rId44"/>
    <p:sldId id="17599" r:id="rId45"/>
    <p:sldId id="285" r:id="rId46"/>
    <p:sldId id="286" r:id="rId47"/>
    <p:sldId id="297" r:id="rId48"/>
    <p:sldId id="309" r:id="rId49"/>
    <p:sldId id="288" r:id="rId50"/>
    <p:sldId id="17624" r:id="rId51"/>
    <p:sldId id="304" r:id="rId52"/>
    <p:sldId id="289" r:id="rId53"/>
    <p:sldId id="298" r:id="rId54"/>
    <p:sldId id="287" r:id="rId55"/>
    <p:sldId id="305" r:id="rId56"/>
    <p:sldId id="293" r:id="rId57"/>
    <p:sldId id="290" r:id="rId58"/>
    <p:sldId id="299" r:id="rId59"/>
    <p:sldId id="296" r:id="rId60"/>
    <p:sldId id="17623" r:id="rId61"/>
    <p:sldId id="17621" r:id="rId62"/>
    <p:sldId id="17634" r:id="rId63"/>
    <p:sldId id="306" r:id="rId64"/>
    <p:sldId id="307" r:id="rId65"/>
    <p:sldId id="291" r:id="rId66"/>
    <p:sldId id="295" r:id="rId67"/>
    <p:sldId id="294" r:id="rId68"/>
    <p:sldId id="302" r:id="rId69"/>
    <p:sldId id="300" r:id="rId70"/>
    <p:sldId id="303" r:id="rId71"/>
    <p:sldId id="17614" r:id="rId72"/>
    <p:sldId id="301" r:id="rId73"/>
    <p:sldId id="308" r:id="rId74"/>
    <p:sldId id="316" r:id="rId75"/>
    <p:sldId id="17625" r:id="rId76"/>
    <p:sldId id="17645" r:id="rId77"/>
    <p:sldId id="17646" r:id="rId78"/>
    <p:sldId id="17647" r:id="rId79"/>
    <p:sldId id="17648" r:id="rId80"/>
    <p:sldId id="17649" r:id="rId81"/>
    <p:sldId id="277" r:id="rId82"/>
    <p:sldId id="601" r:id="rId83"/>
    <p:sldId id="604" r:id="rId84"/>
    <p:sldId id="609" r:id="rId85"/>
    <p:sldId id="612" r:id="rId86"/>
    <p:sldId id="605" r:id="rId87"/>
    <p:sldId id="610" r:id="rId88"/>
    <p:sldId id="606" r:id="rId89"/>
    <p:sldId id="17652" r:id="rId90"/>
    <p:sldId id="600" r:id="rId91"/>
    <p:sldId id="599" r:id="rId92"/>
    <p:sldId id="637" r:id="rId93"/>
    <p:sldId id="614" r:id="rId94"/>
    <p:sldId id="619" r:id="rId95"/>
    <p:sldId id="617" r:id="rId96"/>
    <p:sldId id="487" r:id="rId97"/>
    <p:sldId id="17651" r:id="rId98"/>
    <p:sldId id="602" r:id="rId99"/>
    <p:sldId id="493" r:id="rId100"/>
    <p:sldId id="543" r:id="rId101"/>
    <p:sldId id="544" r:id="rId102"/>
    <p:sldId id="545" r:id="rId103"/>
    <p:sldId id="547" r:id="rId104"/>
    <p:sldId id="548" r:id="rId105"/>
    <p:sldId id="552" r:id="rId106"/>
    <p:sldId id="553" r:id="rId107"/>
    <p:sldId id="550" r:id="rId108"/>
    <p:sldId id="546" r:id="rId109"/>
    <p:sldId id="603" r:id="rId110"/>
    <p:sldId id="616" r:id="rId111"/>
    <p:sldId id="620" r:id="rId112"/>
    <p:sldId id="622" r:id="rId113"/>
    <p:sldId id="556" r:id="rId114"/>
    <p:sldId id="557" r:id="rId115"/>
    <p:sldId id="559" r:id="rId116"/>
    <p:sldId id="560" r:id="rId117"/>
    <p:sldId id="561" r:id="rId118"/>
    <p:sldId id="563" r:id="rId119"/>
    <p:sldId id="565" r:id="rId120"/>
    <p:sldId id="566" r:id="rId121"/>
    <p:sldId id="567" r:id="rId122"/>
    <p:sldId id="571" r:id="rId123"/>
    <p:sldId id="573" r:id="rId124"/>
    <p:sldId id="572" r:id="rId125"/>
    <p:sldId id="574" r:id="rId126"/>
    <p:sldId id="586" r:id="rId127"/>
    <p:sldId id="575" r:id="rId128"/>
    <p:sldId id="576" r:id="rId129"/>
    <p:sldId id="577" r:id="rId130"/>
    <p:sldId id="578" r:id="rId131"/>
    <p:sldId id="581" r:id="rId132"/>
    <p:sldId id="558" r:id="rId133"/>
    <p:sldId id="17650" r:id="rId134"/>
    <p:sldId id="579" r:id="rId135"/>
    <p:sldId id="582" r:id="rId136"/>
    <p:sldId id="580" r:id="rId137"/>
    <p:sldId id="569" r:id="rId138"/>
    <p:sldId id="570" r:id="rId139"/>
    <p:sldId id="562" r:id="rId140"/>
    <p:sldId id="568" r:id="rId141"/>
    <p:sldId id="17655" r:id="rId142"/>
    <p:sldId id="17653" r:id="rId143"/>
    <p:sldId id="17654" r:id="rId144"/>
    <p:sldId id="17656" r:id="rId145"/>
    <p:sldId id="585" r:id="rId146"/>
    <p:sldId id="464" r:id="rId147"/>
    <p:sldId id="615" r:id="rId148"/>
    <p:sldId id="618" r:id="rId149"/>
    <p:sldId id="279" r:id="rId15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FF6F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DF4477-31B5-4A86-8AE9-F51C5D80E558}">
  <a:tblStyle styleId="{46DF4477-31B5-4A86-8AE9-F51C5D80E55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p:restoredTop sz="89314" autoAdjust="0"/>
  </p:normalViewPr>
  <p:slideViewPr>
    <p:cSldViewPr snapToGrid="0">
      <p:cViewPr varScale="1">
        <p:scale>
          <a:sx n="83" d="100"/>
          <a:sy n="83" d="100"/>
        </p:scale>
        <p:origin x="1518" y="96"/>
      </p:cViewPr>
      <p:guideLst>
        <p:guide orient="horz" pos="2160"/>
        <p:guide pos="2880"/>
      </p:guideLst>
    </p:cSldViewPr>
  </p:slideViewPr>
  <p:notesTextViewPr>
    <p:cViewPr>
      <p:scale>
        <a:sx n="1" d="1"/>
        <a:sy n="1" d="1"/>
      </p:scale>
      <p:origin x="0" y="0"/>
    </p:cViewPr>
  </p:notesTextViewPr>
  <p:sorterViewPr>
    <p:cViewPr>
      <p:scale>
        <a:sx n="100" d="100"/>
        <a:sy n="100" d="100"/>
      </p:scale>
      <p:origin x="0" y="-350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theme" Target="theme/theme1.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tableStyles" Target="tableStyles.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slide" Target="slides/slide119.xml"/><Relationship Id="rId137" Type="http://schemas.openxmlformats.org/officeDocument/2006/relationships/slide" Target="slides/slide12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slide" Target="slides/slide122.xml"/><Relationship Id="rId140" Type="http://schemas.openxmlformats.org/officeDocument/2006/relationships/slide" Target="slides/slide130.xml"/><Relationship Id="rId145" Type="http://schemas.openxmlformats.org/officeDocument/2006/relationships/slide" Target="slides/slide135.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tandf.co.uk/journals/DistanceEducation" TargetMode="External"/><Relationship Id="rId7" Type="http://schemas.openxmlformats.org/officeDocument/2006/relationships/hyperlink" Target="http://www.springer.com/education+&amp;+language/learning+&amp;+instruction/journal/11423"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ascilite.org.au/ajet/ajet.html" TargetMode="External"/><Relationship Id="rId5" Type="http://schemas.openxmlformats.org/officeDocument/2006/relationships/hyperlink" Target="http://www.tandf.co.uk/journals/RAJT" TargetMode="External"/><Relationship Id="rId4" Type="http://schemas.openxmlformats.org/officeDocument/2006/relationships/hyperlink" Target="http://description"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ajde.com/" TargetMode="External"/><Relationship Id="rId3" Type="http://schemas.openxmlformats.org/officeDocument/2006/relationships/hyperlink" Target="http://www.aace.org/pubs/jtate/" TargetMode="External"/><Relationship Id="rId7" Type="http://schemas.openxmlformats.org/officeDocument/2006/relationships/hyperlink" Target="http://www.irrodl.org/index.php/irrodl/index"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iste.org/store/product.aspx?ID=26" TargetMode="External"/><Relationship Id="rId5" Type="http://schemas.openxmlformats.org/officeDocument/2006/relationships/hyperlink" Target="http://www.springer.com/education+&amp;+language/science+education/journal/11191" TargetMode="External"/><Relationship Id="rId4" Type="http://schemas.openxmlformats.org/officeDocument/2006/relationships/hyperlink" Target="http://www.infoagepub.com/Quarterly-Review-of-Distance-Education.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igi-global.com/bookstore/titledetails.aspx?titleid=1125"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cholarworks.iu.edu/journals/index.php/ijdl/index" TargetMode="External"/><Relationship Id="rId5" Type="http://schemas.openxmlformats.org/officeDocument/2006/relationships/hyperlink" Target="about:blank" TargetMode="External"/><Relationship Id="rId4" Type="http://schemas.openxmlformats.org/officeDocument/2006/relationships/hyperlink" Target="http://www.hindawi.com/journals/a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7" name="Shape 12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dirty="0"/>
              <a:t>All</a:t>
            </a:r>
            <a:endParaRPr dirty="0"/>
          </a:p>
        </p:txBody>
      </p:sp>
      <p:sp>
        <p:nvSpPr>
          <p:cNvPr id="128" name="Shape 128"/>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Ana</a:t>
            </a:r>
          </a:p>
          <a:p>
            <a:pPr marL="0" lvl="0" indent="0">
              <a:spcBef>
                <a:spcPts val="0"/>
              </a:spcBef>
              <a:spcAft>
                <a:spcPts val="0"/>
              </a:spcAft>
              <a:buNone/>
            </a:pPr>
            <a:endParaRPr lang="en-US" dirty="0"/>
          </a:p>
          <a:p>
            <a:pPr marL="0" lvl="0" indent="0">
              <a:spcBef>
                <a:spcPts val="0"/>
              </a:spcBef>
              <a:spcAft>
                <a:spcPts val="0"/>
              </a:spcAft>
              <a:buNone/>
            </a:pPr>
            <a:r>
              <a:rPr lang="en-US" sz="1100" b="0" i="0" u="none" strike="noStrike" cap="none" dirty="0">
                <a:solidFill>
                  <a:srgbClr val="000000"/>
                </a:solidFill>
                <a:effectLst/>
                <a:latin typeface="Arial"/>
                <a:ea typeface="Arial"/>
                <a:cs typeface="Arial"/>
                <a:sym typeface="Arial"/>
              </a:rPr>
              <a:t>you should publish everything you do, even if it is only acceptable for a lower tier journal.  It demonstrates your commitment to finish a project and makes your work available to everyone else.  </a:t>
            </a:r>
            <a:r>
              <a:rPr lang="en-US" sz="1100" b="0" i="0" u="none" strike="noStrike" cap="none">
                <a:solidFill>
                  <a:srgbClr val="000000"/>
                </a:solidFill>
                <a:effectLst/>
                <a:latin typeface="Arial"/>
                <a:ea typeface="Arial"/>
                <a:cs typeface="Arial"/>
                <a:sym typeface="Arial"/>
              </a:rPr>
              <a:t>Lower tier journals are also great outlets for quality undergraduate research that you have directed.</a:t>
            </a:r>
            <a:endParaRPr dirty="0"/>
          </a:p>
        </p:txBody>
      </p:sp>
      <p:sp>
        <p:nvSpPr>
          <p:cNvPr id="202" name="Shape 2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0" name="Shape 21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Ana</a:t>
            </a:r>
          </a:p>
          <a:p>
            <a:pPr marL="0" lvl="0" indent="0">
              <a:spcBef>
                <a:spcPts val="0"/>
              </a:spcBef>
              <a:spcAft>
                <a:spcPts val="0"/>
              </a:spcAft>
              <a:buNone/>
            </a:pPr>
            <a:r>
              <a:rPr lang="en-US" sz="1800" b="0" i="0" u="none" strike="noStrike" cap="none" dirty="0"/>
              <a:t>M</a:t>
            </a:r>
            <a:r>
              <a:rPr lang="en" sz="1800" b="0" i="0" u="none" strike="noStrike" cap="none" dirty="0" err="1"/>
              <a:t>ention</a:t>
            </a:r>
            <a:r>
              <a:rPr lang="en-US" sz="1800" dirty="0"/>
              <a:t>:</a:t>
            </a:r>
          </a:p>
          <a:p>
            <a:pPr marL="0" lvl="0" indent="0">
              <a:spcBef>
                <a:spcPts val="0"/>
              </a:spcBef>
              <a:spcAft>
                <a:spcPts val="0"/>
              </a:spcAft>
              <a:buNone/>
            </a:pPr>
            <a:r>
              <a:rPr lang="en-US" sz="1800" dirty="0"/>
              <a:t>http://</a:t>
            </a:r>
            <a:r>
              <a:rPr lang="en-US" sz="1800" dirty="0" err="1"/>
              <a:t>www.trainingshare.com</a:t>
            </a:r>
            <a:r>
              <a:rPr lang="en-US" sz="1800" dirty="0"/>
              <a:t>/resources/</a:t>
            </a:r>
            <a:r>
              <a:rPr lang="en-US" sz="1800" dirty="0" err="1"/>
              <a:t>distance_ed_journals_and_online_learning_books.php</a:t>
            </a:r>
            <a:endParaRPr lang="en-US" sz="1800" dirty="0"/>
          </a:p>
          <a:p>
            <a:pPr marL="0" lvl="0" indent="0">
              <a:spcBef>
                <a:spcPts val="0"/>
              </a:spcBef>
              <a:spcAft>
                <a:spcPts val="0"/>
              </a:spcAft>
              <a:buNone/>
            </a:pPr>
            <a:endParaRPr lang="en-US" sz="1800" dirty="0"/>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endParaRPr lang="en" sz="1800" b="0" i="0" u="none" strike="noStrike" cap="none" dirty="0"/>
          </a:p>
          <a:p>
            <a:pPr marL="0" marR="0" lvl="0" indent="0" algn="l" rtl="0">
              <a:lnSpc>
                <a:spcPct val="100000"/>
              </a:lnSpc>
              <a:spcBef>
                <a:spcPts val="0"/>
              </a:spcBef>
              <a:spcAft>
                <a:spcPts val="0"/>
              </a:spcAft>
              <a:buClr>
                <a:srgbClr val="FFFFFF"/>
              </a:buClr>
              <a:buSzPts val="1200"/>
              <a:buFont typeface="Courier"/>
              <a:buNone/>
            </a:pPr>
            <a:r>
              <a:rPr lang="en-US" sz="1100" b="0" i="0" u="none" dirty="0">
                <a:solidFill>
                  <a:srgbClr val="FFFFFF"/>
                </a:solidFill>
                <a:latin typeface="Courier"/>
                <a:ea typeface="Courier"/>
                <a:cs typeface="Courier"/>
                <a:sym typeface="Courier"/>
              </a:rPr>
              <a:t>More examples:</a:t>
            </a:r>
            <a:endParaRPr lang="en-US" dirty="0"/>
          </a:p>
          <a:p>
            <a:pPr marL="0" marR="0" lvl="0" indent="0" algn="l" rtl="0">
              <a:lnSpc>
                <a:spcPct val="100000"/>
              </a:lnSpc>
              <a:spcBef>
                <a:spcPts val="0"/>
              </a:spcBef>
              <a:spcAft>
                <a:spcPts val="0"/>
              </a:spcAft>
              <a:buClr>
                <a:srgbClr val="FFFFFF"/>
              </a:buClr>
              <a:buSzPts val="1200"/>
              <a:buFont typeface="Arial"/>
              <a:buNone/>
            </a:pPr>
            <a:r>
              <a:rPr lang="en-US" sz="1100" b="0" i="1" u="sng" dirty="0">
                <a:solidFill>
                  <a:schemeClr val="hlink"/>
                </a:solidFill>
                <a:latin typeface="Arial"/>
                <a:ea typeface="Arial"/>
                <a:cs typeface="Arial"/>
                <a:sym typeface="Arial"/>
                <a:hlinkClick r:id="rId3"/>
              </a:rPr>
              <a:t>Distance </a:t>
            </a:r>
            <a:r>
              <a:rPr lang="en-US" sz="1100" b="0" i="1" u="sng" dirty="0" err="1">
                <a:solidFill>
                  <a:schemeClr val="hlink"/>
                </a:solidFill>
                <a:latin typeface="Arial"/>
                <a:ea typeface="Arial"/>
                <a:cs typeface="Arial"/>
                <a:sym typeface="Arial"/>
                <a:hlinkClick r:id="rId3"/>
              </a:rPr>
              <a:t>Education</a:t>
            </a:r>
            <a:r>
              <a:rPr lang="en-US" sz="1100" b="0" i="1" u="none" dirty="0" err="1">
                <a:solidFill>
                  <a:srgbClr val="FFFFFF"/>
                </a:solidFill>
                <a:latin typeface="Calibri"/>
                <a:ea typeface="Calibri"/>
                <a:cs typeface="Calibri"/>
                <a:sym typeface="Calibri"/>
              </a:rPr>
              <a:t>Distance</a:t>
            </a:r>
            <a:r>
              <a:rPr lang="en-US" sz="1100" b="0" i="1" u="none" dirty="0">
                <a:solidFill>
                  <a:srgbClr val="FFFFFF"/>
                </a:solidFill>
                <a:latin typeface="Calibri"/>
                <a:ea typeface="Calibri"/>
                <a:cs typeface="Calibri"/>
                <a:sym typeface="Calibri"/>
              </a:rPr>
              <a:t> Education; </a:t>
            </a:r>
            <a:r>
              <a:rPr lang="en-US" sz="1100" b="0" i="1" u="sng" dirty="0">
                <a:solidFill>
                  <a:schemeClr val="hlink"/>
                </a:solidFill>
                <a:latin typeface="Arial"/>
                <a:ea typeface="Arial"/>
                <a:cs typeface="Arial"/>
                <a:sym typeface="Arial"/>
                <a:hlinkClick r:id="rId4"/>
              </a:rPr>
              <a:t>The Internet and Higher Education</a:t>
            </a:r>
            <a:r>
              <a:rPr lang="en-US" sz="1100" b="0" i="0" u="none" dirty="0">
                <a:solidFill>
                  <a:srgbClr val="FFFFFF"/>
                </a:solidFill>
                <a:latin typeface="Calibri"/>
                <a:ea typeface="Calibri"/>
                <a:cs typeface="Calibri"/>
                <a:sym typeface="Calibri"/>
              </a:rPr>
              <a:t>; </a:t>
            </a:r>
            <a:r>
              <a:rPr lang="en-US" sz="1100" b="0" i="1" u="sng" dirty="0">
                <a:solidFill>
                  <a:schemeClr val="hlink"/>
                </a:solidFill>
                <a:latin typeface="Arial"/>
                <a:ea typeface="Arial"/>
                <a:cs typeface="Arial"/>
                <a:sym typeface="Arial"/>
                <a:hlinkClick r:id="rId5"/>
              </a:rPr>
              <a:t>Asian Journal of Technology </a:t>
            </a:r>
            <a:r>
              <a:rPr lang="en-US" sz="1100" b="0" i="1" u="sng" dirty="0" err="1">
                <a:solidFill>
                  <a:schemeClr val="hlink"/>
                </a:solidFill>
                <a:latin typeface="Arial"/>
                <a:ea typeface="Arial"/>
                <a:cs typeface="Arial"/>
                <a:sym typeface="Arial"/>
                <a:hlinkClick r:id="rId5"/>
              </a:rPr>
              <a:t>Innovation</a:t>
            </a:r>
            <a:r>
              <a:rPr lang="en-US" sz="1100" b="0" i="1" u="none" dirty="0" err="1">
                <a:solidFill>
                  <a:srgbClr val="FFFFFF"/>
                </a:solidFill>
                <a:latin typeface="Calibri"/>
                <a:ea typeface="Calibri"/>
                <a:cs typeface="Calibri"/>
                <a:sym typeface="Calibri"/>
              </a:rPr>
              <a:t>Asian</a:t>
            </a:r>
            <a:r>
              <a:rPr lang="en-US" sz="1100" b="0" i="1" u="none" dirty="0">
                <a:solidFill>
                  <a:srgbClr val="FFFFFF"/>
                </a:solidFill>
                <a:latin typeface="Calibri"/>
                <a:ea typeface="Calibri"/>
                <a:cs typeface="Calibri"/>
                <a:sym typeface="Calibri"/>
              </a:rPr>
              <a:t> Journal of Technology Innovation ; </a:t>
            </a:r>
            <a:r>
              <a:rPr lang="en-US" sz="1100" b="0" i="1" u="sng" dirty="0">
                <a:solidFill>
                  <a:schemeClr val="hlink"/>
                </a:solidFill>
                <a:latin typeface="Arial"/>
                <a:ea typeface="Arial"/>
                <a:cs typeface="Arial"/>
                <a:sym typeface="Arial"/>
                <a:hlinkClick r:id="rId6"/>
              </a:rPr>
              <a:t>Australasian Journal of Educational Technology</a:t>
            </a:r>
            <a:r>
              <a:rPr lang="en-US" sz="1100" b="0" i="1" u="none" dirty="0">
                <a:solidFill>
                  <a:srgbClr val="FFFFFF"/>
                </a:solidFill>
                <a:latin typeface="Calibri"/>
                <a:ea typeface="Calibri"/>
                <a:cs typeface="Calibri"/>
                <a:sym typeface="Calibri"/>
              </a:rPr>
              <a:t> </a:t>
            </a:r>
            <a:endParaRPr lang="en-US" dirty="0"/>
          </a:p>
          <a:p>
            <a:pPr marL="0" marR="0" lvl="0" indent="0" algn="l" rtl="0">
              <a:lnSpc>
                <a:spcPct val="100000"/>
              </a:lnSpc>
              <a:spcBef>
                <a:spcPts val="0"/>
              </a:spcBef>
              <a:spcAft>
                <a:spcPts val="0"/>
              </a:spcAft>
              <a:buClr>
                <a:srgbClr val="FFFFFF"/>
              </a:buClr>
              <a:buSzPts val="1200"/>
              <a:buFont typeface="Arial"/>
              <a:buNone/>
            </a:pPr>
            <a:r>
              <a:rPr lang="en-US" sz="1100" b="0" i="1" u="sng" dirty="0">
                <a:solidFill>
                  <a:schemeClr val="hlink"/>
                </a:solidFill>
                <a:latin typeface="Arial"/>
                <a:ea typeface="Arial"/>
                <a:cs typeface="Arial"/>
                <a:sym typeface="Arial"/>
                <a:hlinkClick r:id="rId7"/>
              </a:rPr>
              <a:t>Educational  Technology Research and Development</a:t>
            </a:r>
            <a:endParaRPr lang="en-US" sz="1100" b="0" i="0" u="none" dirty="0">
              <a:solidFill>
                <a:srgbClr val="FFFFFF"/>
              </a:solidFill>
              <a:latin typeface="Calibri"/>
              <a:ea typeface="Calibri"/>
              <a:cs typeface="Calibri"/>
              <a:sym typeface="Calibri"/>
            </a:endParaRPr>
          </a:p>
          <a:p>
            <a:pPr marL="0" marR="0" lvl="0" indent="0" algn="l" rtl="0">
              <a:spcBef>
                <a:spcPts val="0"/>
              </a:spcBef>
              <a:spcAft>
                <a:spcPts val="0"/>
              </a:spcAft>
              <a:buSzPts val="1800"/>
              <a:buFont typeface="Arial"/>
              <a:buNone/>
            </a:pPr>
            <a:endParaRPr dirty="0"/>
          </a:p>
        </p:txBody>
      </p:sp>
      <p:sp>
        <p:nvSpPr>
          <p:cNvPr id="211" name="Shape 211"/>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3" name="Shape 2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Ana</a:t>
            </a:r>
            <a:endParaRPr dirty="0"/>
          </a:p>
          <a:p>
            <a:pPr marL="0" marR="0" lvl="0" indent="0" algn="l" rtl="0">
              <a:spcBef>
                <a:spcPts val="0"/>
              </a:spcBef>
              <a:spcAft>
                <a:spcPts val="0"/>
              </a:spcAft>
              <a:buNone/>
            </a:pPr>
            <a:endParaRPr lang="en-US"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1" u="sng" dirty="0">
                <a:solidFill>
                  <a:schemeClr val="hlink"/>
                </a:solidFill>
                <a:latin typeface="Arial"/>
                <a:ea typeface="Arial"/>
                <a:cs typeface="Arial"/>
                <a:sym typeface="Arial"/>
                <a:hlinkClick r:id="rId3"/>
              </a:rPr>
              <a:t>Journal of Technology and Teacher </a:t>
            </a:r>
            <a:r>
              <a:rPr lang="en-US" sz="1800" b="0" i="1" u="sng" dirty="0" err="1">
                <a:solidFill>
                  <a:schemeClr val="hlink"/>
                </a:solidFill>
                <a:latin typeface="Arial"/>
                <a:ea typeface="Arial"/>
                <a:cs typeface="Arial"/>
                <a:sym typeface="Arial"/>
                <a:hlinkClick r:id="rId3"/>
              </a:rPr>
              <a:t>Education</a:t>
            </a:r>
            <a:r>
              <a:rPr lang="en-US" sz="1800" b="0" i="1" u="none" dirty="0" err="1">
                <a:solidFill>
                  <a:srgbClr val="FFFFFF"/>
                </a:solidFill>
                <a:latin typeface="Calibri"/>
                <a:ea typeface="Calibri"/>
                <a:cs typeface="Calibri"/>
                <a:sym typeface="Calibri"/>
              </a:rPr>
              <a:t>Journal</a:t>
            </a:r>
            <a:r>
              <a:rPr lang="en-US" sz="1800" b="0" i="1" u="none" dirty="0">
                <a:solidFill>
                  <a:srgbClr val="FFFFFF"/>
                </a:solidFill>
                <a:latin typeface="Calibri"/>
                <a:ea typeface="Calibri"/>
                <a:cs typeface="Calibri"/>
                <a:sym typeface="Calibri"/>
              </a:rPr>
              <a:t> of Technology and Teacher Education; </a:t>
            </a:r>
            <a:r>
              <a:rPr lang="en-US" sz="1800" b="0" i="1" u="sng" dirty="0">
                <a:solidFill>
                  <a:schemeClr val="hlink"/>
                </a:solidFill>
                <a:latin typeface="Arial"/>
                <a:ea typeface="Arial"/>
                <a:cs typeface="Arial"/>
                <a:sym typeface="Arial"/>
                <a:hlinkClick r:id="rId4"/>
              </a:rPr>
              <a:t>The Quarterly Review of Distance </a:t>
            </a:r>
            <a:r>
              <a:rPr lang="en-US" sz="1800" b="0" i="1" u="sng" dirty="0" err="1">
                <a:solidFill>
                  <a:schemeClr val="hlink"/>
                </a:solidFill>
                <a:latin typeface="Arial"/>
                <a:ea typeface="Arial"/>
                <a:cs typeface="Arial"/>
                <a:sym typeface="Arial"/>
                <a:hlinkClick r:id="rId4"/>
              </a:rPr>
              <a:t>Education</a:t>
            </a:r>
            <a:r>
              <a:rPr lang="en-US" sz="1800" b="0" i="1" u="none" dirty="0" err="1">
                <a:solidFill>
                  <a:srgbClr val="FFFFFF"/>
                </a:solidFill>
                <a:latin typeface="Calibri"/>
                <a:ea typeface="Calibri"/>
                <a:cs typeface="Calibri"/>
                <a:sym typeface="Calibri"/>
              </a:rPr>
              <a:t>Journal</a:t>
            </a:r>
            <a:r>
              <a:rPr lang="en-US" sz="1800" b="0" i="1" u="none" dirty="0">
                <a:solidFill>
                  <a:srgbClr val="FFFFFF"/>
                </a:solidFill>
                <a:latin typeface="Calibri"/>
                <a:ea typeface="Calibri"/>
                <a:cs typeface="Calibri"/>
                <a:sym typeface="Calibri"/>
              </a:rPr>
              <a:t> of Technology and Teacher Education; The Quarterly Review of Distance Education; </a:t>
            </a:r>
            <a:r>
              <a:rPr lang="en-US" sz="1800" b="0" i="1" u="sng" dirty="0">
                <a:solidFill>
                  <a:schemeClr val="hlink"/>
                </a:solidFill>
                <a:latin typeface="Arial"/>
                <a:ea typeface="Arial"/>
                <a:cs typeface="Arial"/>
                <a:sym typeface="Arial"/>
                <a:hlinkClick r:id="rId5"/>
              </a:rPr>
              <a:t>Science &amp; Education</a:t>
            </a:r>
            <a:r>
              <a:rPr lang="en-US" sz="1800" b="0" i="0" u="sng" dirty="0">
                <a:solidFill>
                  <a:schemeClr val="hlink"/>
                </a:solidFill>
                <a:latin typeface="Arial"/>
                <a:ea typeface="Arial"/>
                <a:cs typeface="Arial"/>
                <a:sym typeface="Arial"/>
                <a:hlinkClick r:id="rId5"/>
              </a:rPr>
              <a:t> </a:t>
            </a:r>
            <a:endParaRPr lang="en-US" sz="1800" b="0" i="1" u="none" dirty="0">
              <a:solidFill>
                <a:srgbClr val="FFFFFF"/>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i="1" u="sng" dirty="0">
                <a:solidFill>
                  <a:schemeClr val="hlink"/>
                </a:solidFill>
                <a:latin typeface="Tahoma" panose="020B0604030504040204" pitchFamily="34" charset="0"/>
                <a:ea typeface="Tahoma" panose="020B0604030504040204" pitchFamily="34" charset="0"/>
                <a:cs typeface="Tahoma" panose="020B0604030504040204" pitchFamily="34" charset="0"/>
                <a:sym typeface="Arial"/>
                <a:hlinkClick r:id="rId6"/>
              </a:rPr>
              <a:t>Journal of Digita Learning in Teacher Education</a:t>
            </a:r>
            <a:endParaRPr lang="en-US" sz="1800" b="1"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latin typeface="Tahoma" panose="020B0604030504040204" pitchFamily="34" charset="0"/>
                <a:ea typeface="Tahoma" panose="020B0604030504040204" pitchFamily="34" charset="0"/>
                <a:cs typeface="Tahoma" panose="020B0604030504040204" pitchFamily="34" charset="0"/>
                <a:hlinkClick r:id="rId7"/>
              </a:rPr>
              <a:t>International Review of Research in Open and Distributed Learning</a:t>
            </a:r>
            <a:endParaRPr lang="en-US" sz="1800" b="1"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i="1" u="sng" dirty="0">
                <a:solidFill>
                  <a:schemeClr val="hlink"/>
                </a:solidFill>
                <a:latin typeface="Tahoma" panose="020B0604030504040204" pitchFamily="34" charset="0"/>
                <a:ea typeface="Tahoma" panose="020B0604030504040204" pitchFamily="34" charset="0"/>
                <a:cs typeface="Tahoma" panose="020B0604030504040204" pitchFamily="34" charset="0"/>
                <a:sym typeface="Arial"/>
                <a:hlinkClick r:id="rId8"/>
              </a:rPr>
              <a:t>The American Journal of Distance Education</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sz="1800" b="0" i="0" u="none" strike="noStrike" cap="none" dirty="0"/>
          </a:p>
        </p:txBody>
      </p:sp>
      <p:sp>
        <p:nvSpPr>
          <p:cNvPr id="224" name="Shape 224"/>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Ana</a:t>
            </a:r>
          </a:p>
          <a:p>
            <a:pPr marL="0" lvl="0" indent="0">
              <a:spcBef>
                <a:spcPts val="0"/>
              </a:spcBef>
              <a:spcAft>
                <a:spcPts val="0"/>
              </a:spcAft>
              <a:buNone/>
            </a:pPr>
            <a:endParaRPr lang="en-US" dirty="0"/>
          </a:p>
          <a:p>
            <a:pPr marL="0" marR="0" lvl="0" indent="0" algn="l" rtl="0">
              <a:lnSpc>
                <a:spcPct val="100000"/>
              </a:lnSpc>
              <a:spcBef>
                <a:spcPts val="0"/>
              </a:spcBef>
              <a:spcAft>
                <a:spcPts val="0"/>
              </a:spcAft>
              <a:buClr>
                <a:srgbClr val="FFFFFF"/>
              </a:buClr>
              <a:buSzPts val="1200"/>
              <a:buFont typeface="Arial"/>
              <a:buNone/>
            </a:pPr>
            <a:r>
              <a:rPr lang="en-US" sz="1100" b="0" i="0" u="sng" dirty="0">
                <a:solidFill>
                  <a:schemeClr val="hlink"/>
                </a:solidFill>
                <a:latin typeface="Arial"/>
                <a:ea typeface="Arial"/>
                <a:cs typeface="Arial"/>
                <a:sym typeface="Arial"/>
                <a:hlinkClick r:id="rId3"/>
              </a:rPr>
              <a:t>International Journal of Gaming and Computer Mediated </a:t>
            </a:r>
            <a:r>
              <a:rPr lang="en-US" sz="1100" b="0" i="0" u="sng" dirty="0" err="1">
                <a:solidFill>
                  <a:schemeClr val="hlink"/>
                </a:solidFill>
                <a:latin typeface="Arial"/>
                <a:ea typeface="Arial"/>
                <a:cs typeface="Arial"/>
                <a:sym typeface="Arial"/>
                <a:hlinkClick r:id="rId3"/>
              </a:rPr>
              <a:t>Simulations</a:t>
            </a:r>
            <a:r>
              <a:rPr lang="en-US" sz="1100" b="0" i="0" u="none" dirty="0" err="1">
                <a:solidFill>
                  <a:srgbClr val="FFFFFF"/>
                </a:solidFill>
                <a:latin typeface="Calibri"/>
                <a:ea typeface="Calibri"/>
                <a:cs typeface="Calibri"/>
                <a:sym typeface="Calibri"/>
              </a:rPr>
              <a:t>International</a:t>
            </a:r>
            <a:r>
              <a:rPr lang="en-US" sz="1100" b="0" i="0" u="none" dirty="0">
                <a:solidFill>
                  <a:srgbClr val="FFFFFF"/>
                </a:solidFill>
                <a:latin typeface="Calibri"/>
                <a:ea typeface="Calibri"/>
                <a:cs typeface="Calibri"/>
                <a:sym typeface="Calibri"/>
              </a:rPr>
              <a:t> Journal of Gaming and Computer Mediated Simulations; </a:t>
            </a:r>
            <a:r>
              <a:rPr lang="en-US" sz="1100" b="0" i="0" u="sng" dirty="0">
                <a:solidFill>
                  <a:schemeClr val="hlink"/>
                </a:solidFill>
                <a:latin typeface="Arial"/>
                <a:ea typeface="Arial"/>
                <a:cs typeface="Arial"/>
                <a:sym typeface="Arial"/>
                <a:hlinkClick r:id="rId4"/>
              </a:rPr>
              <a:t>Advances in </a:t>
            </a:r>
            <a:r>
              <a:rPr lang="en-US" sz="1100" b="0" i="0" u="sng" dirty="0" err="1">
                <a:solidFill>
                  <a:schemeClr val="hlink"/>
                </a:solidFill>
                <a:latin typeface="Arial"/>
                <a:ea typeface="Arial"/>
                <a:cs typeface="Arial"/>
                <a:sym typeface="Arial"/>
                <a:hlinkClick r:id="rId4"/>
              </a:rPr>
              <a:t>Multimedia</a:t>
            </a:r>
            <a:r>
              <a:rPr lang="en-US" sz="1100" b="0" i="0" u="none" dirty="0" err="1">
                <a:solidFill>
                  <a:srgbClr val="FFFFFF"/>
                </a:solidFill>
                <a:latin typeface="Calibri"/>
                <a:ea typeface="Calibri"/>
                <a:cs typeface="Calibri"/>
                <a:sym typeface="Calibri"/>
              </a:rPr>
              <a:t>International</a:t>
            </a:r>
            <a:r>
              <a:rPr lang="en-US" sz="1100" b="0" i="0" u="none" dirty="0">
                <a:solidFill>
                  <a:srgbClr val="FFFFFF"/>
                </a:solidFill>
                <a:latin typeface="Calibri"/>
                <a:ea typeface="Calibri"/>
                <a:cs typeface="Calibri"/>
                <a:sym typeface="Calibri"/>
              </a:rPr>
              <a:t> Journal of Gaming and Computer Mediated Simulations; Advances in Multimedia; </a:t>
            </a:r>
            <a:r>
              <a:rPr lang="en-US" sz="1100" b="0" i="0" u="sng" dirty="0">
                <a:solidFill>
                  <a:schemeClr val="hlink"/>
                </a:solidFill>
                <a:latin typeface="Arial"/>
                <a:ea typeface="Arial"/>
                <a:cs typeface="Arial"/>
                <a:sym typeface="Arial"/>
                <a:hlinkClick r:id="rId5"/>
              </a:rPr>
              <a:t>Learning: Research and Practice</a:t>
            </a:r>
            <a:endParaRPr lang="en-US" dirty="0"/>
          </a:p>
          <a:p>
            <a:pPr marL="0" lvl="0" indent="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1" u="sng" dirty="0">
                <a:solidFill>
                  <a:schemeClr val="hlink"/>
                </a:solidFill>
                <a:latin typeface="Tahoma" panose="020B0604030504040204" pitchFamily="34" charset="0"/>
                <a:ea typeface="Tahoma" panose="020B0604030504040204" pitchFamily="34" charset="0"/>
                <a:cs typeface="Tahoma" panose="020B0604030504040204" pitchFamily="34" charset="0"/>
                <a:sym typeface="Arial"/>
                <a:hlinkClick r:id="rId6"/>
              </a:rPr>
              <a:t>International Journal of Designs for Learning</a:t>
            </a:r>
            <a:endParaRPr lang="en-US" sz="1100" b="1" dirty="0">
              <a:latin typeface="Tahoma" panose="020B0604030504040204" pitchFamily="34" charset="0"/>
              <a:ea typeface="Tahoma" panose="020B0604030504040204" pitchFamily="34" charset="0"/>
              <a:cs typeface="Tahoma" panose="020B0604030504040204" pitchFamily="34" charset="0"/>
            </a:endParaRPr>
          </a:p>
          <a:p>
            <a:pPr marL="0" lvl="0" indent="0">
              <a:spcBef>
                <a:spcPts val="0"/>
              </a:spcBef>
              <a:spcAft>
                <a:spcPts val="0"/>
              </a:spcAft>
              <a:buNone/>
            </a:pPr>
            <a:endParaRPr dirty="0"/>
          </a:p>
        </p:txBody>
      </p:sp>
      <p:sp>
        <p:nvSpPr>
          <p:cNvPr id="238" name="Shape 2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9FED-1971-4B87-A5D6-C2B8A3AE6F49}" type="slidenum">
              <a:rPr lang="en-US" smtClean="0"/>
              <a:t>14</a:t>
            </a:fld>
            <a:endParaRPr lang="en-US"/>
          </a:p>
        </p:txBody>
      </p:sp>
    </p:spTree>
    <p:extLst>
      <p:ext uri="{BB962C8B-B14F-4D97-AF65-F5344CB8AC3E}">
        <p14:creationId xmlns:p14="http://schemas.microsoft.com/office/powerpoint/2010/main" val="1237518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9FED-1971-4B87-A5D6-C2B8A3AE6F49}" type="slidenum">
              <a:rPr lang="en-US" smtClean="0"/>
              <a:t>15</a:t>
            </a:fld>
            <a:endParaRPr lang="en-US"/>
          </a:p>
        </p:txBody>
      </p:sp>
    </p:spTree>
    <p:extLst>
      <p:ext uri="{BB962C8B-B14F-4D97-AF65-F5344CB8AC3E}">
        <p14:creationId xmlns:p14="http://schemas.microsoft.com/office/powerpoint/2010/main" val="315951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9FED-1971-4B87-A5D6-C2B8A3AE6F49}" type="slidenum">
              <a:rPr lang="en-US" smtClean="0"/>
              <a:t>16</a:t>
            </a:fld>
            <a:endParaRPr lang="en-US"/>
          </a:p>
        </p:txBody>
      </p:sp>
    </p:spTree>
    <p:extLst>
      <p:ext uri="{BB962C8B-B14F-4D97-AF65-F5344CB8AC3E}">
        <p14:creationId xmlns:p14="http://schemas.microsoft.com/office/powerpoint/2010/main" val="3561698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9FED-1971-4B87-A5D6-C2B8A3AE6F49}" type="slidenum">
              <a:rPr lang="en-US" smtClean="0"/>
              <a:t>17</a:t>
            </a:fld>
            <a:endParaRPr lang="en-US"/>
          </a:p>
        </p:txBody>
      </p:sp>
    </p:spTree>
    <p:extLst>
      <p:ext uri="{BB962C8B-B14F-4D97-AF65-F5344CB8AC3E}">
        <p14:creationId xmlns:p14="http://schemas.microsoft.com/office/powerpoint/2010/main" val="4238141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Feng-Ru</a:t>
            </a:r>
          </a:p>
        </p:txBody>
      </p:sp>
    </p:spTree>
    <p:extLst>
      <p:ext uri="{BB962C8B-B14F-4D97-AF65-F5344CB8AC3E}">
        <p14:creationId xmlns:p14="http://schemas.microsoft.com/office/powerpoint/2010/main" val="2661158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dirty="0"/>
              <a:t>Feng-Ru</a:t>
            </a: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r>
              <a:rPr lang="en-US" sz="1200" b="0" i="0" u="none" strike="noStrike" kern="1200" baseline="0" dirty="0">
                <a:solidFill>
                  <a:schemeClr val="tx1"/>
                </a:solidFill>
                <a:latin typeface="+mn-lt"/>
                <a:ea typeface="+mn-ea"/>
                <a:cs typeface="+mn-cs"/>
              </a:rPr>
              <a:t>the “Think. Check. Submit.” checklist developed by a coalition of scholarly publishing organizations</a:t>
            </a:r>
          </a:p>
          <a:p>
            <a:r>
              <a:rPr lang="en-US" sz="2800" dirty="0"/>
              <a:t>Think</a:t>
            </a:r>
          </a:p>
          <a:p>
            <a:pPr lvl="1"/>
            <a:r>
              <a:rPr lang="en-US" sz="2400" dirty="0"/>
              <a:t>Are you submitting your research to a trusted journal?</a:t>
            </a:r>
          </a:p>
          <a:p>
            <a:pPr lvl="1"/>
            <a:r>
              <a:rPr lang="en-US" sz="2400" dirty="0"/>
              <a:t>Is it the right journal for your work?</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23773B22-9E2B-9D44-87FC-D094CA2F0A80}" type="slidenum">
              <a:rPr lang="en-US" smtClean="0"/>
              <a:t>19</a:t>
            </a:fld>
            <a:endParaRPr lang="en-US"/>
          </a:p>
        </p:txBody>
      </p:sp>
    </p:spTree>
    <p:extLst>
      <p:ext uri="{BB962C8B-B14F-4D97-AF65-F5344CB8AC3E}">
        <p14:creationId xmlns:p14="http://schemas.microsoft.com/office/powerpoint/2010/main" val="175269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Ana</a:t>
            </a:r>
            <a:endParaRPr lang="en-US" sz="1100" b="1"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lang="en-US" sz="1100" b="1" i="0" u="none" strike="noStrike" cap="none" dirty="0">
              <a:solidFill>
                <a:srgbClr val="000000"/>
              </a:solidFill>
              <a:effectLst/>
              <a:latin typeface="Arial"/>
              <a:cs typeface="Arial"/>
              <a:sym typeface="Arial"/>
            </a:endParaRPr>
          </a:p>
        </p:txBody>
      </p:sp>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1483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dirty="0"/>
              <a:t>Feng-Ru</a:t>
            </a: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r>
              <a:rPr lang="en-US" sz="1200" b="0" i="0" u="none" strike="noStrike" kern="1200" baseline="0" dirty="0">
                <a:solidFill>
                  <a:schemeClr val="tx1"/>
                </a:solidFill>
                <a:latin typeface="+mn-lt"/>
                <a:ea typeface="+mn-ea"/>
                <a:cs typeface="+mn-cs"/>
              </a:rPr>
              <a:t>the “Think. Check. Submit.” checklist developed by a coalition of scholarly publishing organizations</a:t>
            </a:r>
          </a:p>
          <a:p>
            <a:r>
              <a:rPr lang="en-US" sz="2800" dirty="0"/>
              <a:t>Think</a:t>
            </a:r>
          </a:p>
          <a:p>
            <a:pPr lvl="1"/>
            <a:r>
              <a:rPr lang="en-US" sz="2400" dirty="0"/>
              <a:t>Are you submitting your research to a trusted journal?</a:t>
            </a:r>
          </a:p>
          <a:p>
            <a:pPr lvl="1"/>
            <a:r>
              <a:rPr lang="en-US" sz="2400" dirty="0"/>
              <a:t>Is it the right journal for your work?</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23773B22-9E2B-9D44-87FC-D094CA2F0A80}" type="slidenum">
              <a:rPr lang="en-US" smtClean="0"/>
              <a:t>20</a:t>
            </a:fld>
            <a:endParaRPr lang="en-US"/>
          </a:p>
        </p:txBody>
      </p:sp>
    </p:spTree>
    <p:extLst>
      <p:ext uri="{BB962C8B-B14F-4D97-AF65-F5344CB8AC3E}">
        <p14:creationId xmlns:p14="http://schemas.microsoft.com/office/powerpoint/2010/main" val="3820642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dirty="0"/>
              <a:t>Feng-Ru</a:t>
            </a: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r>
              <a:rPr lang="en-US" sz="1200" b="0" i="0" u="none" strike="noStrike" kern="1200" baseline="0" dirty="0">
                <a:solidFill>
                  <a:schemeClr val="tx1"/>
                </a:solidFill>
                <a:latin typeface="+mn-lt"/>
                <a:ea typeface="+mn-ea"/>
                <a:cs typeface="+mn-cs"/>
              </a:rPr>
              <a:t>the “Think. Check. Submit.” checklist developed by a coalition of scholarly publishing organizations</a:t>
            </a:r>
          </a:p>
          <a:p>
            <a:r>
              <a:rPr lang="en-US" sz="2800" dirty="0"/>
              <a:t>Think</a:t>
            </a:r>
          </a:p>
          <a:p>
            <a:pPr lvl="1"/>
            <a:r>
              <a:rPr lang="en-US" sz="2400" dirty="0"/>
              <a:t>Are you submitting your research to a trusted journal?</a:t>
            </a:r>
          </a:p>
          <a:p>
            <a:pPr lvl="1"/>
            <a:r>
              <a:rPr lang="en-US" sz="2400" dirty="0"/>
              <a:t>Is it the right journal for your work?</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23773B22-9E2B-9D44-87FC-D094CA2F0A80}" type="slidenum">
              <a:rPr lang="en-US" smtClean="0"/>
              <a:t>24</a:t>
            </a:fld>
            <a:endParaRPr lang="en-US"/>
          </a:p>
        </p:txBody>
      </p:sp>
    </p:spTree>
    <p:extLst>
      <p:ext uri="{BB962C8B-B14F-4D97-AF65-F5344CB8AC3E}">
        <p14:creationId xmlns:p14="http://schemas.microsoft.com/office/powerpoint/2010/main" val="3785749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dirty="0"/>
              <a:t>Feng-Ru</a:t>
            </a: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r>
              <a:rPr lang="en-US" sz="1200" b="0" i="0" u="none" strike="noStrike" kern="1200" baseline="0" dirty="0">
                <a:solidFill>
                  <a:schemeClr val="tx1"/>
                </a:solidFill>
                <a:latin typeface="+mn-lt"/>
                <a:ea typeface="+mn-ea"/>
                <a:cs typeface="+mn-cs"/>
              </a:rPr>
              <a:t>the “Think. Check. Submit.” checklist developed by a coalition of scholarly publishing organizations</a:t>
            </a:r>
          </a:p>
          <a:p>
            <a:r>
              <a:rPr lang="en-US" sz="2800" dirty="0"/>
              <a:t>Think</a:t>
            </a:r>
          </a:p>
          <a:p>
            <a:pPr lvl="1"/>
            <a:r>
              <a:rPr lang="en-US" sz="2400" dirty="0"/>
              <a:t>Are you submitting your research to a trusted journal?</a:t>
            </a:r>
          </a:p>
          <a:p>
            <a:pPr lvl="1"/>
            <a:r>
              <a:rPr lang="en-US" sz="2400" dirty="0"/>
              <a:t>Is it the right journal for your work?</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23773B22-9E2B-9D44-87FC-D094CA2F0A80}" type="slidenum">
              <a:rPr lang="en-US" smtClean="0"/>
              <a:t>25</a:t>
            </a:fld>
            <a:endParaRPr lang="en-US"/>
          </a:p>
        </p:txBody>
      </p:sp>
    </p:spTree>
    <p:extLst>
      <p:ext uri="{BB962C8B-B14F-4D97-AF65-F5344CB8AC3E}">
        <p14:creationId xmlns:p14="http://schemas.microsoft.com/office/powerpoint/2010/main" val="1786404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Feng-Ru</a:t>
            </a:r>
          </a:p>
          <a:p>
            <a:endParaRPr lang="en-US" dirty="0"/>
          </a:p>
        </p:txBody>
      </p:sp>
    </p:spTree>
    <p:extLst>
      <p:ext uri="{BB962C8B-B14F-4D97-AF65-F5344CB8AC3E}">
        <p14:creationId xmlns:p14="http://schemas.microsoft.com/office/powerpoint/2010/main" val="3460228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Feng-Ru</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23773B22-9E2B-9D44-87FC-D094CA2F0A80}" type="slidenum">
              <a:rPr lang="en-US" smtClean="0"/>
              <a:t>28</a:t>
            </a:fld>
            <a:endParaRPr lang="en-US"/>
          </a:p>
        </p:txBody>
      </p:sp>
    </p:spTree>
    <p:extLst>
      <p:ext uri="{BB962C8B-B14F-4D97-AF65-F5344CB8AC3E}">
        <p14:creationId xmlns:p14="http://schemas.microsoft.com/office/powerpoint/2010/main" val="4256258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Feng-Ru</a:t>
            </a:r>
          </a:p>
          <a:p>
            <a:endParaRPr lang="en-US" dirty="0"/>
          </a:p>
        </p:txBody>
      </p:sp>
    </p:spTree>
    <p:extLst>
      <p:ext uri="{BB962C8B-B14F-4D97-AF65-F5344CB8AC3E}">
        <p14:creationId xmlns:p14="http://schemas.microsoft.com/office/powerpoint/2010/main" val="686304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9" name="Shape 25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Ana</a:t>
            </a:r>
          </a:p>
          <a:p>
            <a:pPr marL="0" marR="0" lvl="0" indent="0" algn="l" rtl="0">
              <a:spcBef>
                <a:spcPts val="0"/>
              </a:spcBef>
              <a:spcAft>
                <a:spcPts val="0"/>
              </a:spcAft>
              <a:buSzPts val="1800"/>
              <a:buFont typeface="Arial"/>
              <a:buNone/>
            </a:pPr>
            <a:endParaRPr lang="en" sz="1800" b="0" i="0" u="none" strike="noStrike" cap="none" dirty="0"/>
          </a:p>
          <a:p>
            <a:pPr marL="342900" marR="0" lvl="0" indent="-342900" algn="l" rtl="0">
              <a:lnSpc>
                <a:spcPct val="100000"/>
              </a:lnSpc>
              <a:spcBef>
                <a:spcPts val="640"/>
              </a:spcBef>
              <a:spcAft>
                <a:spcPts val="0"/>
              </a:spcAft>
              <a:buClr>
                <a:schemeClr val="dk1"/>
              </a:buClr>
              <a:buSzPts val="3200"/>
              <a:buFont typeface="Arial"/>
              <a:buChar char="•"/>
            </a:pPr>
            <a:r>
              <a:rPr lang="en" sz="11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Review articles and conference proposals (learn about peer-review criteria and guidelines)</a:t>
            </a:r>
          </a:p>
          <a:p>
            <a:pPr marL="342900" marR="0" lvl="0" indent="-342900" algn="l" rtl="0">
              <a:lnSpc>
                <a:spcPct val="100000"/>
              </a:lnSpc>
              <a:spcBef>
                <a:spcPts val="640"/>
              </a:spcBef>
              <a:spcAft>
                <a:spcPts val="0"/>
              </a:spcAft>
              <a:buClr>
                <a:schemeClr val="dk1"/>
              </a:buClr>
              <a:buSzPts val="3200"/>
              <a:buFont typeface="Arial"/>
              <a:buChar char="•"/>
            </a:pPr>
            <a:r>
              <a:rPr lang="en" sz="1100" b="1" dirty="0">
                <a:latin typeface="Tahoma" panose="020B0604030504040204" pitchFamily="34" charset="0"/>
                <a:ea typeface="Tahoma" panose="020B0604030504040204" pitchFamily="34" charset="0"/>
                <a:cs typeface="Tahoma" panose="020B0604030504040204" pitchFamily="34" charset="0"/>
              </a:rPr>
              <a:t>Review book proposals</a:t>
            </a:r>
            <a:endParaRPr lang="en" sz="11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endParaRPr>
          </a:p>
          <a:p>
            <a:pPr marL="342900" indent="-342900"/>
            <a:r>
              <a:rPr lang="en-US" sz="1100" b="1" dirty="0">
                <a:latin typeface="Tahoma" panose="020B0604030504040204" pitchFamily="34" charset="0"/>
                <a:ea typeface="Tahoma" panose="020B0604030504040204" pitchFamily="34" charset="0"/>
                <a:cs typeface="Tahoma" panose="020B0604030504040204" pitchFamily="34" charset="0"/>
              </a:rPr>
              <a:t>Do a conference workshop</a:t>
            </a:r>
          </a:p>
          <a:p>
            <a:pPr marL="342900" indent="-342900"/>
            <a:r>
              <a:rPr lang="en-US" sz="1100" b="1" dirty="0">
                <a:latin typeface="Tahoma" panose="020B0604030504040204" pitchFamily="34" charset="0"/>
                <a:ea typeface="Tahoma" panose="020B0604030504040204" pitchFamily="34" charset="0"/>
                <a:cs typeface="Tahoma" panose="020B0604030504040204" pitchFamily="34" charset="0"/>
              </a:rPr>
              <a:t>Organize a symposium</a:t>
            </a:r>
            <a:endParaRPr dirty="0"/>
          </a:p>
        </p:txBody>
      </p:sp>
      <p:sp>
        <p:nvSpPr>
          <p:cNvPr id="260" name="Shape 260"/>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30</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9" name="Shape 25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60" name="Shape 260"/>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31</a:t>
            </a:fld>
            <a:endParaRPr/>
          </a:p>
        </p:txBody>
      </p:sp>
    </p:spTree>
    <p:extLst>
      <p:ext uri="{BB962C8B-B14F-4D97-AF65-F5344CB8AC3E}">
        <p14:creationId xmlns:p14="http://schemas.microsoft.com/office/powerpoint/2010/main" val="3587901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Curt</a:t>
            </a:r>
            <a:endParaRPr dirty="0"/>
          </a:p>
        </p:txBody>
      </p:sp>
      <p:sp>
        <p:nvSpPr>
          <p:cNvPr id="252" name="Shape 2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396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7" name="Shape 26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800" b="0" i="0" u="none" strike="noStrike" cap="none" dirty="0"/>
              <a:t>Curt</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US"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800" b="0" i="0" u="none" strike="noStrike" cap="none" dirty="0"/>
              <a:t>Not sure if we want to keep all these activities as we only have 1 hour and 5 minutes and need to leave time for questions. It’s up to you….</a:t>
            </a:r>
            <a:endParaRPr lang="en-US" sz="1800" dirty="0"/>
          </a:p>
          <a:p>
            <a:pPr marL="0" marR="0" lvl="0" indent="0" algn="l" rtl="0">
              <a:spcBef>
                <a:spcPts val="0"/>
              </a:spcBef>
              <a:spcAft>
                <a:spcPts val="0"/>
              </a:spcAft>
              <a:buSzPts val="1800"/>
              <a:buFont typeface="Arial"/>
              <a:buNone/>
            </a:pPr>
            <a:endParaRPr dirty="0"/>
          </a:p>
        </p:txBody>
      </p:sp>
      <p:sp>
        <p:nvSpPr>
          <p:cNvPr id="268" name="Shape 268"/>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33</a:t>
            </a:fld>
            <a:endParaRPr/>
          </a:p>
        </p:txBody>
      </p:sp>
    </p:spTree>
    <p:extLst>
      <p:ext uri="{BB962C8B-B14F-4D97-AF65-F5344CB8AC3E}">
        <p14:creationId xmlns:p14="http://schemas.microsoft.com/office/powerpoint/2010/main" val="346270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 name="Shape 16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 sz="1800" b="0" i="0" u="none" strike="noStrike" cap="none" dirty="0"/>
              <a:t>Ana</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Not sure if we want to keep all these activities as we only have 1 hour and 5 minutes and need to leave time for questions. </a:t>
            </a:r>
            <a:r>
              <a:rPr lang="en-US" sz="1800" b="0" i="0" u="none" strike="noStrike" cap="none" dirty="0"/>
              <a:t>I</a:t>
            </a:r>
            <a:r>
              <a:rPr lang="en" sz="1800" b="0" i="0" u="none" strike="noStrike" cap="none" dirty="0"/>
              <a:t>t’s up to you….</a:t>
            </a:r>
            <a:endParaRPr dirty="0"/>
          </a:p>
        </p:txBody>
      </p:sp>
      <p:sp>
        <p:nvSpPr>
          <p:cNvPr id="167" name="Shape 16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5" name="Shape 27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76" name="Shape 276"/>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34</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Curt</a:t>
            </a:r>
          </a:p>
        </p:txBody>
      </p:sp>
    </p:spTree>
    <p:extLst>
      <p:ext uri="{BB962C8B-B14F-4D97-AF65-F5344CB8AC3E}">
        <p14:creationId xmlns:p14="http://schemas.microsoft.com/office/powerpoint/2010/main" val="109959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36</a:t>
            </a:fld>
            <a:endParaRPr/>
          </a:p>
        </p:txBody>
      </p:sp>
    </p:spTree>
    <p:extLst>
      <p:ext uri="{BB962C8B-B14F-4D97-AF65-F5344CB8AC3E}">
        <p14:creationId xmlns:p14="http://schemas.microsoft.com/office/powerpoint/2010/main" val="2579494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37</a:t>
            </a:fld>
            <a:endParaRPr/>
          </a:p>
        </p:txBody>
      </p:sp>
    </p:spTree>
    <p:extLst>
      <p:ext uri="{BB962C8B-B14F-4D97-AF65-F5344CB8AC3E}">
        <p14:creationId xmlns:p14="http://schemas.microsoft.com/office/powerpoint/2010/main" val="1788796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38</a:t>
            </a:fld>
            <a:endParaRPr/>
          </a:p>
        </p:txBody>
      </p:sp>
    </p:spTree>
    <p:extLst>
      <p:ext uri="{BB962C8B-B14F-4D97-AF65-F5344CB8AC3E}">
        <p14:creationId xmlns:p14="http://schemas.microsoft.com/office/powerpoint/2010/main" val="654401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39</a:t>
            </a:fld>
            <a:endParaRPr/>
          </a:p>
        </p:txBody>
      </p:sp>
    </p:spTree>
    <p:extLst>
      <p:ext uri="{BB962C8B-B14F-4D97-AF65-F5344CB8AC3E}">
        <p14:creationId xmlns:p14="http://schemas.microsoft.com/office/powerpoint/2010/main" val="2344264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Screenshot from Cecil’s article</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40</a:t>
            </a:fld>
            <a:endParaRPr/>
          </a:p>
        </p:txBody>
      </p:sp>
    </p:spTree>
    <p:extLst>
      <p:ext uri="{BB962C8B-B14F-4D97-AF65-F5344CB8AC3E}">
        <p14:creationId xmlns:p14="http://schemas.microsoft.com/office/powerpoint/2010/main" val="2807089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Screenshot from Cecil’s article</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41</a:t>
            </a:fld>
            <a:endParaRPr/>
          </a:p>
        </p:txBody>
      </p:sp>
    </p:spTree>
    <p:extLst>
      <p:ext uri="{BB962C8B-B14F-4D97-AF65-F5344CB8AC3E}">
        <p14:creationId xmlns:p14="http://schemas.microsoft.com/office/powerpoint/2010/main" val="976420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42</a:t>
            </a:fld>
            <a:endParaRPr/>
          </a:p>
        </p:txBody>
      </p:sp>
    </p:spTree>
    <p:extLst>
      <p:ext uri="{BB962C8B-B14F-4D97-AF65-F5344CB8AC3E}">
        <p14:creationId xmlns:p14="http://schemas.microsoft.com/office/powerpoint/2010/main" val="3259464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43</a:t>
            </a:fld>
            <a:endParaRPr/>
          </a:p>
        </p:txBody>
      </p:sp>
    </p:spTree>
    <p:extLst>
      <p:ext uri="{BB962C8B-B14F-4D97-AF65-F5344CB8AC3E}">
        <p14:creationId xmlns:p14="http://schemas.microsoft.com/office/powerpoint/2010/main" val="154393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Ana</a:t>
            </a:r>
            <a:endParaRPr dirty="0"/>
          </a:p>
        </p:txBody>
      </p:sp>
      <p:sp>
        <p:nvSpPr>
          <p:cNvPr id="174" name="Shape 1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44</a:t>
            </a:fld>
            <a:endParaRPr/>
          </a:p>
        </p:txBody>
      </p:sp>
    </p:spTree>
    <p:extLst>
      <p:ext uri="{BB962C8B-B14F-4D97-AF65-F5344CB8AC3E}">
        <p14:creationId xmlns:p14="http://schemas.microsoft.com/office/powerpoint/2010/main" val="3546195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45</a:t>
            </a:fld>
            <a:endParaRPr/>
          </a:p>
        </p:txBody>
      </p:sp>
    </p:spTree>
    <p:extLst>
      <p:ext uri="{BB962C8B-B14F-4D97-AF65-F5344CB8AC3E}">
        <p14:creationId xmlns:p14="http://schemas.microsoft.com/office/powerpoint/2010/main" val="3827791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46</a:t>
            </a:fld>
            <a:endParaRPr/>
          </a:p>
        </p:txBody>
      </p:sp>
    </p:spTree>
    <p:extLst>
      <p:ext uri="{BB962C8B-B14F-4D97-AF65-F5344CB8AC3E}">
        <p14:creationId xmlns:p14="http://schemas.microsoft.com/office/powerpoint/2010/main" val="707171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47</a:t>
            </a:fld>
            <a:endParaRPr/>
          </a:p>
        </p:txBody>
      </p:sp>
    </p:spTree>
    <p:extLst>
      <p:ext uri="{BB962C8B-B14F-4D97-AF65-F5344CB8AC3E}">
        <p14:creationId xmlns:p14="http://schemas.microsoft.com/office/powerpoint/2010/main" val="172793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48</a:t>
            </a:fld>
            <a:endParaRPr/>
          </a:p>
        </p:txBody>
      </p:sp>
    </p:spTree>
    <p:extLst>
      <p:ext uri="{BB962C8B-B14F-4D97-AF65-F5344CB8AC3E}">
        <p14:creationId xmlns:p14="http://schemas.microsoft.com/office/powerpoint/2010/main" val="2230300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49</a:t>
            </a:fld>
            <a:endParaRPr/>
          </a:p>
        </p:txBody>
      </p:sp>
    </p:spTree>
    <p:extLst>
      <p:ext uri="{BB962C8B-B14F-4D97-AF65-F5344CB8AC3E}">
        <p14:creationId xmlns:p14="http://schemas.microsoft.com/office/powerpoint/2010/main" val="2759090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50</a:t>
            </a:fld>
            <a:endParaRPr/>
          </a:p>
        </p:txBody>
      </p:sp>
    </p:spTree>
    <p:extLst>
      <p:ext uri="{BB962C8B-B14F-4D97-AF65-F5344CB8AC3E}">
        <p14:creationId xmlns:p14="http://schemas.microsoft.com/office/powerpoint/2010/main" val="251146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Curt</a:t>
            </a:r>
          </a:p>
        </p:txBody>
      </p:sp>
    </p:spTree>
    <p:extLst>
      <p:ext uri="{BB962C8B-B14F-4D97-AF65-F5344CB8AC3E}">
        <p14:creationId xmlns:p14="http://schemas.microsoft.com/office/powerpoint/2010/main" val="1337662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curt</a:t>
            </a:r>
          </a:p>
        </p:txBody>
      </p:sp>
    </p:spTree>
    <p:extLst>
      <p:ext uri="{BB962C8B-B14F-4D97-AF65-F5344CB8AC3E}">
        <p14:creationId xmlns:p14="http://schemas.microsoft.com/office/powerpoint/2010/main" val="16266597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curt</a:t>
            </a:r>
          </a:p>
        </p:txBody>
      </p:sp>
    </p:spTree>
    <p:extLst>
      <p:ext uri="{BB962C8B-B14F-4D97-AF65-F5344CB8AC3E}">
        <p14:creationId xmlns:p14="http://schemas.microsoft.com/office/powerpoint/2010/main" val="29849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4" name="Shape 18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 sz="1800" b="0" i="0" u="none" strike="noStrike" cap="none" dirty="0"/>
              <a:t>Ana</a:t>
            </a:r>
          </a:p>
          <a:p>
            <a:pPr marL="0" marR="0" lvl="0" indent="0" algn="l" rtl="0">
              <a:spcBef>
                <a:spcPts val="0"/>
              </a:spcBef>
              <a:spcAft>
                <a:spcPts val="0"/>
              </a:spcAft>
              <a:buSzPts val="1800"/>
              <a:buFont typeface="Arial"/>
              <a:buNone/>
            </a:pPr>
            <a:endParaRPr dirty="0"/>
          </a:p>
        </p:txBody>
      </p:sp>
      <p:sp>
        <p:nvSpPr>
          <p:cNvPr id="185" name="Shape 185"/>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5</a:t>
            </a:fld>
            <a:endParaRPr/>
          </a:p>
        </p:txBody>
      </p:sp>
    </p:spTree>
    <p:extLst>
      <p:ext uri="{BB962C8B-B14F-4D97-AF65-F5344CB8AC3E}">
        <p14:creationId xmlns:p14="http://schemas.microsoft.com/office/powerpoint/2010/main" val="14425108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54</a:t>
            </a:fld>
            <a:endParaRPr/>
          </a:p>
        </p:txBody>
      </p:sp>
    </p:spTree>
    <p:extLst>
      <p:ext uri="{BB962C8B-B14F-4D97-AF65-F5344CB8AC3E}">
        <p14:creationId xmlns:p14="http://schemas.microsoft.com/office/powerpoint/2010/main" val="131619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55</a:t>
            </a:fld>
            <a:endParaRPr/>
          </a:p>
        </p:txBody>
      </p:sp>
    </p:spTree>
    <p:extLst>
      <p:ext uri="{BB962C8B-B14F-4D97-AF65-F5344CB8AC3E}">
        <p14:creationId xmlns:p14="http://schemas.microsoft.com/office/powerpoint/2010/main" val="4217158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56</a:t>
            </a:fld>
            <a:endParaRPr/>
          </a:p>
        </p:txBody>
      </p:sp>
    </p:spTree>
    <p:extLst>
      <p:ext uri="{BB962C8B-B14F-4D97-AF65-F5344CB8AC3E}">
        <p14:creationId xmlns:p14="http://schemas.microsoft.com/office/powerpoint/2010/main" val="3522130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57</a:t>
            </a:fld>
            <a:endParaRPr/>
          </a:p>
        </p:txBody>
      </p:sp>
    </p:spTree>
    <p:extLst>
      <p:ext uri="{BB962C8B-B14F-4D97-AF65-F5344CB8AC3E}">
        <p14:creationId xmlns:p14="http://schemas.microsoft.com/office/powerpoint/2010/main" val="14669186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58</a:t>
            </a:fld>
            <a:endParaRPr/>
          </a:p>
        </p:txBody>
      </p:sp>
    </p:spTree>
    <p:extLst>
      <p:ext uri="{BB962C8B-B14F-4D97-AF65-F5344CB8AC3E}">
        <p14:creationId xmlns:p14="http://schemas.microsoft.com/office/powerpoint/2010/main" val="1459510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59</a:t>
            </a:fld>
            <a:endParaRPr/>
          </a:p>
        </p:txBody>
      </p:sp>
    </p:spTree>
    <p:extLst>
      <p:ext uri="{BB962C8B-B14F-4D97-AF65-F5344CB8AC3E}">
        <p14:creationId xmlns:p14="http://schemas.microsoft.com/office/powerpoint/2010/main" val="1668484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60</a:t>
            </a:fld>
            <a:endParaRPr/>
          </a:p>
        </p:txBody>
      </p:sp>
    </p:spTree>
    <p:extLst>
      <p:ext uri="{BB962C8B-B14F-4D97-AF65-F5344CB8AC3E}">
        <p14:creationId xmlns:p14="http://schemas.microsoft.com/office/powerpoint/2010/main" val="31239202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61</a:t>
            </a:fld>
            <a:endParaRPr/>
          </a:p>
        </p:txBody>
      </p:sp>
    </p:spTree>
    <p:extLst>
      <p:ext uri="{BB962C8B-B14F-4D97-AF65-F5344CB8AC3E}">
        <p14:creationId xmlns:p14="http://schemas.microsoft.com/office/powerpoint/2010/main" val="197102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Curt</a:t>
            </a:r>
          </a:p>
        </p:txBody>
      </p:sp>
    </p:spTree>
    <p:extLst>
      <p:ext uri="{BB962C8B-B14F-4D97-AF65-F5344CB8AC3E}">
        <p14:creationId xmlns:p14="http://schemas.microsoft.com/office/powerpoint/2010/main" val="18279849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63</a:t>
            </a:fld>
            <a:endParaRPr/>
          </a:p>
        </p:txBody>
      </p:sp>
    </p:spTree>
    <p:extLst>
      <p:ext uri="{BB962C8B-B14F-4D97-AF65-F5344CB8AC3E}">
        <p14:creationId xmlns:p14="http://schemas.microsoft.com/office/powerpoint/2010/main" val="370365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4" name="Shape 18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a:t>Ana</a:t>
            </a:r>
            <a:endParaRPr/>
          </a:p>
        </p:txBody>
      </p:sp>
      <p:sp>
        <p:nvSpPr>
          <p:cNvPr id="185" name="Shape 185"/>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64</a:t>
            </a:fld>
            <a:endParaRPr/>
          </a:p>
        </p:txBody>
      </p:sp>
    </p:spTree>
    <p:extLst>
      <p:ext uri="{BB962C8B-B14F-4D97-AF65-F5344CB8AC3E}">
        <p14:creationId xmlns:p14="http://schemas.microsoft.com/office/powerpoint/2010/main" val="24128628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65</a:t>
            </a:fld>
            <a:endParaRPr/>
          </a:p>
        </p:txBody>
      </p:sp>
    </p:spTree>
    <p:extLst>
      <p:ext uri="{BB962C8B-B14F-4D97-AF65-F5344CB8AC3E}">
        <p14:creationId xmlns:p14="http://schemas.microsoft.com/office/powerpoint/2010/main" val="30278756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66</a:t>
            </a:fld>
            <a:endParaRPr/>
          </a:p>
        </p:txBody>
      </p:sp>
    </p:spTree>
    <p:extLst>
      <p:ext uri="{BB962C8B-B14F-4D97-AF65-F5344CB8AC3E}">
        <p14:creationId xmlns:p14="http://schemas.microsoft.com/office/powerpoint/2010/main" val="2756398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67</a:t>
            </a:fld>
            <a:endParaRPr/>
          </a:p>
        </p:txBody>
      </p:sp>
    </p:spTree>
    <p:extLst>
      <p:ext uri="{BB962C8B-B14F-4D97-AF65-F5344CB8AC3E}">
        <p14:creationId xmlns:p14="http://schemas.microsoft.com/office/powerpoint/2010/main" val="29829752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68</a:t>
            </a:fld>
            <a:endParaRPr/>
          </a:p>
        </p:txBody>
      </p:sp>
    </p:spTree>
    <p:extLst>
      <p:ext uri="{BB962C8B-B14F-4D97-AF65-F5344CB8AC3E}">
        <p14:creationId xmlns:p14="http://schemas.microsoft.com/office/powerpoint/2010/main" val="2186351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69</a:t>
            </a:fld>
            <a:endParaRPr/>
          </a:p>
        </p:txBody>
      </p:sp>
    </p:spTree>
    <p:extLst>
      <p:ext uri="{BB962C8B-B14F-4D97-AF65-F5344CB8AC3E}">
        <p14:creationId xmlns:p14="http://schemas.microsoft.com/office/powerpoint/2010/main" val="10200325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70</a:t>
            </a:fld>
            <a:endParaRPr/>
          </a:p>
        </p:txBody>
      </p:sp>
    </p:spTree>
    <p:extLst>
      <p:ext uri="{BB962C8B-B14F-4D97-AF65-F5344CB8AC3E}">
        <p14:creationId xmlns:p14="http://schemas.microsoft.com/office/powerpoint/2010/main" val="34717515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71</a:t>
            </a:fld>
            <a:endParaRPr/>
          </a:p>
        </p:txBody>
      </p:sp>
    </p:spTree>
    <p:extLst>
      <p:ext uri="{BB962C8B-B14F-4D97-AF65-F5344CB8AC3E}">
        <p14:creationId xmlns:p14="http://schemas.microsoft.com/office/powerpoint/2010/main" val="4436695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2" name="Shape 32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Ana</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Encourage audience to access the resources on </a:t>
            </a:r>
            <a:r>
              <a:rPr lang="en" sz="1800" b="0" i="0" u="none" strike="noStrike" cap="none" dirty="0" err="1"/>
              <a:t>GoogleDoc</a:t>
            </a:r>
            <a:r>
              <a:rPr lang="en" sz="1800" b="0" i="0" u="none" strike="noStrike" cap="none" dirty="0"/>
              <a:t>. </a:t>
            </a:r>
            <a:endParaRPr dirty="0"/>
          </a:p>
        </p:txBody>
      </p:sp>
      <p:sp>
        <p:nvSpPr>
          <p:cNvPr id="323" name="Shape 323"/>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72</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 name="Shape 16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 sz="1800" b="0" i="0" u="none" strike="noStrike" cap="none" dirty="0"/>
              <a:t>Ana</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Not sure if we want to keep all these activities as we only have 1 hour and 5 minutes and need to leave time for questions. </a:t>
            </a:r>
            <a:r>
              <a:rPr lang="en-US" sz="1800" b="0" i="0" u="none" strike="noStrike" cap="none" dirty="0"/>
              <a:t>I</a:t>
            </a:r>
            <a:r>
              <a:rPr lang="en" sz="1800" b="0" i="0" u="none" strike="noStrike" cap="none" dirty="0"/>
              <a:t>t’s up to you….</a:t>
            </a:r>
            <a:endParaRPr dirty="0"/>
          </a:p>
        </p:txBody>
      </p:sp>
      <p:sp>
        <p:nvSpPr>
          <p:cNvPr id="167" name="Shape 16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0436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3" name="Shape 1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Ana</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US" sz="1800" b="0" i="0" u="none" strike="noStrike" cap="none" dirty="0"/>
              <a:t>https://</a:t>
            </a:r>
            <a:r>
              <a:rPr lang="en-US" sz="1800" b="0" i="0" u="none" strike="noStrike" cap="none" dirty="0" err="1"/>
              <a:t>www.editage.com</a:t>
            </a:r>
            <a:r>
              <a:rPr lang="en-US" sz="1800" b="0" i="0" u="none" strike="noStrike" cap="none" dirty="0"/>
              <a:t>/insights/how-to-choose-journals-for-submitting-your-paper</a:t>
            </a:r>
            <a:endParaRPr lang="en" sz="1800" b="0" i="0" u="none" strike="noStrike" cap="none" dirty="0"/>
          </a:p>
          <a:p>
            <a:pPr marL="0" marR="0" lvl="0" indent="0" algn="l" rtl="0">
              <a:spcBef>
                <a:spcPts val="0"/>
              </a:spcBef>
              <a:spcAft>
                <a:spcPts val="0"/>
              </a:spcAft>
              <a:buSzPts val="1800"/>
              <a:buFont typeface="Arial"/>
              <a:buNone/>
            </a:pPr>
            <a:endParaRPr lang="en"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8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will be your target readers? </a:t>
            </a:r>
            <a:r>
              <a:rPr lang="en-US" sz="1800" b="1" i="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Scholarly vs. non-scholarly periodicals</a:t>
            </a:r>
            <a:endParaRPr lang="en-US" sz="18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lang="en"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800" b="1" i="0" u="none" strike="noStrike" cap="none" dirty="0">
                <a:solidFill>
                  <a:srgbClr val="000000"/>
                </a:solidFill>
                <a:effectLst/>
                <a:latin typeface="Arial"/>
                <a:ea typeface="Arial"/>
                <a:cs typeface="Arial"/>
                <a:sym typeface="Arial"/>
              </a:rPr>
              <a:t>readership and target audience</a:t>
            </a:r>
            <a:endParaRPr lang="en" sz="18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Look for a match </a:t>
            </a:r>
            <a:r>
              <a:rPr lang="en-US" sz="1800" b="0" i="0" u="none" strike="noStrike" cap="none" dirty="0"/>
              <a:t>between your work and the journal aims and scope. – journal analysis</a:t>
            </a:r>
          </a:p>
          <a:p>
            <a:pPr marL="0" marR="0" lvl="0" indent="0" algn="l" rtl="0">
              <a:spcBef>
                <a:spcPts val="0"/>
              </a:spcBef>
              <a:spcAft>
                <a:spcPts val="0"/>
              </a:spcAft>
              <a:buSzPts val="1800"/>
              <a:buFont typeface="Arial"/>
              <a:buNone/>
            </a:pPr>
            <a:endParaRPr lang="en-US" sz="1800" b="0" i="0" u="none" strike="noStrike" cap="none" dirty="0"/>
          </a:p>
          <a:p>
            <a:pPr marL="0" marR="0" lvl="0" indent="0" algn="l" rtl="0">
              <a:spcBef>
                <a:spcPts val="0"/>
              </a:spcBef>
              <a:spcAft>
                <a:spcPts val="0"/>
              </a:spcAft>
              <a:buSzPts val="1800"/>
              <a:buFont typeface="Arial"/>
              <a:buNone/>
            </a:pPr>
            <a:r>
              <a:rPr lang="en-US" sz="1100" b="1" i="0" u="none" strike="noStrike" cap="none" dirty="0">
                <a:solidFill>
                  <a:srgbClr val="000000"/>
                </a:solidFill>
                <a:effectLst/>
                <a:latin typeface="Arial"/>
                <a:ea typeface="Arial"/>
                <a:cs typeface="Arial"/>
                <a:sym typeface="Arial"/>
              </a:rPr>
              <a:t>What is the journal’s turnaround time?</a:t>
            </a:r>
            <a:endParaRPr lang="en-US" sz="1800" b="0" i="0" u="none" strike="noStrike" cap="none" dirty="0"/>
          </a:p>
          <a:p>
            <a:pPr marL="0" marR="0" lvl="0" indent="0" algn="l" rtl="0">
              <a:spcBef>
                <a:spcPts val="0"/>
              </a:spcBef>
              <a:spcAft>
                <a:spcPts val="0"/>
              </a:spcAft>
              <a:buSzPts val="1800"/>
              <a:buFont typeface="Arial"/>
              <a:buNone/>
            </a:pPr>
            <a:endParaRPr lang="en-US"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 sz="1100" b="1" dirty="0">
                <a:latin typeface="Tahoma" panose="020B0604030504040204" pitchFamily="34" charset="0"/>
                <a:ea typeface="Tahoma" panose="020B0604030504040204" pitchFamily="34" charset="0"/>
                <a:cs typeface="Tahoma" panose="020B0604030504040204" pitchFamily="34" charset="0"/>
              </a:rPr>
              <a:t>Acceptance rates? </a:t>
            </a:r>
            <a:r>
              <a:rPr lang="en" sz="1100" b="1" i="1" dirty="0">
                <a:latin typeface="Tahoma" panose="020B0604030504040204" pitchFamily="34" charset="0"/>
                <a:ea typeface="Tahoma" panose="020B0604030504040204" pitchFamily="34" charset="0"/>
                <a:cs typeface="Tahoma" panose="020B0604030504040204" pitchFamily="34" charset="0"/>
              </a:rPr>
              <a:t>Get familiar with the journals’ acceptance rates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 sz="11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dirty="0"/>
          </a:p>
        </p:txBody>
      </p:sp>
      <p:sp>
        <p:nvSpPr>
          <p:cNvPr id="194" name="Shape 194"/>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7</a:t>
            </a:fld>
            <a:endParaRPr/>
          </a:p>
        </p:txBody>
      </p:sp>
    </p:spTree>
    <p:extLst>
      <p:ext uri="{BB962C8B-B14F-4D97-AF65-F5344CB8AC3E}">
        <p14:creationId xmlns:p14="http://schemas.microsoft.com/office/powerpoint/2010/main" val="8290989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9" name="Shape 33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All</a:t>
            </a:r>
            <a:endParaRPr dirty="0"/>
          </a:p>
        </p:txBody>
      </p:sp>
      <p:sp>
        <p:nvSpPr>
          <p:cNvPr id="340" name="Shape 340"/>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140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3" name="Shape 1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Ana</a:t>
            </a:r>
          </a:p>
        </p:txBody>
      </p:sp>
      <p:sp>
        <p:nvSpPr>
          <p:cNvPr id="194" name="Shape 194"/>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Ana</a:t>
            </a:r>
          </a:p>
          <a:p>
            <a:pPr marL="0" lvl="0" indent="0">
              <a:spcBef>
                <a:spcPts val="0"/>
              </a:spcBef>
              <a:spcAft>
                <a:spcPts val="0"/>
              </a:spcAft>
              <a:buNone/>
            </a:pPr>
            <a:endParaRPr lang="en-US" dirty="0"/>
          </a:p>
          <a:p>
            <a:pPr marL="0" lvl="0" indent="0">
              <a:spcBef>
                <a:spcPts val="0"/>
              </a:spcBef>
              <a:spcAft>
                <a:spcPts val="0"/>
              </a:spcAft>
              <a:buNone/>
            </a:pPr>
            <a:r>
              <a:rPr lang="en-US" sz="1100" b="0" i="0" u="none" strike="noStrike" cap="none" dirty="0">
                <a:solidFill>
                  <a:srgbClr val="000000"/>
                </a:solidFill>
                <a:effectLst/>
                <a:latin typeface="Arial"/>
                <a:ea typeface="Arial"/>
                <a:cs typeface="Arial"/>
                <a:sym typeface="Arial"/>
              </a:rPr>
              <a:t>Unlike peer reviewed articles, nonrefereed articles, where publication decisions are made by one or more editors without using a blind review process, are important because they fill an important niche in practice oriented fields like </a:t>
            </a:r>
            <a:r>
              <a:rPr lang="en-US" sz="1100" b="0" i="0" u="none" strike="noStrike" cap="none" dirty="0" err="1">
                <a:solidFill>
                  <a:srgbClr val="000000"/>
                </a:solidFill>
                <a:effectLst/>
                <a:latin typeface="Arial"/>
                <a:ea typeface="Arial"/>
                <a:cs typeface="Arial"/>
                <a:sym typeface="Arial"/>
              </a:rPr>
              <a:t>ed</a:t>
            </a:r>
            <a:r>
              <a:rPr lang="en-US" sz="1100" b="0" i="0" u="none" strike="noStrike" cap="none" dirty="0">
                <a:solidFill>
                  <a:srgbClr val="000000"/>
                </a:solidFill>
                <a:effectLst/>
                <a:latin typeface="Arial"/>
                <a:ea typeface="Arial"/>
                <a:cs typeface="Arial"/>
                <a:sym typeface="Arial"/>
              </a:rPr>
              <a:t> tech. </a:t>
            </a:r>
          </a:p>
          <a:p>
            <a:pPr marL="0" lvl="0" indent="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spcBef>
                <a:spcPts val="0"/>
              </a:spcBef>
              <a:spcAft>
                <a:spcPts val="0"/>
              </a:spcAft>
              <a:buNone/>
            </a:pPr>
            <a:r>
              <a:rPr lang="en-US" sz="1100" b="0" i="0" u="none" strike="noStrike" cap="none" dirty="0">
                <a:solidFill>
                  <a:srgbClr val="000000"/>
                </a:solidFill>
                <a:effectLst/>
                <a:latin typeface="Arial"/>
                <a:cs typeface="Arial"/>
                <a:sym typeface="Arial"/>
              </a:rPr>
              <a:t>Peer-reviewed or refereed articles undergo a blind review. This means that neither he authors nor reviewers know each other’s identity. This process is designed to endure that a manuscript has been reviewed and accepted in an ethical and unbiased manner by experts from a specific field. </a:t>
            </a:r>
          </a:p>
          <a:p>
            <a:pPr marL="0" lvl="0" indent="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spcBef>
                <a:spcPts val="0"/>
              </a:spcBef>
              <a:spcAft>
                <a:spcPts val="0"/>
              </a:spcAft>
              <a:buNone/>
            </a:pPr>
            <a:r>
              <a:rPr lang="en-US" sz="1100" b="0" i="0" u="none" strike="noStrike" cap="none" dirty="0">
                <a:solidFill>
                  <a:srgbClr val="000000"/>
                </a:solidFill>
                <a:effectLst/>
                <a:latin typeface="Arial"/>
                <a:cs typeface="Arial"/>
                <a:sym typeface="Arial"/>
              </a:rPr>
              <a:t>Although refereed articles are often considered the gold standard in faculty promotion and tenure deliberations, nonrefereed articles nevertheless plan an important role within most academic disciplines.</a:t>
            </a:r>
          </a:p>
          <a:p>
            <a:pPr marL="0" lvl="0" indent="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spcBef>
                <a:spcPts val="0"/>
              </a:spcBef>
              <a:spcAft>
                <a:spcPts val="0"/>
              </a:spcAft>
              <a:buNone/>
            </a:pPr>
            <a:r>
              <a:rPr lang="en-US" sz="1100" b="0" i="0" u="none" strike="noStrike" cap="none" dirty="0">
                <a:solidFill>
                  <a:srgbClr val="000000"/>
                </a:solidFill>
                <a:effectLst/>
                <a:latin typeface="Arial"/>
                <a:cs typeface="Arial"/>
                <a:sym typeface="Arial"/>
              </a:rPr>
              <a:t>Practitioner journals are targeted toward practitioners and deal with problems and issues tied directly to practice, Thus,, an article appearing in a practitioners journal could receive  wider circulations and visibility than one published in a respected academic journal that is narrowly targeted toward a more limited audience. </a:t>
            </a:r>
            <a:endParaRPr dirty="0"/>
          </a:p>
        </p:txBody>
      </p:sp>
      <p:sp>
        <p:nvSpPr>
          <p:cNvPr id="202" name="Shape 2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222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205151-0A4D-4CDE-8D4B-ECBA391494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4157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E133C4-3F52-405D-9FD2-BDE29A0273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6253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621C5A-7C4C-4AC9-91B0-78C919FE88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4598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5902A4-6650-4157-B4EE-A8584A4CF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23882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0D1610E-1286-4BD0-9BA0-4A36F856C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9717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9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B8D9C7-F7FE-484B-A0CB-DF9AD751F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39610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rgbClr val="000000"/>
                </a:solidFill>
              </a:defRPr>
            </a:lvl1pPr>
          </a:lstStyle>
          <a:p>
            <a:pPr>
              <a:defRPr/>
            </a:pPr>
            <a:fld id="{183A101A-F6D8-4397-ADBF-59B4F64A3437}" type="slidenum">
              <a:rPr lang="en-US"/>
              <a:pPr>
                <a:defRPr/>
              </a:pPr>
              <a:t>‹#›</a:t>
            </a:fld>
            <a:endParaRPr lang="en-US"/>
          </a:p>
        </p:txBody>
      </p:sp>
    </p:spTree>
    <p:extLst>
      <p:ext uri="{BB962C8B-B14F-4D97-AF65-F5344CB8AC3E}">
        <p14:creationId xmlns:p14="http://schemas.microsoft.com/office/powerpoint/2010/main" val="8709272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687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4632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7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4857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526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9315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1875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5735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734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3511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7000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377825" y="1676400"/>
            <a:ext cx="8389938"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24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24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24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24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24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24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24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24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24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32514873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1701190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47733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19235695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30498603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7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5124906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39195191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32429882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1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9859938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42136631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14228393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26931189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103766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42579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8219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4173492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42042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11664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1586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71128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41969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8055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3095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78790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38517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83" indent="0" algn="ctr">
              <a:buNone/>
              <a:defRPr/>
            </a:lvl2pPr>
            <a:lvl3pPr marL="685765" indent="0" algn="ctr">
              <a:buNone/>
              <a:defRPr/>
            </a:lvl3pPr>
            <a:lvl4pPr marL="1028648" indent="0" algn="ctr">
              <a:buNone/>
              <a:defRPr/>
            </a:lvl4pPr>
            <a:lvl5pPr marL="1371530" indent="0" algn="ctr">
              <a:buNone/>
              <a:defRPr/>
            </a:lvl5pPr>
            <a:lvl6pPr marL="1714412" indent="0" algn="ctr">
              <a:buNone/>
              <a:defRPr/>
            </a:lvl6pPr>
            <a:lvl7pPr marL="2057295" indent="0" algn="ctr">
              <a:buNone/>
              <a:defRPr/>
            </a:lvl7pPr>
            <a:lvl8pPr marL="2400177" indent="0" algn="ctr">
              <a:buNone/>
              <a:defRPr/>
            </a:lvl8pPr>
            <a:lvl9pPr marL="274306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679B6F-8540-4673-9B4F-6B4D67398EBA}" type="slidenum">
              <a:rPr lang="en-US"/>
              <a:pPr>
                <a:defRPr/>
              </a:pPr>
              <a:t>‹#›</a:t>
            </a:fld>
            <a:endParaRPr lang="en-US"/>
          </a:p>
        </p:txBody>
      </p:sp>
    </p:spTree>
    <p:extLst>
      <p:ext uri="{BB962C8B-B14F-4D97-AF65-F5344CB8AC3E}">
        <p14:creationId xmlns:p14="http://schemas.microsoft.com/office/powerpoint/2010/main" val="1147155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D875D7-1259-49BA-A9E4-0D8168165330}" type="slidenum">
              <a:rPr lang="en-US"/>
              <a:pPr>
                <a:defRPr/>
              </a:pPr>
              <a:t>‹#›</a:t>
            </a:fld>
            <a:endParaRPr lang="en-US"/>
          </a:p>
        </p:txBody>
      </p:sp>
    </p:spTree>
    <p:extLst>
      <p:ext uri="{BB962C8B-B14F-4D97-AF65-F5344CB8AC3E}">
        <p14:creationId xmlns:p14="http://schemas.microsoft.com/office/powerpoint/2010/main" val="2064245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1500"/>
            </a:lvl1pPr>
            <a:lvl2pPr marL="342883" indent="0">
              <a:buNone/>
              <a:defRPr sz="1350"/>
            </a:lvl2pPr>
            <a:lvl3pPr marL="685765" indent="0">
              <a:buNone/>
              <a:defRPr sz="1200"/>
            </a:lvl3pPr>
            <a:lvl4pPr marL="1028648" indent="0">
              <a:buNone/>
              <a:defRPr sz="1050"/>
            </a:lvl4pPr>
            <a:lvl5pPr marL="1371530" indent="0">
              <a:buNone/>
              <a:defRPr sz="1050"/>
            </a:lvl5pPr>
            <a:lvl6pPr marL="1714412" indent="0">
              <a:buNone/>
              <a:defRPr sz="1050"/>
            </a:lvl6pPr>
            <a:lvl7pPr marL="2057295" indent="0">
              <a:buNone/>
              <a:defRPr sz="1050"/>
            </a:lvl7pPr>
            <a:lvl8pPr marL="2400177" indent="0">
              <a:buNone/>
              <a:defRPr sz="1050"/>
            </a:lvl8pPr>
            <a:lvl9pPr marL="274306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F75E4AE-DE0E-4DBD-807F-39EDCFF79AB9}" type="slidenum">
              <a:rPr lang="en-US"/>
              <a:pPr>
                <a:defRPr/>
              </a:pPr>
              <a:t>‹#›</a:t>
            </a:fld>
            <a:endParaRPr lang="en-US"/>
          </a:p>
        </p:txBody>
      </p:sp>
    </p:spTree>
    <p:extLst>
      <p:ext uri="{BB962C8B-B14F-4D97-AF65-F5344CB8AC3E}">
        <p14:creationId xmlns:p14="http://schemas.microsoft.com/office/powerpoint/2010/main" val="307504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76B7485-1681-4E9A-BDA0-040AABFBB7C8}" type="slidenum">
              <a:rPr lang="en-US"/>
              <a:pPr>
                <a:defRPr/>
              </a:pPr>
              <a:t>‹#›</a:t>
            </a:fld>
            <a:endParaRPr lang="en-US"/>
          </a:p>
        </p:txBody>
      </p:sp>
    </p:spTree>
    <p:extLst>
      <p:ext uri="{BB962C8B-B14F-4D97-AF65-F5344CB8AC3E}">
        <p14:creationId xmlns:p14="http://schemas.microsoft.com/office/powerpoint/2010/main" val="791312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9B450E6-4F96-471C-A51C-E449A762C676}" type="slidenum">
              <a:rPr lang="en-US"/>
              <a:pPr>
                <a:defRPr/>
              </a:pPr>
              <a:t>‹#›</a:t>
            </a:fld>
            <a:endParaRPr lang="en-US"/>
          </a:p>
        </p:txBody>
      </p:sp>
    </p:spTree>
    <p:extLst>
      <p:ext uri="{BB962C8B-B14F-4D97-AF65-F5344CB8AC3E}">
        <p14:creationId xmlns:p14="http://schemas.microsoft.com/office/powerpoint/2010/main" val="2283238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7238881-4720-4132-BC52-9BC14BC1E743}" type="slidenum">
              <a:rPr lang="en-US"/>
              <a:pPr>
                <a:defRPr/>
              </a:pPr>
              <a:t>‹#›</a:t>
            </a:fld>
            <a:endParaRPr lang="en-US"/>
          </a:p>
        </p:txBody>
      </p:sp>
    </p:spTree>
    <p:extLst>
      <p:ext uri="{BB962C8B-B14F-4D97-AF65-F5344CB8AC3E}">
        <p14:creationId xmlns:p14="http://schemas.microsoft.com/office/powerpoint/2010/main" val="2464951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82B01E0-20F1-4A57-B281-97CC0985DA46}" type="slidenum">
              <a:rPr lang="en-US"/>
              <a:pPr>
                <a:defRPr/>
              </a:pPr>
              <a:t>‹#›</a:t>
            </a:fld>
            <a:endParaRPr lang="en-US"/>
          </a:p>
        </p:txBody>
      </p:sp>
    </p:spTree>
    <p:extLst>
      <p:ext uri="{BB962C8B-B14F-4D97-AF65-F5344CB8AC3E}">
        <p14:creationId xmlns:p14="http://schemas.microsoft.com/office/powerpoint/2010/main" val="180622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85A606-2DA7-4BB0-839C-910C8FCA7994}" type="slidenum">
              <a:rPr lang="en-US"/>
              <a:pPr>
                <a:defRPr/>
              </a:pPr>
              <a:t>‹#›</a:t>
            </a:fld>
            <a:endParaRPr lang="en-US"/>
          </a:p>
        </p:txBody>
      </p:sp>
    </p:spTree>
    <p:extLst>
      <p:ext uri="{BB962C8B-B14F-4D97-AF65-F5344CB8AC3E}">
        <p14:creationId xmlns:p14="http://schemas.microsoft.com/office/powerpoint/2010/main" val="23619212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83" indent="0">
              <a:buNone/>
              <a:defRPr sz="2100"/>
            </a:lvl2pPr>
            <a:lvl3pPr marL="685765" indent="0">
              <a:buNone/>
              <a:defRPr sz="1800"/>
            </a:lvl3pPr>
            <a:lvl4pPr marL="1028648" indent="0">
              <a:buNone/>
              <a:defRPr sz="1500"/>
            </a:lvl4pPr>
            <a:lvl5pPr marL="1371530" indent="0">
              <a:buNone/>
              <a:defRPr sz="1500"/>
            </a:lvl5pPr>
            <a:lvl6pPr marL="1714412" indent="0">
              <a:buNone/>
              <a:defRPr sz="1500"/>
            </a:lvl6pPr>
            <a:lvl7pPr marL="2057295" indent="0">
              <a:buNone/>
              <a:defRPr sz="1500"/>
            </a:lvl7pPr>
            <a:lvl8pPr marL="2400177" indent="0">
              <a:buNone/>
              <a:defRPr sz="1500"/>
            </a:lvl8pPr>
            <a:lvl9pPr marL="274306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1B0CE55-9398-4623-AF18-DC42C370AF69}" type="slidenum">
              <a:rPr lang="en-US"/>
              <a:pPr>
                <a:defRPr/>
              </a:pPr>
              <a:t>‹#›</a:t>
            </a:fld>
            <a:endParaRPr lang="en-US"/>
          </a:p>
        </p:txBody>
      </p:sp>
    </p:spTree>
    <p:extLst>
      <p:ext uri="{BB962C8B-B14F-4D97-AF65-F5344CB8AC3E}">
        <p14:creationId xmlns:p14="http://schemas.microsoft.com/office/powerpoint/2010/main" val="3647073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846A39-7A72-4C99-8E39-C9E05BF1153B}" type="slidenum">
              <a:rPr lang="en-US"/>
              <a:pPr>
                <a:defRPr/>
              </a:pPr>
              <a:t>‹#›</a:t>
            </a:fld>
            <a:endParaRPr lang="en-US"/>
          </a:p>
        </p:txBody>
      </p:sp>
    </p:spTree>
    <p:extLst>
      <p:ext uri="{BB962C8B-B14F-4D97-AF65-F5344CB8AC3E}">
        <p14:creationId xmlns:p14="http://schemas.microsoft.com/office/powerpoint/2010/main" val="3729140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2E96CE-8634-41F7-83E0-1017939AF689}" type="slidenum">
              <a:rPr lang="en-US"/>
              <a:pPr>
                <a:defRPr/>
              </a:pPr>
              <a:t>‹#›</a:t>
            </a:fld>
            <a:endParaRPr lang="en-US"/>
          </a:p>
        </p:txBody>
      </p:sp>
    </p:spTree>
    <p:extLst>
      <p:ext uri="{BB962C8B-B14F-4D97-AF65-F5344CB8AC3E}">
        <p14:creationId xmlns:p14="http://schemas.microsoft.com/office/powerpoint/2010/main" val="1624889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433A6B55-C224-4076-A8E6-EF726A976C96}" type="slidenum">
              <a:rPr lang="en-US"/>
              <a:pPr>
                <a:defRPr/>
              </a:pPr>
              <a:t>‹#›</a:t>
            </a:fld>
            <a:endParaRPr lang="en-US"/>
          </a:p>
        </p:txBody>
      </p:sp>
    </p:spTree>
    <p:extLst>
      <p:ext uri="{BB962C8B-B14F-4D97-AF65-F5344CB8AC3E}">
        <p14:creationId xmlns:p14="http://schemas.microsoft.com/office/powerpoint/2010/main" val="3708708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F002A11-3C2E-4FE9-8F52-F5326ED1ECE2}" type="slidenum">
              <a:rPr lang="en-US"/>
              <a:pPr>
                <a:defRPr/>
              </a:pPr>
              <a:t>‹#›</a:t>
            </a:fld>
            <a:endParaRPr lang="en-US"/>
          </a:p>
        </p:txBody>
      </p:sp>
    </p:spTree>
    <p:extLst>
      <p:ext uri="{BB962C8B-B14F-4D97-AF65-F5344CB8AC3E}">
        <p14:creationId xmlns:p14="http://schemas.microsoft.com/office/powerpoint/2010/main" val="3298703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3"/>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82C8953-366B-4E7F-8C1F-AD2107A4BB22}" type="slidenum">
              <a:rPr lang="en-US"/>
              <a:pPr>
                <a:defRPr/>
              </a:pPr>
              <a:t>‹#›</a:t>
            </a:fld>
            <a:endParaRPr lang="en-US"/>
          </a:p>
        </p:txBody>
      </p:sp>
    </p:spTree>
    <p:extLst>
      <p:ext uri="{BB962C8B-B14F-4D97-AF65-F5344CB8AC3E}">
        <p14:creationId xmlns:p14="http://schemas.microsoft.com/office/powerpoint/2010/main" val="300421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24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350">
                  <a:solidFill>
                    <a:srgbClr val="000000"/>
                  </a:solidFill>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350">
                  <a:solidFill>
                    <a:srgbClr val="000000"/>
                  </a:solidFill>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24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350">
                  <a:solidFill>
                    <a:srgbClr val="000000"/>
                  </a:solidFill>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350">
                  <a:solidFill>
                    <a:srgbClr val="000000"/>
                  </a:solidFill>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24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350">
                  <a:solidFill>
                    <a:srgbClr val="000000"/>
                  </a:solidFill>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350">
                  <a:solidFill>
                    <a:srgbClr val="000000"/>
                  </a:solidFill>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8250FD1F-5BAC-432D-AC97-96177EE675BA}" type="slidenum">
              <a:rPr lang="en-US"/>
              <a:pPr>
                <a:defRPr/>
              </a:pPr>
              <a:t>‹#›</a:t>
            </a:fld>
            <a:endParaRPr lang="en-US"/>
          </a:p>
        </p:txBody>
      </p:sp>
    </p:spTree>
    <p:extLst>
      <p:ext uri="{BB962C8B-B14F-4D97-AF65-F5344CB8AC3E}">
        <p14:creationId xmlns:p14="http://schemas.microsoft.com/office/powerpoint/2010/main" val="2476818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240C395-2FB6-4962-B340-BDF99805D02A}" type="slidenum">
              <a:rPr lang="en-US"/>
              <a:pPr>
                <a:defRPr/>
              </a:pPr>
              <a:t>‹#›</a:t>
            </a:fld>
            <a:endParaRPr lang="en-US"/>
          </a:p>
        </p:txBody>
      </p:sp>
    </p:spTree>
    <p:extLst>
      <p:ext uri="{BB962C8B-B14F-4D97-AF65-F5344CB8AC3E}">
        <p14:creationId xmlns:p14="http://schemas.microsoft.com/office/powerpoint/2010/main" val="2625933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A282164-BBAB-440A-A852-CD608F6E9FC0}" type="slidenum">
              <a:rPr lang="en-US"/>
              <a:pPr>
                <a:defRPr/>
              </a:pPr>
              <a:t>‹#›</a:t>
            </a:fld>
            <a:endParaRPr lang="en-US"/>
          </a:p>
        </p:txBody>
      </p:sp>
    </p:spTree>
    <p:extLst>
      <p:ext uri="{BB962C8B-B14F-4D97-AF65-F5344CB8AC3E}">
        <p14:creationId xmlns:p14="http://schemas.microsoft.com/office/powerpoint/2010/main" val="1539409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7B149CA-64A6-41E2-BC16-F4BE59926F0F}" type="slidenum">
              <a:rPr lang="en-US"/>
              <a:pPr>
                <a:defRPr/>
              </a:pPr>
              <a:t>‹#›</a:t>
            </a:fld>
            <a:endParaRPr lang="en-US"/>
          </a:p>
        </p:txBody>
      </p:sp>
    </p:spTree>
    <p:extLst>
      <p:ext uri="{BB962C8B-B14F-4D97-AF65-F5344CB8AC3E}">
        <p14:creationId xmlns:p14="http://schemas.microsoft.com/office/powerpoint/2010/main" val="3840463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AFB98A5-6D7D-4C03-A455-B9473963E211}" type="slidenum">
              <a:rPr lang="en-US"/>
              <a:pPr>
                <a:defRPr/>
              </a:pPr>
              <a:t>‹#›</a:t>
            </a:fld>
            <a:endParaRPr lang="en-US"/>
          </a:p>
        </p:txBody>
      </p:sp>
    </p:spTree>
    <p:extLst>
      <p:ext uri="{BB962C8B-B14F-4D97-AF65-F5344CB8AC3E}">
        <p14:creationId xmlns:p14="http://schemas.microsoft.com/office/powerpoint/2010/main" val="3246986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753B49AB-F426-4A9A-8975-16AFF8DB1DD1}" type="slidenum">
              <a:rPr lang="en-US"/>
              <a:pPr>
                <a:defRPr/>
              </a:pPr>
              <a:t>‹#›</a:t>
            </a:fld>
            <a:endParaRPr lang="en-US"/>
          </a:p>
        </p:txBody>
      </p:sp>
    </p:spTree>
    <p:extLst>
      <p:ext uri="{BB962C8B-B14F-4D97-AF65-F5344CB8AC3E}">
        <p14:creationId xmlns:p14="http://schemas.microsoft.com/office/powerpoint/2010/main" val="1583355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86560D77-2012-4EE3-8E89-D532060ABD04}" type="slidenum">
              <a:rPr lang="en-US"/>
              <a:pPr>
                <a:defRPr/>
              </a:pPr>
              <a:t>‹#›</a:t>
            </a:fld>
            <a:endParaRPr lang="en-US"/>
          </a:p>
        </p:txBody>
      </p:sp>
    </p:spTree>
    <p:extLst>
      <p:ext uri="{BB962C8B-B14F-4D97-AF65-F5344CB8AC3E}">
        <p14:creationId xmlns:p14="http://schemas.microsoft.com/office/powerpoint/2010/main" val="2991798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1CC7FBC-804A-49AA-8850-FC5DE651192A}" type="slidenum">
              <a:rPr lang="en-US"/>
              <a:pPr>
                <a:defRPr/>
              </a:pPr>
              <a:t>‹#›</a:t>
            </a:fld>
            <a:endParaRPr lang="en-US"/>
          </a:p>
        </p:txBody>
      </p:sp>
    </p:spTree>
    <p:extLst>
      <p:ext uri="{BB962C8B-B14F-4D97-AF65-F5344CB8AC3E}">
        <p14:creationId xmlns:p14="http://schemas.microsoft.com/office/powerpoint/2010/main" val="2561222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A1F2D7-2A44-4BFE-A812-32B6F3BA3E30}" type="slidenum">
              <a:rPr lang="en-US"/>
              <a:pPr>
                <a:defRPr/>
              </a:pPr>
              <a:t>‹#›</a:t>
            </a:fld>
            <a:endParaRPr lang="en-US"/>
          </a:p>
        </p:txBody>
      </p:sp>
    </p:spTree>
    <p:extLst>
      <p:ext uri="{BB962C8B-B14F-4D97-AF65-F5344CB8AC3E}">
        <p14:creationId xmlns:p14="http://schemas.microsoft.com/office/powerpoint/2010/main" val="1666063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5E40517-B13C-453F-A9D5-779C8560A682}" type="slidenum">
              <a:rPr lang="en-US"/>
              <a:pPr>
                <a:defRPr/>
              </a:pPr>
              <a:t>‹#›</a:t>
            </a:fld>
            <a:endParaRPr lang="en-US"/>
          </a:p>
        </p:txBody>
      </p:sp>
    </p:spTree>
    <p:extLst>
      <p:ext uri="{BB962C8B-B14F-4D97-AF65-F5344CB8AC3E}">
        <p14:creationId xmlns:p14="http://schemas.microsoft.com/office/powerpoint/2010/main" val="1185472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BC54372-00B7-4AF0-840E-8D0DF258C7F1}" type="slidenum">
              <a:rPr lang="en-US"/>
              <a:pPr>
                <a:defRPr/>
              </a:pPr>
              <a:t>‹#›</a:t>
            </a:fld>
            <a:endParaRPr lang="en-US"/>
          </a:p>
        </p:txBody>
      </p:sp>
    </p:spTree>
    <p:extLst>
      <p:ext uri="{BB962C8B-B14F-4D97-AF65-F5344CB8AC3E}">
        <p14:creationId xmlns:p14="http://schemas.microsoft.com/office/powerpoint/2010/main" val="1915060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92DD2868-D8D1-4898-9C2C-43E5C1D46D34}" type="slidenum">
              <a:rPr lang="en-US"/>
              <a:pPr>
                <a:defRPr/>
              </a:pPr>
              <a:t>‹#›</a:t>
            </a:fld>
            <a:endParaRPr lang="en-US"/>
          </a:p>
        </p:txBody>
      </p:sp>
    </p:spTree>
    <p:extLst>
      <p:ext uri="{BB962C8B-B14F-4D97-AF65-F5344CB8AC3E}">
        <p14:creationId xmlns:p14="http://schemas.microsoft.com/office/powerpoint/2010/main" val="3515788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824141F-651E-43B0-B987-02905272070E}" type="slidenum">
              <a:rPr lang="en-US"/>
              <a:pPr>
                <a:defRPr/>
              </a:pPr>
              <a:t>‹#›</a:t>
            </a:fld>
            <a:endParaRPr lang="en-US"/>
          </a:p>
        </p:txBody>
      </p:sp>
    </p:spTree>
    <p:extLst>
      <p:ext uri="{BB962C8B-B14F-4D97-AF65-F5344CB8AC3E}">
        <p14:creationId xmlns:p14="http://schemas.microsoft.com/office/powerpoint/2010/main" val="2531690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2" name="Shape 8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425DFD2-5106-4A58-B514-0AA02E4DD0A1}" type="slidenum">
              <a:rPr lang="en-US"/>
              <a:pPr>
                <a:defRPr/>
              </a:pPr>
              <a:t>‹#›</a:t>
            </a:fld>
            <a:endParaRPr lang="en-US"/>
          </a:p>
        </p:txBody>
      </p:sp>
    </p:spTree>
    <p:extLst>
      <p:ext uri="{BB962C8B-B14F-4D97-AF65-F5344CB8AC3E}">
        <p14:creationId xmlns:p14="http://schemas.microsoft.com/office/powerpoint/2010/main" val="46695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7B2DEDB-99DB-4632-8B5F-276AF50E6A30}" type="datetimeFigureOut">
              <a:rPr lang="en-US"/>
              <a:pPr>
                <a:defRPr/>
              </a:pPr>
              <a:t>11/13/2018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EBEC84C-8AFA-44C8-8E51-6E7D694F4960}" type="slidenum">
              <a:rPr lang="en-US"/>
              <a:pPr>
                <a:defRPr/>
              </a:pPr>
              <a:t>‹#›</a:t>
            </a:fld>
            <a:endParaRPr lang="en-US"/>
          </a:p>
        </p:txBody>
      </p:sp>
    </p:spTree>
    <p:extLst>
      <p:ext uri="{BB962C8B-B14F-4D97-AF65-F5344CB8AC3E}">
        <p14:creationId xmlns:p14="http://schemas.microsoft.com/office/powerpoint/2010/main" val="7489534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AC74C54-17FB-4466-84B4-E4C543D7AE14}" type="datetimeFigureOut">
              <a:rPr lang="en-US"/>
              <a:pPr>
                <a:defRPr/>
              </a:pPr>
              <a:t>11/13/2018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9D7C55E5-3007-40C3-89D1-8238D80BD0CE}" type="slidenum">
              <a:rPr lang="en-US"/>
              <a:pPr>
                <a:defRPr/>
              </a:pPr>
              <a:t>‹#›</a:t>
            </a:fld>
            <a:endParaRPr lang="en-US"/>
          </a:p>
        </p:txBody>
      </p:sp>
    </p:spTree>
    <p:extLst>
      <p:ext uri="{BB962C8B-B14F-4D97-AF65-F5344CB8AC3E}">
        <p14:creationId xmlns:p14="http://schemas.microsoft.com/office/powerpoint/2010/main" val="1566492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D44D75D-9AFC-4E32-B8AC-6290EDFAEB30}" type="datetimeFigureOut">
              <a:rPr lang="en-US"/>
              <a:pPr>
                <a:defRPr/>
              </a:pPr>
              <a:t>11/13/2018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B986C478-243A-495A-9DCD-16994A2D2D49}" type="slidenum">
              <a:rPr lang="en-US"/>
              <a:pPr>
                <a:defRPr/>
              </a:pPr>
              <a:t>‹#›</a:t>
            </a:fld>
            <a:endParaRPr lang="en-US"/>
          </a:p>
        </p:txBody>
      </p:sp>
    </p:spTree>
    <p:extLst>
      <p:ext uri="{BB962C8B-B14F-4D97-AF65-F5344CB8AC3E}">
        <p14:creationId xmlns:p14="http://schemas.microsoft.com/office/powerpoint/2010/main" val="1285535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C5C7DDE-6A36-4478-9F97-1B94CFE93D4A}" type="datetimeFigureOut">
              <a:rPr lang="en-US"/>
              <a:pPr>
                <a:defRPr/>
              </a:pPr>
              <a:t>11/13/2018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841B4518-DDF9-410F-A79F-DBE3BFAF8A4D}" type="slidenum">
              <a:rPr lang="en-US"/>
              <a:pPr>
                <a:defRPr/>
              </a:pPr>
              <a:t>‹#›</a:t>
            </a:fld>
            <a:endParaRPr lang="en-US"/>
          </a:p>
        </p:txBody>
      </p:sp>
    </p:spTree>
    <p:extLst>
      <p:ext uri="{BB962C8B-B14F-4D97-AF65-F5344CB8AC3E}">
        <p14:creationId xmlns:p14="http://schemas.microsoft.com/office/powerpoint/2010/main" val="1293947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D4DA6AB-E403-4078-ADC5-077065C85D49}" type="datetimeFigureOut">
              <a:rPr lang="en-US"/>
              <a:pPr>
                <a:defRPr/>
              </a:pPr>
              <a:t>11/13/2018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F52835BE-3FB2-4BC5-AC87-3397977FAA06}" type="slidenum">
              <a:rPr lang="en-US"/>
              <a:pPr>
                <a:defRPr/>
              </a:pPr>
              <a:t>‹#›</a:t>
            </a:fld>
            <a:endParaRPr lang="en-US"/>
          </a:p>
        </p:txBody>
      </p:sp>
    </p:spTree>
    <p:extLst>
      <p:ext uri="{BB962C8B-B14F-4D97-AF65-F5344CB8AC3E}">
        <p14:creationId xmlns:p14="http://schemas.microsoft.com/office/powerpoint/2010/main" val="3642835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EB07154-855E-44EE-8AFA-CB1D400A321E}" type="datetimeFigureOut">
              <a:rPr lang="en-US"/>
              <a:pPr>
                <a:defRPr/>
              </a:pPr>
              <a:t>11/13/2018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3536B0F2-822D-4A22-A550-63FA2DB0347C}" type="slidenum">
              <a:rPr lang="en-US"/>
              <a:pPr>
                <a:defRPr/>
              </a:pPr>
              <a:t>‹#›</a:t>
            </a:fld>
            <a:endParaRPr lang="en-US"/>
          </a:p>
        </p:txBody>
      </p:sp>
    </p:spTree>
    <p:extLst>
      <p:ext uri="{BB962C8B-B14F-4D97-AF65-F5344CB8AC3E}">
        <p14:creationId xmlns:p14="http://schemas.microsoft.com/office/powerpoint/2010/main" val="2653673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7E31A7C-EF7B-47FF-8031-C9BDA91AA7A7}" type="datetimeFigureOut">
              <a:rPr lang="en-US"/>
              <a:pPr>
                <a:defRPr/>
              </a:pPr>
              <a:t>11/13/2018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62D22796-CC79-4F87-A929-F00F18493533}" type="slidenum">
              <a:rPr lang="en-US"/>
              <a:pPr>
                <a:defRPr/>
              </a:pPr>
              <a:t>‹#›</a:t>
            </a:fld>
            <a:endParaRPr lang="en-US"/>
          </a:p>
        </p:txBody>
      </p:sp>
    </p:spTree>
    <p:extLst>
      <p:ext uri="{BB962C8B-B14F-4D97-AF65-F5344CB8AC3E}">
        <p14:creationId xmlns:p14="http://schemas.microsoft.com/office/powerpoint/2010/main" val="4288186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4ED77E8-F625-4BB5-9D97-EA4E736DDEEF}" type="datetimeFigureOut">
              <a:rPr lang="en-US"/>
              <a:pPr>
                <a:defRPr/>
              </a:pPr>
              <a:t>11/13/2018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60D69C3C-7652-46C2-9980-53FF1783A2EE}" type="slidenum">
              <a:rPr lang="en-US"/>
              <a:pPr>
                <a:defRPr/>
              </a:pPr>
              <a:t>‹#›</a:t>
            </a:fld>
            <a:endParaRPr lang="en-US"/>
          </a:p>
        </p:txBody>
      </p:sp>
    </p:spTree>
    <p:extLst>
      <p:ext uri="{BB962C8B-B14F-4D97-AF65-F5344CB8AC3E}">
        <p14:creationId xmlns:p14="http://schemas.microsoft.com/office/powerpoint/2010/main" val="89793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BFBA9A5-22EF-4584-997E-D5E589443F92}" type="datetimeFigureOut">
              <a:rPr lang="en-US"/>
              <a:pPr>
                <a:defRPr/>
              </a:pPr>
              <a:t>11/13/2018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4A55EE75-C10F-4053-96D6-1A4813054BC6}" type="slidenum">
              <a:rPr lang="en-US"/>
              <a:pPr>
                <a:defRPr/>
              </a:pPr>
              <a:t>‹#›</a:t>
            </a:fld>
            <a:endParaRPr lang="en-US"/>
          </a:p>
        </p:txBody>
      </p:sp>
    </p:spTree>
    <p:extLst>
      <p:ext uri="{BB962C8B-B14F-4D97-AF65-F5344CB8AC3E}">
        <p14:creationId xmlns:p14="http://schemas.microsoft.com/office/powerpoint/2010/main" val="49084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10C8CAE-9F1A-4E1B-8924-C4DBF9AED592}" type="datetimeFigureOut">
              <a:rPr lang="en-US"/>
              <a:pPr>
                <a:defRPr/>
              </a:pPr>
              <a:t>11/13/2018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BE0AFBC5-47EC-4D1C-BF09-B2FEA18D71DC}" type="slidenum">
              <a:rPr lang="en-US"/>
              <a:pPr>
                <a:defRPr/>
              </a:pPr>
              <a:t>‹#›</a:t>
            </a:fld>
            <a:endParaRPr lang="en-US"/>
          </a:p>
        </p:txBody>
      </p:sp>
    </p:spTree>
    <p:extLst>
      <p:ext uri="{BB962C8B-B14F-4D97-AF65-F5344CB8AC3E}">
        <p14:creationId xmlns:p14="http://schemas.microsoft.com/office/powerpoint/2010/main" val="3942698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AD05A49-4873-4E9D-9547-01916C6F7509}" type="datetimeFigureOut">
              <a:rPr lang="en-US"/>
              <a:pPr>
                <a:defRPr/>
              </a:pPr>
              <a:t>11/13/2018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9568F15-0E60-4903-8722-F68B31D40E5F}" type="slidenum">
              <a:rPr lang="en-US"/>
              <a:pPr>
                <a:defRPr/>
              </a:pPr>
              <a:t>‹#›</a:t>
            </a:fld>
            <a:endParaRPr lang="en-US"/>
          </a:p>
        </p:txBody>
      </p:sp>
    </p:spTree>
    <p:extLst>
      <p:ext uri="{BB962C8B-B14F-4D97-AF65-F5344CB8AC3E}">
        <p14:creationId xmlns:p14="http://schemas.microsoft.com/office/powerpoint/2010/main" val="18465326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8927AC2-7833-4AE9-BB54-852A404063D4}" type="slidenum">
              <a:rPr lang="en-US"/>
              <a:pPr>
                <a:defRPr/>
              </a:pPr>
              <a:t>‹#›</a:t>
            </a:fld>
            <a:endParaRPr lang="en-US"/>
          </a:p>
        </p:txBody>
      </p:sp>
    </p:spTree>
    <p:extLst>
      <p:ext uri="{BB962C8B-B14F-4D97-AF65-F5344CB8AC3E}">
        <p14:creationId xmlns:p14="http://schemas.microsoft.com/office/powerpoint/2010/main" val="4034571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BE9D9A-A081-4A25-8A69-CA9ACCBC1B2A}" type="slidenum">
              <a:rPr lang="en-US"/>
              <a:pPr>
                <a:defRPr/>
              </a:pPr>
              <a:t>‹#›</a:t>
            </a:fld>
            <a:endParaRPr lang="en-US"/>
          </a:p>
        </p:txBody>
      </p:sp>
    </p:spTree>
    <p:extLst>
      <p:ext uri="{BB962C8B-B14F-4D97-AF65-F5344CB8AC3E}">
        <p14:creationId xmlns:p14="http://schemas.microsoft.com/office/powerpoint/2010/main" val="21136733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02704D3-FA78-4357-8AB7-6641A3752019}" type="slidenum">
              <a:rPr lang="en-US"/>
              <a:pPr>
                <a:defRPr/>
              </a:pPr>
              <a:t>‹#›</a:t>
            </a:fld>
            <a:endParaRPr lang="en-US"/>
          </a:p>
        </p:txBody>
      </p:sp>
    </p:spTree>
    <p:extLst>
      <p:ext uri="{BB962C8B-B14F-4D97-AF65-F5344CB8AC3E}">
        <p14:creationId xmlns:p14="http://schemas.microsoft.com/office/powerpoint/2010/main" val="345785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C3963B6-CFC5-4F5F-9285-9F7D2F465B8D}" type="slidenum">
              <a:rPr lang="en-US"/>
              <a:pPr>
                <a:defRPr/>
              </a:pPr>
              <a:t>‹#›</a:t>
            </a:fld>
            <a:endParaRPr lang="en-US"/>
          </a:p>
        </p:txBody>
      </p:sp>
    </p:spTree>
    <p:extLst>
      <p:ext uri="{BB962C8B-B14F-4D97-AF65-F5344CB8AC3E}">
        <p14:creationId xmlns:p14="http://schemas.microsoft.com/office/powerpoint/2010/main" val="548900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3582B5CF-F760-4C44-A21E-EE505ED9F9E5}" type="slidenum">
              <a:rPr lang="en-US"/>
              <a:pPr>
                <a:defRPr/>
              </a:pPr>
              <a:t>‹#›</a:t>
            </a:fld>
            <a:endParaRPr lang="en-US"/>
          </a:p>
        </p:txBody>
      </p:sp>
    </p:spTree>
    <p:extLst>
      <p:ext uri="{BB962C8B-B14F-4D97-AF65-F5344CB8AC3E}">
        <p14:creationId xmlns:p14="http://schemas.microsoft.com/office/powerpoint/2010/main" val="4212554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C97A395-922A-4046-B3D7-696BB214CDA8}" type="slidenum">
              <a:rPr lang="en-US"/>
              <a:pPr>
                <a:defRPr/>
              </a:pPr>
              <a:t>‹#›</a:t>
            </a:fld>
            <a:endParaRPr lang="en-US"/>
          </a:p>
        </p:txBody>
      </p:sp>
    </p:spTree>
    <p:extLst>
      <p:ext uri="{BB962C8B-B14F-4D97-AF65-F5344CB8AC3E}">
        <p14:creationId xmlns:p14="http://schemas.microsoft.com/office/powerpoint/2010/main" val="1155641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C2D16CF-222D-495B-9142-5E5B266DC1A6}" type="slidenum">
              <a:rPr lang="en-US"/>
              <a:pPr>
                <a:defRPr/>
              </a:pPr>
              <a:t>‹#›</a:t>
            </a:fld>
            <a:endParaRPr lang="en-US"/>
          </a:p>
        </p:txBody>
      </p:sp>
    </p:spTree>
    <p:extLst>
      <p:ext uri="{BB962C8B-B14F-4D97-AF65-F5344CB8AC3E}">
        <p14:creationId xmlns:p14="http://schemas.microsoft.com/office/powerpoint/2010/main" val="23497953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F401EFE-E58D-4B9B-BFCB-31FBE1B91E27}" type="slidenum">
              <a:rPr lang="en-US"/>
              <a:pPr>
                <a:defRPr/>
              </a:pPr>
              <a:t>‹#›</a:t>
            </a:fld>
            <a:endParaRPr lang="en-US"/>
          </a:p>
        </p:txBody>
      </p:sp>
    </p:spTree>
    <p:extLst>
      <p:ext uri="{BB962C8B-B14F-4D97-AF65-F5344CB8AC3E}">
        <p14:creationId xmlns:p14="http://schemas.microsoft.com/office/powerpoint/2010/main" val="4041550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Shape 9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8B59CB5-2BAA-4C9E-BFC3-16D99B7EC601}" type="slidenum">
              <a:rPr lang="en-US"/>
              <a:pPr>
                <a:defRPr/>
              </a:pPr>
              <a:t>‹#›</a:t>
            </a:fld>
            <a:endParaRPr lang="en-US"/>
          </a:p>
        </p:txBody>
      </p:sp>
    </p:spTree>
    <p:extLst>
      <p:ext uri="{BB962C8B-B14F-4D97-AF65-F5344CB8AC3E}">
        <p14:creationId xmlns:p14="http://schemas.microsoft.com/office/powerpoint/2010/main" val="1261508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CBCB492-4386-48FF-8143-8670EE86674A}" type="slidenum">
              <a:rPr lang="en-US"/>
              <a:pPr>
                <a:defRPr/>
              </a:pPr>
              <a:t>‹#›</a:t>
            </a:fld>
            <a:endParaRPr lang="en-US"/>
          </a:p>
        </p:txBody>
      </p:sp>
    </p:spTree>
    <p:extLst>
      <p:ext uri="{BB962C8B-B14F-4D97-AF65-F5344CB8AC3E}">
        <p14:creationId xmlns:p14="http://schemas.microsoft.com/office/powerpoint/2010/main" val="35099826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BD3E6FB-EFB7-4758-820E-74F82D94F8A3}" type="slidenum">
              <a:rPr lang="en-US"/>
              <a:pPr>
                <a:defRPr/>
              </a:pPr>
              <a:t>‹#›</a:t>
            </a:fld>
            <a:endParaRPr lang="en-US"/>
          </a:p>
        </p:txBody>
      </p:sp>
    </p:spTree>
    <p:extLst>
      <p:ext uri="{BB962C8B-B14F-4D97-AF65-F5344CB8AC3E}">
        <p14:creationId xmlns:p14="http://schemas.microsoft.com/office/powerpoint/2010/main" val="1343723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887BAC6B-DC3E-4859-A95D-D361733E42F6}" type="slidenum">
              <a:rPr lang="en-US"/>
              <a:pPr>
                <a:defRPr/>
              </a:pPr>
              <a:t>‹#›</a:t>
            </a:fld>
            <a:endParaRPr lang="en-US"/>
          </a:p>
        </p:txBody>
      </p:sp>
    </p:spTree>
    <p:extLst>
      <p:ext uri="{BB962C8B-B14F-4D97-AF65-F5344CB8AC3E}">
        <p14:creationId xmlns:p14="http://schemas.microsoft.com/office/powerpoint/2010/main" val="39711035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89D9439-B4FA-4D4B-A39B-D29BB6BE9F13}" type="slidenum">
              <a:rPr lang="en-US"/>
              <a:pPr>
                <a:defRPr/>
              </a:pPr>
              <a:t>‹#›</a:t>
            </a:fld>
            <a:endParaRPr lang="en-US"/>
          </a:p>
        </p:txBody>
      </p:sp>
    </p:spTree>
    <p:extLst>
      <p:ext uri="{BB962C8B-B14F-4D97-AF65-F5344CB8AC3E}">
        <p14:creationId xmlns:p14="http://schemas.microsoft.com/office/powerpoint/2010/main" val="20274721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4"/>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4126B9C-0CB6-4824-B558-8AED7EF2A8D7}" type="slidenum">
              <a:rPr lang="en-US"/>
              <a:pPr>
                <a:defRPr/>
              </a:pPr>
              <a:t>‹#›</a:t>
            </a:fld>
            <a:endParaRPr lang="en-US"/>
          </a:p>
        </p:txBody>
      </p:sp>
    </p:spTree>
    <p:extLst>
      <p:ext uri="{BB962C8B-B14F-4D97-AF65-F5344CB8AC3E}">
        <p14:creationId xmlns:p14="http://schemas.microsoft.com/office/powerpoint/2010/main" val="1034900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53F30B7E-69E1-4F65-8CE2-FBC3B9CF7E1B}" type="slidenum">
              <a:rPr lang="en-US"/>
              <a:pPr>
                <a:defRPr/>
              </a:pPr>
              <a:t>‹#›</a:t>
            </a:fld>
            <a:endParaRPr lang="en-US"/>
          </a:p>
        </p:txBody>
      </p:sp>
    </p:spTree>
    <p:extLst>
      <p:ext uri="{BB962C8B-B14F-4D97-AF65-F5344CB8AC3E}">
        <p14:creationId xmlns:p14="http://schemas.microsoft.com/office/powerpoint/2010/main" val="10405991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3CBAD-5963-40E8-9520-BB7560DE094C}" type="slidenum">
              <a:rPr lang="en-US"/>
              <a:pPr>
                <a:defRPr/>
              </a:pPr>
              <a:t>‹#›</a:t>
            </a:fld>
            <a:endParaRPr lang="en-US"/>
          </a:p>
        </p:txBody>
      </p:sp>
    </p:spTree>
    <p:extLst>
      <p:ext uri="{BB962C8B-B14F-4D97-AF65-F5344CB8AC3E}">
        <p14:creationId xmlns:p14="http://schemas.microsoft.com/office/powerpoint/2010/main" val="20505460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C2C69-CF83-4F7B-A40F-986B557B99E2}" type="slidenum">
              <a:rPr lang="en-US"/>
              <a:pPr>
                <a:defRPr/>
              </a:pPr>
              <a:t>‹#›</a:t>
            </a:fld>
            <a:endParaRPr lang="en-US"/>
          </a:p>
        </p:txBody>
      </p:sp>
    </p:spTree>
    <p:extLst>
      <p:ext uri="{BB962C8B-B14F-4D97-AF65-F5344CB8AC3E}">
        <p14:creationId xmlns:p14="http://schemas.microsoft.com/office/powerpoint/2010/main" val="27100137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19EEB-AD87-4A56-8734-0EC51EBF5696}" type="slidenum">
              <a:rPr lang="en-US"/>
              <a:pPr>
                <a:defRPr/>
              </a:pPr>
              <a:t>‹#›</a:t>
            </a:fld>
            <a:endParaRPr lang="en-US"/>
          </a:p>
        </p:txBody>
      </p:sp>
    </p:spTree>
    <p:extLst>
      <p:ext uri="{BB962C8B-B14F-4D97-AF65-F5344CB8AC3E}">
        <p14:creationId xmlns:p14="http://schemas.microsoft.com/office/powerpoint/2010/main" val="81650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FA4C7-3D3C-48E4-85E1-4EEB7C5BAAFE}" type="slidenum">
              <a:rPr lang="en-US"/>
              <a:pPr>
                <a:defRPr/>
              </a:pPr>
              <a:t>‹#›</a:t>
            </a:fld>
            <a:endParaRPr lang="en-US"/>
          </a:p>
        </p:txBody>
      </p:sp>
    </p:spTree>
    <p:extLst>
      <p:ext uri="{BB962C8B-B14F-4D97-AF65-F5344CB8AC3E}">
        <p14:creationId xmlns:p14="http://schemas.microsoft.com/office/powerpoint/2010/main" val="10640989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7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73B929-8536-4117-9286-D765D50C0C9E}" type="slidenum">
              <a:rPr lang="en-US"/>
              <a:pPr>
                <a:defRPr/>
              </a:pPr>
              <a:t>‹#›</a:t>
            </a:fld>
            <a:endParaRPr lang="en-US"/>
          </a:p>
        </p:txBody>
      </p:sp>
    </p:spTree>
    <p:extLst>
      <p:ext uri="{BB962C8B-B14F-4D97-AF65-F5344CB8AC3E}">
        <p14:creationId xmlns:p14="http://schemas.microsoft.com/office/powerpoint/2010/main" val="13671423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4E1C0D-1334-4B33-8E7B-21A18D74BF41}" type="slidenum">
              <a:rPr lang="en-US"/>
              <a:pPr>
                <a:defRPr/>
              </a:pPr>
              <a:t>‹#›</a:t>
            </a:fld>
            <a:endParaRPr lang="en-US"/>
          </a:p>
        </p:txBody>
      </p:sp>
    </p:spTree>
    <p:extLst>
      <p:ext uri="{BB962C8B-B14F-4D97-AF65-F5344CB8AC3E}">
        <p14:creationId xmlns:p14="http://schemas.microsoft.com/office/powerpoint/2010/main" val="22923102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DEFEB7-8C57-4946-9FA5-2A966FCEF422}" type="slidenum">
              <a:rPr lang="en-US"/>
              <a:pPr>
                <a:defRPr/>
              </a:pPr>
              <a:t>‹#›</a:t>
            </a:fld>
            <a:endParaRPr lang="en-US"/>
          </a:p>
        </p:txBody>
      </p:sp>
    </p:spTree>
    <p:extLst>
      <p:ext uri="{BB962C8B-B14F-4D97-AF65-F5344CB8AC3E}">
        <p14:creationId xmlns:p14="http://schemas.microsoft.com/office/powerpoint/2010/main" val="21924981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1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C1CA47-8392-4DCA-9FA6-9C73EA9B9D87}" type="slidenum">
              <a:rPr lang="en-US"/>
              <a:pPr>
                <a:defRPr/>
              </a:pPr>
              <a:t>‹#›</a:t>
            </a:fld>
            <a:endParaRPr lang="en-US"/>
          </a:p>
        </p:txBody>
      </p:sp>
    </p:spTree>
    <p:extLst>
      <p:ext uri="{BB962C8B-B14F-4D97-AF65-F5344CB8AC3E}">
        <p14:creationId xmlns:p14="http://schemas.microsoft.com/office/powerpoint/2010/main" val="36004645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722BAC-167A-486B-BC85-383A42AF7612}" type="slidenum">
              <a:rPr lang="en-US"/>
              <a:pPr>
                <a:defRPr/>
              </a:pPr>
              <a:t>‹#›</a:t>
            </a:fld>
            <a:endParaRPr lang="en-US"/>
          </a:p>
        </p:txBody>
      </p:sp>
    </p:spTree>
    <p:extLst>
      <p:ext uri="{BB962C8B-B14F-4D97-AF65-F5344CB8AC3E}">
        <p14:creationId xmlns:p14="http://schemas.microsoft.com/office/powerpoint/2010/main" val="42039245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34877-4D92-465F-ABBC-804332599038}" type="slidenum">
              <a:rPr lang="en-US"/>
              <a:pPr>
                <a:defRPr/>
              </a:pPr>
              <a:t>‹#›</a:t>
            </a:fld>
            <a:endParaRPr lang="en-US"/>
          </a:p>
        </p:txBody>
      </p:sp>
    </p:spTree>
    <p:extLst>
      <p:ext uri="{BB962C8B-B14F-4D97-AF65-F5344CB8AC3E}">
        <p14:creationId xmlns:p14="http://schemas.microsoft.com/office/powerpoint/2010/main" val="38490253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02DBA-BE67-4A85-AFBD-396AA5F000B2}" type="slidenum">
              <a:rPr lang="en-US"/>
              <a:pPr>
                <a:defRPr/>
              </a:pPr>
              <a:t>‹#›</a:t>
            </a:fld>
            <a:endParaRPr lang="en-US"/>
          </a:p>
        </p:txBody>
      </p:sp>
    </p:spTree>
    <p:extLst>
      <p:ext uri="{BB962C8B-B14F-4D97-AF65-F5344CB8AC3E}">
        <p14:creationId xmlns:p14="http://schemas.microsoft.com/office/powerpoint/2010/main" val="25728402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7D6789-1FAB-47C0-BECB-75237528EA45}" type="slidenum">
              <a:rPr lang="en-US"/>
              <a:pPr>
                <a:defRPr/>
              </a:pPr>
              <a:t>‹#›</a:t>
            </a:fld>
            <a:endParaRPr lang="en-US"/>
          </a:p>
        </p:txBody>
      </p:sp>
    </p:spTree>
    <p:extLst>
      <p:ext uri="{BB962C8B-B14F-4D97-AF65-F5344CB8AC3E}">
        <p14:creationId xmlns:p14="http://schemas.microsoft.com/office/powerpoint/2010/main" val="28755020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95DA0D-1FB6-49FB-8389-6741EE33B7E8}" type="slidenum">
              <a:rPr lang="en-US"/>
              <a:pPr>
                <a:defRPr/>
              </a:pPr>
              <a:t>‹#›</a:t>
            </a:fld>
            <a:endParaRPr lang="en-US"/>
          </a:p>
        </p:txBody>
      </p:sp>
    </p:spTree>
    <p:extLst>
      <p:ext uri="{BB962C8B-B14F-4D97-AF65-F5344CB8AC3E}">
        <p14:creationId xmlns:p14="http://schemas.microsoft.com/office/powerpoint/2010/main" val="89878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6"/>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44056B-E888-465F-BC1F-11417835FDE9}" type="slidenum">
              <a:rPr lang="en-US"/>
              <a:pPr>
                <a:defRPr/>
              </a:pPr>
              <a:t>‹#›</a:t>
            </a:fld>
            <a:endParaRPr lang="en-US"/>
          </a:p>
        </p:txBody>
      </p:sp>
    </p:spTree>
    <p:extLst>
      <p:ext uri="{BB962C8B-B14F-4D97-AF65-F5344CB8AC3E}">
        <p14:creationId xmlns:p14="http://schemas.microsoft.com/office/powerpoint/2010/main" val="13335269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303781-49F6-4FCB-9E65-88B3FD0F2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6103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953013-F99B-4CE8-8FD9-8B9DC00C69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7187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79F15B-4913-4240-ABB5-ABAA2DAB54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2569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40D67E-DA05-412A-B5EE-5008C2E1F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2153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6B05F1-408F-40ED-BE9D-D7EEB16E7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4215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C895F3-5561-4205-B818-798FB33EFE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48735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ED6AA6-5C68-4FDC-BFB4-1BC1068CD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9355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210B96-22D0-4EDF-8A02-04463E4D65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6270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68689B-F782-4542-BD55-FE735BBEC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821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10.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8.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838200" y="342900"/>
            <a:ext cx="77724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16"/>
          <p:cNvSpPr>
            <a:spLocks noGrp="1" noChangeArrowheads="1"/>
          </p:cNvSpPr>
          <p:nvPr>
            <p:ph type="body" idx="1"/>
          </p:nvPr>
        </p:nvSpPr>
        <p:spPr bwMode="auto">
          <a:xfrm>
            <a:off x="838200" y="17526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0301527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Lst>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itchFamily="2" charset="2"/>
        <a:buChar char="l"/>
        <a:defRPr sz="1800"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11/12/2018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910208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5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5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50">
                <a:solidFill>
                  <a:srgbClr val="000000"/>
                </a:solidFill>
                <a:cs typeface="Arial" panose="020B0604020202020204" pitchFamily="34" charset="0"/>
              </a:defRPr>
            </a:lvl1pPr>
          </a:lstStyle>
          <a:p>
            <a:pPr fontAlgn="base">
              <a:spcBef>
                <a:spcPct val="0"/>
              </a:spcBef>
              <a:spcAft>
                <a:spcPct val="0"/>
              </a:spcAft>
              <a:defRPr/>
            </a:pPr>
            <a:fld id="{16EF9DA9-5900-44C5-9598-8C4487CA7E13}"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Tree>
    <p:extLst>
      <p:ext uri="{BB962C8B-B14F-4D97-AF65-F5344CB8AC3E}">
        <p14:creationId xmlns:p14="http://schemas.microsoft.com/office/powerpoint/2010/main" val="19600340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83" algn="ctr" rtl="0" fontAlgn="base">
        <a:spcBef>
          <a:spcPct val="0"/>
        </a:spcBef>
        <a:spcAft>
          <a:spcPct val="0"/>
        </a:spcAft>
        <a:defRPr sz="3300">
          <a:solidFill>
            <a:schemeClr val="tx2"/>
          </a:solidFill>
          <a:latin typeface="Arial" charset="0"/>
        </a:defRPr>
      </a:lvl6pPr>
      <a:lvl7pPr marL="685765" algn="ctr" rtl="0" fontAlgn="base">
        <a:spcBef>
          <a:spcPct val="0"/>
        </a:spcBef>
        <a:spcAft>
          <a:spcPct val="0"/>
        </a:spcAft>
        <a:defRPr sz="3300">
          <a:solidFill>
            <a:schemeClr val="tx2"/>
          </a:solidFill>
          <a:latin typeface="Arial" charset="0"/>
        </a:defRPr>
      </a:lvl7pPr>
      <a:lvl8pPr marL="1028648" algn="ctr" rtl="0" fontAlgn="base">
        <a:spcBef>
          <a:spcPct val="0"/>
        </a:spcBef>
        <a:spcAft>
          <a:spcPct val="0"/>
        </a:spcAft>
        <a:defRPr sz="3300">
          <a:solidFill>
            <a:schemeClr val="tx2"/>
          </a:solidFill>
          <a:latin typeface="Arial" charset="0"/>
        </a:defRPr>
      </a:lvl8pPr>
      <a:lvl9pPr marL="1371530" algn="ctr" rtl="0" fontAlgn="base">
        <a:spcBef>
          <a:spcPct val="0"/>
        </a:spcBef>
        <a:spcAft>
          <a:spcPct val="0"/>
        </a:spcAft>
        <a:defRPr sz="3300">
          <a:solidFill>
            <a:schemeClr val="tx2"/>
          </a:solidFill>
          <a:latin typeface="Arial" charset="0"/>
        </a:defRPr>
      </a:lvl9pPr>
    </p:titleStyle>
    <p:bodyStyle>
      <a:lvl1pPr marL="255985" indent="-255985" algn="l" rtl="0" eaLnBrk="0" fontAlgn="base" hangingPunct="0">
        <a:spcBef>
          <a:spcPct val="20000"/>
        </a:spcBef>
        <a:spcAft>
          <a:spcPct val="0"/>
        </a:spcAft>
        <a:buChar char="•"/>
        <a:defRPr sz="2400">
          <a:solidFill>
            <a:schemeClr val="tx1"/>
          </a:solidFill>
          <a:latin typeface="+mn-lt"/>
          <a:ea typeface="+mn-ea"/>
          <a:cs typeface="+mn-cs"/>
        </a:defRPr>
      </a:lvl1pPr>
      <a:lvl2pPr marL="556022" indent="-213122" algn="l" rtl="0" eaLnBrk="0" fontAlgn="base" hangingPunct="0">
        <a:spcBef>
          <a:spcPct val="20000"/>
        </a:spcBef>
        <a:spcAft>
          <a:spcPct val="0"/>
        </a:spcAft>
        <a:buChar char="–"/>
        <a:defRPr sz="2100">
          <a:solidFill>
            <a:schemeClr val="tx1"/>
          </a:solidFill>
          <a:latin typeface="+mn-lt"/>
        </a:defRPr>
      </a:lvl2pPr>
      <a:lvl3pPr marL="856060" indent="-170260" algn="l" rtl="0" eaLnBrk="0" fontAlgn="base" hangingPunct="0">
        <a:spcBef>
          <a:spcPct val="20000"/>
        </a:spcBef>
        <a:spcAft>
          <a:spcPct val="0"/>
        </a:spcAft>
        <a:buChar char="•"/>
        <a:defRPr sz="1800">
          <a:solidFill>
            <a:schemeClr val="tx1"/>
          </a:solidFill>
          <a:latin typeface="+mn-lt"/>
        </a:defRPr>
      </a:lvl3pPr>
      <a:lvl4pPr marL="1198960" indent="-170260" algn="l" rtl="0" eaLnBrk="0" fontAlgn="base" hangingPunct="0">
        <a:spcBef>
          <a:spcPct val="20000"/>
        </a:spcBef>
        <a:spcAft>
          <a:spcPct val="0"/>
        </a:spcAft>
        <a:buChar char="–"/>
        <a:defRPr sz="1500">
          <a:solidFill>
            <a:schemeClr val="tx1"/>
          </a:solidFill>
          <a:latin typeface="+mn-lt"/>
        </a:defRPr>
      </a:lvl4pPr>
      <a:lvl5pPr marL="1541860" indent="-170260" algn="l" rtl="0" eaLnBrk="0" fontAlgn="base" hangingPunct="0">
        <a:spcBef>
          <a:spcPct val="20000"/>
        </a:spcBef>
        <a:spcAft>
          <a:spcPct val="0"/>
        </a:spcAft>
        <a:buChar char="»"/>
        <a:defRPr sz="1500">
          <a:solidFill>
            <a:schemeClr val="tx1"/>
          </a:solidFill>
          <a:latin typeface="+mn-lt"/>
        </a:defRPr>
      </a:lvl5pPr>
      <a:lvl6pPr marL="1885853" indent="-171441" algn="l" rtl="0" fontAlgn="base">
        <a:spcBef>
          <a:spcPct val="20000"/>
        </a:spcBef>
        <a:spcAft>
          <a:spcPct val="0"/>
        </a:spcAft>
        <a:buChar char="»"/>
        <a:defRPr sz="1500">
          <a:solidFill>
            <a:schemeClr val="tx1"/>
          </a:solidFill>
          <a:latin typeface="+mn-lt"/>
        </a:defRPr>
      </a:lvl6pPr>
      <a:lvl7pPr marL="2228736" indent="-171441" algn="l" rtl="0" fontAlgn="base">
        <a:spcBef>
          <a:spcPct val="20000"/>
        </a:spcBef>
        <a:spcAft>
          <a:spcPct val="0"/>
        </a:spcAft>
        <a:buChar char="»"/>
        <a:defRPr sz="1500">
          <a:solidFill>
            <a:schemeClr val="tx1"/>
          </a:solidFill>
          <a:latin typeface="+mn-lt"/>
        </a:defRPr>
      </a:lvl7pPr>
      <a:lvl8pPr marL="2571619" indent="-171441" algn="l" rtl="0" fontAlgn="base">
        <a:spcBef>
          <a:spcPct val="20000"/>
        </a:spcBef>
        <a:spcAft>
          <a:spcPct val="0"/>
        </a:spcAft>
        <a:buChar char="»"/>
        <a:defRPr sz="1500">
          <a:solidFill>
            <a:schemeClr val="tx1"/>
          </a:solidFill>
          <a:latin typeface="+mn-lt"/>
        </a:defRPr>
      </a:lvl8pPr>
      <a:lvl9pPr marL="2914501" indent="-171441"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3"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8" algn="l" defTabSz="685765" rtl="0" eaLnBrk="1" latinLnBrk="0" hangingPunct="1">
        <a:defRPr sz="1350" kern="1200">
          <a:solidFill>
            <a:schemeClr val="tx1"/>
          </a:solidFill>
          <a:latin typeface="+mn-lt"/>
          <a:ea typeface="+mn-ea"/>
          <a:cs typeface="+mn-cs"/>
        </a:defRPr>
      </a:lvl4pPr>
      <a:lvl5pPr marL="1371530" algn="l" defTabSz="685765" rtl="0" eaLnBrk="1" latinLnBrk="0" hangingPunct="1">
        <a:defRPr sz="1350" kern="1200">
          <a:solidFill>
            <a:schemeClr val="tx1"/>
          </a:solidFill>
          <a:latin typeface="+mn-lt"/>
          <a:ea typeface="+mn-ea"/>
          <a:cs typeface="+mn-cs"/>
        </a:defRPr>
      </a:lvl5pPr>
      <a:lvl6pPr marL="1714412" algn="l" defTabSz="685765" rtl="0" eaLnBrk="1" latinLnBrk="0" hangingPunct="1">
        <a:defRPr sz="1350" kern="1200">
          <a:solidFill>
            <a:schemeClr val="tx1"/>
          </a:solidFill>
          <a:latin typeface="+mn-lt"/>
          <a:ea typeface="+mn-ea"/>
          <a:cs typeface="+mn-cs"/>
        </a:defRPr>
      </a:lvl6pPr>
      <a:lvl7pPr marL="2057295" algn="l" defTabSz="685765" rtl="0" eaLnBrk="1" latinLnBrk="0" hangingPunct="1">
        <a:defRPr sz="1350" kern="1200">
          <a:solidFill>
            <a:schemeClr val="tx1"/>
          </a:solidFill>
          <a:latin typeface="+mn-lt"/>
          <a:ea typeface="+mn-ea"/>
          <a:cs typeface="+mn-cs"/>
        </a:defRPr>
      </a:lvl7pPr>
      <a:lvl8pPr marL="2400177" algn="l" defTabSz="685765" rtl="0" eaLnBrk="1" latinLnBrk="0" hangingPunct="1">
        <a:defRPr sz="1350" kern="1200">
          <a:solidFill>
            <a:schemeClr val="tx1"/>
          </a:solidFill>
          <a:latin typeface="+mn-lt"/>
          <a:ea typeface="+mn-ea"/>
          <a:cs typeface="+mn-cs"/>
        </a:defRPr>
      </a:lvl8pPr>
      <a:lvl9pPr marL="2743060" algn="l" defTabSz="68576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921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a:solidFill>
                  <a:srgbClr val="000000"/>
                </a:solidFill>
                <a:latin typeface="Times New Roman" panose="02020603050405020304" pitchFamily="18" charset="0"/>
              </a:defRPr>
            </a:lvl1pPr>
          </a:lstStyle>
          <a:p>
            <a:pPr fontAlgn="base">
              <a:spcBef>
                <a:spcPct val="0"/>
              </a:spcBef>
              <a:spcAft>
                <a:spcPct val="0"/>
              </a:spcAft>
              <a:defRPr/>
            </a:pPr>
            <a:fld id="{CEF8C989-F000-43FA-A3E1-E140427F8CE0}"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7591157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anose="05000000000000000000" pitchFamily="2" charset="2"/>
        <a:buChar char="l"/>
        <a:defRPr sz="1800"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cs typeface="Arial" pitchFamily="34" charset="0"/>
              </a:defRPr>
            </a:lvl1pPr>
          </a:lstStyle>
          <a:p>
            <a:pPr>
              <a:defRPr/>
            </a:pPr>
            <a:fld id="{4661230D-4642-4A34-B231-E6C54A6FAF57}" type="datetimeFigureOut">
              <a:rPr lang="en-US"/>
              <a:pPr>
                <a:defRPr/>
              </a:pPr>
              <a:t>11/13/2018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fontAlgn="base">
              <a:spcBef>
                <a:spcPct val="0"/>
              </a:spcBef>
              <a:spcAft>
                <a:spcPct val="0"/>
              </a:spcAft>
              <a:defRPr/>
            </a:pPr>
            <a:fld id="{B47F0547-B37F-4ACD-8C2B-310404993677}"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4815173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788">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788">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788">
                <a:solidFill>
                  <a:srgbClr val="000000"/>
                </a:solidFill>
                <a:latin typeface="Arial" charset="0"/>
                <a:cs typeface="+mn-cs"/>
              </a:defRPr>
            </a:lvl1pPr>
          </a:lstStyle>
          <a:p>
            <a:pPr fontAlgn="base">
              <a:spcBef>
                <a:spcPct val="0"/>
              </a:spcBef>
              <a:spcAft>
                <a:spcPct val="0"/>
              </a:spcAft>
              <a:defRPr/>
            </a:pPr>
            <a:fld id="{6DD0E27E-66F4-44AE-B308-C5AED197F0A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355023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xStyles>
    <p:titleStyle>
      <a:lvl1pPr algn="ctr" rtl="0" eaLnBrk="0" fontAlgn="base" hangingPunct="0">
        <a:spcBef>
          <a:spcPct val="0"/>
        </a:spcBef>
        <a:spcAft>
          <a:spcPct val="0"/>
        </a:spcAft>
        <a:defRPr sz="2475">
          <a:solidFill>
            <a:schemeClr val="tx2"/>
          </a:solidFill>
          <a:latin typeface="+mj-lt"/>
          <a:ea typeface="+mj-ea"/>
          <a:cs typeface="+mj-cs"/>
        </a:defRPr>
      </a:lvl1pPr>
      <a:lvl2pPr algn="ctr" rtl="0" eaLnBrk="0" fontAlgn="base" hangingPunct="0">
        <a:spcBef>
          <a:spcPct val="0"/>
        </a:spcBef>
        <a:spcAft>
          <a:spcPct val="0"/>
        </a:spcAft>
        <a:defRPr sz="2475">
          <a:solidFill>
            <a:schemeClr val="tx2"/>
          </a:solidFill>
          <a:latin typeface="Arial" charset="0"/>
        </a:defRPr>
      </a:lvl2pPr>
      <a:lvl3pPr algn="ctr" rtl="0" eaLnBrk="0" fontAlgn="base" hangingPunct="0">
        <a:spcBef>
          <a:spcPct val="0"/>
        </a:spcBef>
        <a:spcAft>
          <a:spcPct val="0"/>
        </a:spcAft>
        <a:defRPr sz="2475">
          <a:solidFill>
            <a:schemeClr val="tx2"/>
          </a:solidFill>
          <a:latin typeface="Arial" charset="0"/>
        </a:defRPr>
      </a:lvl3pPr>
      <a:lvl4pPr algn="ctr" rtl="0" eaLnBrk="0" fontAlgn="base" hangingPunct="0">
        <a:spcBef>
          <a:spcPct val="0"/>
        </a:spcBef>
        <a:spcAft>
          <a:spcPct val="0"/>
        </a:spcAft>
        <a:defRPr sz="2475">
          <a:solidFill>
            <a:schemeClr val="tx2"/>
          </a:solidFill>
          <a:latin typeface="Arial" charset="0"/>
        </a:defRPr>
      </a:lvl4pPr>
      <a:lvl5pPr algn="ctr" rtl="0" eaLnBrk="0" fontAlgn="base" hangingPunct="0">
        <a:spcBef>
          <a:spcPct val="0"/>
        </a:spcBef>
        <a:spcAft>
          <a:spcPct val="0"/>
        </a:spcAft>
        <a:defRPr sz="2475">
          <a:solidFill>
            <a:schemeClr val="tx2"/>
          </a:solidFill>
          <a:latin typeface="Arial" charset="0"/>
        </a:defRPr>
      </a:lvl5pPr>
      <a:lvl6pPr marL="257175" algn="ctr" rtl="0" fontAlgn="base">
        <a:spcBef>
          <a:spcPct val="0"/>
        </a:spcBef>
        <a:spcAft>
          <a:spcPct val="0"/>
        </a:spcAft>
        <a:defRPr sz="2475">
          <a:solidFill>
            <a:schemeClr val="tx2"/>
          </a:solidFill>
          <a:latin typeface="Arial" charset="0"/>
        </a:defRPr>
      </a:lvl6pPr>
      <a:lvl7pPr marL="514350" algn="ctr" rtl="0" fontAlgn="base">
        <a:spcBef>
          <a:spcPct val="0"/>
        </a:spcBef>
        <a:spcAft>
          <a:spcPct val="0"/>
        </a:spcAft>
        <a:defRPr sz="2475">
          <a:solidFill>
            <a:schemeClr val="tx2"/>
          </a:solidFill>
          <a:latin typeface="Arial" charset="0"/>
        </a:defRPr>
      </a:lvl7pPr>
      <a:lvl8pPr marL="771525" algn="ctr" rtl="0" fontAlgn="base">
        <a:spcBef>
          <a:spcPct val="0"/>
        </a:spcBef>
        <a:spcAft>
          <a:spcPct val="0"/>
        </a:spcAft>
        <a:defRPr sz="2475">
          <a:solidFill>
            <a:schemeClr val="tx2"/>
          </a:solidFill>
          <a:latin typeface="Arial" charset="0"/>
        </a:defRPr>
      </a:lvl8pPr>
      <a:lvl9pPr marL="1028700" algn="ctr" rtl="0" fontAlgn="base">
        <a:spcBef>
          <a:spcPct val="0"/>
        </a:spcBef>
        <a:spcAft>
          <a:spcPct val="0"/>
        </a:spcAft>
        <a:defRPr sz="2475">
          <a:solidFill>
            <a:schemeClr val="tx2"/>
          </a:solidFill>
          <a:latin typeface="Arial" charset="0"/>
        </a:defRPr>
      </a:lvl9pPr>
    </p:titleStyle>
    <p:bodyStyle>
      <a:lvl1pPr marL="192881" indent="-192881" algn="l" rtl="0" eaLnBrk="0" fontAlgn="base" hangingPunct="0">
        <a:spcBef>
          <a:spcPct val="20000"/>
        </a:spcBef>
        <a:spcAft>
          <a:spcPct val="0"/>
        </a:spcAft>
        <a:buChar char="•"/>
        <a:defRPr sz="1800">
          <a:solidFill>
            <a:schemeClr val="tx1"/>
          </a:solidFill>
          <a:latin typeface="+mn-lt"/>
          <a:ea typeface="+mn-ea"/>
          <a:cs typeface="+mn-cs"/>
        </a:defRPr>
      </a:lvl1pPr>
      <a:lvl2pPr marL="417910" indent="-160735" algn="l" rtl="0" eaLnBrk="0" fontAlgn="base" hangingPunct="0">
        <a:spcBef>
          <a:spcPct val="20000"/>
        </a:spcBef>
        <a:spcAft>
          <a:spcPct val="0"/>
        </a:spcAft>
        <a:buChar char="–"/>
        <a:defRPr sz="1575">
          <a:solidFill>
            <a:schemeClr val="tx1"/>
          </a:solidFill>
          <a:latin typeface="+mn-lt"/>
        </a:defRPr>
      </a:lvl2pPr>
      <a:lvl3pPr marL="642938" indent="-128588" algn="l" rtl="0" eaLnBrk="0" fontAlgn="base" hangingPunct="0">
        <a:spcBef>
          <a:spcPct val="20000"/>
        </a:spcBef>
        <a:spcAft>
          <a:spcPct val="0"/>
        </a:spcAft>
        <a:buChar char="•"/>
        <a:defRPr>
          <a:solidFill>
            <a:schemeClr val="tx1"/>
          </a:solidFill>
          <a:latin typeface="+mn-lt"/>
        </a:defRPr>
      </a:lvl3pPr>
      <a:lvl4pPr marL="900113" indent="-128588" algn="l" rtl="0" eaLnBrk="0" fontAlgn="base" hangingPunct="0">
        <a:spcBef>
          <a:spcPct val="20000"/>
        </a:spcBef>
        <a:spcAft>
          <a:spcPct val="0"/>
        </a:spcAft>
        <a:buChar char="–"/>
        <a:defRPr sz="1125">
          <a:solidFill>
            <a:schemeClr val="tx1"/>
          </a:solidFill>
          <a:latin typeface="+mn-lt"/>
        </a:defRPr>
      </a:lvl4pPr>
      <a:lvl5pPr marL="1157288" indent="-128588" algn="l" rtl="0" eaLnBrk="0" fontAlgn="base" hangingPunct="0">
        <a:spcBef>
          <a:spcPct val="20000"/>
        </a:spcBef>
        <a:spcAft>
          <a:spcPct val="0"/>
        </a:spcAft>
        <a:buChar char="»"/>
        <a:defRPr sz="1125">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Arial" charset="0"/>
                <a:cs typeface="+mn-cs"/>
              </a:defRPr>
            </a:lvl1pPr>
          </a:lstStyle>
          <a:p>
            <a:pPr fontAlgn="base">
              <a:spcBef>
                <a:spcPct val="0"/>
              </a:spcBef>
              <a:spcAft>
                <a:spcPct val="0"/>
              </a:spcAft>
              <a:defRPr/>
            </a:pPr>
            <a:fld id="{E5ED3B95-3290-4D6F-9D64-FD874C82B47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0521084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b="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b="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defRPr/>
            </a:pPr>
            <a:fld id="{50DFFC98-46F0-456B-AE30-EEB209E87A5A}" type="slidenum">
              <a:rPr lang="en-US">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144800054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solidFill>
                  <a:prstClr val="black">
                    <a:tint val="75000"/>
                  </a:prstClr>
                </a:solidFill>
              </a:rPr>
              <a:pPr/>
              <a:t>11/13/2018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09635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jbonk@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56.xml"/></Relationships>
</file>

<file path=ppt/slides/_rels/slide101.xml.rels><?xml version="1.0" encoding="UTF-8" standalone="yes"?>
<Relationships xmlns="http://schemas.openxmlformats.org/package/2006/relationships"><Relationship Id="rId3" Type="http://schemas.openxmlformats.org/officeDocument/2006/relationships/hyperlink" Target="http://www.thomsonscientific.com/cgi-bin/jrnlst/jlresults.cgi?PC=D" TargetMode="External"/><Relationship Id="rId2" Type="http://schemas.openxmlformats.org/officeDocument/2006/relationships/hyperlink" Target="http://ip-science.thomsonreuters.com/cgi-bin/jrnlst/jloptions.cgi?PC=K" TargetMode="External"/><Relationship Id="rId1" Type="http://schemas.openxmlformats.org/officeDocument/2006/relationships/slideLayout" Target="../slideLayouts/slideLayout52.xml"/><Relationship Id="rId6" Type="http://schemas.openxmlformats.org/officeDocument/2006/relationships/image" Target="../media/image142.jpeg"/><Relationship Id="rId5" Type="http://schemas.openxmlformats.org/officeDocument/2006/relationships/hyperlink" Target="http://en.wikipedia.org/wiki/Arts_and_Humanities_Citation_Index" TargetMode="External"/><Relationship Id="rId4" Type="http://schemas.openxmlformats.org/officeDocument/2006/relationships/hyperlink" Target="http://ip-science.thomsonreuters.com/mjl/scope/scope_ahci/"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elitedaily.com/money/4-techniques-to-incorporate-into-your-daily-grind-for-ultimate-productivity/" TargetMode="External"/><Relationship Id="rId1" Type="http://schemas.openxmlformats.org/officeDocument/2006/relationships/slideLayout" Target="../slideLayouts/slideLayout67.xml"/><Relationship Id="rId4" Type="http://schemas.openxmlformats.org/officeDocument/2006/relationships/image" Target="../media/image146.png"/></Relationships>
</file>

<file path=ppt/slides/_rels/slide105.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6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6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7.xml"/></Relationships>
</file>

<file path=ppt/slides/_rels/slide10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hyperlink" Target="https://onlinelibrary.wiley.com/journal/14678535" TargetMode="External"/><Relationship Id="rId7"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link.springer.com/journal/11423" TargetMode="External"/><Relationship Id="rId5" Type="http://schemas.openxmlformats.org/officeDocument/2006/relationships/hyperlink" Target="https://link.springer.com/journal/11251" TargetMode="External"/><Relationship Id="rId10" Type="http://schemas.openxmlformats.org/officeDocument/2006/relationships/image" Target="../media/image15.jpg"/><Relationship Id="rId4" Type="http://schemas.openxmlformats.org/officeDocument/2006/relationships/hyperlink" Target="https://www.journals.elsevier.com/the-internet-and-higher-education" TargetMode="External"/><Relationship Id="rId9" Type="http://schemas.openxmlformats.org/officeDocument/2006/relationships/image" Target="../media/image14.tiff"/></Relationships>
</file>

<file path=ppt/slides/_rels/slide11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g"/><Relationship Id="rId1" Type="http://schemas.openxmlformats.org/officeDocument/2006/relationships/slideLayout" Target="../slideLayouts/slideLayout6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7.xml"/></Relationships>
</file>

<file path=ppt/slides/_rels/slide11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g"/><Relationship Id="rId1" Type="http://schemas.openxmlformats.org/officeDocument/2006/relationships/slideLayout" Target="../slideLayouts/slideLayout67.xml"/><Relationship Id="rId4" Type="http://schemas.openxmlformats.org/officeDocument/2006/relationships/image" Target="../media/image163.png"/></Relationships>
</file>

<file path=ppt/slides/_rels/slide11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s://www.youtube.com/watch?v=8CtjhWhw2I8" TargetMode="External"/><Relationship Id="rId1" Type="http://schemas.openxmlformats.org/officeDocument/2006/relationships/slideLayout" Target="../slideLayouts/slideLayout119.xml"/><Relationship Id="rId5" Type="http://schemas.openxmlformats.org/officeDocument/2006/relationships/image" Target="../media/image166.jpeg"/><Relationship Id="rId4" Type="http://schemas.openxmlformats.org/officeDocument/2006/relationships/image" Target="../media/image165.jpg"/></Relationships>
</file>

<file path=ppt/slides/_rels/slide11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6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link.springer.com/journal/11528" TargetMode="External"/><Relationship Id="rId7"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tandfonline.com/loi/hajd20" TargetMode="External"/><Relationship Id="rId4" Type="http://schemas.openxmlformats.org/officeDocument/2006/relationships/hyperlink" Target="http://journals.sagepub.com/home/jec"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67.xml"/></Relationships>
</file>

<file path=ppt/slides/_rels/slide12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7.xml"/></Relationships>
</file>

<file path=ppt/slides/_rels/slide12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g"/><Relationship Id="rId1" Type="http://schemas.openxmlformats.org/officeDocument/2006/relationships/slideLayout" Target="../slideLayouts/slideLayout67.xml"/></Relationships>
</file>

<file path=ppt/slides/_rels/slide123.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6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6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g"/><Relationship Id="rId1" Type="http://schemas.openxmlformats.org/officeDocument/2006/relationships/slideLayout" Target="../slideLayouts/slideLayout67.xml"/></Relationships>
</file>

<file path=ppt/slides/_rels/slide126.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png"/><Relationship Id="rId1" Type="http://schemas.openxmlformats.org/officeDocument/2006/relationships/slideLayout" Target="../slideLayouts/slideLayout67.xml"/></Relationships>
</file>

<file path=ppt/slides/_rels/slide12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7.xml"/></Relationships>
</file>

<file path=ppt/slides/_rels/slide128.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image" Target="../media/image180.png"/><Relationship Id="rId1" Type="http://schemas.openxmlformats.org/officeDocument/2006/relationships/slideLayout" Target="../slideLayouts/slideLayout67.xml"/><Relationship Id="rId5" Type="http://schemas.openxmlformats.org/officeDocument/2006/relationships/image" Target="../media/image183.gif"/><Relationship Id="rId4" Type="http://schemas.openxmlformats.org/officeDocument/2006/relationships/image" Target="../media/image182.png"/></Relationships>
</file>

<file path=ppt/slides/_rels/slide129.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hyperlink" Target="http://www.igi-global.com/bookstore/titledetails.aspx?TitleId=1183" TargetMode="External"/><Relationship Id="rId7" Type="http://schemas.openxmlformats.org/officeDocument/2006/relationships/hyperlink" Target="http://www.emeraldgrouppublishing.com/products/journals/journals.htm?id=its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www.citejournal.org/" TargetMode="External"/><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67.xml"/></Relationships>
</file>

<file path=ppt/slides/_rels/slide131.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jpg"/><Relationship Id="rId1" Type="http://schemas.openxmlformats.org/officeDocument/2006/relationships/slideLayout" Target="../slideLayouts/slideLayout67.xml"/></Relationships>
</file>

<file path=ppt/slides/_rels/slide132.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eg"/><Relationship Id="rId1" Type="http://schemas.openxmlformats.org/officeDocument/2006/relationships/slideLayout" Target="../slideLayouts/slideLayout67.xml"/></Relationships>
</file>

<file path=ppt/slides/_rels/slide13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https://spectrum.ieee.org/tech-talk/at-work/tech-careers/peer-review-ring-takes-down-taiwanese-minister" TargetMode="External"/><Relationship Id="rId1" Type="http://schemas.openxmlformats.org/officeDocument/2006/relationships/slideLayout" Target="../slideLayouts/slideLayout112.xml"/><Relationship Id="rId4" Type="http://schemas.openxmlformats.org/officeDocument/2006/relationships/image" Target="../media/image191.jpeg"/></Relationships>
</file>

<file path=ppt/slides/_rels/slide13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s://spectrum.ieee.org/tech-talk/at-work/tech-careers/peer-review-ring-takes-down-taiwanese-minister" TargetMode="External"/><Relationship Id="rId1" Type="http://schemas.openxmlformats.org/officeDocument/2006/relationships/slideLayout" Target="../slideLayouts/slideLayout108.xml"/><Relationship Id="rId4" Type="http://schemas.openxmlformats.org/officeDocument/2006/relationships/image" Target="../media/image193.png"/></Relationships>
</file>

<file path=ppt/slides/_rels/slide13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hyperlink" Target="https://www.sciencemag.org/news/2017/07/china-cracks-down-after-investigation-finds-massive-peer-review-fraud" TargetMode="External"/><Relationship Id="rId1" Type="http://schemas.openxmlformats.org/officeDocument/2006/relationships/slideLayout" Target="../slideLayouts/slideLayout108.xml"/></Relationships>
</file>

<file path=ppt/slides/_rels/slide136.xml.rels><?xml version="1.0" encoding="UTF-8" standalone="yes"?>
<Relationships xmlns="http://schemas.openxmlformats.org/package/2006/relationships"><Relationship Id="rId3" Type="http://schemas.openxmlformats.org/officeDocument/2006/relationships/hyperlink" Target="http://www.youtube.com/watch?v=xIFJLMyUwrg" TargetMode="External"/><Relationship Id="rId2" Type="http://schemas.openxmlformats.org/officeDocument/2006/relationships/hyperlink" Target="https://www.youtube.com/watch?v=xIFJLMyUwrg" TargetMode="External"/><Relationship Id="rId1" Type="http://schemas.openxmlformats.org/officeDocument/2006/relationships/slideLayout" Target="../slideLayouts/slideLayout63.xml"/><Relationship Id="rId4" Type="http://schemas.openxmlformats.org/officeDocument/2006/relationships/image" Target="../media/image195.png"/></Relationships>
</file>

<file path=ppt/slides/_rels/slide137.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78.xml"/></Relationships>
</file>

<file path=ppt/slides/_rels/slide13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92.xml"/></Relationships>
</file>

<file path=ppt/slides/_rels/slide139.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curtbonk.com/" TargetMode="External"/><Relationship Id="rId3" Type="http://schemas.openxmlformats.org/officeDocument/2006/relationships/image" Target="../media/image199.jpg"/><Relationship Id="rId7" Type="http://schemas.openxmlformats.org/officeDocument/2006/relationships/hyperlink" Target="mailto:cjbonk@Indiana.edu"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02.gif"/><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hyperlink" Target="https://twitter.com/travelinedma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endnote.com/" TargetMode="External"/><Relationship Id="rId7" Type="http://schemas.openxmlformats.org/officeDocument/2006/relationships/hyperlink" Target="https://www.qsrinternational.com/nvivo/hom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readcube.com/papers/" TargetMode="External"/><Relationship Id="rId5" Type="http://schemas.openxmlformats.org/officeDocument/2006/relationships/hyperlink" Target="http://www.proquest.com/products-services/refworks.html" TargetMode="External"/><Relationship Id="rId4" Type="http://schemas.openxmlformats.org/officeDocument/2006/relationships/hyperlink" Target="https://www.zotero.org/user/logi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doaj.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oaspa.or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goo.gl/yVw8si"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scimagojr.co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nature.com/news/disciplinary-action-1.12668" TargetMode="External"/><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nature.com/news/sham-journals-scam-authors-1.12681" TargetMode="External"/><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nytimes.com/2013/04/08/health/for-scientists-an-exploding-world-of-pseudo-academia.html?_r=1&amp;" TargetMode="Externa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thinkchecksubmit.org/chec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hyperlink" Target="https://doaj.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beallslist.weebl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chronicle.com/blogs/linguafranca/2018/10/02/how-to-learn-to-write-like-a-machine/"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hyperlink" Target="https://www.futureme.or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hyperlink" Target="https://www.chronicle.com/article/6-Tips-to-Shape-Up-Your/244281?cid=cp221"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hyperlink" Target="https://www.chronicle.com/specialreport/Two-Minute-Tips/221"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chronicle.com/article/How-to-Improve-Your/244283"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www.chronicle.com/specialreport/Two-Minute-Tips/221"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chronicle.com/article/How-to-Become-a-Highly/244351?cid=cp221"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7.png"/><Relationship Id="rId4" Type="http://schemas.openxmlformats.org/officeDocument/2006/relationships/hyperlink" Target="https://www.chronicle.com/specialreport/Two-Minute-Tips/22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5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5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5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chronicle.com/article/A-New-Series-on-Scholarly/244689"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g"/></Relationships>
</file>

<file path=ppt/slides/_rels/slide6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jpg"/></Relationships>
</file>

<file path=ppt/slides/_rels/slide6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3.xml"/><Relationship Id="rId5" Type="http://schemas.openxmlformats.org/officeDocument/2006/relationships/image" Target="../media/image102.png"/><Relationship Id="rId4" Type="http://schemas.openxmlformats.org/officeDocument/2006/relationships/image" Target="../media/image101.jpg"/></Relationships>
</file>

<file path=ppt/slides/_rels/slide76.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png"/><Relationship Id="rId1" Type="http://schemas.openxmlformats.org/officeDocument/2006/relationships/slideLayout" Target="../slideLayouts/slideLayout43.xml"/><Relationship Id="rId5" Type="http://schemas.openxmlformats.org/officeDocument/2006/relationships/image" Target="../media/image106.png"/><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jpeg"/><Relationship Id="rId1" Type="http://schemas.openxmlformats.org/officeDocument/2006/relationships/slideLayout" Target="../slideLayouts/slideLayout28.xml"/><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gif"/><Relationship Id="rId1" Type="http://schemas.openxmlformats.org/officeDocument/2006/relationships/slideLayout" Target="../slideLayouts/slideLayout28.xml"/><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8.gif"/><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43.xml"/><Relationship Id="rId4" Type="http://schemas.openxmlformats.org/officeDocument/2006/relationships/image" Target="../media/image123.png"/></Relationships>
</file>

<file path=ppt/slides/_rels/slide8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www.youtube.com/watch?v=xBzPioph8CI" TargetMode="External"/><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56.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67.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7.xml"/></Relationships>
</file>

<file path=ppt/slides/_rels/slide9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7.xml"/></Relationships>
</file>

<file path=ppt/slides/_rels/slide94.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7.xml"/></Relationships>
</file>

<file path=ppt/slides/_rels/slide95.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7.xml"/></Relationships>
</file>

<file path=ppt/slides/_rels/slide9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7.xml"/></Relationships>
</file>

<file path=ppt/slides/_rels/slide9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7.xml"/></Relationships>
</file>

<file path=ppt/slides/_rels/slide98.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ctrTitle"/>
          </p:nvPr>
        </p:nvSpPr>
        <p:spPr>
          <a:xfrm>
            <a:off x="475446" y="811004"/>
            <a:ext cx="8193108" cy="238089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 The G</a:t>
            </a:r>
            <a:r>
              <a:rPr lang="en-US" sz="4000" b="1" baseline="30000" dirty="0">
                <a:solidFill>
                  <a:srgbClr val="C00000"/>
                </a:solidFill>
                <a:latin typeface="Tahoma" panose="020B0604030504040204" pitchFamily="34" charset="0"/>
                <a:ea typeface="Tahoma" panose="020B0604030504040204" pitchFamily="34" charset="0"/>
                <a:cs typeface="Tahoma" panose="020B0604030504040204" pitchFamily="34" charset="0"/>
              </a:rPr>
              <a:t>3</a:t>
            </a: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 of Writing and Publishing Tips: </a:t>
            </a:r>
            <a:b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Gentle Guidelines, Great Stories, and Gigantic Scholarly Gains</a:t>
            </a:r>
            <a:endParaRPr sz="3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7" name="Shape 137"/>
          <p:cNvSpPr txBox="1"/>
          <p:nvPr/>
        </p:nvSpPr>
        <p:spPr>
          <a:xfrm>
            <a:off x="2071869" y="3191894"/>
            <a:ext cx="5266480" cy="181548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ourier New"/>
              <a:buNone/>
            </a:pPr>
            <a:r>
              <a:rPr lang="en" sz="28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Curt</a:t>
            </a:r>
            <a:r>
              <a:rPr lang="en-US" sz="28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is J.</a:t>
            </a:r>
            <a:r>
              <a:rPr lang="en" sz="28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Bonk, Ph.D.</a:t>
            </a:r>
            <a:endParaRPr sz="2800" b="1" dirty="0">
              <a:latin typeface="Tahoma" panose="020B0604030504040204" pitchFamily="34" charset="0"/>
              <a:ea typeface="Tahoma" panose="020B0604030504040204" pitchFamily="34" charset="0"/>
              <a:cs typeface="Tahoma" panose="020B0604030504040204" pitchFamily="34" charset="0"/>
            </a:endParaRPr>
          </a:p>
          <a:p>
            <a:pPr marL="0" marR="0" lvl="0" indent="0" algn="ctr" rtl="0">
              <a:lnSpc>
                <a:spcPct val="100000"/>
              </a:lnSpc>
              <a:spcBef>
                <a:spcPts val="0"/>
              </a:spcBef>
              <a:spcAft>
                <a:spcPts val="0"/>
              </a:spcAft>
              <a:buClr>
                <a:schemeClr val="dk1"/>
              </a:buClr>
              <a:buSzPts val="1600"/>
              <a:buFont typeface="Courier New"/>
              <a:buNone/>
            </a:pPr>
            <a:r>
              <a:rPr lang="en" sz="28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Indiana University</a:t>
            </a:r>
          </a:p>
          <a:p>
            <a:pPr marL="0" marR="0" lvl="0" indent="0" algn="ctr" rtl="0">
              <a:lnSpc>
                <a:spcPct val="100000"/>
              </a:lnSpc>
              <a:spcBef>
                <a:spcPts val="0"/>
              </a:spcBef>
              <a:spcAft>
                <a:spcPts val="0"/>
              </a:spcAft>
              <a:buClr>
                <a:schemeClr val="dk1"/>
              </a:buClr>
              <a:buSzPts val="1600"/>
              <a:buFont typeface="Courier New"/>
              <a:buNone/>
            </a:pPr>
            <a:r>
              <a:rPr lang="en" sz="24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hlinkClick r:id="rId3"/>
              </a:rPr>
              <a:t>cjbonk@indiana.edu</a:t>
            </a:r>
            <a:r>
              <a:rPr lang="en" sz="24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a:t>
            </a:r>
            <a:br>
              <a:rPr lang="en" sz="3600" b="0" i="0" u="none" strike="noStrike" cap="none" dirty="0">
                <a:solidFill>
                  <a:schemeClr val="dk1"/>
                </a:solidFill>
                <a:latin typeface="Courier New"/>
                <a:ea typeface="Courier New"/>
                <a:cs typeface="Courier New"/>
                <a:sym typeface="Courier New"/>
              </a:rPr>
            </a:br>
            <a:endParaRPr dirty="0"/>
          </a:p>
        </p:txBody>
      </p:sp>
      <p:pic>
        <p:nvPicPr>
          <p:cNvPr id="10" name="Picture 9">
            <a:extLst>
              <a:ext uri="{FF2B5EF4-FFF2-40B4-BE49-F238E27FC236}">
                <a16:creationId xmlns:a16="http://schemas.microsoft.com/office/drawing/2014/main" id="{282C4056-52D0-4811-AD03-9559BB076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1796" y="4833761"/>
            <a:ext cx="2521384" cy="18910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584200" y="6279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Where to start?</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05" name="Shape 205"/>
          <p:cNvSpPr txBox="1">
            <a:spLocks noGrp="1"/>
          </p:cNvSpPr>
          <p:nvPr>
            <p:ph type="body" idx="1"/>
          </p:nvPr>
        </p:nvSpPr>
        <p:spPr>
          <a:xfrm>
            <a:off x="704851" y="2512224"/>
            <a:ext cx="4495800" cy="35814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Calibri"/>
              <a:buAutoNum type="arabicPeriod"/>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Top-tier journals: are SSCI-indexed</a:t>
            </a:r>
            <a:endParaRPr sz="28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480"/>
              </a:spcBef>
              <a:spcAft>
                <a:spcPts val="0"/>
              </a:spcAft>
              <a:buClr>
                <a:schemeClr val="dk1"/>
              </a:buClr>
              <a:buSzPts val="2400"/>
              <a:buFont typeface="Calibri"/>
              <a:buAutoNum type="arabicPeriod"/>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Second-tier journals: have an established history in the field</a:t>
            </a:r>
            <a:endParaRPr sz="28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480"/>
              </a:spcBef>
              <a:spcAft>
                <a:spcPts val="0"/>
              </a:spcAft>
              <a:buClr>
                <a:schemeClr val="dk1"/>
              </a:buClr>
              <a:buSzPts val="2400"/>
              <a:buFont typeface="Calibri"/>
              <a:buAutoNum type="arabicPeriod"/>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Third-tier journals:</a:t>
            </a:r>
            <a:r>
              <a:rPr lang="en" sz="2800" b="1" i="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t>
            </a:r>
            <a:r>
              <a:rPr lang="en-US" sz="2800" b="1" dirty="0">
                <a:latin typeface="Tahoma" panose="020B0604030504040204" pitchFamily="34" charset="0"/>
                <a:ea typeface="Tahoma" panose="020B0604030504040204" pitchFamily="34" charset="0"/>
                <a:cs typeface="Tahoma" panose="020B0604030504040204" pitchFamily="34" charset="0"/>
              </a:rPr>
              <a:t>often </a:t>
            </a: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are newer </a:t>
            </a:r>
            <a:r>
              <a:rPr lang="en" sz="2800" b="1" dirty="0">
                <a:latin typeface="Tahoma" panose="020B0604030504040204" pitchFamily="34" charset="0"/>
                <a:ea typeface="Tahoma" panose="020B0604030504040204" pitchFamily="34" charset="0"/>
                <a:cs typeface="Tahoma" panose="020B0604030504040204" pitchFamily="34" charset="0"/>
              </a:rPr>
              <a:t>to</a:t>
            </a: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the field</a:t>
            </a:r>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206" name="Shape 206"/>
          <p:cNvSpPr txBox="1"/>
          <p:nvPr/>
        </p:nvSpPr>
        <p:spPr>
          <a:xfrm>
            <a:off x="704851" y="1770900"/>
            <a:ext cx="4800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urier"/>
              <a:buNone/>
            </a:pPr>
            <a:r>
              <a:rPr lang="en" sz="2800" b="1" i="0" u="none">
                <a:solidFill>
                  <a:schemeClr val="dk1"/>
                </a:solidFill>
                <a:latin typeface="Tahoma" panose="020B0604030504040204" pitchFamily="34" charset="0"/>
                <a:ea typeface="Tahoma" panose="020B0604030504040204" pitchFamily="34" charset="0"/>
                <a:cs typeface="Tahoma" panose="020B0604030504040204" pitchFamily="34" charset="0"/>
                <a:sym typeface="Courier"/>
              </a:rPr>
              <a:t>Peer-Reviewed Journals</a:t>
            </a:r>
            <a:endParaRPr sz="20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lnSpc>
                <a:spcPct val="100000"/>
              </a:lnSpc>
              <a:spcBef>
                <a:spcPts val="0"/>
              </a:spcBef>
              <a:spcAft>
                <a:spcPts val="0"/>
              </a:spcAft>
              <a:buNone/>
            </a:pPr>
            <a:endParaRPr sz="1800" b="1" i="0" u="none" dirty="0">
              <a:solidFill>
                <a:schemeClr val="dk1"/>
              </a:solidFill>
              <a:latin typeface="Courier"/>
              <a:ea typeface="Courier"/>
              <a:cs typeface="Courier"/>
              <a:sym typeface="Courier"/>
            </a:endParaRPr>
          </a:p>
        </p:txBody>
      </p:sp>
      <p:sp>
        <p:nvSpPr>
          <p:cNvPr id="2" name="AutoShape 2" descr="Image result for selecting">
            <a:extLst>
              <a:ext uri="{FF2B5EF4-FFF2-40B4-BE49-F238E27FC236}">
                <a16:creationId xmlns:a16="http://schemas.microsoft.com/office/drawing/2014/main" id="{B3D922F1-9887-409A-B862-5BE8350DE547}"/>
              </a:ext>
            </a:extLst>
          </p:cNvPr>
          <p:cNvSpPr>
            <a:spLocks noChangeAspect="1" noChangeArrowheads="1"/>
          </p:cNvSpPr>
          <p:nvPr/>
        </p:nvSpPr>
        <p:spPr bwMode="auto">
          <a:xfrm>
            <a:off x="2305050" y="1728788"/>
            <a:ext cx="4533900" cy="3400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4FA1E5F4-9924-47DF-8CC6-28FC814A195F}"/>
              </a:ext>
            </a:extLst>
          </p:cNvPr>
          <p:cNvPicPr>
            <a:picLocks noChangeAspect="1"/>
          </p:cNvPicPr>
          <p:nvPr/>
        </p:nvPicPr>
        <p:blipFill>
          <a:blip r:embed="rId3"/>
          <a:stretch>
            <a:fillRect/>
          </a:stretch>
        </p:blipFill>
        <p:spPr>
          <a:xfrm>
            <a:off x="5705682" y="2417100"/>
            <a:ext cx="3444218" cy="2583163"/>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le 1"/>
          <p:cNvSpPr>
            <a:spLocks noGrp="1"/>
          </p:cNvSpPr>
          <p:nvPr>
            <p:ph type="title"/>
          </p:nvPr>
        </p:nvSpPr>
        <p:spPr>
          <a:xfrm>
            <a:off x="1036133" y="961603"/>
            <a:ext cx="7071734" cy="1267824"/>
          </a:xfrm>
        </p:spPr>
        <p:txBody>
          <a:bodyPr/>
          <a:lstStyle/>
          <a:p>
            <a:pPr eaLnBrk="1" hangingPunct="1"/>
            <a:r>
              <a:rPr lang="en-US" altLang="en-US" sz="3600" b="1" dirty="0">
                <a:solidFill>
                  <a:srgbClr val="0070C0"/>
                </a:solidFill>
                <a:latin typeface="Tahoma" panose="020B0604030504040204" pitchFamily="34" charset="0"/>
                <a:cs typeface="Tahoma" panose="020B0604030504040204" pitchFamily="34" charset="0"/>
              </a:rPr>
              <a:t>Part II: Cons of SSCI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(SCI &amp; A&amp;HCI)</a:t>
            </a:r>
            <a:endParaRPr lang="en-US" altLang="en-US" sz="3200" b="1"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456" y="2659154"/>
            <a:ext cx="6332686" cy="4198846"/>
          </a:xfrm>
          <a:prstGeom prst="rect">
            <a:avLst/>
          </a:prstGeom>
        </p:spPr>
      </p:pic>
    </p:spTree>
    <p:extLst>
      <p:ext uri="{BB962C8B-B14F-4D97-AF65-F5344CB8AC3E}">
        <p14:creationId xmlns:p14="http://schemas.microsoft.com/office/powerpoint/2010/main" val="29792869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786662" y="1241820"/>
            <a:ext cx="7015163" cy="85725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I-Monsters in Taiwan</a:t>
            </a:r>
          </a:p>
        </p:txBody>
      </p:sp>
      <p:sp>
        <p:nvSpPr>
          <p:cNvPr id="2" name="Content Placeholder 1"/>
          <p:cNvSpPr>
            <a:spLocks noGrp="1"/>
          </p:cNvSpPr>
          <p:nvPr>
            <p:ph idx="1"/>
          </p:nvPr>
        </p:nvSpPr>
        <p:spPr>
          <a:xfrm>
            <a:off x="1050132" y="2239021"/>
            <a:ext cx="6751693" cy="3122516"/>
          </a:xfrm>
        </p:spPr>
        <p:txBody>
          <a:bodyPr/>
          <a:lstStyle/>
          <a:p>
            <a:pPr marL="0" indent="0">
              <a:spcBef>
                <a:spcPts val="0"/>
              </a:spcBef>
              <a:buNone/>
            </a:pPr>
            <a:r>
              <a:rPr lang="en-US" sz="2100" b="1" dirty="0">
                <a:latin typeface="Tahoma" panose="020B0604030504040204" pitchFamily="34" charset="0"/>
                <a:ea typeface="Tahoma" panose="020B0604030504040204" pitchFamily="34" charset="0"/>
                <a:cs typeface="Tahoma" panose="020B0604030504040204" pitchFamily="34" charset="0"/>
              </a:rPr>
              <a:t>One person later pointed out that the "I" monster in Taiwan not only includes SSCI but also </a:t>
            </a:r>
            <a:r>
              <a:rPr lang="en-US" sz="2100" b="1" dirty="0">
                <a:latin typeface="Tahoma" panose="020B0604030504040204" pitchFamily="34" charset="0"/>
                <a:ea typeface="Tahoma" panose="020B0604030504040204" pitchFamily="34" charset="0"/>
                <a:cs typeface="Tahoma" panose="020B0604030504040204" pitchFamily="34" charset="0"/>
                <a:hlinkClick r:id="rId2"/>
              </a:rPr>
              <a:t>SCI</a:t>
            </a:r>
            <a:r>
              <a:rPr lang="en-US" sz="2100" b="1" dirty="0">
                <a:latin typeface="Tahoma" panose="020B0604030504040204" pitchFamily="34" charset="0"/>
                <a:ea typeface="Tahoma" panose="020B0604030504040204" pitchFamily="34" charset="0"/>
                <a:cs typeface="Tahoma" panose="020B0604030504040204" pitchFamily="34" charset="0"/>
              </a:rPr>
              <a:t> (</a:t>
            </a:r>
            <a:r>
              <a:rPr lang="en-US" sz="2100" b="1" dirty="0">
                <a:latin typeface="Tahoma" panose="020B0604030504040204" pitchFamily="34" charset="0"/>
                <a:ea typeface="Tahoma" panose="020B0604030504040204" pitchFamily="34" charset="0"/>
                <a:cs typeface="Tahoma" panose="020B0604030504040204" pitchFamily="34" charset="0"/>
                <a:hlinkClick r:id="rId3"/>
              </a:rPr>
              <a:t>Science Citation Index</a:t>
            </a:r>
            <a:r>
              <a:rPr lang="en-US" sz="2100" b="1" dirty="0">
                <a:latin typeface="Tahoma" panose="020B0604030504040204" pitchFamily="34" charset="0"/>
                <a:ea typeface="Tahoma" panose="020B0604030504040204" pitchFamily="34" charset="0"/>
                <a:cs typeface="Tahoma" panose="020B0604030504040204" pitchFamily="34" charset="0"/>
              </a:rPr>
              <a:t>) and </a:t>
            </a:r>
            <a:r>
              <a:rPr lang="en-US" sz="2100" b="1" dirty="0">
                <a:latin typeface="Tahoma" panose="020B0604030504040204" pitchFamily="34" charset="0"/>
                <a:ea typeface="Tahoma" panose="020B0604030504040204" pitchFamily="34" charset="0"/>
                <a:cs typeface="Tahoma" panose="020B0604030504040204" pitchFamily="34" charset="0"/>
                <a:hlinkClick r:id="rId4"/>
              </a:rPr>
              <a:t>A&amp;HCI</a:t>
            </a:r>
            <a:r>
              <a:rPr lang="en-US" sz="2100" b="1" dirty="0">
                <a:latin typeface="Tahoma" panose="020B0604030504040204" pitchFamily="34" charset="0"/>
                <a:ea typeface="Tahoma" panose="020B0604030504040204" pitchFamily="34" charset="0"/>
                <a:cs typeface="Tahoma" panose="020B0604030504040204" pitchFamily="34" charset="0"/>
              </a:rPr>
              <a:t> (i.e., </a:t>
            </a:r>
            <a:r>
              <a:rPr lang="en-US" sz="2100" b="1" dirty="0">
                <a:latin typeface="Tahoma" panose="020B0604030504040204" pitchFamily="34" charset="0"/>
                <a:ea typeface="Tahoma" panose="020B0604030504040204" pitchFamily="34" charset="0"/>
                <a:cs typeface="Tahoma" panose="020B0604030504040204" pitchFamily="34" charset="0"/>
                <a:hlinkClick r:id="rId5"/>
              </a:rPr>
              <a:t>Arts &amp; Humanities Citation Index</a:t>
            </a:r>
            <a:r>
              <a:rPr lang="en-US" sz="2100" b="1" dirty="0">
                <a:latin typeface="Tahoma" panose="020B0604030504040204" pitchFamily="34" charset="0"/>
                <a:ea typeface="Tahoma" panose="020B0604030504040204" pitchFamily="34" charset="0"/>
                <a:cs typeface="Tahoma" panose="020B0604030504040204" pitchFamily="34" charset="0"/>
              </a:rPr>
              <a:t>)…this three-headed "I" monster or beast "has totally slayed Taiwan's merit and value system for Taiwanese scholars and professors."</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7135" y="4525602"/>
            <a:ext cx="1966865" cy="1475149"/>
          </a:xfrm>
          <a:prstGeom prst="rect">
            <a:avLst/>
          </a:prstGeom>
        </p:spPr>
      </p:pic>
    </p:spTree>
    <p:extLst>
      <p:ext uri="{BB962C8B-B14F-4D97-AF65-F5344CB8AC3E}">
        <p14:creationId xmlns:p14="http://schemas.microsoft.com/office/powerpoint/2010/main" val="33439186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935830" y="929395"/>
            <a:ext cx="7015163"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I-Monsters in Taiwan</a:t>
            </a:r>
          </a:p>
        </p:txBody>
      </p:sp>
      <p:sp>
        <p:nvSpPr>
          <p:cNvPr id="2" name="Content Placeholder 1"/>
          <p:cNvSpPr>
            <a:spLocks noGrp="1"/>
          </p:cNvSpPr>
          <p:nvPr>
            <p:ph idx="1"/>
          </p:nvPr>
        </p:nvSpPr>
        <p:spPr>
          <a:xfrm>
            <a:off x="1069598" y="2017870"/>
            <a:ext cx="6423434" cy="3170046"/>
          </a:xfrm>
        </p:spPr>
        <p:txBody>
          <a:bodyPr/>
          <a:lstStyle/>
          <a:p>
            <a:pPr marL="0" indent="0">
              <a:spcBef>
                <a:spcPts val="0"/>
              </a:spcBef>
              <a:buNone/>
            </a:pPr>
            <a:r>
              <a:rPr lang="en-US" sz="2100" b="1" dirty="0">
                <a:latin typeface="Tahoma" panose="020B0604030504040204" pitchFamily="34" charset="0"/>
                <a:ea typeface="Tahoma" panose="020B0604030504040204" pitchFamily="34" charset="0"/>
                <a:cs typeface="Tahoma" panose="020B0604030504040204" pitchFamily="34" charset="0"/>
              </a:rPr>
              <a:t>“Some universities even have adopted an “I” point system, i.e., the promotion and merit of a professor are based on the number of points accumulated by publishing a certain number of “I” articles. One very “strange” requirement in Taiwan’s academia is that a doctoral student is not able to graduate without accumulating enough “I” points.”</a:t>
            </a:r>
          </a:p>
        </p:txBody>
      </p:sp>
      <p:pic>
        <p:nvPicPr>
          <p:cNvPr id="4" name="Picture 3"/>
          <p:cNvPicPr>
            <a:picLocks noChangeAspect="1"/>
          </p:cNvPicPr>
          <p:nvPr/>
        </p:nvPicPr>
        <p:blipFill rotWithShape="1">
          <a:blip r:embed="rId2"/>
          <a:srcRect l="12154" t="33810" r="41611" b="12239"/>
          <a:stretch/>
        </p:blipFill>
        <p:spPr>
          <a:xfrm>
            <a:off x="5810491" y="4844003"/>
            <a:ext cx="3333509" cy="2013997"/>
          </a:xfrm>
          <a:prstGeom prst="rect">
            <a:avLst/>
          </a:prstGeom>
        </p:spPr>
      </p:pic>
    </p:spTree>
    <p:extLst>
      <p:ext uri="{BB962C8B-B14F-4D97-AF65-F5344CB8AC3E}">
        <p14:creationId xmlns:p14="http://schemas.microsoft.com/office/powerpoint/2010/main" val="39318320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912682" y="902084"/>
            <a:ext cx="7015163"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I-Monsters in Taiwan</a:t>
            </a:r>
          </a:p>
        </p:txBody>
      </p:sp>
      <p:sp>
        <p:nvSpPr>
          <p:cNvPr id="2" name="Content Placeholder 1"/>
          <p:cNvSpPr>
            <a:spLocks noGrp="1"/>
          </p:cNvSpPr>
          <p:nvPr>
            <p:ph idx="1"/>
          </p:nvPr>
        </p:nvSpPr>
        <p:spPr>
          <a:xfrm>
            <a:off x="1041316" y="1759334"/>
            <a:ext cx="6518495" cy="3170046"/>
          </a:xfrm>
        </p:spPr>
        <p:txBody>
          <a:bodyPr/>
          <a:lstStyle/>
          <a:p>
            <a:pPr marL="0" indent="0">
              <a:spcBef>
                <a:spcPts val="0"/>
              </a:spcBef>
              <a:buNone/>
            </a:pPr>
            <a:r>
              <a:rPr lang="en-US" sz="1800" b="1" dirty="0">
                <a:latin typeface="Tahoma" panose="020B0604030504040204" pitchFamily="34" charset="0"/>
                <a:ea typeface="Tahoma" panose="020B0604030504040204" pitchFamily="34" charset="0"/>
                <a:cs typeface="Tahoma" panose="020B0604030504040204" pitchFamily="34" charset="0"/>
              </a:rPr>
              <a:t>“Some public universities even set a certain number of “I” publications or points as their main Ph.D. candidacy requirement. In this way, the doctoral students in Taiwan, in effect, become “I” slaves, working for their “I” professors. Similarly, there are some public universities which accordingly entitle “distinguished” or “chair” professors with salary raises using the tax payer’s money based on “I” points.”</a:t>
            </a:r>
          </a:p>
        </p:txBody>
      </p:sp>
      <p:pic>
        <p:nvPicPr>
          <p:cNvPr id="4" name="Picture 3"/>
          <p:cNvPicPr>
            <a:picLocks noChangeAspect="1"/>
          </p:cNvPicPr>
          <p:nvPr/>
        </p:nvPicPr>
        <p:blipFill rotWithShape="1">
          <a:blip r:embed="rId2"/>
          <a:srcRect l="12098" t="32618" r="41051" b="17564"/>
          <a:stretch/>
        </p:blipFill>
        <p:spPr>
          <a:xfrm>
            <a:off x="5578997" y="4880300"/>
            <a:ext cx="3565003" cy="1962756"/>
          </a:xfrm>
          <a:prstGeom prst="rect">
            <a:avLst/>
          </a:prstGeom>
        </p:spPr>
      </p:pic>
    </p:spTree>
    <p:extLst>
      <p:ext uri="{BB962C8B-B14F-4D97-AF65-F5344CB8AC3E}">
        <p14:creationId xmlns:p14="http://schemas.microsoft.com/office/powerpoint/2010/main" val="29833193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238503" y="978041"/>
            <a:ext cx="6319752" cy="1131754"/>
          </a:xfrm>
        </p:spPr>
        <p:txBody>
          <a:bodyPr/>
          <a:lstStyle/>
          <a:p>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Con #1. Research Publication Takes Priority over Value Creation</a:t>
            </a:r>
            <a:br>
              <a:rPr lang="en-US" sz="675"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675"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http://elitedaily.com/money/4-techniques-to-incorporate-into-your-daily-grind-for-ultimate-productivity/</a:t>
            </a:r>
            <a:r>
              <a:rPr lang="en-US" sz="675" b="1"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l="13520" t="28283" r="38424" b="11940"/>
          <a:stretch/>
        </p:blipFill>
        <p:spPr>
          <a:xfrm>
            <a:off x="224073" y="2889213"/>
            <a:ext cx="3583065" cy="2886573"/>
          </a:xfrm>
          <a:prstGeom prst="rect">
            <a:avLst/>
          </a:prstGeom>
        </p:spPr>
      </p:pic>
      <p:pic>
        <p:nvPicPr>
          <p:cNvPr id="6" name="Picture 5"/>
          <p:cNvPicPr>
            <a:picLocks noChangeAspect="1"/>
          </p:cNvPicPr>
          <p:nvPr/>
        </p:nvPicPr>
        <p:blipFill>
          <a:blip r:embed="rId4"/>
          <a:stretch>
            <a:fillRect/>
          </a:stretch>
        </p:blipFill>
        <p:spPr>
          <a:xfrm>
            <a:off x="4105747" y="2807733"/>
            <a:ext cx="4977143" cy="2828806"/>
          </a:xfrm>
          <a:prstGeom prst="rect">
            <a:avLst/>
          </a:prstGeom>
        </p:spPr>
      </p:pic>
    </p:spTree>
    <p:extLst>
      <p:ext uri="{BB962C8B-B14F-4D97-AF65-F5344CB8AC3E}">
        <p14:creationId xmlns:p14="http://schemas.microsoft.com/office/powerpoint/2010/main" val="36029912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204111" y="812892"/>
            <a:ext cx="6735778" cy="1922093"/>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#2. Research-Practice Gap Widens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(lack of caring or concern about true impact or reality)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39" y="2934286"/>
            <a:ext cx="8243095" cy="3923714"/>
          </a:xfrm>
          <a:prstGeom prst="rect">
            <a:avLst/>
          </a:prstGeom>
        </p:spPr>
      </p:pic>
    </p:spTree>
    <p:extLst>
      <p:ext uri="{BB962C8B-B14F-4D97-AF65-F5344CB8AC3E}">
        <p14:creationId xmlns:p14="http://schemas.microsoft.com/office/powerpoint/2010/main" val="3472222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707781" y="1319441"/>
            <a:ext cx="7728438"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#3. Greed Factor </a:t>
            </a:r>
            <a:b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(e.g., chasing bonuses, raise, etc.)</a:t>
            </a:r>
          </a:p>
        </p:txBody>
      </p:sp>
      <p:pic>
        <p:nvPicPr>
          <p:cNvPr id="2" name="Picture 1"/>
          <p:cNvPicPr>
            <a:picLocks noChangeAspect="1"/>
          </p:cNvPicPr>
          <p:nvPr/>
        </p:nvPicPr>
        <p:blipFill rotWithShape="1">
          <a:blip r:embed="rId2"/>
          <a:srcRect l="14617" t="27150" r="16716" b="11874"/>
          <a:stretch/>
        </p:blipFill>
        <p:spPr>
          <a:xfrm>
            <a:off x="198328" y="2611878"/>
            <a:ext cx="8747344" cy="3881519"/>
          </a:xfrm>
          <a:prstGeom prst="rect">
            <a:avLst/>
          </a:prstGeom>
        </p:spPr>
      </p:pic>
    </p:spTree>
    <p:extLst>
      <p:ext uri="{BB962C8B-B14F-4D97-AF65-F5344CB8AC3E}">
        <p14:creationId xmlns:p14="http://schemas.microsoft.com/office/powerpoint/2010/main" val="10506761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891791" y="1025535"/>
            <a:ext cx="6296836" cy="1401695"/>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#4. Values Messed Up </a:t>
            </a: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(i.e., publications more important than the actual results)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735" y="857251"/>
            <a:ext cx="1738265" cy="173826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791" y="2936535"/>
            <a:ext cx="7129936" cy="3921465"/>
          </a:xfrm>
          <a:prstGeom prst="rect">
            <a:avLst/>
          </a:prstGeom>
        </p:spPr>
      </p:pic>
    </p:spTree>
    <p:extLst>
      <p:ext uri="{BB962C8B-B14F-4D97-AF65-F5344CB8AC3E}">
        <p14:creationId xmlns:p14="http://schemas.microsoft.com/office/powerpoint/2010/main" val="96539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803239" y="1099572"/>
            <a:ext cx="6690077" cy="85725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Con #5. Easy Journal Syndrome</a:t>
            </a:r>
          </a:p>
        </p:txBody>
      </p:sp>
      <p:pic>
        <p:nvPicPr>
          <p:cNvPr id="5" name="Picture 4"/>
          <p:cNvPicPr>
            <a:picLocks noChangeAspect="1"/>
          </p:cNvPicPr>
          <p:nvPr/>
        </p:nvPicPr>
        <p:blipFill>
          <a:blip r:embed="rId2"/>
          <a:stretch>
            <a:fillRect/>
          </a:stretch>
        </p:blipFill>
        <p:spPr>
          <a:xfrm>
            <a:off x="1" y="2704158"/>
            <a:ext cx="5090450" cy="3054270"/>
          </a:xfrm>
          <a:prstGeom prst="rect">
            <a:avLst/>
          </a:prstGeom>
        </p:spPr>
      </p:pic>
      <p:pic>
        <p:nvPicPr>
          <p:cNvPr id="6" name="Picture 5"/>
          <p:cNvPicPr>
            <a:picLocks noChangeAspect="1"/>
          </p:cNvPicPr>
          <p:nvPr/>
        </p:nvPicPr>
        <p:blipFill>
          <a:blip r:embed="rId3"/>
          <a:stretch>
            <a:fillRect/>
          </a:stretch>
        </p:blipFill>
        <p:spPr>
          <a:xfrm>
            <a:off x="5119737" y="2704158"/>
            <a:ext cx="4072360" cy="3054270"/>
          </a:xfrm>
          <a:prstGeom prst="rect">
            <a:avLst/>
          </a:prstGeom>
        </p:spPr>
      </p:pic>
    </p:spTree>
    <p:extLst>
      <p:ext uri="{BB962C8B-B14F-4D97-AF65-F5344CB8AC3E}">
        <p14:creationId xmlns:p14="http://schemas.microsoft.com/office/powerpoint/2010/main" val="24376363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901097" y="1091112"/>
            <a:ext cx="6724028" cy="85725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Con #6. Limited Journal Selection</a:t>
            </a:r>
          </a:p>
        </p:txBody>
      </p:sp>
      <p:pic>
        <p:nvPicPr>
          <p:cNvPr id="2" name="Picture 1"/>
          <p:cNvPicPr>
            <a:picLocks noChangeAspect="1"/>
          </p:cNvPicPr>
          <p:nvPr/>
        </p:nvPicPr>
        <p:blipFill rotWithShape="1">
          <a:blip r:embed="rId2"/>
          <a:srcRect l="18371" t="30127" r="19097" b="10285"/>
          <a:stretch/>
        </p:blipFill>
        <p:spPr>
          <a:xfrm>
            <a:off x="653183" y="2569759"/>
            <a:ext cx="7837633" cy="4288241"/>
          </a:xfrm>
          <a:prstGeom prst="rect">
            <a:avLst/>
          </a:prstGeom>
        </p:spPr>
      </p:pic>
    </p:spTree>
    <p:extLst>
      <p:ext uri="{BB962C8B-B14F-4D97-AF65-F5344CB8AC3E}">
        <p14:creationId xmlns:p14="http://schemas.microsoft.com/office/powerpoint/2010/main" val="2143089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533400" y="44778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Calibri"/>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TOP-TIER JOURNALS</a:t>
            </a:r>
            <a:endParaRP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15" name="Shape 215"/>
          <p:cNvSpPr txBox="1"/>
          <p:nvPr/>
        </p:nvSpPr>
        <p:spPr>
          <a:xfrm>
            <a:off x="559967" y="4361095"/>
            <a:ext cx="1600200" cy="1076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800" b="1" i="1" u="sng" dirty="0">
                <a:solidFill>
                  <a:schemeClr val="hlink"/>
                </a:solidFill>
                <a:latin typeface="Tahoma" panose="020B0604030504040204" pitchFamily="34" charset="0"/>
                <a:ea typeface="Tahoma" panose="020B0604030504040204" pitchFamily="34" charset="0"/>
                <a:cs typeface="Tahoma" panose="020B0604030504040204" pitchFamily="34" charset="0"/>
                <a:sym typeface="Arial"/>
                <a:hlinkClick r:id="rId3"/>
              </a:rPr>
              <a:t>British Journal of Educational Technology</a:t>
            </a:r>
            <a:endParaRPr sz="1800" b="1" dirty="0">
              <a:latin typeface="Tahoma" panose="020B0604030504040204" pitchFamily="34" charset="0"/>
              <a:ea typeface="Tahoma" panose="020B0604030504040204" pitchFamily="34" charset="0"/>
              <a:cs typeface="Tahoma" panose="020B0604030504040204" pitchFamily="34" charset="0"/>
            </a:endParaRPr>
          </a:p>
        </p:txBody>
      </p:sp>
      <p:sp>
        <p:nvSpPr>
          <p:cNvPr id="216" name="Shape 216"/>
          <p:cNvSpPr txBox="1"/>
          <p:nvPr/>
        </p:nvSpPr>
        <p:spPr>
          <a:xfrm>
            <a:off x="4767353" y="4489091"/>
            <a:ext cx="1691319" cy="12923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800" b="1" i="1" u="sng" dirty="0">
                <a:solidFill>
                  <a:schemeClr val="hlink"/>
                </a:solidFill>
                <a:latin typeface="Tahoma" panose="020B0604030504040204" pitchFamily="34" charset="0"/>
                <a:ea typeface="Tahoma" panose="020B0604030504040204" pitchFamily="34" charset="0"/>
                <a:cs typeface="Tahoma" panose="020B0604030504040204" pitchFamily="34" charset="0"/>
                <a:sym typeface="Arial"/>
                <a:hlinkClick r:id="rId4"/>
              </a:rPr>
              <a:t>The Internet and Higher Education</a:t>
            </a:r>
            <a:endParaRPr sz="1800" b="1" dirty="0">
              <a:latin typeface="Tahoma" panose="020B0604030504040204" pitchFamily="34" charset="0"/>
              <a:ea typeface="Tahoma" panose="020B0604030504040204" pitchFamily="34" charset="0"/>
              <a:cs typeface="Tahoma" panose="020B0604030504040204" pitchFamily="34" charset="0"/>
            </a:endParaRPr>
          </a:p>
        </p:txBody>
      </p:sp>
      <p:sp>
        <p:nvSpPr>
          <p:cNvPr id="220" name="Shape 220"/>
          <p:cNvSpPr txBox="1"/>
          <p:nvPr/>
        </p:nvSpPr>
        <p:spPr>
          <a:xfrm>
            <a:off x="7143154" y="4489091"/>
            <a:ext cx="1850375" cy="948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800" b="1" i="1" u="sng" dirty="0">
                <a:solidFill>
                  <a:schemeClr val="hlink"/>
                </a:solidFill>
                <a:latin typeface="Tahoma" panose="020B0604030504040204" pitchFamily="34" charset="0"/>
                <a:ea typeface="Tahoma" panose="020B0604030504040204" pitchFamily="34" charset="0"/>
                <a:cs typeface="Tahoma" panose="020B0604030504040204" pitchFamily="34" charset="0"/>
                <a:hlinkClick r:id="rId5"/>
              </a:rPr>
              <a:t>Instruc</a:t>
            </a:r>
            <a:r>
              <a:rPr lang="en-US" sz="1800" b="1" i="1" u="sng" dirty="0" err="1">
                <a:solidFill>
                  <a:schemeClr val="hlink"/>
                </a:solidFill>
                <a:latin typeface="Tahoma" panose="020B0604030504040204" pitchFamily="34" charset="0"/>
                <a:ea typeface="Tahoma" panose="020B0604030504040204" pitchFamily="34" charset="0"/>
                <a:cs typeface="Tahoma" panose="020B0604030504040204" pitchFamily="34" charset="0"/>
                <a:hlinkClick r:id="rId5"/>
              </a:rPr>
              <a:t>tional</a:t>
            </a:r>
            <a:r>
              <a:rPr lang="en-US" sz="1800" b="1" i="1" u="sng" dirty="0">
                <a:solidFill>
                  <a:schemeClr val="hlink"/>
                </a:solidFill>
                <a:latin typeface="Tahoma" panose="020B0604030504040204" pitchFamily="34" charset="0"/>
                <a:ea typeface="Tahoma" panose="020B0604030504040204" pitchFamily="34" charset="0"/>
                <a:cs typeface="Tahoma" panose="020B0604030504040204" pitchFamily="34" charset="0"/>
                <a:hlinkClick r:id="rId5"/>
              </a:rPr>
              <a:t> Science</a:t>
            </a:r>
            <a:endParaRPr sz="18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737364C0-5A3A-4C9A-B0D3-9BFA085F0CD1}"/>
              </a:ext>
            </a:extLst>
          </p:cNvPr>
          <p:cNvSpPr txBox="1"/>
          <p:nvPr/>
        </p:nvSpPr>
        <p:spPr>
          <a:xfrm>
            <a:off x="2549501" y="4365715"/>
            <a:ext cx="1814522" cy="1415772"/>
          </a:xfrm>
          <a:prstGeom prst="rect">
            <a:avLst/>
          </a:prstGeom>
          <a:noFill/>
        </p:spPr>
        <p:txBody>
          <a:bodyPr wrap="square" rtlCol="0">
            <a:spAutoFit/>
          </a:bodyPr>
          <a:lstStyle/>
          <a:p>
            <a:r>
              <a:rPr lang="en-US" sz="1800" b="1" i="1" dirty="0">
                <a:latin typeface="Tahoma" panose="020B0604030504040204" pitchFamily="34" charset="0"/>
                <a:ea typeface="Tahoma" panose="020B0604030504040204" pitchFamily="34" charset="0"/>
                <a:cs typeface="Tahoma" panose="020B0604030504040204" pitchFamily="34" charset="0"/>
                <a:hlinkClick r:id="rId6"/>
              </a:rPr>
              <a:t>Educational Technology Research and Development</a:t>
            </a:r>
            <a:endParaRPr lang="en-US" sz="1800" b="1" i="1"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2" name="Picture 1">
            <a:extLst>
              <a:ext uri="{FF2B5EF4-FFF2-40B4-BE49-F238E27FC236}">
                <a16:creationId xmlns:a16="http://schemas.microsoft.com/office/drawing/2014/main" id="{5F8DA653-2DD6-9444-B8EB-309700983157}"/>
              </a:ext>
            </a:extLst>
          </p:cNvPr>
          <p:cNvPicPr>
            <a:picLocks noChangeAspect="1"/>
          </p:cNvPicPr>
          <p:nvPr/>
        </p:nvPicPr>
        <p:blipFill>
          <a:blip r:embed="rId7"/>
          <a:stretch>
            <a:fillRect/>
          </a:stretch>
        </p:blipFill>
        <p:spPr>
          <a:xfrm>
            <a:off x="527653" y="2187245"/>
            <a:ext cx="1460571" cy="2102209"/>
          </a:xfrm>
          <a:prstGeom prst="rect">
            <a:avLst/>
          </a:prstGeom>
          <a:ln>
            <a:solidFill>
              <a:schemeClr val="tx1"/>
            </a:solidFill>
          </a:ln>
        </p:spPr>
      </p:pic>
      <p:pic>
        <p:nvPicPr>
          <p:cNvPr id="4" name="Picture 3">
            <a:extLst>
              <a:ext uri="{FF2B5EF4-FFF2-40B4-BE49-F238E27FC236}">
                <a16:creationId xmlns:a16="http://schemas.microsoft.com/office/drawing/2014/main" id="{CE721F7E-F89D-DF40-8A6C-1AD8767C589F}"/>
              </a:ext>
            </a:extLst>
          </p:cNvPr>
          <p:cNvPicPr>
            <a:picLocks noChangeAspect="1"/>
          </p:cNvPicPr>
          <p:nvPr/>
        </p:nvPicPr>
        <p:blipFill>
          <a:blip r:embed="rId8"/>
          <a:stretch>
            <a:fillRect/>
          </a:stretch>
        </p:blipFill>
        <p:spPr>
          <a:xfrm>
            <a:off x="2724241" y="2187245"/>
            <a:ext cx="1353965" cy="2102209"/>
          </a:xfrm>
          <a:prstGeom prst="rect">
            <a:avLst/>
          </a:prstGeom>
          <a:ln>
            <a:solidFill>
              <a:schemeClr val="tx1"/>
            </a:solidFill>
          </a:ln>
        </p:spPr>
      </p:pic>
      <p:pic>
        <p:nvPicPr>
          <p:cNvPr id="7" name="Picture 6">
            <a:extLst>
              <a:ext uri="{FF2B5EF4-FFF2-40B4-BE49-F238E27FC236}">
                <a16:creationId xmlns:a16="http://schemas.microsoft.com/office/drawing/2014/main" id="{E8E6FC9A-B0DD-A84C-8743-02C022FEB743}"/>
              </a:ext>
            </a:extLst>
          </p:cNvPr>
          <p:cNvPicPr>
            <a:picLocks noChangeAspect="1"/>
          </p:cNvPicPr>
          <p:nvPr/>
        </p:nvPicPr>
        <p:blipFill>
          <a:blip r:embed="rId9"/>
          <a:stretch>
            <a:fillRect/>
          </a:stretch>
        </p:blipFill>
        <p:spPr>
          <a:xfrm>
            <a:off x="7143153" y="2162423"/>
            <a:ext cx="1483264" cy="2263929"/>
          </a:xfrm>
          <a:prstGeom prst="rect">
            <a:avLst/>
          </a:prstGeom>
          <a:ln>
            <a:solidFill>
              <a:schemeClr val="accent1"/>
            </a:solidFill>
          </a:ln>
        </p:spPr>
      </p:pic>
      <p:pic>
        <p:nvPicPr>
          <p:cNvPr id="9" name="Picture 8">
            <a:extLst>
              <a:ext uri="{FF2B5EF4-FFF2-40B4-BE49-F238E27FC236}">
                <a16:creationId xmlns:a16="http://schemas.microsoft.com/office/drawing/2014/main" id="{5DD1F35C-FACE-419D-A13A-3872EF6D24EB}"/>
              </a:ext>
            </a:extLst>
          </p:cNvPr>
          <p:cNvPicPr>
            <a:picLocks noChangeAspect="1"/>
          </p:cNvPicPr>
          <p:nvPr/>
        </p:nvPicPr>
        <p:blipFill>
          <a:blip r:embed="rId10"/>
          <a:stretch>
            <a:fillRect/>
          </a:stretch>
        </p:blipFill>
        <p:spPr>
          <a:xfrm>
            <a:off x="4572000" y="2187244"/>
            <a:ext cx="1549934" cy="2102209"/>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251666" y="986939"/>
            <a:ext cx="6353986" cy="1701733"/>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#7. Field Becomes Narrowly Focused</a:t>
            </a:r>
            <a:br>
              <a:rPr lang="en-US" sz="33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(periphery shortchanged)</a:t>
            </a:r>
          </a:p>
        </p:txBody>
      </p:sp>
      <p:pic>
        <p:nvPicPr>
          <p:cNvPr id="2" name="Picture 1"/>
          <p:cNvPicPr>
            <a:picLocks noChangeAspect="1"/>
          </p:cNvPicPr>
          <p:nvPr/>
        </p:nvPicPr>
        <p:blipFill rotWithShape="1">
          <a:blip r:embed="rId2"/>
          <a:srcRect l="19001" t="29353" r="19433" b="9497"/>
          <a:stretch/>
        </p:blipFill>
        <p:spPr>
          <a:xfrm>
            <a:off x="1852487" y="3429000"/>
            <a:ext cx="6012825" cy="3429000"/>
          </a:xfrm>
          <a:prstGeom prst="rect">
            <a:avLst/>
          </a:prstGeom>
        </p:spPr>
      </p:pic>
    </p:spTree>
    <p:extLst>
      <p:ext uri="{BB962C8B-B14F-4D97-AF65-F5344CB8AC3E}">
        <p14:creationId xmlns:p14="http://schemas.microsoft.com/office/powerpoint/2010/main" val="10534626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240091" y="801744"/>
            <a:ext cx="6396848" cy="1587433"/>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#8. Journal Editorial Board Dominance</a:t>
            </a:r>
          </a:p>
        </p:txBody>
      </p:sp>
      <p:pic>
        <p:nvPicPr>
          <p:cNvPr id="2" name="Picture 1"/>
          <p:cNvPicPr>
            <a:picLocks noChangeAspect="1"/>
          </p:cNvPicPr>
          <p:nvPr/>
        </p:nvPicPr>
        <p:blipFill rotWithShape="1">
          <a:blip r:embed="rId2"/>
          <a:srcRect l="18363" t="29614" r="19119" b="10001"/>
          <a:stretch/>
        </p:blipFill>
        <p:spPr>
          <a:xfrm>
            <a:off x="671331" y="2734510"/>
            <a:ext cx="7435527" cy="4123490"/>
          </a:xfrm>
          <a:prstGeom prst="rect">
            <a:avLst/>
          </a:prstGeom>
        </p:spPr>
      </p:pic>
    </p:spTree>
    <p:extLst>
      <p:ext uri="{BB962C8B-B14F-4D97-AF65-F5344CB8AC3E}">
        <p14:creationId xmlns:p14="http://schemas.microsoft.com/office/powerpoint/2010/main" val="38454390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990123" y="1084240"/>
            <a:ext cx="6553922"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#9. English Dominance</a:t>
            </a:r>
          </a:p>
        </p:txBody>
      </p:sp>
      <p:pic>
        <p:nvPicPr>
          <p:cNvPr id="2" name="Picture 1"/>
          <p:cNvPicPr>
            <a:picLocks noChangeAspect="1"/>
          </p:cNvPicPr>
          <p:nvPr/>
        </p:nvPicPr>
        <p:blipFill rotWithShape="1">
          <a:blip r:embed="rId2"/>
          <a:srcRect l="18449" t="30002" r="19164" b="10159"/>
          <a:stretch/>
        </p:blipFill>
        <p:spPr>
          <a:xfrm>
            <a:off x="769710" y="2669971"/>
            <a:ext cx="7604579" cy="4188029"/>
          </a:xfrm>
          <a:prstGeom prst="rect">
            <a:avLst/>
          </a:prstGeom>
        </p:spPr>
      </p:pic>
    </p:spTree>
    <p:extLst>
      <p:ext uri="{BB962C8B-B14F-4D97-AF65-F5344CB8AC3E}">
        <p14:creationId xmlns:p14="http://schemas.microsoft.com/office/powerpoint/2010/main" val="5044989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807456" y="1169710"/>
            <a:ext cx="7529088"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#10. Creativity and Spontaneity is Shortchanged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41096"/>
            <a:ext cx="4225727" cy="23825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030" y="2976494"/>
            <a:ext cx="4820971" cy="2711796"/>
          </a:xfrm>
          <a:prstGeom prst="rect">
            <a:avLst/>
          </a:prstGeom>
        </p:spPr>
      </p:pic>
    </p:spTree>
    <p:extLst>
      <p:ext uri="{BB962C8B-B14F-4D97-AF65-F5344CB8AC3E}">
        <p14:creationId xmlns:p14="http://schemas.microsoft.com/office/powerpoint/2010/main" val="39528715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325546" y="1662974"/>
            <a:ext cx="6172200"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#11. Lack of Passion and Interest</a:t>
            </a:r>
          </a:p>
        </p:txBody>
      </p:sp>
      <p:pic>
        <p:nvPicPr>
          <p:cNvPr id="3" name="Picture 2"/>
          <p:cNvPicPr>
            <a:picLocks noChangeAspect="1"/>
          </p:cNvPicPr>
          <p:nvPr/>
        </p:nvPicPr>
        <p:blipFill>
          <a:blip r:embed="rId2"/>
          <a:stretch>
            <a:fillRect/>
          </a:stretch>
        </p:blipFill>
        <p:spPr>
          <a:xfrm>
            <a:off x="3034747" y="2942199"/>
            <a:ext cx="3527815" cy="3915801"/>
          </a:xfrm>
          <a:prstGeom prst="rect">
            <a:avLst/>
          </a:prstGeom>
        </p:spPr>
      </p:pic>
    </p:spTree>
    <p:extLst>
      <p:ext uri="{BB962C8B-B14F-4D97-AF65-F5344CB8AC3E}">
        <p14:creationId xmlns:p14="http://schemas.microsoft.com/office/powerpoint/2010/main" val="34082832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841697" y="983758"/>
            <a:ext cx="7286625" cy="1614487"/>
          </a:xfrm>
        </p:spPr>
        <p:txBody>
          <a:bodyPr/>
          <a:lstStyle/>
          <a:p>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Con #12. Elitism Reigns Supreme</a:t>
            </a:r>
            <a:b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(and, at times, the less important and inferior are known)</a:t>
            </a:r>
          </a:p>
        </p:txBody>
      </p:sp>
      <p:pic>
        <p:nvPicPr>
          <p:cNvPr id="4" name="Picture 3"/>
          <p:cNvPicPr>
            <a:picLocks noChangeAspect="1"/>
          </p:cNvPicPr>
          <p:nvPr/>
        </p:nvPicPr>
        <p:blipFill>
          <a:blip r:embed="rId2"/>
          <a:stretch>
            <a:fillRect/>
          </a:stretch>
        </p:blipFill>
        <p:spPr>
          <a:xfrm>
            <a:off x="972273" y="2645778"/>
            <a:ext cx="7483033" cy="4212222"/>
          </a:xfrm>
          <a:prstGeom prst="rect">
            <a:avLst/>
          </a:prstGeom>
        </p:spPr>
      </p:pic>
    </p:spTree>
    <p:extLst>
      <p:ext uri="{BB962C8B-B14F-4D97-AF65-F5344CB8AC3E}">
        <p14:creationId xmlns:p14="http://schemas.microsoft.com/office/powerpoint/2010/main" val="2108821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014413" y="1378744"/>
            <a:ext cx="6950869" cy="1485899"/>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#13. Rats in a Cage</a:t>
            </a:r>
            <a:b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(i.e., do “this” and then “this” and then “THIS!!!”)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268" y="934969"/>
            <a:ext cx="1430732" cy="1321043"/>
          </a:xfrm>
          <a:prstGeom prst="rect">
            <a:avLst/>
          </a:prstGeom>
        </p:spPr>
      </p:pic>
      <p:pic>
        <p:nvPicPr>
          <p:cNvPr id="5" name="Picture 4"/>
          <p:cNvPicPr>
            <a:picLocks noChangeAspect="1"/>
          </p:cNvPicPr>
          <p:nvPr/>
        </p:nvPicPr>
        <p:blipFill rotWithShape="1">
          <a:blip r:embed="rId3"/>
          <a:srcRect l="18681" t="29412" r="18794" b="10481"/>
          <a:stretch/>
        </p:blipFill>
        <p:spPr>
          <a:xfrm>
            <a:off x="4671980" y="2992747"/>
            <a:ext cx="4472019" cy="2468322"/>
          </a:xfrm>
          <a:prstGeom prst="rect">
            <a:avLst/>
          </a:prstGeom>
        </p:spPr>
      </p:pic>
      <p:pic>
        <p:nvPicPr>
          <p:cNvPr id="6" name="Picture 5"/>
          <p:cNvPicPr>
            <a:picLocks noChangeAspect="1"/>
          </p:cNvPicPr>
          <p:nvPr/>
        </p:nvPicPr>
        <p:blipFill rotWithShape="1">
          <a:blip r:embed="rId4"/>
          <a:srcRect l="18341" t="29086" r="19060" b="10752"/>
          <a:stretch/>
        </p:blipFill>
        <p:spPr>
          <a:xfrm>
            <a:off x="-26862" y="2986927"/>
            <a:ext cx="4516710" cy="2492329"/>
          </a:xfrm>
          <a:prstGeom prst="rect">
            <a:avLst/>
          </a:prstGeom>
        </p:spPr>
      </p:pic>
    </p:spTree>
    <p:extLst>
      <p:ext uri="{BB962C8B-B14F-4D97-AF65-F5344CB8AC3E}">
        <p14:creationId xmlns:p14="http://schemas.microsoft.com/office/powerpoint/2010/main" val="23294331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277793" y="1019717"/>
            <a:ext cx="8414795" cy="1160966"/>
          </a:xfrm>
        </p:spPr>
        <p:txBody>
          <a:bodyPr/>
          <a:lstStyle/>
          <a:p>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Anyone remember the “Outer Limits?”</a:t>
            </a:r>
            <a:b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“We control the vertical and the horizontal”</a:t>
            </a:r>
            <a:br>
              <a:rPr lang="en-US" sz="15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500"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https://www.youtube.com/watch?v=8CtjhWhw2I8</a:t>
            </a:r>
            <a:r>
              <a:rPr lang="en-US" sz="1500"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sp>
        <p:nvSpPr>
          <p:cNvPr id="4" name="Content Placeholder 3"/>
          <p:cNvSpPr>
            <a:spLocks noGrp="1"/>
          </p:cNvSpPr>
          <p:nvPr>
            <p:ph idx="1"/>
          </p:nvPr>
        </p:nvSpPr>
        <p:spPr>
          <a:xfrm>
            <a:off x="838200" y="2500312"/>
            <a:ext cx="7712869" cy="2757488"/>
          </a:xfrm>
        </p:spPr>
        <p:txBody>
          <a:bodyPr/>
          <a:lstStyle/>
          <a:p>
            <a:pPr marL="0" indent="0">
              <a:buNone/>
            </a:pPr>
            <a:r>
              <a:rPr lang="en-US" altLang="en-US" sz="1500"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altLang="en-US" sz="1500" i="1" dirty="0">
                <a:solidFill>
                  <a:srgbClr val="000000"/>
                </a:solidFill>
                <a:latin typeface="Tahoma" panose="020B0604030504040204" pitchFamily="34" charset="0"/>
                <a:ea typeface="Tahoma" panose="020B0604030504040204" pitchFamily="34" charset="0"/>
                <a:cs typeface="Tahoma" panose="020B0604030504040204" pitchFamily="34" charset="0"/>
              </a:rPr>
              <a:t>There is nothing wrong with your television set. Do not attempt to adjust the picture. We are controlling transmission. If we wish to make it louder, we will bring up the volume. If we wish to make it softer, we will tune it to a whisper. We will control the horizontal. We will control the vertical. We can roll the image, make it flutter. We can change the focus to a soft blur or sharpen it to crystal clarity. For the next hour, sit quietly and we will control all that you see and hear. We repeat: there is nothing wrong with your television set. You are about to participate in a great adventure. You are about to experience the awe and mystery which reaches from the inner mind to – The Outer Limits.</a:t>
            </a:r>
            <a:r>
              <a:rPr lang="en-US" altLang="en-US" sz="15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altLang="en-US" sz="15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7" name="Picture 6"/>
          <p:cNvPicPr>
            <a:picLocks noChangeAspect="1"/>
          </p:cNvPicPr>
          <p:nvPr/>
        </p:nvPicPr>
        <p:blipFill rotWithShape="1">
          <a:blip r:embed="rId3"/>
          <a:srcRect l="1481" t="19324" r="40812" b="15698"/>
          <a:stretch/>
        </p:blipFill>
        <p:spPr>
          <a:xfrm>
            <a:off x="6448005" y="5161488"/>
            <a:ext cx="2642494" cy="16833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771" y="5210113"/>
            <a:ext cx="3364708" cy="163474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794" y="5210113"/>
            <a:ext cx="2251322" cy="1634740"/>
          </a:xfrm>
          <a:prstGeom prst="rect">
            <a:avLst/>
          </a:prstGeom>
        </p:spPr>
      </p:pic>
    </p:spTree>
    <p:extLst>
      <p:ext uri="{BB962C8B-B14F-4D97-AF65-F5344CB8AC3E}">
        <p14:creationId xmlns:p14="http://schemas.microsoft.com/office/powerpoint/2010/main" val="35338150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424739" y="709854"/>
            <a:ext cx="6697401" cy="2128838"/>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#14. Industrial or Factory Model</a:t>
            </a:r>
            <a:b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(external or extrinsically determined goals; limited freedom to venture into the unknown)</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53999" y="3309944"/>
            <a:ext cx="4561155" cy="2831691"/>
          </a:xfrm>
          <a:prstGeom prst="rect">
            <a:avLst/>
          </a:prstGeom>
        </p:spPr>
      </p:pic>
      <p:pic>
        <p:nvPicPr>
          <p:cNvPr id="4" name="Picture 3"/>
          <p:cNvPicPr>
            <a:picLocks noChangeAspect="1"/>
          </p:cNvPicPr>
          <p:nvPr/>
        </p:nvPicPr>
        <p:blipFill>
          <a:blip r:embed="rId3"/>
          <a:stretch>
            <a:fillRect/>
          </a:stretch>
        </p:blipFill>
        <p:spPr>
          <a:xfrm>
            <a:off x="4623713" y="3316455"/>
            <a:ext cx="4520287" cy="2825180"/>
          </a:xfrm>
          <a:prstGeom prst="rect">
            <a:avLst/>
          </a:prstGeom>
        </p:spPr>
      </p:pic>
    </p:spTree>
    <p:extLst>
      <p:ext uri="{BB962C8B-B14F-4D97-AF65-F5344CB8AC3E}">
        <p14:creationId xmlns:p14="http://schemas.microsoft.com/office/powerpoint/2010/main" val="23433599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230119" y="933769"/>
            <a:ext cx="6172200"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#15. “I feel strange”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981" y="2780651"/>
            <a:ext cx="7556476" cy="4077349"/>
          </a:xfrm>
          <a:prstGeom prst="rect">
            <a:avLst/>
          </a:prstGeom>
        </p:spPr>
      </p:pic>
    </p:spTree>
    <p:extLst>
      <p:ext uri="{BB962C8B-B14F-4D97-AF65-F5344CB8AC3E}">
        <p14:creationId xmlns:p14="http://schemas.microsoft.com/office/powerpoint/2010/main" val="1172282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15506" y="78034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ourier"/>
              <a:buNone/>
            </a:pPr>
            <a:r>
              <a:rPr lang="en" sz="4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SECOND-TIER JOURNALS</a:t>
            </a:r>
            <a:endParaRP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27" name="Shape 227"/>
          <p:cNvSpPr txBox="1"/>
          <p:nvPr/>
        </p:nvSpPr>
        <p:spPr>
          <a:xfrm>
            <a:off x="3726132" y="4744154"/>
            <a:ext cx="2286000" cy="1428863"/>
          </a:xfrm>
          <a:prstGeom prst="rect">
            <a:avLst/>
          </a:prstGeom>
          <a:noFill/>
          <a:ln>
            <a:noFill/>
          </a:ln>
        </p:spPr>
        <p:txBody>
          <a:bodyPr spcFirstLastPara="1" wrap="square" lIns="91425" tIns="45700" rIns="91425" bIns="45700" anchor="t" anchorCtr="0">
            <a:noAutofit/>
          </a:bodyPr>
          <a:lstStyle/>
          <a:p>
            <a:pPr lvl="0">
              <a:buClr>
                <a:schemeClr val="dk1"/>
              </a:buClr>
              <a:buSzPts val="1400"/>
            </a:pPr>
            <a:r>
              <a:rPr lang="en-US" sz="1800" b="1" i="1" dirty="0" err="1">
                <a:latin typeface="Tahoma" panose="020B0604030504040204" pitchFamily="34" charset="0"/>
                <a:ea typeface="Tahoma" panose="020B0604030504040204" pitchFamily="34" charset="0"/>
                <a:cs typeface="Tahoma" panose="020B0604030504040204" pitchFamily="34" charset="0"/>
                <a:hlinkClick r:id="rId3"/>
              </a:rPr>
              <a:t>TechTrends</a:t>
            </a:r>
            <a:endParaRPr sz="1800" b="1" i="1" dirty="0">
              <a:latin typeface="Tahoma" panose="020B0604030504040204" pitchFamily="34" charset="0"/>
              <a:ea typeface="Tahoma" panose="020B0604030504040204" pitchFamily="34" charset="0"/>
              <a:cs typeface="Tahoma" panose="020B0604030504040204" pitchFamily="34" charset="0"/>
            </a:endParaRPr>
          </a:p>
        </p:txBody>
      </p:sp>
      <p:sp>
        <p:nvSpPr>
          <p:cNvPr id="230" name="Shape 230"/>
          <p:cNvSpPr txBox="1"/>
          <p:nvPr/>
        </p:nvSpPr>
        <p:spPr>
          <a:xfrm>
            <a:off x="415506" y="4635601"/>
            <a:ext cx="1790700" cy="1114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1" dirty="0">
              <a:latin typeface="Tahoma" panose="020B0604030504040204" pitchFamily="34" charset="0"/>
              <a:ea typeface="Tahoma" panose="020B0604030504040204" pitchFamily="34" charset="0"/>
              <a:cs typeface="Tahoma" panose="020B0604030504040204" pitchFamily="34" charset="0"/>
            </a:endParaRPr>
          </a:p>
        </p:txBody>
      </p:sp>
      <p:sp>
        <p:nvSpPr>
          <p:cNvPr id="232" name="Shape 232"/>
          <p:cNvSpPr txBox="1">
            <a:spLocks noGrp="1"/>
          </p:cNvSpPr>
          <p:nvPr>
            <p:ph type="body" idx="1"/>
          </p:nvPr>
        </p:nvSpPr>
        <p:spPr>
          <a:xfrm>
            <a:off x="972269" y="4761030"/>
            <a:ext cx="2197100" cy="8975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800" b="1" i="1" u="sng" dirty="0">
                <a:solidFill>
                  <a:schemeClr val="hlink"/>
                </a:solidFill>
                <a:latin typeface="Tahoma" panose="020B0604030504040204" pitchFamily="34" charset="0"/>
                <a:ea typeface="Tahoma" panose="020B0604030504040204" pitchFamily="34" charset="0"/>
                <a:cs typeface="Tahoma" panose="020B0604030504040204" pitchFamily="34" charset="0"/>
                <a:sym typeface="Calibri"/>
                <a:hlinkClick r:id="rId4"/>
              </a:rPr>
              <a:t>Journal of Educational Computing Research</a:t>
            </a:r>
            <a:endParaRPr sz="4000" b="1" dirty="0">
              <a:latin typeface="Tahoma" panose="020B0604030504040204" pitchFamily="34" charset="0"/>
              <a:ea typeface="Tahoma" panose="020B0604030504040204" pitchFamily="34" charset="0"/>
              <a:cs typeface="Tahoma" panose="020B0604030504040204" pitchFamily="34" charset="0"/>
            </a:endParaRPr>
          </a:p>
        </p:txBody>
      </p:sp>
      <p:sp>
        <p:nvSpPr>
          <p:cNvPr id="234" name="Shape 234"/>
          <p:cNvSpPr txBox="1"/>
          <p:nvPr/>
        </p:nvSpPr>
        <p:spPr>
          <a:xfrm>
            <a:off x="6565780" y="4744154"/>
            <a:ext cx="1816100" cy="133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800" b="1" i="1" u="sng" dirty="0">
                <a:solidFill>
                  <a:schemeClr val="hlink"/>
                </a:solidFill>
                <a:latin typeface="Tahoma" panose="020B0604030504040204" pitchFamily="34" charset="0"/>
                <a:ea typeface="Tahoma" panose="020B0604030504040204" pitchFamily="34" charset="0"/>
                <a:cs typeface="Tahoma" panose="020B0604030504040204" pitchFamily="34" charset="0"/>
                <a:sym typeface="Arial"/>
                <a:hlinkClick r:id="rId5"/>
              </a:rPr>
              <a:t>The American Journal of Distance Education</a:t>
            </a:r>
            <a:endParaRPr sz="2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7DD89D2F-3201-A246-AF39-91ECDD4EEA67}"/>
              </a:ext>
            </a:extLst>
          </p:cNvPr>
          <p:cNvPicPr>
            <a:picLocks noChangeAspect="1"/>
          </p:cNvPicPr>
          <p:nvPr/>
        </p:nvPicPr>
        <p:blipFill>
          <a:blip r:embed="rId6"/>
          <a:stretch>
            <a:fillRect/>
          </a:stretch>
        </p:blipFill>
        <p:spPr>
          <a:xfrm>
            <a:off x="972269" y="2302189"/>
            <a:ext cx="1710426" cy="2225615"/>
          </a:xfrm>
          <a:prstGeom prst="rect">
            <a:avLst/>
          </a:prstGeom>
          <a:ln>
            <a:solidFill>
              <a:schemeClr val="tx1"/>
            </a:solidFill>
          </a:ln>
        </p:spPr>
      </p:pic>
      <p:pic>
        <p:nvPicPr>
          <p:cNvPr id="6" name="Picture 5">
            <a:extLst>
              <a:ext uri="{FF2B5EF4-FFF2-40B4-BE49-F238E27FC236}">
                <a16:creationId xmlns:a16="http://schemas.microsoft.com/office/drawing/2014/main" id="{E3B23771-1AB0-D74E-8796-942146E3106A}"/>
              </a:ext>
            </a:extLst>
          </p:cNvPr>
          <p:cNvPicPr>
            <a:picLocks noChangeAspect="1"/>
          </p:cNvPicPr>
          <p:nvPr/>
        </p:nvPicPr>
        <p:blipFill>
          <a:blip r:embed="rId7"/>
          <a:stretch>
            <a:fillRect/>
          </a:stretch>
        </p:blipFill>
        <p:spPr>
          <a:xfrm>
            <a:off x="6565780" y="2253133"/>
            <a:ext cx="1603076" cy="2271025"/>
          </a:xfrm>
          <a:prstGeom prst="rect">
            <a:avLst/>
          </a:prstGeom>
          <a:ln>
            <a:solidFill>
              <a:schemeClr val="tx1"/>
            </a:solidFill>
          </a:ln>
        </p:spPr>
      </p:pic>
      <p:pic>
        <p:nvPicPr>
          <p:cNvPr id="8" name="Picture 7">
            <a:extLst>
              <a:ext uri="{FF2B5EF4-FFF2-40B4-BE49-F238E27FC236}">
                <a16:creationId xmlns:a16="http://schemas.microsoft.com/office/drawing/2014/main" id="{AA9BFBAE-E643-934C-A288-B44D109E57A4}"/>
              </a:ext>
            </a:extLst>
          </p:cNvPr>
          <p:cNvPicPr>
            <a:picLocks noChangeAspect="1"/>
          </p:cNvPicPr>
          <p:nvPr/>
        </p:nvPicPr>
        <p:blipFill>
          <a:blip r:embed="rId8"/>
          <a:stretch>
            <a:fillRect/>
          </a:stretch>
        </p:blipFill>
        <p:spPr>
          <a:xfrm>
            <a:off x="3766866" y="2275594"/>
            <a:ext cx="1714743" cy="2278804"/>
          </a:xfrm>
          <a:prstGeom prst="rect">
            <a:avLst/>
          </a:prstGeom>
          <a:ln>
            <a:solidFill>
              <a:schemeClr val="tx1"/>
            </a:solid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209800" y="1142113"/>
            <a:ext cx="6172200"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#16. Journal Editors Feel Strange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006" y="2832360"/>
            <a:ext cx="7156690" cy="4025639"/>
          </a:xfrm>
          <a:prstGeom prst="rect">
            <a:avLst/>
          </a:prstGeom>
        </p:spPr>
      </p:pic>
    </p:spTree>
    <p:extLst>
      <p:ext uri="{BB962C8B-B14F-4D97-AF65-F5344CB8AC3E}">
        <p14:creationId xmlns:p14="http://schemas.microsoft.com/office/powerpoint/2010/main" val="39319715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982101" y="894260"/>
            <a:ext cx="6676144" cy="857250"/>
          </a:xfrm>
        </p:spPr>
        <p:txBody>
          <a:bodyPr/>
          <a:lstStyle/>
          <a:p>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Con #17. Productivity Slaves</a:t>
            </a:r>
          </a:p>
        </p:txBody>
      </p:sp>
      <p:pic>
        <p:nvPicPr>
          <p:cNvPr id="6" name="Picture 5"/>
          <p:cNvPicPr>
            <a:picLocks noChangeAspect="1"/>
          </p:cNvPicPr>
          <p:nvPr/>
        </p:nvPicPr>
        <p:blipFill>
          <a:blip r:embed="rId2"/>
          <a:stretch>
            <a:fillRect/>
          </a:stretch>
        </p:blipFill>
        <p:spPr>
          <a:xfrm>
            <a:off x="830736" y="2642844"/>
            <a:ext cx="7482527" cy="4215156"/>
          </a:xfrm>
          <a:prstGeom prst="rect">
            <a:avLst/>
          </a:prstGeom>
        </p:spPr>
      </p:pic>
    </p:spTree>
    <p:extLst>
      <p:ext uri="{BB962C8B-B14F-4D97-AF65-F5344CB8AC3E}">
        <p14:creationId xmlns:p14="http://schemas.microsoft.com/office/powerpoint/2010/main" val="23390990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798382" y="1120486"/>
            <a:ext cx="7150894" cy="1065939"/>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#18. SSCI Preparedness Training Programs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0107" y="2979179"/>
            <a:ext cx="4553893" cy="2561565"/>
          </a:xfrm>
          <a:prstGeom prst="rect">
            <a:avLst/>
          </a:prstGeom>
        </p:spPr>
      </p:pic>
      <p:pic>
        <p:nvPicPr>
          <p:cNvPr id="4" name="Picture 3"/>
          <p:cNvPicPr>
            <a:picLocks noChangeAspect="1"/>
          </p:cNvPicPr>
          <p:nvPr/>
        </p:nvPicPr>
        <p:blipFill>
          <a:blip r:embed="rId3"/>
          <a:stretch>
            <a:fillRect/>
          </a:stretch>
        </p:blipFill>
        <p:spPr>
          <a:xfrm>
            <a:off x="13855" y="2979179"/>
            <a:ext cx="4558145" cy="2555600"/>
          </a:xfrm>
          <a:prstGeom prst="rect">
            <a:avLst/>
          </a:prstGeom>
        </p:spPr>
      </p:pic>
    </p:spTree>
    <p:extLst>
      <p:ext uri="{BB962C8B-B14F-4D97-AF65-F5344CB8AC3E}">
        <p14:creationId xmlns:p14="http://schemas.microsoft.com/office/powerpoint/2010/main" val="14734073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282621" y="729583"/>
            <a:ext cx="6831405" cy="1229468"/>
          </a:xfrm>
        </p:spPr>
        <p:txBody>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Con #19. Publications Skewed toward those with Technology Backgrounds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621" y="2253134"/>
            <a:ext cx="7062898" cy="4570111"/>
          </a:xfrm>
          <a:prstGeom prst="rect">
            <a:avLst/>
          </a:prstGeom>
        </p:spPr>
      </p:pic>
    </p:spTree>
    <p:extLst>
      <p:ext uri="{BB962C8B-B14F-4D97-AF65-F5344CB8AC3E}">
        <p14:creationId xmlns:p14="http://schemas.microsoft.com/office/powerpoint/2010/main" val="4012660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002601" y="857249"/>
            <a:ext cx="6735778" cy="1922093"/>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#20. Research-Practice Gap Widens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(lack of caring or concern about true impact or reality)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01" y="3227967"/>
            <a:ext cx="7414114" cy="3529119"/>
          </a:xfrm>
          <a:prstGeom prst="rect">
            <a:avLst/>
          </a:prstGeom>
        </p:spPr>
      </p:pic>
    </p:spTree>
    <p:extLst>
      <p:ext uri="{BB962C8B-B14F-4D97-AF65-F5344CB8AC3E}">
        <p14:creationId xmlns:p14="http://schemas.microsoft.com/office/powerpoint/2010/main" val="20598510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232949" y="945344"/>
            <a:ext cx="6172200"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#21. Student Issues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1618"/>
            <a:ext cx="5341556" cy="3561037"/>
          </a:xfrm>
          <a:prstGeom prst="rect">
            <a:avLst/>
          </a:prstGeom>
        </p:spPr>
      </p:pic>
      <p:pic>
        <p:nvPicPr>
          <p:cNvPr id="4" name="Picture 3"/>
          <p:cNvPicPr>
            <a:picLocks noChangeAspect="1"/>
          </p:cNvPicPr>
          <p:nvPr/>
        </p:nvPicPr>
        <p:blipFill>
          <a:blip r:embed="rId3"/>
          <a:stretch>
            <a:fillRect/>
          </a:stretch>
        </p:blipFill>
        <p:spPr>
          <a:xfrm>
            <a:off x="6289759" y="2575828"/>
            <a:ext cx="2669462" cy="3336828"/>
          </a:xfrm>
          <a:prstGeom prst="rect">
            <a:avLst/>
          </a:prstGeom>
        </p:spPr>
      </p:pic>
    </p:spTree>
    <p:extLst>
      <p:ext uri="{BB962C8B-B14F-4D97-AF65-F5344CB8AC3E}">
        <p14:creationId xmlns:p14="http://schemas.microsoft.com/office/powerpoint/2010/main" val="26388225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140350" y="645832"/>
            <a:ext cx="6446855" cy="2043113"/>
          </a:xfrm>
        </p:spPr>
        <p:txBody>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Con #22. Personal Growth and Development Curtailed</a:t>
            </a:r>
            <a:b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(i.e., negative impact on sense of self, identity, self-actualization, etc.)</a:t>
            </a:r>
          </a:p>
        </p:txBody>
      </p:sp>
      <p:pic>
        <p:nvPicPr>
          <p:cNvPr id="3" name="Picture 2"/>
          <p:cNvPicPr>
            <a:picLocks noChangeAspect="1"/>
          </p:cNvPicPr>
          <p:nvPr/>
        </p:nvPicPr>
        <p:blipFill>
          <a:blip r:embed="rId2"/>
          <a:stretch>
            <a:fillRect/>
          </a:stretch>
        </p:blipFill>
        <p:spPr>
          <a:xfrm>
            <a:off x="0" y="3322057"/>
            <a:ext cx="4465810" cy="25089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723" y="3243721"/>
            <a:ext cx="4153277" cy="2587287"/>
          </a:xfrm>
          <a:prstGeom prst="rect">
            <a:avLst/>
          </a:prstGeom>
        </p:spPr>
      </p:pic>
    </p:spTree>
    <p:extLst>
      <p:ext uri="{BB962C8B-B14F-4D97-AF65-F5344CB8AC3E}">
        <p14:creationId xmlns:p14="http://schemas.microsoft.com/office/powerpoint/2010/main" val="40651357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140350" y="857249"/>
            <a:ext cx="6487365" cy="119147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#23. Limited Teaching Exposure and Experience</a:t>
            </a:r>
          </a:p>
        </p:txBody>
      </p:sp>
      <p:pic>
        <p:nvPicPr>
          <p:cNvPr id="2" name="Picture 1"/>
          <p:cNvPicPr>
            <a:picLocks noChangeAspect="1"/>
          </p:cNvPicPr>
          <p:nvPr/>
        </p:nvPicPr>
        <p:blipFill>
          <a:blip r:embed="rId2"/>
          <a:stretch>
            <a:fillRect/>
          </a:stretch>
        </p:blipFill>
        <p:spPr>
          <a:xfrm>
            <a:off x="1656906" y="2490988"/>
            <a:ext cx="5830187" cy="4367012"/>
          </a:xfrm>
          <a:prstGeom prst="rect">
            <a:avLst/>
          </a:prstGeom>
        </p:spPr>
      </p:pic>
    </p:spTree>
    <p:extLst>
      <p:ext uri="{BB962C8B-B14F-4D97-AF65-F5344CB8AC3E}">
        <p14:creationId xmlns:p14="http://schemas.microsoft.com/office/powerpoint/2010/main" val="1307559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808006" y="851513"/>
            <a:ext cx="7062777"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#24. SSCI is Corporate</a:t>
            </a:r>
          </a:p>
        </p:txBody>
      </p:sp>
      <p:pic>
        <p:nvPicPr>
          <p:cNvPr id="2" name="Picture 1"/>
          <p:cNvPicPr>
            <a:picLocks noChangeAspect="1"/>
          </p:cNvPicPr>
          <p:nvPr/>
        </p:nvPicPr>
        <p:blipFill rotWithShape="1">
          <a:blip r:embed="rId2"/>
          <a:srcRect l="13597" t="16604" r="1142" b="7283"/>
          <a:stretch/>
        </p:blipFill>
        <p:spPr>
          <a:xfrm>
            <a:off x="0" y="3540344"/>
            <a:ext cx="4895662" cy="23466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301" y="2705480"/>
            <a:ext cx="2770361" cy="1560009"/>
          </a:xfrm>
          <a:prstGeom prst="rect">
            <a:avLst/>
          </a:prstGeom>
        </p:spPr>
      </p:pic>
      <p:pic>
        <p:nvPicPr>
          <p:cNvPr id="3" name="Picture 2"/>
          <p:cNvPicPr>
            <a:picLocks noChangeAspect="1"/>
          </p:cNvPicPr>
          <p:nvPr/>
        </p:nvPicPr>
        <p:blipFill rotWithShape="1">
          <a:blip r:embed="rId4"/>
          <a:srcRect t="19300" r="281" b="28317"/>
          <a:stretch/>
        </p:blipFill>
        <p:spPr>
          <a:xfrm>
            <a:off x="261243" y="2701925"/>
            <a:ext cx="1602817" cy="84197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7886" y="2705480"/>
            <a:ext cx="4136115" cy="2701137"/>
          </a:xfrm>
          <a:prstGeom prst="rect">
            <a:avLst/>
          </a:prstGeom>
        </p:spPr>
      </p:pic>
    </p:spTree>
    <p:extLst>
      <p:ext uri="{BB962C8B-B14F-4D97-AF65-F5344CB8AC3E}">
        <p14:creationId xmlns:p14="http://schemas.microsoft.com/office/powerpoint/2010/main" val="18024251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914401" y="875896"/>
            <a:ext cx="6675943"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#25. Impact Factor Ranking Manipulations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159" y="2365784"/>
            <a:ext cx="7973682" cy="4492216"/>
          </a:xfrm>
          <a:prstGeom prst="rect">
            <a:avLst/>
          </a:prstGeom>
        </p:spPr>
      </p:pic>
    </p:spTree>
    <p:extLst>
      <p:ext uri="{BB962C8B-B14F-4D97-AF65-F5344CB8AC3E}">
        <p14:creationId xmlns:p14="http://schemas.microsoft.com/office/powerpoint/2010/main" val="14930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4892" y="81616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ourier"/>
              <a:buNone/>
            </a:pPr>
            <a:r>
              <a:rPr lang="en" sz="4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THIRD-TIER JOURNALS</a:t>
            </a:r>
            <a:br>
              <a:rPr lang="en" sz="4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 sz="36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a:t>
            </a:r>
            <a:r>
              <a:rPr lang="en-US" sz="36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often new journals)</a:t>
            </a:r>
            <a:endParaRP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43" name="Shape 243"/>
          <p:cNvSpPr txBox="1"/>
          <p:nvPr/>
        </p:nvSpPr>
        <p:spPr>
          <a:xfrm>
            <a:off x="893754" y="4633478"/>
            <a:ext cx="2044700" cy="10021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800" b="1" i="1" u="sng" dirty="0">
                <a:solidFill>
                  <a:schemeClr val="hlink"/>
                </a:solidFill>
                <a:latin typeface="Tahoma" panose="020B0604030504040204" pitchFamily="34" charset="0"/>
                <a:ea typeface="Tahoma" panose="020B0604030504040204" pitchFamily="34" charset="0"/>
                <a:cs typeface="Tahoma" panose="020B0604030504040204" pitchFamily="34" charset="0"/>
                <a:sym typeface="Arial"/>
                <a:hlinkClick r:id="rId3"/>
              </a:rPr>
              <a:t>International Journal of Online Pedagogy and Course Design</a:t>
            </a:r>
            <a:endParaRPr sz="1800" b="1" dirty="0">
              <a:latin typeface="Tahoma" panose="020B0604030504040204" pitchFamily="34" charset="0"/>
              <a:ea typeface="Tahoma" panose="020B0604030504040204" pitchFamily="34" charset="0"/>
              <a:cs typeface="Tahoma" panose="020B0604030504040204" pitchFamily="34" charset="0"/>
            </a:endParaRPr>
          </a:p>
        </p:txBody>
      </p:sp>
      <p:pic>
        <p:nvPicPr>
          <p:cNvPr id="244" name="Shape 244" descr="Cover Image"/>
          <p:cNvPicPr preferRelativeResize="0"/>
          <p:nvPr/>
        </p:nvPicPr>
        <p:blipFill rotWithShape="1">
          <a:blip r:embed="rId4">
            <a:alphaModFix/>
          </a:blip>
          <a:srcRect/>
          <a:stretch/>
        </p:blipFill>
        <p:spPr>
          <a:xfrm>
            <a:off x="983411" y="2443925"/>
            <a:ext cx="1562700" cy="1970149"/>
          </a:xfrm>
          <a:prstGeom prst="rect">
            <a:avLst/>
          </a:prstGeom>
          <a:noFill/>
          <a:ln w="9525" cap="flat" cmpd="sng">
            <a:solidFill>
              <a:schemeClr val="dk1"/>
            </a:solidFill>
            <a:prstDash val="solid"/>
            <a:miter lim="800000"/>
            <a:headEnd type="none" w="sm" len="sm"/>
            <a:tailEnd type="none" w="sm" len="sm"/>
          </a:ln>
        </p:spPr>
      </p:pic>
      <p:sp>
        <p:nvSpPr>
          <p:cNvPr id="246" name="Shape 246"/>
          <p:cNvSpPr txBox="1">
            <a:spLocks noGrp="1"/>
          </p:cNvSpPr>
          <p:nvPr>
            <p:ph type="body" idx="1"/>
          </p:nvPr>
        </p:nvSpPr>
        <p:spPr>
          <a:xfrm>
            <a:off x="3316049" y="4633478"/>
            <a:ext cx="2431968" cy="1639850"/>
          </a:xfrm>
          <a:prstGeom prst="rect">
            <a:avLst/>
          </a:prstGeom>
          <a:noFill/>
          <a:ln>
            <a:noFill/>
          </a:ln>
        </p:spPr>
        <p:txBody>
          <a:bodyPr spcFirstLastPara="1" wrap="square" lIns="91425" tIns="45700" rIns="91425" bIns="45700" anchor="t" anchorCtr="0">
            <a:noAutofit/>
          </a:bodyPr>
          <a:lstStyle/>
          <a:p>
            <a:pPr marL="0" lvl="0" indent="0">
              <a:spcBef>
                <a:spcPts val="0"/>
              </a:spcBef>
              <a:buSzPts val="1400"/>
              <a:buNone/>
            </a:pPr>
            <a:r>
              <a:rPr lang="en-US" sz="1800" b="1" i="1" dirty="0">
                <a:latin typeface="Tahoma" panose="020B0604030504040204" pitchFamily="34" charset="0"/>
                <a:ea typeface="Tahoma" panose="020B0604030504040204" pitchFamily="34" charset="0"/>
                <a:cs typeface="Tahoma" panose="020B0604030504040204" pitchFamily="34" charset="0"/>
                <a:hlinkClick r:id="rId5"/>
              </a:rPr>
              <a:t>Contemporary Issues in Technology and Teacher Education</a:t>
            </a:r>
            <a:endParaRPr sz="1800" b="1" i="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24D1670-CA1A-B144-8C42-59B0EFE56F70}"/>
              </a:ext>
            </a:extLst>
          </p:cNvPr>
          <p:cNvPicPr>
            <a:picLocks noChangeAspect="1"/>
          </p:cNvPicPr>
          <p:nvPr/>
        </p:nvPicPr>
        <p:blipFill>
          <a:blip r:embed="rId6"/>
          <a:stretch>
            <a:fillRect/>
          </a:stretch>
        </p:blipFill>
        <p:spPr>
          <a:xfrm>
            <a:off x="3391368" y="2911100"/>
            <a:ext cx="2356649" cy="1325615"/>
          </a:xfrm>
          <a:prstGeom prst="rect">
            <a:avLst/>
          </a:prstGeom>
          <a:solidFill>
            <a:schemeClr val="tx1"/>
          </a:solidFill>
          <a:ln>
            <a:solidFill>
              <a:schemeClr val="tx1"/>
            </a:solidFill>
          </a:ln>
        </p:spPr>
      </p:pic>
      <p:sp>
        <p:nvSpPr>
          <p:cNvPr id="8" name="TextBox 7">
            <a:extLst>
              <a:ext uri="{FF2B5EF4-FFF2-40B4-BE49-F238E27FC236}">
                <a16:creationId xmlns:a16="http://schemas.microsoft.com/office/drawing/2014/main" id="{9486D22B-4500-E143-BAC6-C6BFAF28C454}"/>
              </a:ext>
            </a:extLst>
          </p:cNvPr>
          <p:cNvSpPr txBox="1"/>
          <p:nvPr/>
        </p:nvSpPr>
        <p:spPr>
          <a:xfrm>
            <a:off x="6503207" y="4633478"/>
            <a:ext cx="2429957" cy="923330"/>
          </a:xfrm>
          <a:prstGeom prst="rect">
            <a:avLst/>
          </a:prstGeom>
          <a:noFill/>
        </p:spPr>
        <p:txBody>
          <a:bodyPr wrap="square" rtlCol="0">
            <a:spAutoFit/>
          </a:bodyPr>
          <a:lstStyle/>
          <a:p>
            <a:r>
              <a:rPr lang="en-US" sz="1800" b="1" dirty="0">
                <a:hlinkClick r:id="rId7"/>
              </a:rPr>
              <a:t>Interactive Technology and Smart Education</a:t>
            </a:r>
            <a:endParaRPr lang="en-US" sz="1800" b="1" dirty="0">
              <a:effectLst/>
            </a:endParaRPr>
          </a:p>
        </p:txBody>
      </p:sp>
      <p:pic>
        <p:nvPicPr>
          <p:cNvPr id="3" name="Picture 2">
            <a:extLst>
              <a:ext uri="{FF2B5EF4-FFF2-40B4-BE49-F238E27FC236}">
                <a16:creationId xmlns:a16="http://schemas.microsoft.com/office/drawing/2014/main" id="{C269C9E8-C1B2-4C97-8FB7-5CB2F62520C2}"/>
              </a:ext>
            </a:extLst>
          </p:cNvPr>
          <p:cNvPicPr>
            <a:picLocks noChangeAspect="1"/>
          </p:cNvPicPr>
          <p:nvPr/>
        </p:nvPicPr>
        <p:blipFill>
          <a:blip r:embed="rId8"/>
          <a:stretch>
            <a:fillRect/>
          </a:stretch>
        </p:blipFill>
        <p:spPr>
          <a:xfrm>
            <a:off x="6593274" y="2443924"/>
            <a:ext cx="1424204" cy="1970149"/>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321114" y="857250"/>
            <a:ext cx="6311123" cy="1957387"/>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#26. Distinguished Title and Status Goals </a:t>
            </a:r>
            <a:b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(i.e., lack of genuine interest in field)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114" y="3052820"/>
            <a:ext cx="6774800" cy="3805180"/>
          </a:xfrm>
          <a:prstGeom prst="rect">
            <a:avLst/>
          </a:prstGeom>
        </p:spPr>
      </p:pic>
    </p:spTree>
    <p:extLst>
      <p:ext uri="{BB962C8B-B14F-4D97-AF65-F5344CB8AC3E}">
        <p14:creationId xmlns:p14="http://schemas.microsoft.com/office/powerpoint/2010/main" val="1440383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085628" y="1169766"/>
            <a:ext cx="6172200"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#27. Narrow-Minded Recruitment Practices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3" y="2952983"/>
            <a:ext cx="3911097" cy="3911097"/>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867" t="11922" r="4037" b="12923"/>
          <a:stretch/>
        </p:blipFill>
        <p:spPr>
          <a:xfrm>
            <a:off x="4171728" y="2800439"/>
            <a:ext cx="4972272" cy="4057561"/>
          </a:xfrm>
          <a:prstGeom prst="rect">
            <a:avLst/>
          </a:prstGeom>
        </p:spPr>
      </p:pic>
    </p:spTree>
    <p:extLst>
      <p:ext uri="{BB962C8B-B14F-4D97-AF65-F5344CB8AC3E}">
        <p14:creationId xmlns:p14="http://schemas.microsoft.com/office/powerpoint/2010/main" val="28798730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085628" y="1169766"/>
            <a:ext cx="6172200"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#28. Unethical Publication Practices</a:t>
            </a:r>
          </a:p>
        </p:txBody>
      </p:sp>
      <p:pic>
        <p:nvPicPr>
          <p:cNvPr id="5" name="Picture 4">
            <a:extLst>
              <a:ext uri="{FF2B5EF4-FFF2-40B4-BE49-F238E27FC236}">
                <a16:creationId xmlns:a16="http://schemas.microsoft.com/office/drawing/2014/main" id="{5B6B18FD-E0CC-4A06-BA44-C8C38A8FD4A6}"/>
              </a:ext>
            </a:extLst>
          </p:cNvPr>
          <p:cNvPicPr>
            <a:picLocks noChangeAspect="1"/>
          </p:cNvPicPr>
          <p:nvPr/>
        </p:nvPicPr>
        <p:blipFill>
          <a:blip r:embed="rId2"/>
          <a:stretch>
            <a:fillRect/>
          </a:stretch>
        </p:blipFill>
        <p:spPr>
          <a:xfrm>
            <a:off x="4392947" y="2452054"/>
            <a:ext cx="4286250" cy="4286250"/>
          </a:xfrm>
          <a:prstGeom prst="rect">
            <a:avLst/>
          </a:prstGeom>
        </p:spPr>
      </p:pic>
      <p:pic>
        <p:nvPicPr>
          <p:cNvPr id="9" name="Picture 8">
            <a:extLst>
              <a:ext uri="{FF2B5EF4-FFF2-40B4-BE49-F238E27FC236}">
                <a16:creationId xmlns:a16="http://schemas.microsoft.com/office/drawing/2014/main" id="{7DB61A58-41AA-457E-862C-508FB55D44AE}"/>
              </a:ext>
            </a:extLst>
          </p:cNvPr>
          <p:cNvPicPr>
            <a:picLocks noChangeAspect="1"/>
          </p:cNvPicPr>
          <p:nvPr/>
        </p:nvPicPr>
        <p:blipFill>
          <a:blip r:embed="rId3"/>
          <a:stretch>
            <a:fillRect/>
          </a:stretch>
        </p:blipFill>
        <p:spPr>
          <a:xfrm>
            <a:off x="557401" y="2651472"/>
            <a:ext cx="3366418" cy="4086832"/>
          </a:xfrm>
          <a:prstGeom prst="rect">
            <a:avLst/>
          </a:prstGeom>
        </p:spPr>
      </p:pic>
    </p:spTree>
    <p:extLst>
      <p:ext uri="{BB962C8B-B14F-4D97-AF65-F5344CB8AC3E}">
        <p14:creationId xmlns:p14="http://schemas.microsoft.com/office/powerpoint/2010/main" val="38097766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764" y="544011"/>
            <a:ext cx="6506849" cy="2581154"/>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16, 2014</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Peer Review Scandal Takes Down Taiwanese Minister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By Yu-Tzu Chiu, IEEE Spectrum</a:t>
            </a:r>
            <a:br>
              <a:rPr lang="en-US" sz="6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https://spectrum.ieee.org/tech-talk/at-work/tech-careers/peer-review-ring-takes-down-taiwanese-minister</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675"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44FD300-0EB5-40A4-8381-01353394DAEE}"/>
              </a:ext>
            </a:extLst>
          </p:cNvPr>
          <p:cNvPicPr>
            <a:picLocks noChangeAspect="1"/>
          </p:cNvPicPr>
          <p:nvPr/>
        </p:nvPicPr>
        <p:blipFill rotWithShape="1">
          <a:blip r:embed="rId3"/>
          <a:srcRect l="10870" t="10295" r="28395" b="16456"/>
          <a:stretch/>
        </p:blipFill>
        <p:spPr>
          <a:xfrm>
            <a:off x="531733" y="3241302"/>
            <a:ext cx="3541853" cy="3460816"/>
          </a:xfrm>
          <a:prstGeom prst="rect">
            <a:avLst/>
          </a:prstGeom>
        </p:spPr>
      </p:pic>
      <p:pic>
        <p:nvPicPr>
          <p:cNvPr id="5" name="Picture 4">
            <a:extLst>
              <a:ext uri="{FF2B5EF4-FFF2-40B4-BE49-F238E27FC236}">
                <a16:creationId xmlns:a16="http://schemas.microsoft.com/office/drawing/2014/main" id="{3486F121-7FBC-45F1-8BF1-5744BBCC6B71}"/>
              </a:ext>
            </a:extLst>
          </p:cNvPr>
          <p:cNvPicPr>
            <a:picLocks noChangeAspect="1"/>
          </p:cNvPicPr>
          <p:nvPr/>
        </p:nvPicPr>
        <p:blipFill>
          <a:blip r:embed="rId4"/>
          <a:stretch>
            <a:fillRect/>
          </a:stretch>
        </p:blipFill>
        <p:spPr>
          <a:xfrm>
            <a:off x="4386805" y="3220129"/>
            <a:ext cx="4642653" cy="3481989"/>
          </a:xfrm>
          <a:prstGeom prst="rect">
            <a:avLst/>
          </a:prstGeom>
        </p:spPr>
      </p:pic>
    </p:spTree>
    <p:extLst>
      <p:ext uri="{BB962C8B-B14F-4D97-AF65-F5344CB8AC3E}">
        <p14:creationId xmlns:p14="http://schemas.microsoft.com/office/powerpoint/2010/main" val="517648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533"/>
            <a:ext cx="8229600" cy="2179195"/>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16, 2014</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Peer Review Scandal Takes Down Taiwanese Minister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By Yu-Tzu Chiu, IEEE Spectrum</a:t>
            </a:r>
            <a:br>
              <a:rPr lang="en-US" sz="6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https://spectrum.ieee.org/tech-talk/at-work/tech-careers/peer-review-ring-takes-down-taiwanese-minister</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675"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8916722F-A540-4469-A767-F69C6FAF4AE6}"/>
              </a:ext>
            </a:extLst>
          </p:cNvPr>
          <p:cNvSpPr>
            <a:spLocks noGrp="1"/>
          </p:cNvSpPr>
          <p:nvPr>
            <p:ph idx="1"/>
          </p:nvPr>
        </p:nvSpPr>
        <p:spPr>
          <a:xfrm>
            <a:off x="555586" y="2939969"/>
            <a:ext cx="5590572" cy="3406114"/>
          </a:xfrm>
        </p:spPr>
        <p:txBody>
          <a:bodyPr>
            <a:normAutofit fontScale="70000" lnSpcReduction="20000"/>
          </a:bodyPr>
          <a:lstStyle/>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Taiwan's Education Minister Wei-ling Chiang resigned this week over an academic publishing scandal involving a peer review ring plotted by a young Taiwanese researcher.</a:t>
            </a:r>
          </a:p>
          <a:p>
            <a:pPr marL="0" indent="0">
              <a:lnSpc>
                <a:spcPct val="120000"/>
              </a:lnSpc>
              <a:spcBef>
                <a:spcPts val="0"/>
              </a:spcBef>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In early July, 60 academic papers—five of which list Chiang as a co-author—were retracted from the J</a:t>
            </a:r>
            <a:r>
              <a:rPr lang="en-US" b="1" i="1" dirty="0">
                <a:latin typeface="Tahoma" panose="020B0604030504040204" pitchFamily="34" charset="0"/>
                <a:ea typeface="Tahoma" panose="020B0604030504040204" pitchFamily="34" charset="0"/>
                <a:cs typeface="Tahoma" panose="020B0604030504040204" pitchFamily="34" charset="0"/>
              </a:rPr>
              <a:t>ournal of Vibration and Control</a:t>
            </a:r>
            <a:r>
              <a:rPr lang="en-US" b="1" dirty="0">
                <a:latin typeface="Tahoma" panose="020B0604030504040204" pitchFamily="34" charset="0"/>
                <a:ea typeface="Tahoma" panose="020B0604030504040204" pitchFamily="34" charset="0"/>
                <a:cs typeface="Tahoma" panose="020B0604030504040204" pitchFamily="34" charset="0"/>
              </a:rPr>
              <a:t> (</a:t>
            </a:r>
            <a:r>
              <a:rPr lang="en-US" b="1" i="1" dirty="0">
                <a:latin typeface="Tahoma" panose="020B0604030504040204" pitchFamily="34" charset="0"/>
                <a:ea typeface="Tahoma" panose="020B0604030504040204" pitchFamily="34" charset="0"/>
                <a:cs typeface="Tahoma" panose="020B0604030504040204" pitchFamily="34" charset="0"/>
              </a:rPr>
              <a:t>JVC</a:t>
            </a:r>
            <a:r>
              <a:rPr lang="en-US" b="1" dirty="0">
                <a:latin typeface="Tahoma" panose="020B0604030504040204" pitchFamily="34" charset="0"/>
                <a:ea typeface="Tahoma" panose="020B0604030504040204" pitchFamily="34" charset="0"/>
                <a:cs typeface="Tahoma" panose="020B0604030504040204" pitchFamily="34" charset="0"/>
              </a:rPr>
              <a:t>) after an investigation revealed a "peer review and citation ring" involving former National Pingtung University of Education (NPUE) associate professor Peter Chen (Chen-yuan Chen).</a:t>
            </a:r>
          </a:p>
        </p:txBody>
      </p:sp>
      <p:pic>
        <p:nvPicPr>
          <p:cNvPr id="6" name="Picture 5">
            <a:extLst>
              <a:ext uri="{FF2B5EF4-FFF2-40B4-BE49-F238E27FC236}">
                <a16:creationId xmlns:a16="http://schemas.microsoft.com/office/drawing/2014/main" id="{9F466CE5-B06C-469C-B87F-C585921BA5F1}"/>
              </a:ext>
            </a:extLst>
          </p:cNvPr>
          <p:cNvPicPr>
            <a:picLocks noChangeAspect="1"/>
          </p:cNvPicPr>
          <p:nvPr/>
        </p:nvPicPr>
        <p:blipFill rotWithShape="1">
          <a:blip r:embed="rId3"/>
          <a:srcRect l="10000" t="18893" r="17721" b="4643"/>
          <a:stretch/>
        </p:blipFill>
        <p:spPr>
          <a:xfrm>
            <a:off x="6149853" y="3067291"/>
            <a:ext cx="2994147" cy="1730417"/>
          </a:xfrm>
          <a:prstGeom prst="rect">
            <a:avLst/>
          </a:prstGeom>
        </p:spPr>
      </p:pic>
      <p:pic>
        <p:nvPicPr>
          <p:cNvPr id="7" name="Picture 6">
            <a:extLst>
              <a:ext uri="{FF2B5EF4-FFF2-40B4-BE49-F238E27FC236}">
                <a16:creationId xmlns:a16="http://schemas.microsoft.com/office/drawing/2014/main" id="{59F2B963-0E1B-4552-93BF-E8BCD49EB6C1}"/>
              </a:ext>
            </a:extLst>
          </p:cNvPr>
          <p:cNvPicPr>
            <a:picLocks noChangeAspect="1"/>
          </p:cNvPicPr>
          <p:nvPr/>
        </p:nvPicPr>
        <p:blipFill rotWithShape="1">
          <a:blip r:embed="rId4"/>
          <a:srcRect l="19620" t="14259" r="22404" b="25497"/>
          <a:stretch/>
        </p:blipFill>
        <p:spPr>
          <a:xfrm>
            <a:off x="6268501" y="5110486"/>
            <a:ext cx="2782901" cy="1579813"/>
          </a:xfrm>
          <a:prstGeom prst="rect">
            <a:avLst/>
          </a:prstGeom>
        </p:spPr>
      </p:pic>
    </p:spTree>
    <p:extLst>
      <p:ext uri="{BB962C8B-B14F-4D97-AF65-F5344CB8AC3E}">
        <p14:creationId xmlns:p14="http://schemas.microsoft.com/office/powerpoint/2010/main" val="32103887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533"/>
            <a:ext cx="8229600" cy="2179195"/>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31, 2017</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China cracks down after investigation finds massive peer-review fraud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Dennis </a:t>
            </a:r>
            <a:r>
              <a:rPr lang="en-US" sz="2000" b="1" dirty="0" err="1">
                <a:latin typeface="Tahoma" panose="020B0604030504040204" pitchFamily="34" charset="0"/>
                <a:ea typeface="Tahoma" panose="020B0604030504040204" pitchFamily="34" charset="0"/>
                <a:cs typeface="Tahoma" panose="020B0604030504040204" pitchFamily="34" charset="0"/>
              </a:rPr>
              <a:t>Normile</a:t>
            </a:r>
            <a:r>
              <a:rPr lang="en-US" sz="2000" b="1" dirty="0">
                <a:latin typeface="Tahoma" panose="020B0604030504040204" pitchFamily="34" charset="0"/>
                <a:ea typeface="Tahoma" panose="020B0604030504040204" pitchFamily="34" charset="0"/>
                <a:cs typeface="Tahoma" panose="020B0604030504040204" pitchFamily="34" charset="0"/>
              </a:rPr>
              <a:t>, Science Magazine</a:t>
            </a:r>
            <a:br>
              <a:rPr lang="en-US" sz="6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https://www.sciencemag.org/news/2017/07/china-cracks-down-after-investigation-finds-massive-peer-review-fraud</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675"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521B09B2-0CCC-4EB0-8C49-3B30F541E4AD}"/>
              </a:ext>
            </a:extLst>
          </p:cNvPr>
          <p:cNvPicPr>
            <a:picLocks noChangeAspect="1"/>
          </p:cNvPicPr>
          <p:nvPr/>
        </p:nvPicPr>
        <p:blipFill rotWithShape="1">
          <a:blip r:embed="rId3"/>
          <a:srcRect l="17721" t="22897" r="37722" b="7026"/>
          <a:stretch/>
        </p:blipFill>
        <p:spPr>
          <a:xfrm>
            <a:off x="3136739" y="2974694"/>
            <a:ext cx="3383474" cy="3883306"/>
          </a:xfrm>
          <a:prstGeom prst="rect">
            <a:avLst/>
          </a:prstGeom>
        </p:spPr>
      </p:pic>
    </p:spTree>
    <p:extLst>
      <p:ext uri="{BB962C8B-B14F-4D97-AF65-F5344CB8AC3E}">
        <p14:creationId xmlns:p14="http://schemas.microsoft.com/office/powerpoint/2010/main" val="5595475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818913" y="999926"/>
            <a:ext cx="6577309" cy="994172"/>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Audience Poll #3: </a:t>
            </a:r>
            <a:b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Is there any hope?</a:t>
            </a:r>
            <a:br>
              <a:rPr lang="en-US" sz="15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5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https://www.youtube.com/watch?v=xIFJLMyUwrg</a:t>
            </a:r>
            <a:r>
              <a:rPr lang="en-US" sz="1500" b="1"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sp>
        <p:nvSpPr>
          <p:cNvPr id="2" name="Content Placeholder 1"/>
          <p:cNvSpPr>
            <a:spLocks noGrp="1"/>
          </p:cNvSpPr>
          <p:nvPr>
            <p:ph idx="1"/>
          </p:nvPr>
        </p:nvSpPr>
        <p:spPr>
          <a:xfrm>
            <a:off x="818914" y="2981910"/>
            <a:ext cx="5346496" cy="2379078"/>
          </a:xfrm>
        </p:spPr>
        <p:txBody>
          <a:bodyPr/>
          <a:lstStyle/>
          <a:p>
            <a:pPr marL="0" indent="0">
              <a:spcBef>
                <a:spcPts val="0"/>
              </a:spcBef>
              <a:buNone/>
            </a:pPr>
            <a:r>
              <a:rPr lang="en-US" sz="1950" b="1" dirty="0">
                <a:latin typeface="Tahoma" panose="020B0604030504040204" pitchFamily="34" charset="0"/>
                <a:ea typeface="Tahoma" panose="020B0604030504040204" pitchFamily="34" charset="0"/>
                <a:cs typeface="Tahoma" panose="020B0604030504040204" pitchFamily="34" charset="0"/>
              </a:rPr>
              <a:t>As a result, there is a sense that they care little for the implementation of their research findings and ideas. And the gap continues to widen between researchers and practitioners with each passing day, month, and year. Is there any hope </a:t>
            </a:r>
            <a:r>
              <a:rPr lang="en-US" sz="1950" b="1" dirty="0">
                <a:latin typeface="Tahoma" panose="020B0604030504040204" pitchFamily="34" charset="0"/>
                <a:ea typeface="Tahoma" panose="020B0604030504040204" pitchFamily="34" charset="0"/>
                <a:cs typeface="Tahoma" panose="020B0604030504040204" pitchFamily="34" charset="0"/>
                <a:hlinkClick r:id="rId3"/>
              </a:rPr>
              <a:t>Obi Wan </a:t>
            </a:r>
            <a:r>
              <a:rPr lang="en-US" sz="1950" b="1" dirty="0" err="1">
                <a:latin typeface="Tahoma" panose="020B0604030504040204" pitchFamily="34" charset="0"/>
                <a:ea typeface="Tahoma" panose="020B0604030504040204" pitchFamily="34" charset="0"/>
                <a:cs typeface="Tahoma" panose="020B0604030504040204" pitchFamily="34" charset="0"/>
                <a:hlinkClick r:id="rId3"/>
              </a:rPr>
              <a:t>Kenobe</a:t>
            </a:r>
            <a:r>
              <a:rPr lang="en-US" sz="1950" b="1" dirty="0">
                <a:latin typeface="Tahoma" panose="020B0604030504040204" pitchFamily="34" charset="0"/>
                <a:ea typeface="Tahoma" panose="020B0604030504040204" pitchFamily="34" charset="0"/>
                <a:cs typeface="Tahoma" panose="020B0604030504040204" pitchFamily="34" charset="0"/>
              </a:rPr>
              <a:t>?</a:t>
            </a:r>
          </a:p>
        </p:txBody>
      </p:sp>
      <p:pic>
        <p:nvPicPr>
          <p:cNvPr id="3" name="Picture 2"/>
          <p:cNvPicPr>
            <a:picLocks noChangeAspect="1"/>
          </p:cNvPicPr>
          <p:nvPr/>
        </p:nvPicPr>
        <p:blipFill rotWithShape="1">
          <a:blip r:embed="rId4"/>
          <a:srcRect l="629" t="16550" r="25720" b="11333"/>
          <a:stretch/>
        </p:blipFill>
        <p:spPr>
          <a:xfrm>
            <a:off x="6437014" y="2981910"/>
            <a:ext cx="2706986" cy="2379078"/>
          </a:xfrm>
          <a:prstGeom prst="rect">
            <a:avLst/>
          </a:prstGeom>
        </p:spPr>
      </p:pic>
    </p:spTree>
    <p:extLst>
      <p:ext uri="{BB962C8B-B14F-4D97-AF65-F5344CB8AC3E}">
        <p14:creationId xmlns:p14="http://schemas.microsoft.com/office/powerpoint/2010/main" val="32244346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3"/>
          <p:cNvSpPr>
            <a:spLocks noGrp="1"/>
          </p:cNvSpPr>
          <p:nvPr>
            <p:ph type="title"/>
          </p:nvPr>
        </p:nvSpPr>
        <p:spPr>
          <a:xfrm>
            <a:off x="694288" y="999276"/>
            <a:ext cx="6906662" cy="1200150"/>
          </a:xfrm>
        </p:spPr>
        <p:txBody>
          <a:bodyPr/>
          <a:lstStyle/>
          <a:p>
            <a:r>
              <a:rPr lang="en-US" sz="4000" b="1" dirty="0">
                <a:solidFill>
                  <a:srgbClr val="0070C0"/>
                </a:solidFill>
                <a:latin typeface="Tahoma" pitchFamily="34" charset="0"/>
                <a:cs typeface="Tahoma" pitchFamily="34" charset="0"/>
              </a:rPr>
              <a:t>Audience Poll #4:</a:t>
            </a:r>
            <a:br>
              <a:rPr lang="en-US" sz="4000" b="1" dirty="0">
                <a:solidFill>
                  <a:schemeClr val="tx1"/>
                </a:solidFill>
                <a:latin typeface="Tahoma" pitchFamily="34" charset="0"/>
                <a:cs typeface="Tahoma" pitchFamily="34" charset="0"/>
              </a:rPr>
            </a:br>
            <a:r>
              <a:rPr lang="en-US" sz="3000" b="1" dirty="0">
                <a:solidFill>
                  <a:srgbClr val="FF0000"/>
                </a:solidFill>
                <a:latin typeface="Tahoma" pitchFamily="34" charset="0"/>
                <a:cs typeface="Tahoma" pitchFamily="34" charset="0"/>
              </a:rPr>
              <a:t>Should the system be changed?</a:t>
            </a:r>
          </a:p>
        </p:txBody>
      </p:sp>
      <p:sp>
        <p:nvSpPr>
          <p:cNvPr id="144387" name="Content Placeholder 5"/>
          <p:cNvSpPr>
            <a:spLocks noGrp="1"/>
          </p:cNvSpPr>
          <p:nvPr>
            <p:ph idx="1"/>
          </p:nvPr>
        </p:nvSpPr>
        <p:spPr>
          <a:xfrm>
            <a:off x="1300247" y="2562616"/>
            <a:ext cx="5486400" cy="2171700"/>
          </a:xfrm>
        </p:spPr>
        <p:txBody>
          <a:bodyPr/>
          <a:lstStyle/>
          <a:p>
            <a:pPr marL="685800" indent="-685800">
              <a:buFontTx/>
              <a:buAutoNum type="alphaUcPeriod"/>
            </a:pPr>
            <a:r>
              <a:rPr lang="en-US" sz="2700" b="1" dirty="0">
                <a:latin typeface="Tahoma" pitchFamily="34" charset="0"/>
                <a:cs typeface="Tahoma" pitchFamily="34" charset="0"/>
              </a:rPr>
              <a:t>Yes</a:t>
            </a:r>
          </a:p>
          <a:p>
            <a:pPr marL="685800" indent="-685800">
              <a:buFontTx/>
              <a:buAutoNum type="alphaUcPeriod"/>
            </a:pPr>
            <a:r>
              <a:rPr lang="en-US" sz="2700" b="1" dirty="0">
                <a:latin typeface="Tahoma" pitchFamily="34" charset="0"/>
                <a:cs typeface="Tahoma" pitchFamily="34" charset="0"/>
              </a:rPr>
              <a:t>Maybe</a:t>
            </a:r>
          </a:p>
          <a:p>
            <a:pPr marL="685800" indent="-685800">
              <a:buFontTx/>
              <a:buAutoNum type="alphaUcPeriod"/>
            </a:pPr>
            <a:r>
              <a:rPr lang="en-US" sz="2700" b="1" dirty="0">
                <a:latin typeface="Tahoma" pitchFamily="34" charset="0"/>
                <a:cs typeface="Tahoma" pitchFamily="34" charset="0"/>
              </a:rPr>
              <a:t>No</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21" y="2698579"/>
            <a:ext cx="5092861" cy="3435660"/>
          </a:xfrm>
          <a:prstGeom prst="rect">
            <a:avLst/>
          </a:prstGeom>
        </p:spPr>
      </p:pic>
    </p:spTree>
    <p:extLst>
      <p:ext uri="{BB962C8B-B14F-4D97-AF65-F5344CB8AC3E}">
        <p14:creationId xmlns:p14="http://schemas.microsoft.com/office/powerpoint/2010/main" val="8077622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1562982" y="1035626"/>
            <a:ext cx="6280843" cy="1697525"/>
          </a:xfrm>
        </p:spPr>
        <p:txBody>
          <a:bodyPr/>
          <a:lstStyle/>
          <a:p>
            <a:r>
              <a:rPr lang="en-US" sz="3600" b="1" dirty="0">
                <a:solidFill>
                  <a:srgbClr val="0070C0"/>
                </a:solidFill>
                <a:latin typeface="Tahoma" pitchFamily="34" charset="0"/>
                <a:cs typeface="Tahoma" pitchFamily="34" charset="0"/>
              </a:rPr>
              <a:t>Audience Poll #5: </a:t>
            </a:r>
            <a:br>
              <a:rPr lang="en-US" sz="2700" b="1" dirty="0">
                <a:solidFill>
                  <a:srgbClr val="0070C0"/>
                </a:solidFill>
                <a:latin typeface="Tahoma" pitchFamily="34" charset="0"/>
                <a:cs typeface="Tahoma" pitchFamily="34" charset="0"/>
              </a:rPr>
            </a:br>
            <a:r>
              <a:rPr lang="en-US" alt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Is there an I-Monster </a:t>
            </a:r>
            <a:br>
              <a:rPr lang="en-US" alt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alt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"I" (i.e., </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SSCI, SCI, and A&amp;HCI</a:t>
            </a:r>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under your bed or in your closet?</a:t>
            </a:r>
          </a:p>
        </p:txBody>
      </p:sp>
      <p:pic>
        <p:nvPicPr>
          <p:cNvPr id="11" name="Picture 10"/>
          <p:cNvPicPr>
            <a:picLocks noChangeAspect="1"/>
          </p:cNvPicPr>
          <p:nvPr/>
        </p:nvPicPr>
        <p:blipFill>
          <a:blip r:embed="rId2"/>
          <a:stretch>
            <a:fillRect/>
          </a:stretch>
        </p:blipFill>
        <p:spPr>
          <a:xfrm>
            <a:off x="2202834" y="3262067"/>
            <a:ext cx="4738331" cy="3553748"/>
          </a:xfrm>
          <a:prstGeom prst="rect">
            <a:avLst/>
          </a:prstGeom>
        </p:spPr>
      </p:pic>
    </p:spTree>
    <p:extLst>
      <p:ext uri="{BB962C8B-B14F-4D97-AF65-F5344CB8AC3E}">
        <p14:creationId xmlns:p14="http://schemas.microsoft.com/office/powerpoint/2010/main" val="392309217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4140"/>
            <a:ext cx="8229600" cy="857250"/>
          </a:xfrm>
        </p:spPr>
        <p:txBody>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Are you sure?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129" y="2311181"/>
            <a:ext cx="6062425" cy="4546819"/>
          </a:xfrm>
          <a:prstGeom prst="rect">
            <a:avLst/>
          </a:prstGeom>
        </p:spPr>
      </p:pic>
    </p:spTree>
    <p:extLst>
      <p:ext uri="{BB962C8B-B14F-4D97-AF65-F5344CB8AC3E}">
        <p14:creationId xmlns:p14="http://schemas.microsoft.com/office/powerpoint/2010/main" val="3627320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28650" y="2373822"/>
            <a:ext cx="7878742" cy="3749185"/>
          </a:xfrm>
        </p:spPr>
        <p:txBody>
          <a:bodyPr>
            <a:normAutofit/>
          </a:bodyPr>
          <a:lstStyle/>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Subscribe to news feeds (not too many)</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Save links and images to interesting articles</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Review saved documents for themes monthly</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Share those links in Facebook, Twitter, etc., for peer reactions</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Write to people interviewed in articles</a:t>
            </a:r>
            <a:endParaRPr lang="en-US" altLang="zh-TW" sz="1950" b="1" dirty="0">
              <a:solidFill>
                <a:srgbClr val="27467D"/>
              </a:solidFill>
            </a:endParaRPr>
          </a:p>
          <a:p>
            <a:pPr marL="0" indent="0">
              <a:buNone/>
            </a:pPr>
            <a:endParaRPr lang="en-US" altLang="zh-TW" sz="1950" b="1" dirty="0">
              <a:solidFill>
                <a:srgbClr val="27467D"/>
              </a:solidFill>
            </a:endParaRPr>
          </a:p>
          <a:p>
            <a:pPr marL="342900" lvl="1" indent="0">
              <a:buNone/>
            </a:pPr>
            <a:endParaRPr lang="en-US" altLang="zh-TW" sz="2250" b="1" dirty="0">
              <a:solidFill>
                <a:srgbClr val="27467D"/>
              </a:solidFill>
            </a:endParaRPr>
          </a:p>
          <a:p>
            <a:pPr marL="342900" lvl="1" indent="0">
              <a:buNone/>
            </a:pPr>
            <a:endParaRPr lang="en-US" altLang="zh-TW" sz="2250" b="1" dirty="0">
              <a:solidFill>
                <a:srgbClr val="27467D"/>
              </a:solidFill>
            </a:endParaRPr>
          </a:p>
        </p:txBody>
      </p:sp>
      <p:sp>
        <p:nvSpPr>
          <p:cNvPr id="5" name="Shape 327">
            <a:extLst>
              <a:ext uri="{FF2B5EF4-FFF2-40B4-BE49-F238E27FC236}">
                <a16:creationId xmlns:a16="http://schemas.microsoft.com/office/drawing/2014/main" id="{0925BD88-26C1-8646-BD3B-24310B33068D}"/>
              </a:ext>
            </a:extLst>
          </p:cNvPr>
          <p:cNvSpPr txBox="1">
            <a:spLocks/>
          </p:cNvSpPr>
          <p:nvPr/>
        </p:nvSpPr>
        <p:spPr>
          <a:xfrm>
            <a:off x="457200" y="841971"/>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dk1"/>
              </a:buClr>
              <a:buSzPts val="3600"/>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Resource and Idea Suggestions</a:t>
            </a:r>
            <a:endPar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848241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10" name="Picture 9">
            <a:extLst>
              <a:ext uri="{FF2B5EF4-FFF2-40B4-BE49-F238E27FC236}">
                <a16:creationId xmlns:a16="http://schemas.microsoft.com/office/drawing/2014/main" id="{F99363FD-46B1-4F76-9834-425E41B1979E}"/>
              </a:ext>
            </a:extLst>
          </p:cNvPr>
          <p:cNvPicPr>
            <a:picLocks noChangeAspect="1"/>
          </p:cNvPicPr>
          <p:nvPr/>
        </p:nvPicPr>
        <p:blipFill>
          <a:blip r:embed="rId3"/>
          <a:stretch>
            <a:fillRect/>
          </a:stretch>
        </p:blipFill>
        <p:spPr>
          <a:xfrm>
            <a:off x="533174" y="453479"/>
            <a:ext cx="714628" cy="962246"/>
          </a:xfrm>
          <a:prstGeom prst="rect">
            <a:avLst/>
          </a:prstGeom>
        </p:spPr>
      </p:pic>
      <p:pic>
        <p:nvPicPr>
          <p:cNvPr id="8" name="Picture 7">
            <a:extLst>
              <a:ext uri="{FF2B5EF4-FFF2-40B4-BE49-F238E27FC236}">
                <a16:creationId xmlns:a16="http://schemas.microsoft.com/office/drawing/2014/main" id="{5250D20D-21BE-4C03-B298-D3739CAE82B9}"/>
              </a:ext>
            </a:extLst>
          </p:cNvPr>
          <p:cNvPicPr>
            <a:picLocks noChangeAspect="1"/>
          </p:cNvPicPr>
          <p:nvPr/>
        </p:nvPicPr>
        <p:blipFill>
          <a:blip r:embed="rId4"/>
          <a:stretch>
            <a:fillRect/>
          </a:stretch>
        </p:blipFill>
        <p:spPr>
          <a:xfrm>
            <a:off x="7642569" y="502186"/>
            <a:ext cx="1100083" cy="1015461"/>
          </a:xfrm>
          <a:prstGeom prst="rect">
            <a:avLst/>
          </a:prstGeom>
        </p:spPr>
      </p:pic>
      <p:sp>
        <p:nvSpPr>
          <p:cNvPr id="344" name="Shape 344"/>
          <p:cNvSpPr txBox="1"/>
          <p:nvPr/>
        </p:nvSpPr>
        <p:spPr>
          <a:xfrm>
            <a:off x="367457" y="502186"/>
            <a:ext cx="8243369" cy="2047456"/>
          </a:xfrm>
          <a:prstGeom prst="rect">
            <a:avLst/>
          </a:prstGeom>
          <a:noFill/>
          <a:ln>
            <a:noFill/>
          </a:ln>
        </p:spPr>
        <p:txBody>
          <a:bodyPr spcFirstLastPara="1" wrap="square" lIns="91425" tIns="45700" rIns="91425" bIns="45700" anchor="ctr" anchorCtr="0">
            <a:noAutofit/>
          </a:bodyPr>
          <a:lstStyle/>
          <a:p>
            <a:pPr algn="ctr">
              <a:buClr>
                <a:schemeClr val="dk1"/>
              </a:buClr>
              <a:buSzPts val="3600"/>
            </a:pPr>
            <a:r>
              <a:rPr lang="en" sz="4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Concerns?</a:t>
            </a:r>
          </a:p>
          <a:p>
            <a:pPr marL="0" marR="0" lvl="0" indent="0" algn="ctr" rtl="0">
              <a:lnSpc>
                <a:spcPct val="100000"/>
              </a:lnSpc>
              <a:spcBef>
                <a:spcPts val="0"/>
              </a:spcBef>
              <a:spcAft>
                <a:spcPts val="0"/>
              </a:spcAft>
              <a:buClr>
                <a:schemeClr val="dk1"/>
              </a:buClr>
              <a:buSzPts val="3600"/>
              <a:buFont typeface="Courier"/>
              <a:buNone/>
            </a:pPr>
            <a:r>
              <a:rPr lang="en" sz="4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Comments?</a:t>
            </a:r>
          </a:p>
          <a:p>
            <a:pPr marL="0" marR="0" lvl="0" indent="0" algn="ctr" rtl="0">
              <a:lnSpc>
                <a:spcPct val="100000"/>
              </a:lnSpc>
              <a:spcBef>
                <a:spcPts val="0"/>
              </a:spcBef>
              <a:spcAft>
                <a:spcPts val="0"/>
              </a:spcAft>
              <a:buClr>
                <a:schemeClr val="dk1"/>
              </a:buClr>
              <a:buSzPts val="3600"/>
              <a:buFont typeface="Courier"/>
              <a:buNone/>
            </a:pPr>
            <a:r>
              <a:rPr lang="en" sz="4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Commitments?</a:t>
            </a:r>
            <a:endParaRP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C6FF9B0-833F-4F01-A51A-AEA1F62F6069}"/>
              </a:ext>
            </a:extLst>
          </p:cNvPr>
          <p:cNvPicPr>
            <a:picLocks noChangeAspect="1"/>
          </p:cNvPicPr>
          <p:nvPr/>
        </p:nvPicPr>
        <p:blipFill>
          <a:blip r:embed="rId5"/>
          <a:stretch>
            <a:fillRect/>
          </a:stretch>
        </p:blipFill>
        <p:spPr>
          <a:xfrm>
            <a:off x="7164729" y="5373546"/>
            <a:ext cx="1979271" cy="1484454"/>
          </a:xfrm>
          <a:prstGeom prst="rect">
            <a:avLst/>
          </a:prstGeom>
        </p:spPr>
      </p:pic>
      <p:pic>
        <p:nvPicPr>
          <p:cNvPr id="13" name="Picture 12">
            <a:extLst>
              <a:ext uri="{FF2B5EF4-FFF2-40B4-BE49-F238E27FC236}">
                <a16:creationId xmlns:a16="http://schemas.microsoft.com/office/drawing/2014/main" id="{4E1FAC2E-C35B-45CB-BB27-9DA31F41876E}"/>
              </a:ext>
            </a:extLst>
          </p:cNvPr>
          <p:cNvPicPr>
            <a:picLocks noChangeAspect="1"/>
          </p:cNvPicPr>
          <p:nvPr/>
        </p:nvPicPr>
        <p:blipFill>
          <a:blip r:embed="rId6"/>
          <a:stretch>
            <a:fillRect/>
          </a:stretch>
        </p:blipFill>
        <p:spPr>
          <a:xfrm>
            <a:off x="2338826" y="5010437"/>
            <a:ext cx="4212446" cy="1847563"/>
          </a:xfrm>
          <a:prstGeom prst="rect">
            <a:avLst/>
          </a:prstGeom>
        </p:spPr>
      </p:pic>
      <p:sp>
        <p:nvSpPr>
          <p:cNvPr id="3" name="Text Placeholder 2">
            <a:extLst>
              <a:ext uri="{FF2B5EF4-FFF2-40B4-BE49-F238E27FC236}">
                <a16:creationId xmlns:a16="http://schemas.microsoft.com/office/drawing/2014/main" id="{09D0202A-B994-4368-917B-DFA0C32F789A}"/>
              </a:ext>
            </a:extLst>
          </p:cNvPr>
          <p:cNvSpPr>
            <a:spLocks noGrp="1"/>
          </p:cNvSpPr>
          <p:nvPr>
            <p:ph type="body" idx="1"/>
          </p:nvPr>
        </p:nvSpPr>
        <p:spPr>
          <a:xfrm>
            <a:off x="386658" y="2651564"/>
            <a:ext cx="8355994" cy="2190058"/>
          </a:xfrm>
        </p:spPr>
        <p:txBody>
          <a:bodyPr/>
          <a:lstStyle/>
          <a:p>
            <a:pPr marL="25400" indent="0" algn="ctr">
              <a:buNone/>
            </a:pPr>
            <a:r>
              <a:rPr lang="en-US" sz="2800" b="1" dirty="0">
                <a:latin typeface="Tahoma" panose="020B0604030504040204" pitchFamily="34" charset="0"/>
                <a:ea typeface="Tahoma" panose="020B0604030504040204" pitchFamily="34" charset="0"/>
                <a:cs typeface="Tahoma" panose="020B0604030504040204" pitchFamily="34" charset="0"/>
              </a:rPr>
              <a:t>Curt Bonk, Indiana University</a:t>
            </a:r>
          </a:p>
          <a:p>
            <a:pPr marL="25400" indent="0" algn="ctr">
              <a:buNone/>
            </a:pPr>
            <a:r>
              <a:rPr lang="en-US" sz="2800" b="1" dirty="0">
                <a:latin typeface="Tahoma" panose="020B0604030504040204" pitchFamily="34" charset="0"/>
                <a:ea typeface="Tahoma" panose="020B0604030504040204" pitchFamily="34" charset="0"/>
                <a:cs typeface="Tahoma" panose="020B0604030504040204" pitchFamily="34" charset="0"/>
              </a:rPr>
              <a:t>Email: </a:t>
            </a:r>
            <a:r>
              <a:rPr lang="en-US" sz="2000" b="1" dirty="0">
                <a:latin typeface="Tahoma" panose="020B0604030504040204" pitchFamily="34" charset="0"/>
                <a:ea typeface="Tahoma" panose="020B0604030504040204" pitchFamily="34" charset="0"/>
                <a:cs typeface="Tahoma" panose="020B0604030504040204" pitchFamily="34" charset="0"/>
                <a:hlinkClick r:id="rId7"/>
              </a:rPr>
              <a:t>cjbonk@Indiana.edu</a:t>
            </a:r>
            <a:r>
              <a:rPr lang="en-US" sz="2000" b="1" dirty="0">
                <a:latin typeface="Tahoma" panose="020B0604030504040204" pitchFamily="34" charset="0"/>
                <a:ea typeface="Tahoma" panose="020B0604030504040204" pitchFamily="34" charset="0"/>
                <a:cs typeface="Tahoma" panose="020B0604030504040204" pitchFamily="34" charset="0"/>
              </a:rPr>
              <a:t> </a:t>
            </a:r>
          </a:p>
          <a:p>
            <a:pPr marL="25400" indent="0" algn="ctr">
              <a:buNone/>
            </a:pPr>
            <a:r>
              <a:rPr lang="en-US" sz="2000" b="1" dirty="0">
                <a:latin typeface="Tahoma" panose="020B0604030504040204" pitchFamily="34" charset="0"/>
                <a:ea typeface="Tahoma" panose="020B0604030504040204" pitchFamily="34" charset="0"/>
                <a:cs typeface="Tahoma" panose="020B0604030504040204" pitchFamily="34" charset="0"/>
              </a:rPr>
              <a:t>Homepage: </a:t>
            </a:r>
            <a:r>
              <a:rPr lang="en-US" sz="2000" b="1" dirty="0">
                <a:latin typeface="Tahoma" panose="020B0604030504040204" pitchFamily="34" charset="0"/>
                <a:ea typeface="Tahoma" panose="020B0604030504040204" pitchFamily="34" charset="0"/>
                <a:cs typeface="Tahoma" panose="020B0604030504040204" pitchFamily="34" charset="0"/>
                <a:hlinkClick r:id="rId8"/>
              </a:rPr>
              <a:t>http://curtbonk.com/</a:t>
            </a:r>
            <a:r>
              <a:rPr lang="en-US" sz="2000" b="1" dirty="0">
                <a:latin typeface="Tahoma" panose="020B0604030504040204" pitchFamily="34" charset="0"/>
                <a:ea typeface="Tahoma" panose="020B0604030504040204" pitchFamily="34" charset="0"/>
                <a:cs typeface="Tahoma" panose="020B0604030504040204" pitchFamily="34" charset="0"/>
              </a:rPr>
              <a:t> </a:t>
            </a:r>
          </a:p>
          <a:p>
            <a:pPr marL="0" lvl="0" indent="0" algn="ctr">
              <a:spcBef>
                <a:spcPts val="0"/>
              </a:spcBef>
              <a:buSzPts val="2400"/>
              <a:buNone/>
            </a:pPr>
            <a:r>
              <a:rPr lang="en-US" sz="2000" b="1" dirty="0" err="1">
                <a:latin typeface="Tahoma" panose="020B0604030504040204" pitchFamily="34" charset="0"/>
                <a:ea typeface="Tahoma" panose="020B0604030504040204" pitchFamily="34" charset="0"/>
                <a:cs typeface="Tahoma" panose="020B0604030504040204" pitchFamily="34" charset="0"/>
              </a:rPr>
              <a:t>TravelinEdMan</a:t>
            </a:r>
            <a:r>
              <a:rPr lang="en-US" sz="2000" b="1" dirty="0">
                <a:latin typeface="Tahoma" panose="020B0604030504040204" pitchFamily="34" charset="0"/>
                <a:ea typeface="Tahoma" panose="020B0604030504040204" pitchFamily="34" charset="0"/>
                <a:cs typeface="Tahoma" panose="020B0604030504040204" pitchFamily="34" charset="0"/>
              </a:rPr>
              <a:t> in Twitter:</a:t>
            </a:r>
          </a:p>
          <a:p>
            <a:pPr marL="0" lvl="0" indent="0" algn="ctr">
              <a:spcBef>
                <a:spcPts val="0"/>
              </a:spcBef>
              <a:buSzPts val="2400"/>
              <a:buNone/>
            </a:pPr>
            <a:r>
              <a:rPr lang="en-US" sz="2000" b="1" dirty="0">
                <a:latin typeface="Tahoma" panose="020B0604030504040204" pitchFamily="34" charset="0"/>
                <a:ea typeface="Tahoma" panose="020B0604030504040204" pitchFamily="34" charset="0"/>
                <a:cs typeface="Tahoma" panose="020B0604030504040204" pitchFamily="34" charset="0"/>
                <a:hlinkClick r:id="rId9"/>
              </a:rPr>
              <a:t>https://twitter.com/travelinedman</a:t>
            </a:r>
            <a:r>
              <a:rPr lang="en-US" sz="2000" b="1" dirty="0">
                <a:latin typeface="Tahoma" panose="020B0604030504040204" pitchFamily="34" charset="0"/>
                <a:ea typeface="Tahoma" panose="020B0604030504040204" pitchFamily="34" charset="0"/>
                <a:cs typeface="Tahoma" panose="020B0604030504040204" pitchFamily="34" charset="0"/>
              </a:rPr>
              <a:t> </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32629" y="2266844"/>
            <a:ext cx="7878742" cy="3749185"/>
          </a:xfrm>
        </p:spPr>
        <p:txBody>
          <a:bodyPr>
            <a:normAutofit/>
          </a:bodyPr>
          <a:lstStyle/>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Tools for research</a:t>
            </a:r>
          </a:p>
          <a:p>
            <a:pPr lvl="1"/>
            <a:r>
              <a:rPr lang="en-US" altLang="zh-TW" sz="2250" dirty="0">
                <a:solidFill>
                  <a:srgbClr val="27467D"/>
                </a:solidFill>
                <a:latin typeface="Tahoma" panose="020B0604030504040204" pitchFamily="34" charset="0"/>
                <a:ea typeface="Tahoma" panose="020B0604030504040204" pitchFamily="34" charset="0"/>
                <a:cs typeface="Tahoma" panose="020B0604030504040204" pitchFamily="34" charset="0"/>
              </a:rPr>
              <a:t>Citation/reference management</a:t>
            </a:r>
          </a:p>
          <a:p>
            <a:pPr lvl="2"/>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rPr>
              <a:t>Ex. </a:t>
            </a:r>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hlinkClick r:id="rId3"/>
              </a:rPr>
              <a:t>Endnote</a:t>
            </a:r>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rPr>
              <a:t>, </a:t>
            </a:r>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hlinkClick r:id="rId4"/>
              </a:rPr>
              <a:t>Zotero</a:t>
            </a:r>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rPr>
              <a:t>, </a:t>
            </a:r>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hlinkClick r:id="rId5"/>
              </a:rPr>
              <a:t>Refwork</a:t>
            </a:r>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rPr>
              <a:t>, </a:t>
            </a:r>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hlinkClick r:id="rId6"/>
              </a:rPr>
              <a:t>Paper</a:t>
            </a:r>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rPr>
              <a:t>, etc.</a:t>
            </a:r>
          </a:p>
          <a:p>
            <a:pPr lvl="1"/>
            <a:r>
              <a:rPr lang="en-US" altLang="zh-TW" sz="2250" dirty="0">
                <a:solidFill>
                  <a:srgbClr val="27467D"/>
                </a:solidFill>
                <a:latin typeface="Tahoma" panose="020B0604030504040204" pitchFamily="34" charset="0"/>
                <a:ea typeface="Tahoma" panose="020B0604030504040204" pitchFamily="34" charset="0"/>
                <a:cs typeface="Tahoma" panose="020B0604030504040204" pitchFamily="34" charset="0"/>
              </a:rPr>
              <a:t>Incorporate other software</a:t>
            </a:r>
          </a:p>
          <a:p>
            <a:pPr lvl="2"/>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rPr>
              <a:t>Ex. </a:t>
            </a:r>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hlinkClick r:id="rId7"/>
              </a:rPr>
              <a:t>Nvivo</a:t>
            </a:r>
            <a:r>
              <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rPr>
              <a:t> (qualitative analysis tool, Network analysis i.e.)</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Writing Tutorial Services</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Tutoring Services</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Writing Tools (e.g., Grammarly)</a:t>
            </a:r>
            <a:endParaRPr lang="en-US" altLang="zh-TW" sz="1950" b="1" dirty="0">
              <a:solidFill>
                <a:srgbClr val="27467D"/>
              </a:solidFill>
            </a:endParaRPr>
          </a:p>
          <a:p>
            <a:pPr marL="342900" lvl="1" indent="0">
              <a:buNone/>
            </a:pPr>
            <a:endParaRPr lang="en-US" altLang="zh-TW" sz="2250" b="1" dirty="0">
              <a:solidFill>
                <a:srgbClr val="27467D"/>
              </a:solidFill>
            </a:endParaRPr>
          </a:p>
          <a:p>
            <a:pPr marL="342900" lvl="1" indent="0">
              <a:buNone/>
            </a:pPr>
            <a:endParaRPr lang="en-US" altLang="zh-TW" sz="2250" b="1" dirty="0">
              <a:solidFill>
                <a:srgbClr val="27467D"/>
              </a:solidFill>
            </a:endParaRPr>
          </a:p>
        </p:txBody>
      </p:sp>
      <p:sp>
        <p:nvSpPr>
          <p:cNvPr id="5" name="Shape 327">
            <a:extLst>
              <a:ext uri="{FF2B5EF4-FFF2-40B4-BE49-F238E27FC236}">
                <a16:creationId xmlns:a16="http://schemas.microsoft.com/office/drawing/2014/main" id="{0925BD88-26C1-8646-BD3B-24310B33068D}"/>
              </a:ext>
            </a:extLst>
          </p:cNvPr>
          <p:cNvSpPr txBox="1">
            <a:spLocks/>
          </p:cNvSpPr>
          <p:nvPr/>
        </p:nvSpPr>
        <p:spPr>
          <a:xfrm>
            <a:off x="457199" y="486138"/>
            <a:ext cx="8258538" cy="178070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dk1"/>
              </a:buClr>
              <a:buSzPts val="3600"/>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Academic information/ Resources</a:t>
            </a:r>
          </a:p>
          <a:p>
            <a:pPr>
              <a:buClr>
                <a:schemeClr val="dk1"/>
              </a:buClr>
              <a:buSzPts val="3600"/>
            </a:pP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6277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28650" y="2373823"/>
            <a:ext cx="7886700" cy="3216792"/>
          </a:xfrm>
        </p:spPr>
        <p:txBody>
          <a:bodyPr>
            <a:normAutofit lnSpcReduction="10000"/>
          </a:bodyPr>
          <a:lstStyle/>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Journal selection/evaluation</a:t>
            </a:r>
          </a:p>
          <a:p>
            <a:pPr lvl="1"/>
            <a:r>
              <a:rPr lang="en-US" altLang="zh-TW" sz="2250" dirty="0">
                <a:solidFill>
                  <a:schemeClr val="tx1"/>
                </a:solidFill>
                <a:latin typeface="Tahoma" panose="020B0604030504040204" pitchFamily="34" charset="0"/>
                <a:ea typeface="Tahoma" panose="020B0604030504040204" pitchFamily="34" charset="0"/>
                <a:cs typeface="Tahoma" panose="020B0604030504040204" pitchFamily="34" charset="0"/>
              </a:rPr>
              <a:t>Impact/accreditation (*Predatory Journals)</a:t>
            </a:r>
          </a:p>
          <a:p>
            <a:pPr lvl="1"/>
            <a:r>
              <a:rPr lang="en-US" altLang="zh-TW" sz="2250" dirty="0">
                <a:solidFill>
                  <a:schemeClr val="tx1"/>
                </a:solidFill>
                <a:latin typeface="Tahoma" panose="020B0604030504040204" pitchFamily="34" charset="0"/>
                <a:ea typeface="Tahoma" panose="020B0604030504040204" pitchFamily="34" charset="0"/>
                <a:cs typeface="Tahoma" panose="020B0604030504040204" pitchFamily="34" charset="0"/>
              </a:rPr>
              <a:t>Citation index (Web of Science, Google Scholar, etc.)</a:t>
            </a:r>
          </a:p>
          <a:p>
            <a:pPr lvl="1"/>
            <a:r>
              <a:rPr lang="en-US" altLang="zh-TW" sz="2250" dirty="0">
                <a:solidFill>
                  <a:schemeClr val="tx1"/>
                </a:solidFill>
                <a:latin typeface="Tahoma" panose="020B0604030504040204" pitchFamily="34" charset="0"/>
                <a:ea typeface="Tahoma" panose="020B0604030504040204" pitchFamily="34" charset="0"/>
                <a:cs typeface="Tahoma" panose="020B0604030504040204" pitchFamily="34" charset="0"/>
              </a:rPr>
              <a:t>Impact factor</a:t>
            </a:r>
          </a:p>
          <a:p>
            <a:pPr lvl="1"/>
            <a:r>
              <a:rPr lang="en-US" altLang="zh-TW" sz="2250" dirty="0">
                <a:solidFill>
                  <a:schemeClr val="tx1"/>
                </a:solidFill>
                <a:latin typeface="Tahoma" panose="020B0604030504040204" pitchFamily="34" charset="0"/>
                <a:ea typeface="Tahoma" panose="020B0604030504040204" pitchFamily="34" charset="0"/>
                <a:cs typeface="Tahoma" panose="020B0604030504040204" pitchFamily="34" charset="0"/>
              </a:rPr>
              <a:t>Ranking</a:t>
            </a:r>
          </a:p>
          <a:p>
            <a:pPr lvl="1"/>
            <a:r>
              <a:rPr lang="en-US" altLang="zh-TW" sz="2250" dirty="0">
                <a:solidFill>
                  <a:schemeClr val="tx1"/>
                </a:solidFill>
                <a:latin typeface="Tahoma" panose="020B0604030504040204" pitchFamily="34" charset="0"/>
                <a:ea typeface="Tahoma" panose="020B0604030504040204" pitchFamily="34" charset="0"/>
                <a:cs typeface="Tahoma" panose="020B0604030504040204" pitchFamily="34" charset="0"/>
              </a:rPr>
              <a:t>Open Access vs. non-Open Access</a:t>
            </a:r>
          </a:p>
          <a:p>
            <a:pPr lvl="2"/>
            <a:r>
              <a:rPr lang="en-US" sz="2100" dirty="0">
                <a:latin typeface="Tahoma" panose="020B0604030504040204" pitchFamily="34" charset="0"/>
                <a:ea typeface="Tahoma" panose="020B0604030504040204" pitchFamily="34" charset="0"/>
                <a:cs typeface="Tahoma" panose="020B0604030504040204" pitchFamily="34" charset="0"/>
                <a:hlinkClick r:id="rId3"/>
              </a:rPr>
              <a:t>Directory of Open Access Journals</a:t>
            </a:r>
            <a:r>
              <a:rPr lang="en-US" sz="2100" dirty="0">
                <a:latin typeface="Tahoma" panose="020B0604030504040204" pitchFamily="34" charset="0"/>
                <a:ea typeface="Tahoma" panose="020B0604030504040204" pitchFamily="34" charset="0"/>
                <a:cs typeface="Tahoma" panose="020B0604030504040204" pitchFamily="34" charset="0"/>
              </a:rPr>
              <a:t> </a:t>
            </a:r>
            <a:endParaRPr lang="en-US" sz="3000" dirty="0">
              <a:latin typeface="Tahoma" panose="020B0604030504040204" pitchFamily="34" charset="0"/>
              <a:ea typeface="Tahoma" panose="020B0604030504040204" pitchFamily="34" charset="0"/>
              <a:cs typeface="Tahoma" panose="020B0604030504040204" pitchFamily="34" charset="0"/>
            </a:endParaRPr>
          </a:p>
          <a:p>
            <a:pPr lvl="2"/>
            <a:r>
              <a:rPr lang="en-US" sz="2100" dirty="0">
                <a:latin typeface="Tahoma" panose="020B0604030504040204" pitchFamily="34" charset="0"/>
                <a:ea typeface="Tahoma" panose="020B0604030504040204" pitchFamily="34" charset="0"/>
                <a:cs typeface="Tahoma" panose="020B0604030504040204" pitchFamily="34" charset="0"/>
                <a:hlinkClick r:id="rId4"/>
              </a:rPr>
              <a:t>Open Access Scholarly Publishers Association</a:t>
            </a:r>
            <a:endPar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endParaRPr>
          </a:p>
          <a:p>
            <a:pPr marL="342900" lvl="1" indent="0">
              <a:buNone/>
            </a:pPr>
            <a:endParaRPr lang="en-US" altLang="zh-TW" sz="2250" dirty="0">
              <a:solidFill>
                <a:srgbClr val="27467D"/>
              </a:solidFill>
            </a:endParaRPr>
          </a:p>
          <a:p>
            <a:pPr marL="0" indent="0">
              <a:buNone/>
            </a:pPr>
            <a:endParaRPr lang="en-US" altLang="zh-TW" sz="1950" b="1" dirty="0">
              <a:solidFill>
                <a:srgbClr val="27467D"/>
              </a:solidFill>
            </a:endParaRPr>
          </a:p>
          <a:p>
            <a:pPr marL="0" indent="0">
              <a:buNone/>
            </a:pPr>
            <a:endParaRPr lang="en-US" altLang="zh-TW" sz="1950" b="1" dirty="0">
              <a:solidFill>
                <a:srgbClr val="27467D"/>
              </a:solidFill>
            </a:endParaRPr>
          </a:p>
          <a:p>
            <a:pPr marL="342900" lvl="1" indent="0">
              <a:buNone/>
            </a:pPr>
            <a:endParaRPr lang="en-US" altLang="zh-TW" sz="2250" b="1" dirty="0">
              <a:solidFill>
                <a:srgbClr val="27467D"/>
              </a:solidFill>
            </a:endParaRPr>
          </a:p>
          <a:p>
            <a:pPr marL="342900" lvl="1" indent="0">
              <a:buNone/>
            </a:pPr>
            <a:endParaRPr lang="en-US" altLang="zh-TW" sz="2250" b="1" dirty="0">
              <a:solidFill>
                <a:srgbClr val="27467D"/>
              </a:solidFill>
            </a:endParaRPr>
          </a:p>
        </p:txBody>
      </p:sp>
      <p:sp>
        <p:nvSpPr>
          <p:cNvPr id="8" name="Shape 327">
            <a:extLst>
              <a:ext uri="{FF2B5EF4-FFF2-40B4-BE49-F238E27FC236}">
                <a16:creationId xmlns:a16="http://schemas.microsoft.com/office/drawing/2014/main" id="{9BC24749-358B-A747-85A4-80F5F9E19195}"/>
              </a:ext>
            </a:extLst>
          </p:cNvPr>
          <p:cNvSpPr txBox="1">
            <a:spLocks/>
          </p:cNvSpPr>
          <p:nvPr/>
        </p:nvSpPr>
        <p:spPr>
          <a:xfrm>
            <a:off x="285750" y="784098"/>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dk1"/>
              </a:buClr>
              <a:buSzPts val="3600"/>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Academic information/ resources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(Cont’d)</a:t>
            </a:r>
          </a:p>
          <a:p>
            <a:pPr>
              <a:buClr>
                <a:schemeClr val="dk1"/>
              </a:buClr>
              <a:buSzPts val="3600"/>
            </a:pP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4842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28650" y="2373823"/>
            <a:ext cx="7971340" cy="3471392"/>
          </a:xfrm>
        </p:spPr>
        <p:txBody>
          <a:bodyPr>
            <a:normAutofit fontScale="70000" lnSpcReduction="20000"/>
          </a:bodyPr>
          <a:lstStyle/>
          <a:p>
            <a:r>
              <a:rPr lang="en-US" altLang="zh-TW" sz="3800" b="1" dirty="0">
                <a:solidFill>
                  <a:schemeClr val="tx1"/>
                </a:solidFill>
                <a:latin typeface="Tahoma" panose="020B0604030504040204" pitchFamily="34" charset="0"/>
                <a:ea typeface="Tahoma" panose="020B0604030504040204" pitchFamily="34" charset="0"/>
                <a:cs typeface="Tahoma" panose="020B0604030504040204" pitchFamily="34" charset="0"/>
              </a:rPr>
              <a:t>Journal evaluation &amp; legitimacy</a:t>
            </a:r>
          </a:p>
          <a:p>
            <a:pPr lvl="1"/>
            <a:r>
              <a:rPr lang="en-US" dirty="0">
                <a:latin typeface="Tahoma" panose="020B0604030504040204" pitchFamily="34" charset="0"/>
                <a:ea typeface="Tahoma" panose="020B0604030504040204" pitchFamily="34" charset="0"/>
                <a:cs typeface="Tahoma" panose="020B0604030504040204" pitchFamily="34" charset="0"/>
              </a:rPr>
              <a:t>Consult with a librarian</a:t>
            </a:r>
            <a:endParaRPr lang="en-US" sz="2700" dirty="0">
              <a:latin typeface="Tahoma" panose="020B0604030504040204" pitchFamily="34" charset="0"/>
              <a:ea typeface="Tahoma" panose="020B0604030504040204" pitchFamily="34" charset="0"/>
              <a:cs typeface="Tahoma" panose="020B0604030504040204" pitchFamily="34" charset="0"/>
            </a:endParaRPr>
          </a:p>
          <a:p>
            <a:pPr lvl="1"/>
            <a:r>
              <a:rPr lang="en-US" dirty="0">
                <a:latin typeface="Tahoma" panose="020B0604030504040204" pitchFamily="34" charset="0"/>
                <a:ea typeface="Tahoma" panose="020B0604030504040204" pitchFamily="34" charset="0"/>
                <a:cs typeface="Tahoma" panose="020B0604030504040204" pitchFamily="34" charset="0"/>
              </a:rPr>
              <a:t>Visit &amp; Examine the journal's web site.</a:t>
            </a:r>
            <a:endParaRPr lang="en-US" sz="2700" dirty="0">
              <a:latin typeface="Tahoma" panose="020B0604030504040204" pitchFamily="34" charset="0"/>
              <a:ea typeface="Tahoma" panose="020B0604030504040204" pitchFamily="34" charset="0"/>
              <a:cs typeface="Tahoma" panose="020B0604030504040204" pitchFamily="34" charset="0"/>
            </a:endParaRPr>
          </a:p>
          <a:p>
            <a:pPr lvl="1"/>
            <a:r>
              <a:rPr lang="en-US" dirty="0">
                <a:latin typeface="Tahoma" panose="020B0604030504040204" pitchFamily="34" charset="0"/>
                <a:ea typeface="Tahoma" panose="020B0604030504040204" pitchFamily="34" charset="0"/>
                <a:cs typeface="Tahoma" panose="020B0604030504040204" pitchFamily="34" charset="0"/>
              </a:rPr>
              <a:t>Reach out to journal's editorial board members.</a:t>
            </a:r>
            <a:endParaRPr lang="en-US" sz="2700" dirty="0">
              <a:latin typeface="Tahoma" panose="020B0604030504040204" pitchFamily="34" charset="0"/>
              <a:ea typeface="Tahoma" panose="020B0604030504040204" pitchFamily="34" charset="0"/>
              <a:cs typeface="Tahoma" panose="020B0604030504040204" pitchFamily="34" charset="0"/>
            </a:endParaRPr>
          </a:p>
          <a:p>
            <a:pPr lvl="1"/>
            <a:r>
              <a:rPr lang="en-US" dirty="0">
                <a:latin typeface="Tahoma" panose="020B0604030504040204" pitchFamily="34" charset="0"/>
                <a:ea typeface="Tahoma" panose="020B0604030504040204" pitchFamily="34" charset="0"/>
                <a:cs typeface="Tahoma" panose="020B0604030504040204" pitchFamily="34" charset="0"/>
              </a:rPr>
              <a:t>Aim and goals of journal. Read the scope of the journal. </a:t>
            </a:r>
            <a:endParaRPr lang="en-US" sz="2700" dirty="0">
              <a:latin typeface="Tahoma" panose="020B0604030504040204" pitchFamily="34" charset="0"/>
              <a:ea typeface="Tahoma" panose="020B0604030504040204" pitchFamily="34" charset="0"/>
              <a:cs typeface="Tahoma" panose="020B0604030504040204" pitchFamily="34" charset="0"/>
            </a:endParaRPr>
          </a:p>
          <a:p>
            <a:pPr lvl="1"/>
            <a:r>
              <a:rPr lang="en-US" dirty="0">
                <a:latin typeface="Tahoma" panose="020B0604030504040204" pitchFamily="34" charset="0"/>
                <a:ea typeface="Tahoma" panose="020B0604030504040204" pitchFamily="34" charset="0"/>
                <a:cs typeface="Tahoma" panose="020B0604030504040204" pitchFamily="34" charset="0"/>
              </a:rPr>
              <a:t>Read their peer review policy.</a:t>
            </a:r>
            <a:endParaRPr lang="en-US" sz="2700" dirty="0">
              <a:latin typeface="Tahoma" panose="020B0604030504040204" pitchFamily="34" charset="0"/>
              <a:ea typeface="Tahoma" panose="020B0604030504040204" pitchFamily="34" charset="0"/>
              <a:cs typeface="Tahoma" panose="020B0604030504040204" pitchFamily="34" charset="0"/>
            </a:endParaRPr>
          </a:p>
          <a:p>
            <a:pPr lvl="1"/>
            <a:r>
              <a:rPr lang="en-US" dirty="0">
                <a:latin typeface="Tahoma" panose="020B0604030504040204" pitchFamily="34" charset="0"/>
                <a:ea typeface="Tahoma" panose="020B0604030504040204" pitchFamily="34" charset="0"/>
                <a:cs typeface="Tahoma" panose="020B0604030504040204" pitchFamily="34" charset="0"/>
              </a:rPr>
              <a:t>Check to see what "author fees" are being requested</a:t>
            </a:r>
            <a:endParaRPr lang="en-US" sz="2700" dirty="0">
              <a:latin typeface="Tahoma" panose="020B0604030504040204" pitchFamily="34" charset="0"/>
              <a:ea typeface="Tahoma" panose="020B0604030504040204" pitchFamily="34" charset="0"/>
              <a:cs typeface="Tahoma" panose="020B0604030504040204" pitchFamily="34" charset="0"/>
            </a:endParaRPr>
          </a:p>
          <a:p>
            <a:pPr lvl="1"/>
            <a:r>
              <a:rPr lang="en-US" dirty="0">
                <a:latin typeface="Tahoma" panose="020B0604030504040204" pitchFamily="34" charset="0"/>
                <a:ea typeface="Tahoma" panose="020B0604030504040204" pitchFamily="34" charset="0"/>
                <a:cs typeface="Tahoma" panose="020B0604030504040204" pitchFamily="34" charset="0"/>
              </a:rPr>
              <a:t>Research industry associations.  </a:t>
            </a:r>
            <a:endParaRPr lang="en-US" sz="2700" dirty="0">
              <a:latin typeface="Tahoma" panose="020B0604030504040204" pitchFamily="34" charset="0"/>
              <a:ea typeface="Tahoma" panose="020B0604030504040204" pitchFamily="34" charset="0"/>
              <a:cs typeface="Tahoma" panose="020B0604030504040204" pitchFamily="34" charset="0"/>
            </a:endParaRPr>
          </a:p>
          <a:p>
            <a:pPr lvl="2"/>
            <a:r>
              <a:rPr lang="en-US" dirty="0">
                <a:latin typeface="Tahoma" panose="020B0604030504040204" pitchFamily="34" charset="0"/>
                <a:ea typeface="Tahoma" panose="020B0604030504040204" pitchFamily="34" charset="0"/>
                <a:cs typeface="Tahoma" panose="020B0604030504040204" pitchFamily="34" charset="0"/>
              </a:rPr>
              <a:t>DOAJ= Directory of Open Access Journals </a:t>
            </a:r>
          </a:p>
          <a:p>
            <a:pPr lvl="2"/>
            <a:r>
              <a:rPr lang="en-US" dirty="0">
                <a:latin typeface="Tahoma" panose="020B0604030504040204" pitchFamily="34" charset="0"/>
                <a:ea typeface="Tahoma" panose="020B0604030504040204" pitchFamily="34" charset="0"/>
                <a:cs typeface="Tahoma" panose="020B0604030504040204" pitchFamily="34" charset="0"/>
              </a:rPr>
              <a:t>OASPA = Open Access Scholarly Publishers Association</a:t>
            </a:r>
            <a:endParaRPr lang="en-US" altLang="zh-TW" sz="2250" dirty="0">
              <a:solidFill>
                <a:srgbClr val="27467D"/>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altLang="zh-TW" sz="1950" b="1" dirty="0">
              <a:solidFill>
                <a:srgbClr val="27467D"/>
              </a:solidFill>
            </a:endParaRPr>
          </a:p>
          <a:p>
            <a:pPr marL="0" indent="0">
              <a:buNone/>
            </a:pPr>
            <a:endParaRPr lang="en-US" altLang="zh-TW" sz="1950" b="1" dirty="0">
              <a:solidFill>
                <a:srgbClr val="27467D"/>
              </a:solidFill>
            </a:endParaRPr>
          </a:p>
          <a:p>
            <a:pPr marL="342900" lvl="1" indent="0">
              <a:buNone/>
            </a:pPr>
            <a:endParaRPr lang="en-US" altLang="zh-TW" sz="2250" b="1" dirty="0">
              <a:solidFill>
                <a:srgbClr val="27467D"/>
              </a:solidFill>
            </a:endParaRPr>
          </a:p>
          <a:p>
            <a:pPr marL="342900" lvl="1" indent="0">
              <a:buNone/>
            </a:pPr>
            <a:endParaRPr lang="en-US" altLang="zh-TW" sz="2250" b="1" dirty="0">
              <a:solidFill>
                <a:srgbClr val="27467D"/>
              </a:solidFill>
            </a:endParaRPr>
          </a:p>
        </p:txBody>
      </p:sp>
      <p:sp>
        <p:nvSpPr>
          <p:cNvPr id="8" name="Shape 327">
            <a:extLst>
              <a:ext uri="{FF2B5EF4-FFF2-40B4-BE49-F238E27FC236}">
                <a16:creationId xmlns:a16="http://schemas.microsoft.com/office/drawing/2014/main" id="{3C4D507E-BB56-0945-8551-89A5A6CD05BA}"/>
              </a:ext>
            </a:extLst>
          </p:cNvPr>
          <p:cNvSpPr txBox="1">
            <a:spLocks/>
          </p:cNvSpPr>
          <p:nvPr/>
        </p:nvSpPr>
        <p:spPr>
          <a:xfrm>
            <a:off x="370390" y="726224"/>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dk1"/>
              </a:buClr>
              <a:buSzPts val="3600"/>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Academic information/ resources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(Cont’d)</a:t>
            </a:r>
          </a:p>
          <a:p>
            <a:pPr>
              <a:buClr>
                <a:schemeClr val="dk1"/>
              </a:buClr>
              <a:buSzPts val="3600"/>
            </a:pP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454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735" y="1778081"/>
            <a:ext cx="7847636" cy="4093439"/>
          </a:xfrm>
        </p:spPr>
        <p:txBody>
          <a:bodyPr>
            <a:normAutofit fontScale="92500" lnSpcReduction="20000"/>
          </a:bodyPr>
          <a:lstStyle/>
          <a:p>
            <a:r>
              <a:rPr lang="en-US" sz="2400" dirty="0">
                <a:latin typeface="Tahoma" panose="020B0604030504040204" pitchFamily="34" charset="0"/>
                <a:ea typeface="Tahoma" panose="020B0604030504040204" pitchFamily="34" charset="0"/>
                <a:cs typeface="Tahoma" panose="020B0604030504040204" pitchFamily="34" charset="0"/>
              </a:rPr>
              <a:t>Impact = The frequency in which the average article in a journal has been cited in a specific period of time.</a:t>
            </a:r>
          </a:p>
          <a:p>
            <a:r>
              <a:rPr lang="en-US" sz="2400" dirty="0">
                <a:latin typeface="Tahoma" panose="020B0604030504040204" pitchFamily="34" charset="0"/>
                <a:ea typeface="Tahoma" panose="020B0604030504040204" pitchFamily="34" charset="0"/>
                <a:cs typeface="Tahoma" panose="020B0604030504040204" pitchFamily="34" charset="0"/>
              </a:rPr>
              <a:t>Rank or importance of a journal = the higher impact factor, the better rank.</a:t>
            </a:r>
          </a:p>
          <a:p>
            <a:r>
              <a:rPr lang="en-US" sz="2400" dirty="0">
                <a:latin typeface="Tahoma" panose="020B0604030504040204" pitchFamily="34" charset="0"/>
                <a:ea typeface="Tahoma" panose="020B0604030504040204" pitchFamily="34" charset="0"/>
                <a:cs typeface="Tahoma" panose="020B0604030504040204" pitchFamily="34" charset="0"/>
              </a:rPr>
              <a:t>The calculation is to dividing the number of times articles were cited by the number of articles that were citable. It is usually based on a two-year period. </a:t>
            </a:r>
          </a:p>
          <a:p>
            <a:pPr mar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200" b="1" dirty="0">
                <a:latin typeface="Tahoma" panose="020B0604030504040204" pitchFamily="34" charset="0"/>
                <a:ea typeface="Tahoma" panose="020B0604030504040204" pitchFamily="34" charset="0"/>
                <a:cs typeface="Tahoma" panose="020B0604030504040204" pitchFamily="34" charset="0"/>
              </a:rPr>
              <a:t>Tools to measure journal impact factor</a:t>
            </a:r>
          </a:p>
          <a:p>
            <a:r>
              <a:rPr lang="pl-PL" sz="2200" b="1" dirty="0" err="1">
                <a:latin typeface="Tahoma" panose="020B0604030504040204" pitchFamily="34" charset="0"/>
                <a:ea typeface="Tahoma" panose="020B0604030504040204" pitchFamily="34" charset="0"/>
                <a:cs typeface="Tahoma" panose="020B0604030504040204" pitchFamily="34" charset="0"/>
              </a:rPr>
              <a:t>Journal</a:t>
            </a:r>
            <a:r>
              <a:rPr lang="pl-PL" sz="2200" b="1" dirty="0">
                <a:latin typeface="Tahoma" panose="020B0604030504040204" pitchFamily="34" charset="0"/>
                <a:ea typeface="Tahoma" panose="020B0604030504040204" pitchFamily="34" charset="0"/>
                <a:cs typeface="Tahoma" panose="020B0604030504040204" pitchFamily="34" charset="0"/>
              </a:rPr>
              <a:t> </a:t>
            </a:r>
            <a:r>
              <a:rPr lang="pl-PL" sz="2200" b="1" dirty="0" err="1">
                <a:latin typeface="Tahoma" panose="020B0604030504040204" pitchFamily="34" charset="0"/>
                <a:ea typeface="Tahoma" panose="020B0604030504040204" pitchFamily="34" charset="0"/>
                <a:cs typeface="Tahoma" panose="020B0604030504040204" pitchFamily="34" charset="0"/>
              </a:rPr>
              <a:t>Citation</a:t>
            </a:r>
            <a:r>
              <a:rPr lang="pl-PL" sz="2200" b="1" dirty="0">
                <a:latin typeface="Tahoma" panose="020B0604030504040204" pitchFamily="34" charset="0"/>
                <a:ea typeface="Tahoma" panose="020B0604030504040204" pitchFamily="34" charset="0"/>
                <a:cs typeface="Tahoma" panose="020B0604030504040204" pitchFamily="34" charset="0"/>
              </a:rPr>
              <a:t> Report, </a:t>
            </a:r>
            <a:r>
              <a:rPr lang="en-US" sz="2200" b="1" dirty="0">
                <a:latin typeface="Tahoma" panose="020B0604030504040204" pitchFamily="34" charset="0"/>
                <a:ea typeface="Tahoma" panose="020B0604030504040204" pitchFamily="34" charset="0"/>
                <a:cs typeface="Tahoma" panose="020B0604030504040204" pitchFamily="34" charset="0"/>
                <a:hlinkClick r:id="rId3"/>
              </a:rPr>
              <a:t>https://goo.gl/yVw8si</a:t>
            </a:r>
            <a:endParaRPr lang="en-US" sz="2200" b="1" dirty="0">
              <a:latin typeface="Tahoma" panose="020B0604030504040204" pitchFamily="34" charset="0"/>
              <a:ea typeface="Tahoma" panose="020B0604030504040204" pitchFamily="34" charset="0"/>
              <a:cs typeface="Tahoma" panose="020B0604030504040204" pitchFamily="34" charset="0"/>
            </a:endParaRPr>
          </a:p>
          <a:p>
            <a:r>
              <a:rPr lang="pl-PL" sz="2200" b="1" dirty="0">
                <a:latin typeface="Tahoma" panose="020B0604030504040204" pitchFamily="34" charset="0"/>
                <a:ea typeface="Tahoma" panose="020B0604030504040204" pitchFamily="34" charset="0"/>
                <a:cs typeface="Tahoma" panose="020B0604030504040204" pitchFamily="34" charset="0"/>
              </a:rPr>
              <a:t>S</a:t>
            </a:r>
            <a:r>
              <a:rPr lang="en-US" sz="2200" b="1" dirty="0">
                <a:latin typeface="Tahoma" panose="020B0604030504040204" pitchFamily="34" charset="0"/>
                <a:ea typeface="Tahoma" panose="020B0604030504040204" pitchFamily="34" charset="0"/>
                <a:cs typeface="Tahoma" panose="020B0604030504040204" pitchFamily="34" charset="0"/>
              </a:rPr>
              <a:t>c</a:t>
            </a:r>
            <a:r>
              <a:rPr lang="pl-PL" sz="2200" b="1" dirty="0">
                <a:latin typeface="Tahoma" panose="020B0604030504040204" pitchFamily="34" charset="0"/>
                <a:ea typeface="Tahoma" panose="020B0604030504040204" pitchFamily="34" charset="0"/>
                <a:cs typeface="Tahoma" panose="020B0604030504040204" pitchFamily="34" charset="0"/>
              </a:rPr>
              <a:t>imago </a:t>
            </a:r>
            <a:r>
              <a:rPr lang="pl-PL" sz="2200" b="1" dirty="0" err="1">
                <a:latin typeface="Tahoma" panose="020B0604030504040204" pitchFamily="34" charset="0"/>
                <a:ea typeface="Tahoma" panose="020B0604030504040204" pitchFamily="34" charset="0"/>
                <a:cs typeface="Tahoma" panose="020B0604030504040204" pitchFamily="34" charset="0"/>
              </a:rPr>
              <a:t>Journal</a:t>
            </a:r>
            <a:r>
              <a:rPr lang="pl-PL" sz="2200" b="1" dirty="0">
                <a:latin typeface="Tahoma" panose="020B0604030504040204" pitchFamily="34" charset="0"/>
                <a:ea typeface="Tahoma" panose="020B0604030504040204" pitchFamily="34" charset="0"/>
                <a:cs typeface="Tahoma" panose="020B0604030504040204" pitchFamily="34" charset="0"/>
              </a:rPr>
              <a:t> </a:t>
            </a:r>
            <a:r>
              <a:rPr lang="pl-PL" sz="2200" b="1" dirty="0" err="1">
                <a:latin typeface="Tahoma" panose="020B0604030504040204" pitchFamily="34" charset="0"/>
                <a:ea typeface="Tahoma" panose="020B0604030504040204" pitchFamily="34" charset="0"/>
                <a:cs typeface="Tahoma" panose="020B0604030504040204" pitchFamily="34" charset="0"/>
              </a:rPr>
              <a:t>Rank</a:t>
            </a:r>
            <a:r>
              <a:rPr lang="pl-PL" sz="2200" b="1" dirty="0">
                <a:latin typeface="Tahoma" panose="020B0604030504040204" pitchFamily="34" charset="0"/>
                <a:ea typeface="Tahoma" panose="020B0604030504040204" pitchFamily="34" charset="0"/>
                <a:cs typeface="Tahoma" panose="020B0604030504040204" pitchFamily="34" charset="0"/>
              </a:rPr>
              <a:t> (SRJ), </a:t>
            </a:r>
            <a:r>
              <a:rPr lang="pl-PL" sz="2200" b="1" dirty="0">
                <a:latin typeface="Tahoma" panose="020B0604030504040204" pitchFamily="34" charset="0"/>
                <a:ea typeface="Tahoma" panose="020B0604030504040204" pitchFamily="34" charset="0"/>
                <a:cs typeface="Tahoma" panose="020B0604030504040204" pitchFamily="34" charset="0"/>
                <a:hlinkClick r:id="rId4"/>
              </a:rPr>
              <a:t>https://www.scimagojr.com/</a:t>
            </a:r>
            <a:r>
              <a:rPr lang="pl-PL" sz="2200" b="1" dirty="0">
                <a:latin typeface="Tahoma" panose="020B0604030504040204" pitchFamily="34" charset="0"/>
                <a:ea typeface="Tahoma" panose="020B0604030504040204" pitchFamily="34" charset="0"/>
                <a:cs typeface="Tahoma" panose="020B0604030504040204" pitchFamily="34" charset="0"/>
              </a:rPr>
              <a:t> </a:t>
            </a:r>
            <a:endParaRPr lang="en-US" sz="2200" b="1" dirty="0">
              <a:latin typeface="Tahoma" panose="020B0604030504040204" pitchFamily="34" charset="0"/>
              <a:ea typeface="Tahoma" panose="020B0604030504040204" pitchFamily="34" charset="0"/>
              <a:cs typeface="Tahoma" panose="020B0604030504040204" pitchFamily="34" charset="0"/>
            </a:endParaRPr>
          </a:p>
          <a:p>
            <a:endParaRPr lang="en-US" sz="2400" dirty="0"/>
          </a:p>
        </p:txBody>
      </p:sp>
      <p:sp>
        <p:nvSpPr>
          <p:cNvPr id="4" name="Shape 327"/>
          <p:cNvSpPr txBox="1">
            <a:spLocks noGrp="1"/>
          </p:cNvSpPr>
          <p:nvPr>
            <p:ph type="title"/>
          </p:nvPr>
        </p:nvSpPr>
        <p:spPr>
          <a:xfrm>
            <a:off x="457200" y="493005"/>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Journal Impact Factor</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endParaRPr>
          </a:p>
        </p:txBody>
      </p:sp>
    </p:spTree>
    <p:extLst>
      <p:ext uri="{BB962C8B-B14F-4D97-AF65-F5344CB8AC3E}">
        <p14:creationId xmlns:p14="http://schemas.microsoft.com/office/powerpoint/2010/main" val="2566336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653" y="3061578"/>
            <a:ext cx="7103398" cy="3433917"/>
          </a:xfrm>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The publishing venue prey on academicians for making money without following scholarly publishing standards, commonly seen in the Open Access world. </a:t>
            </a:r>
          </a:p>
          <a:p>
            <a:r>
              <a:rPr lang="en-US" sz="2400" dirty="0">
                <a:latin typeface="Tahoma" panose="020B0604030504040204" pitchFamily="34" charset="0"/>
                <a:ea typeface="Tahoma" panose="020B0604030504040204" pitchFamily="34" charset="0"/>
                <a:cs typeface="Tahoma" panose="020B0604030504040204" pitchFamily="34" charset="0"/>
              </a:rPr>
              <a:t>Also called “Pseudo-journals,” “fake journals,” and “sham journals.”</a:t>
            </a:r>
          </a:p>
        </p:txBody>
      </p:sp>
      <p:sp>
        <p:nvSpPr>
          <p:cNvPr id="4" name="Shape 327"/>
          <p:cNvSpPr txBox="1">
            <a:spLocks noGrp="1"/>
          </p:cNvSpPr>
          <p:nvPr>
            <p:ph type="title"/>
          </p:nvPr>
        </p:nvSpPr>
        <p:spPr>
          <a:xfrm>
            <a:off x="457200" y="731837"/>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Predatory Journals/ Publishers</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Shape 206"/>
          <p:cNvSpPr txBox="1"/>
          <p:nvPr/>
        </p:nvSpPr>
        <p:spPr>
          <a:xfrm>
            <a:off x="685190" y="2402615"/>
            <a:ext cx="8229600" cy="658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urier"/>
              <a:buNone/>
            </a:pPr>
            <a:r>
              <a:rPr lang="en-US" sz="28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Be Aware of Predatory Journals/Publishers!</a:t>
            </a:r>
            <a:endParaRPr sz="1800" b="1" i="0" u="none" dirty="0">
              <a:solidFill>
                <a:schemeClr val="dk1"/>
              </a:solidFill>
              <a:latin typeface="Courier"/>
              <a:ea typeface="Courier"/>
              <a:cs typeface="Courier"/>
              <a:sym typeface="Courier"/>
            </a:endParaRPr>
          </a:p>
        </p:txBody>
      </p:sp>
      <p:sp>
        <p:nvSpPr>
          <p:cNvPr id="7" name="TextBox 6"/>
          <p:cNvSpPr txBox="1"/>
          <p:nvPr/>
        </p:nvSpPr>
        <p:spPr>
          <a:xfrm>
            <a:off x="3958542" y="6126163"/>
            <a:ext cx="4557663" cy="369332"/>
          </a:xfrm>
          <a:prstGeom prst="rect">
            <a:avLst/>
          </a:prstGeom>
          <a:noFill/>
        </p:spPr>
        <p:txBody>
          <a:bodyPr wrap="square" rtlCol="0">
            <a:spAutoFit/>
          </a:bodyPr>
          <a:lstStyle/>
          <a:p>
            <a:r>
              <a:rPr lang="en-US" sz="1800" b="1" dirty="0">
                <a:latin typeface="Tahoma" panose="020B0604030504040204" pitchFamily="34" charset="0"/>
                <a:ea typeface="Tahoma" panose="020B0604030504040204" pitchFamily="34" charset="0"/>
                <a:cs typeface="Tahoma" panose="020B0604030504040204" pitchFamily="34" charset="0"/>
              </a:rPr>
              <a:t>(</a:t>
            </a:r>
            <a:r>
              <a:rPr lang="en-US" sz="1800" b="1" dirty="0" err="1">
                <a:latin typeface="Tahoma" panose="020B0604030504040204" pitchFamily="34" charset="0"/>
                <a:ea typeface="Tahoma" panose="020B0604030504040204" pitchFamily="34" charset="0"/>
                <a:cs typeface="Tahoma" panose="020B0604030504040204" pitchFamily="34" charset="0"/>
              </a:rPr>
              <a:t>Beager</a:t>
            </a:r>
            <a:r>
              <a:rPr lang="en-US" sz="1800" b="1" dirty="0">
                <a:latin typeface="Tahoma" panose="020B0604030504040204" pitchFamily="34" charset="0"/>
                <a:ea typeface="Tahoma" panose="020B0604030504040204" pitchFamily="34" charset="0"/>
                <a:cs typeface="Tahoma" panose="020B0604030504040204" pitchFamily="34" charset="0"/>
              </a:rPr>
              <a:t>, 2017; Clark &amp; Smith, 2017)</a:t>
            </a:r>
          </a:p>
        </p:txBody>
      </p:sp>
    </p:spTree>
    <p:extLst>
      <p:ext uri="{BB962C8B-B14F-4D97-AF65-F5344CB8AC3E}">
        <p14:creationId xmlns:p14="http://schemas.microsoft.com/office/powerpoint/2010/main" val="3537833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4" name="Shape 144"/>
          <p:cNvSpPr txBox="1"/>
          <p:nvPr/>
        </p:nvSpPr>
        <p:spPr>
          <a:xfrm>
            <a:off x="374869" y="60390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Purposes of this Session</a:t>
            </a:r>
            <a:endParaRPr sz="1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5" name="Shape 145"/>
          <p:cNvSpPr txBox="1"/>
          <p:nvPr/>
        </p:nvSpPr>
        <p:spPr>
          <a:xfrm>
            <a:off x="1167492" y="1665884"/>
            <a:ext cx="7436977" cy="4781215"/>
          </a:xfrm>
          <a:prstGeom prst="rect">
            <a:avLst/>
          </a:prstGeom>
          <a:noFill/>
          <a:ln>
            <a:noFill/>
          </a:ln>
        </p:spPr>
        <p:txBody>
          <a:bodyPr spcFirstLastPara="1" wrap="square" lIns="91425" tIns="45700" rIns="91425" bIns="45700" anchor="t" anchorCtr="0">
            <a:noAutofit/>
          </a:bodyPr>
          <a:lstStyle/>
          <a:p>
            <a:pPr>
              <a:spcBef>
                <a:spcPts val="480"/>
              </a:spcBef>
              <a:buClr>
                <a:schemeClr val="dk1"/>
              </a:buClr>
              <a:buSzPts val="2400"/>
            </a:pPr>
            <a:r>
              <a:rPr lang="en-US" sz="2600" b="1"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alibri"/>
              </a:rPr>
              <a:t>Part I: </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The Process</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R="0" lvl="0" algn="l" rtl="0">
              <a:lnSpc>
                <a:spcPct val="100000"/>
              </a:lnSpc>
              <a:spcBef>
                <a:spcPts val="480"/>
              </a:spcBef>
              <a:spcAft>
                <a:spcPts val="0"/>
              </a:spcAft>
              <a:buClr>
                <a:schemeClr val="dk1"/>
              </a:buClr>
              <a:buSzPts val="2400"/>
            </a:pPr>
            <a:r>
              <a:rPr lang="en" sz="26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t>
            </a: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a. </a:t>
            </a:r>
            <a:r>
              <a:rPr lang="en" sz="2000" b="1"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Explor</a:t>
            </a:r>
            <a:r>
              <a:rPr lang="en-US" sz="2000" b="1" u="none" strike="noStrike" cap="none" dirty="0" err="1">
                <a:solidFill>
                  <a:schemeClr val="dk1"/>
                </a:solidFill>
                <a:latin typeface="Tahoma" panose="020B0604030504040204" pitchFamily="34" charset="0"/>
                <a:ea typeface="Tahoma" panose="020B0604030504040204" pitchFamily="34" charset="0"/>
                <a:cs typeface="Tahoma" panose="020B0604030504040204" pitchFamily="34" charset="0"/>
                <a:sym typeface="Calibri"/>
              </a:rPr>
              <a:t>ing</a:t>
            </a:r>
            <a:r>
              <a:rPr lang="en" sz="2000" b="1"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the process for getting published</a:t>
            </a:r>
          </a:p>
          <a:p>
            <a:pPr marR="0" lvl="0" algn="l" rtl="0">
              <a:lnSpc>
                <a:spcPct val="100000"/>
              </a:lnSpc>
              <a:spcBef>
                <a:spcPts val="480"/>
              </a:spcBef>
              <a:spcAft>
                <a:spcPts val="0"/>
              </a:spcAft>
              <a:buClr>
                <a:schemeClr val="dk1"/>
              </a:buClr>
              <a:buSzPts val="2400"/>
            </a:pP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b. </a:t>
            </a:r>
            <a:r>
              <a:rPr lang="en-US"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Selecting a journal for publication</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R="0" lvl="0" algn="l" rtl="0">
              <a:lnSpc>
                <a:spcPct val="100000"/>
              </a:lnSpc>
              <a:spcBef>
                <a:spcPts val="480"/>
              </a:spcBef>
              <a:spcAft>
                <a:spcPts val="0"/>
              </a:spcAft>
              <a:buClr>
                <a:schemeClr val="dk1"/>
              </a:buClr>
              <a:buSzPts val="2400"/>
            </a:pPr>
            <a:r>
              <a:rPr lang="en-US"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c. Academic information resources</a:t>
            </a:r>
          </a:p>
          <a:p>
            <a:pPr marR="0" lvl="0" algn="l" rtl="0">
              <a:lnSpc>
                <a:spcPct val="100000"/>
              </a:lnSpc>
              <a:spcBef>
                <a:spcPts val="480"/>
              </a:spcBef>
              <a:spcAft>
                <a:spcPts val="0"/>
              </a:spcAft>
              <a:buClr>
                <a:schemeClr val="dk1"/>
              </a:buClr>
              <a:buSzPts val="2400"/>
            </a:pPr>
            <a:r>
              <a:rPr lang="en-US"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d. Predatory journal issues</a:t>
            </a:r>
          </a:p>
          <a:p>
            <a:pPr marR="0" lvl="0" algn="l" rtl="0">
              <a:lnSpc>
                <a:spcPct val="100000"/>
              </a:lnSpc>
              <a:spcBef>
                <a:spcPts val="480"/>
              </a:spcBef>
              <a:spcAft>
                <a:spcPts val="0"/>
              </a:spcAft>
              <a:buClr>
                <a:schemeClr val="dk1"/>
              </a:buClr>
              <a:buSzPts val="2400"/>
            </a:pPr>
            <a:r>
              <a:rPr lang="en-US"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e. Taking the plunge</a:t>
            </a:r>
            <a:endPar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endParaRPr>
          </a:p>
          <a:p>
            <a:pPr marR="0" lvl="0" algn="l" rtl="0">
              <a:lnSpc>
                <a:spcPct val="100000"/>
              </a:lnSpc>
              <a:spcBef>
                <a:spcPts val="480"/>
              </a:spcBef>
              <a:spcAft>
                <a:spcPts val="0"/>
              </a:spcAft>
              <a:buClr>
                <a:schemeClr val="dk1"/>
              </a:buClr>
              <a:buSzPts val="2400"/>
            </a:pPr>
            <a:r>
              <a:rPr lang="en-US" sz="2600" b="1"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alibri"/>
              </a:rPr>
              <a:t>Part II: Writing Tips and Insights</a:t>
            </a:r>
          </a:p>
          <a:p>
            <a:pPr marR="0" lvl="0" algn="l" rtl="0">
              <a:lnSpc>
                <a:spcPct val="100000"/>
              </a:lnSpc>
              <a:spcBef>
                <a:spcPts val="480"/>
              </a:spcBef>
              <a:spcAft>
                <a:spcPts val="0"/>
              </a:spcAft>
              <a:buClr>
                <a:schemeClr val="dk1"/>
              </a:buClr>
              <a:buSzPts val="2400"/>
            </a:pPr>
            <a:r>
              <a:rPr lang="en-US"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 </a:t>
            </a:r>
            <a:r>
              <a:rPr lang="en" sz="2000" b="1"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Examin</a:t>
            </a:r>
            <a:r>
              <a:rPr lang="en-US" sz="2000" b="1" u="none" strike="noStrike" cap="none" dirty="0" err="1">
                <a:solidFill>
                  <a:schemeClr val="dk1"/>
                </a:solidFill>
                <a:latin typeface="Tahoma" panose="020B0604030504040204" pitchFamily="34" charset="0"/>
                <a:ea typeface="Tahoma" panose="020B0604030504040204" pitchFamily="34" charset="0"/>
                <a:cs typeface="Tahoma" panose="020B0604030504040204" pitchFamily="34" charset="0"/>
                <a:sym typeface="Calibri"/>
              </a:rPr>
              <a:t>ing</a:t>
            </a:r>
            <a:r>
              <a:rPr lang="en" sz="2000" b="1"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20+ writing tips</a:t>
            </a:r>
            <a:endParaRPr lang="en" sz="2000" b="1" u="none" strike="noStrike" cap="none" dirty="0">
              <a:latin typeface="Tahoma" panose="020B0604030504040204" pitchFamily="34" charset="0"/>
              <a:ea typeface="Tahoma" panose="020B0604030504040204" pitchFamily="34" charset="0"/>
              <a:cs typeface="Tahoma" panose="020B0604030504040204" pitchFamily="34" charset="0"/>
            </a:endParaRPr>
          </a:p>
          <a:p>
            <a:pPr marR="0" lvl="0" algn="l" rtl="0">
              <a:lnSpc>
                <a:spcPct val="100000"/>
              </a:lnSpc>
              <a:spcBef>
                <a:spcPts val="480"/>
              </a:spcBef>
              <a:spcAft>
                <a:spcPts val="0"/>
              </a:spcAft>
              <a:buClr>
                <a:schemeClr val="dk1"/>
              </a:buClr>
              <a:buSzPts val="2400"/>
            </a:pP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b. M</a:t>
            </a:r>
            <a:r>
              <a:rPr lang="en-US" sz="2000" b="1" dirty="0" err="1">
                <a:solidFill>
                  <a:schemeClr val="dk1"/>
                </a:solidFill>
                <a:latin typeface="Tahoma" panose="020B0604030504040204" pitchFamily="34" charset="0"/>
                <a:ea typeface="Tahoma" panose="020B0604030504040204" pitchFamily="34" charset="0"/>
                <a:cs typeface="Tahoma" panose="020B0604030504040204" pitchFamily="34" charset="0"/>
                <a:sym typeface="Calibri"/>
              </a:rPr>
              <a:t>aking</a:t>
            </a:r>
            <a:r>
              <a:rPr lang="en-US"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commitments to future writing</a:t>
            </a:r>
          </a:p>
          <a:p>
            <a:pPr lvl="0">
              <a:spcBef>
                <a:spcPts val="480"/>
              </a:spcBef>
              <a:buClr>
                <a:schemeClr val="dk1"/>
              </a:buClr>
              <a:buSzPts val="2400"/>
            </a:pPr>
            <a:r>
              <a:rPr lang="en-US" sz="2600" b="1" dirty="0">
                <a:solidFill>
                  <a:srgbClr val="C00000"/>
                </a:solidFill>
                <a:latin typeface="Tahoma" panose="020B0604030504040204" pitchFamily="34" charset="0"/>
                <a:ea typeface="Tahoma" panose="020B0604030504040204" pitchFamily="34" charset="0"/>
                <a:cs typeface="Tahoma" panose="020B0604030504040204" pitchFamily="34" charset="0"/>
                <a:sym typeface="Calibri"/>
              </a:rPr>
              <a:t>III. Slaying I-Monsters</a:t>
            </a:r>
            <a:endPar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sym typeface="Calibri"/>
            </a:endParaRPr>
          </a:p>
          <a:p>
            <a:pPr lvl="0">
              <a:spcBef>
                <a:spcPts val="480"/>
              </a:spcBef>
              <a:buClr>
                <a:schemeClr val="dk1"/>
              </a:buClr>
              <a:buSzPts val="2400"/>
            </a:pPr>
            <a:r>
              <a:rPr lang="en-US"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 Detailing the pros &amp; cons of SSCI publications</a:t>
            </a:r>
            <a:endParaRPr sz="2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94787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995" y="2685327"/>
            <a:ext cx="6998090" cy="3440836"/>
          </a:xfrm>
        </p:spPr>
        <p:txBody>
          <a:bodyPr>
            <a:normAutofit lnSpcReduction="10000"/>
          </a:bodyPr>
          <a:lstStyle/>
          <a:p>
            <a:r>
              <a:rPr lang="en-US" sz="2800" dirty="0">
                <a:latin typeface="Tahoma" panose="020B0604030504040204" pitchFamily="34" charset="0"/>
                <a:ea typeface="Tahoma" panose="020B0604030504040204" pitchFamily="34" charset="0"/>
                <a:cs typeface="Tahoma" panose="020B0604030504040204" pitchFamily="34" charset="0"/>
              </a:rPr>
              <a:t>Characteristics</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The journal asks for a </a:t>
            </a:r>
            <a:r>
              <a:rPr lang="en-US" sz="2000" i="1" dirty="0">
                <a:latin typeface="Tahoma" panose="020B0604030504040204" pitchFamily="34" charset="0"/>
                <a:ea typeface="Tahoma" panose="020B0604030504040204" pitchFamily="34" charset="0"/>
                <a:cs typeface="Tahoma" panose="020B0604030504040204" pitchFamily="34" charset="0"/>
              </a:rPr>
              <a:t>submission</a:t>
            </a:r>
            <a:r>
              <a:rPr lang="en-US" sz="2000" dirty="0">
                <a:latin typeface="Tahoma" panose="020B0604030504040204" pitchFamily="34" charset="0"/>
                <a:ea typeface="Tahoma" panose="020B0604030504040204" pitchFamily="34" charset="0"/>
                <a:cs typeface="Tahoma" panose="020B0604030504040204" pitchFamily="34" charset="0"/>
              </a:rPr>
              <a:t> fee</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Promises of fast peer review and fast publication</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Spam emails to attract potential authors</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Small size of editorial board or not indicated clearly</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Newness and the quantity: a very new journal that consists of a high quantity of articles in one issue </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Inconsistencies in the scope and the content or journal title and contact address</a:t>
            </a:r>
          </a:p>
          <a:p>
            <a:pPr marL="508000" lvl="1" indent="0">
              <a:buSzPct val="85000"/>
              <a:buNone/>
            </a:pPr>
            <a:endParaRPr lang="en-US" sz="2400" dirty="0"/>
          </a:p>
          <a:p>
            <a:pPr lvl="1">
              <a:buSzPct val="85000"/>
              <a:buFont typeface="Courier New"/>
              <a:buChar char="o"/>
            </a:pPr>
            <a:endParaRPr lang="en-US" sz="2400" dirty="0"/>
          </a:p>
        </p:txBody>
      </p:sp>
      <p:sp>
        <p:nvSpPr>
          <p:cNvPr id="5" name="Shape 206"/>
          <p:cNvSpPr txBox="1"/>
          <p:nvPr/>
        </p:nvSpPr>
        <p:spPr>
          <a:xfrm>
            <a:off x="703544" y="2285217"/>
            <a:ext cx="9333779" cy="7019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urier"/>
              <a:buNone/>
            </a:pPr>
            <a:r>
              <a:rPr lang="en-US"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 </a:t>
            </a:r>
            <a:r>
              <a:rPr lang="en-US" sz="28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Be Aware of Predatory Journals/Publishers!</a:t>
            </a:r>
            <a:endParaRPr sz="1800" b="1" i="0" u="none" dirty="0">
              <a:solidFill>
                <a:schemeClr val="dk1"/>
              </a:solidFill>
              <a:latin typeface="Courier"/>
              <a:ea typeface="Courier"/>
              <a:cs typeface="Courier"/>
              <a:sym typeface="Courier"/>
            </a:endParaRPr>
          </a:p>
        </p:txBody>
      </p:sp>
      <p:sp>
        <p:nvSpPr>
          <p:cNvPr id="7" name="TextBox 6"/>
          <p:cNvSpPr txBox="1"/>
          <p:nvPr/>
        </p:nvSpPr>
        <p:spPr>
          <a:xfrm>
            <a:off x="3865944" y="6126163"/>
            <a:ext cx="4453302" cy="400110"/>
          </a:xfrm>
          <a:prstGeom prst="rect">
            <a:avLst/>
          </a:prstGeom>
          <a:noFill/>
        </p:spPr>
        <p:txBody>
          <a:bodyPr wrap="square" rtlCol="0">
            <a:spAutoFit/>
          </a:bodyPr>
          <a:lstStyle/>
          <a:p>
            <a:pPr algn="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err="1">
                <a:latin typeface="Tahoma" panose="020B0604030504040204" pitchFamily="34" charset="0"/>
                <a:ea typeface="Tahoma" panose="020B0604030504040204" pitchFamily="34" charset="0"/>
                <a:cs typeface="Tahoma" panose="020B0604030504040204" pitchFamily="34" charset="0"/>
              </a:rPr>
              <a:t>Beager</a:t>
            </a:r>
            <a:r>
              <a:rPr lang="en-US" sz="2000" b="1" dirty="0">
                <a:latin typeface="Tahoma" panose="020B0604030504040204" pitchFamily="34" charset="0"/>
                <a:ea typeface="Tahoma" panose="020B0604030504040204" pitchFamily="34" charset="0"/>
                <a:cs typeface="Tahoma" panose="020B0604030504040204" pitchFamily="34" charset="0"/>
              </a:rPr>
              <a:t>, 2017; Prater, 2018)</a:t>
            </a:r>
          </a:p>
        </p:txBody>
      </p:sp>
      <p:sp>
        <p:nvSpPr>
          <p:cNvPr id="8" name="Shape 327">
            <a:extLst>
              <a:ext uri="{FF2B5EF4-FFF2-40B4-BE49-F238E27FC236}">
                <a16:creationId xmlns:a16="http://schemas.microsoft.com/office/drawing/2014/main" id="{B2CCA6F8-AA5D-5948-98E7-3294E5135224}"/>
              </a:ext>
            </a:extLst>
          </p:cNvPr>
          <p:cNvSpPr txBox="1">
            <a:spLocks/>
          </p:cNvSpPr>
          <p:nvPr/>
        </p:nvSpPr>
        <p:spPr>
          <a:xfrm>
            <a:off x="457200" y="747195"/>
            <a:ext cx="8200663" cy="9369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dk1"/>
              </a:buClr>
              <a:buSzPts val="3600"/>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Predatory Journals/ Publishers</a:t>
            </a:r>
          </a:p>
          <a:p>
            <a:pPr>
              <a:buClr>
                <a:schemeClr val="dk1"/>
              </a:buClr>
              <a:buSzPts val="3600"/>
            </a:pP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8993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572" y="785660"/>
            <a:ext cx="6216680" cy="2165884"/>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27, 2013</a:t>
            </a:r>
            <a:br>
              <a:rPr lang="en-US" sz="21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Investigating journals: </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The dark side of publishing </a:t>
            </a:r>
            <a:r>
              <a:rPr lang="en-US" sz="1800" b="1" dirty="0">
                <a:latin typeface="Tahoma" panose="020B0604030504040204" pitchFamily="34" charset="0"/>
                <a:ea typeface="Tahoma" panose="020B0604030504040204" pitchFamily="34" charset="0"/>
                <a:cs typeface="Tahoma" panose="020B0604030504040204" pitchFamily="34" charset="0"/>
              </a:rPr>
              <a:t>(The explosion in open-access publishing has fuelled the rise of questionable operators), Declan Butler, Nature</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http://www.nature.com/news/disciplinary-action-1.12668</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l="27613" t="15152" r="28410" b="3030"/>
          <a:stretch/>
        </p:blipFill>
        <p:spPr>
          <a:xfrm>
            <a:off x="2586126" y="3287362"/>
            <a:ext cx="3548456" cy="3548456"/>
          </a:xfrm>
          <a:prstGeom prst="rect">
            <a:avLst/>
          </a:prstGeom>
        </p:spPr>
      </p:pic>
    </p:spTree>
    <p:extLst>
      <p:ext uri="{BB962C8B-B14F-4D97-AF65-F5344CB8AC3E}">
        <p14:creationId xmlns:p14="http://schemas.microsoft.com/office/powerpoint/2010/main" val="1346390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041" y="800100"/>
            <a:ext cx="6256245" cy="2483479"/>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27, 2013</a:t>
            </a:r>
            <a:br>
              <a:rPr lang="en-US" sz="28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Sham journals scam authors: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Con artists are stealing the identities of real journals to cheat scientists out of publishing fees.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Declan Butler, Nature</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http://www.nature.com/news/sham-journals-scam-authors-1.12681</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l="27184" t="23482" r="28156" b="2461"/>
          <a:stretch/>
        </p:blipFill>
        <p:spPr>
          <a:xfrm>
            <a:off x="2648414" y="3429000"/>
            <a:ext cx="3847171" cy="3428999"/>
          </a:xfrm>
          <a:prstGeom prst="rect">
            <a:avLst/>
          </a:prstGeom>
        </p:spPr>
      </p:pic>
    </p:spTree>
    <p:extLst>
      <p:ext uri="{BB962C8B-B14F-4D97-AF65-F5344CB8AC3E}">
        <p14:creationId xmlns:p14="http://schemas.microsoft.com/office/powerpoint/2010/main" val="2032044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764" y="857250"/>
            <a:ext cx="6215505" cy="17184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April 7, 2014</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Scientific Articles Accepted </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(Personal Checks, Too)</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Gina </a:t>
            </a:r>
            <a:r>
              <a:rPr lang="en-US" sz="2000" b="1" dirty="0" err="1">
                <a:latin typeface="Tahoma" panose="020B0604030504040204" pitchFamily="34" charset="0"/>
                <a:ea typeface="Tahoma" panose="020B0604030504040204" pitchFamily="34" charset="0"/>
                <a:cs typeface="Tahoma" panose="020B0604030504040204" pitchFamily="34" charset="0"/>
              </a:rPr>
              <a:t>Kolata</a:t>
            </a:r>
            <a:r>
              <a:rPr lang="en-US" sz="2000" b="1" dirty="0">
                <a:latin typeface="Tahoma" panose="020B0604030504040204" pitchFamily="34" charset="0"/>
                <a:ea typeface="Tahoma" panose="020B0604030504040204" pitchFamily="34" charset="0"/>
                <a:cs typeface="Tahoma" panose="020B0604030504040204" pitchFamily="34" charset="0"/>
              </a:rPr>
              <a:t>, The New York Times</a:t>
            </a:r>
            <a:br>
              <a:rPr lang="en-US" sz="500" b="1" dirty="0">
                <a:latin typeface="Tahoma" panose="020B0604030504040204" pitchFamily="34" charset="0"/>
                <a:ea typeface="Tahoma" panose="020B0604030504040204" pitchFamily="34" charset="0"/>
                <a:cs typeface="Tahoma" panose="020B0604030504040204" pitchFamily="34" charset="0"/>
              </a:rPr>
            </a:br>
            <a:r>
              <a:rPr lang="en-US" sz="675" b="1" dirty="0">
                <a:latin typeface="Tahoma" panose="020B0604030504040204" pitchFamily="34" charset="0"/>
                <a:ea typeface="Tahoma" panose="020B0604030504040204" pitchFamily="34" charset="0"/>
                <a:cs typeface="Tahoma" panose="020B0604030504040204" pitchFamily="34" charset="0"/>
                <a:hlinkClick r:id="rId2"/>
              </a:rPr>
              <a:t>http://www.nytimes.com/2013/04/08/health/for-scientists-an-exploding-world-of-pseudo-academia.html?_r=1&amp;</a:t>
            </a:r>
            <a:r>
              <a:rPr lang="en-US" sz="675" b="1" dirty="0">
                <a:latin typeface="Tahoma" panose="020B0604030504040204" pitchFamily="34" charset="0"/>
                <a:ea typeface="Tahoma" panose="020B0604030504040204" pitchFamily="34" charset="0"/>
                <a:cs typeface="Tahoma" panose="020B0604030504040204" pitchFamily="34" charset="0"/>
              </a:rPr>
              <a:t> </a:t>
            </a:r>
          </a:p>
        </p:txBody>
      </p:sp>
      <p:pic>
        <p:nvPicPr>
          <p:cNvPr id="6" name="Picture 5"/>
          <p:cNvPicPr>
            <a:picLocks noChangeAspect="1"/>
          </p:cNvPicPr>
          <p:nvPr/>
        </p:nvPicPr>
        <p:blipFill rotWithShape="1">
          <a:blip r:embed="rId3"/>
          <a:srcRect l="21500" t="16923" r="42942" b="3077"/>
          <a:stretch/>
        </p:blipFill>
        <p:spPr>
          <a:xfrm>
            <a:off x="3275135" y="3018648"/>
            <a:ext cx="3079367" cy="3723885"/>
          </a:xfrm>
          <a:prstGeom prst="rect">
            <a:avLst/>
          </a:prstGeom>
        </p:spPr>
      </p:pic>
    </p:spTree>
    <p:extLst>
      <p:ext uri="{BB962C8B-B14F-4D97-AF65-F5344CB8AC3E}">
        <p14:creationId xmlns:p14="http://schemas.microsoft.com/office/powerpoint/2010/main" val="2229139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2905" y="1805650"/>
            <a:ext cx="8102279" cy="4742221"/>
          </a:xfrm>
        </p:spPr>
        <p:txBody>
          <a:bodyPr/>
          <a:lstStyle/>
          <a:p>
            <a:pPr marL="0" indent="0">
              <a:buNone/>
            </a:pPr>
            <a:r>
              <a:rPr lang="en-US" sz="2400" dirty="0"/>
              <a:t>Examples of spam emails to attract potential authors</a:t>
            </a:r>
          </a:p>
          <a:p>
            <a:pPr marL="0" indent="0">
              <a:buNone/>
            </a:pPr>
            <a:endParaRPr lang="en-US" dirty="0"/>
          </a:p>
          <a:p>
            <a:pPr marL="0" indent="0">
              <a:buNone/>
            </a:pPr>
            <a:r>
              <a:rPr lang="en-US" dirty="0"/>
              <a:t> </a:t>
            </a:r>
          </a:p>
        </p:txBody>
      </p:sp>
      <p:sp>
        <p:nvSpPr>
          <p:cNvPr id="6" name="Shape 327">
            <a:extLst>
              <a:ext uri="{FF2B5EF4-FFF2-40B4-BE49-F238E27FC236}">
                <a16:creationId xmlns:a16="http://schemas.microsoft.com/office/drawing/2014/main" id="{13A8E8B3-6B79-2142-A8F4-9A5CD0762A8C}"/>
              </a:ext>
            </a:extLst>
          </p:cNvPr>
          <p:cNvSpPr txBox="1">
            <a:spLocks/>
          </p:cNvSpPr>
          <p:nvPr/>
        </p:nvSpPr>
        <p:spPr>
          <a:xfrm>
            <a:off x="457199" y="422248"/>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dk1"/>
              </a:buClr>
              <a:buSzPts val="3600"/>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Predatory Journals/ Publishers</a:t>
            </a:r>
          </a:p>
          <a:p>
            <a:pPr>
              <a:buClr>
                <a:schemeClr val="dk1"/>
              </a:buClr>
              <a:buSzPts val="3600"/>
            </a:pP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8E0494E6-3583-094A-8014-C409268B7D2C}"/>
              </a:ext>
            </a:extLst>
          </p:cNvPr>
          <p:cNvPicPr>
            <a:picLocks noChangeAspect="1"/>
          </p:cNvPicPr>
          <p:nvPr/>
        </p:nvPicPr>
        <p:blipFill>
          <a:blip r:embed="rId3"/>
          <a:stretch>
            <a:fillRect/>
          </a:stretch>
        </p:blipFill>
        <p:spPr>
          <a:xfrm>
            <a:off x="1543999" y="2467846"/>
            <a:ext cx="6056001" cy="4080025"/>
          </a:xfrm>
          <a:prstGeom prst="rect">
            <a:avLst/>
          </a:prstGeom>
        </p:spPr>
      </p:pic>
    </p:spTree>
    <p:extLst>
      <p:ext uri="{BB962C8B-B14F-4D97-AF65-F5344CB8AC3E}">
        <p14:creationId xmlns:p14="http://schemas.microsoft.com/office/powerpoint/2010/main" val="3183507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75098"/>
            <a:ext cx="8229600" cy="4364010"/>
          </a:xfrm>
        </p:spPr>
        <p:txBody>
          <a:bodyPr/>
          <a:lstStyle/>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Examples of spam emails to attract potential authors</a:t>
            </a:r>
          </a:p>
          <a:p>
            <a:pPr marL="0" indent="0">
              <a:buNone/>
            </a:pPr>
            <a:endParaRPr lang="en-US" dirty="0"/>
          </a:p>
          <a:p>
            <a:pPr marL="0" indent="0">
              <a:buNone/>
            </a:pPr>
            <a:r>
              <a:rPr lang="en-US" dirty="0"/>
              <a:t> </a:t>
            </a:r>
          </a:p>
        </p:txBody>
      </p:sp>
      <p:sp>
        <p:nvSpPr>
          <p:cNvPr id="6" name="Shape 327">
            <a:extLst>
              <a:ext uri="{FF2B5EF4-FFF2-40B4-BE49-F238E27FC236}">
                <a16:creationId xmlns:a16="http://schemas.microsoft.com/office/drawing/2014/main" id="{13A8E8B3-6B79-2142-A8F4-9A5CD0762A8C}"/>
              </a:ext>
            </a:extLst>
          </p:cNvPr>
          <p:cNvSpPr txBox="1">
            <a:spLocks/>
          </p:cNvSpPr>
          <p:nvPr/>
        </p:nvSpPr>
        <p:spPr>
          <a:xfrm>
            <a:off x="443295" y="543303"/>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dk1"/>
              </a:buClr>
              <a:buSzPts val="3600"/>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Predatory Journals/ Publishers</a:t>
            </a:r>
          </a:p>
          <a:p>
            <a:pPr>
              <a:buClr>
                <a:schemeClr val="dk1"/>
              </a:buClr>
              <a:buSzPts val="3600"/>
            </a:pP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F578430-60D6-5844-984D-C396433732F8}"/>
              </a:ext>
            </a:extLst>
          </p:cNvPr>
          <p:cNvPicPr>
            <a:picLocks noChangeAspect="1"/>
          </p:cNvPicPr>
          <p:nvPr/>
        </p:nvPicPr>
        <p:blipFill>
          <a:blip r:embed="rId3"/>
          <a:stretch>
            <a:fillRect/>
          </a:stretch>
        </p:blipFill>
        <p:spPr>
          <a:xfrm>
            <a:off x="2060294" y="2514689"/>
            <a:ext cx="4995602" cy="4343310"/>
          </a:xfrm>
          <a:prstGeom prst="rect">
            <a:avLst/>
          </a:prstGeom>
        </p:spPr>
      </p:pic>
    </p:spTree>
    <p:extLst>
      <p:ext uri="{BB962C8B-B14F-4D97-AF65-F5344CB8AC3E}">
        <p14:creationId xmlns:p14="http://schemas.microsoft.com/office/powerpoint/2010/main" val="1310378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EF70-9A92-8540-BCC7-1D06F20B58A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4562E5A-0D5E-FA43-AC8A-8D0B9C3B75CE}"/>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AFAB79C3-1A82-D847-A2C4-CFAE1A6926E7}"/>
              </a:ext>
            </a:extLst>
          </p:cNvPr>
          <p:cNvPicPr>
            <a:picLocks noChangeAspect="1"/>
          </p:cNvPicPr>
          <p:nvPr/>
        </p:nvPicPr>
        <p:blipFill>
          <a:blip r:embed="rId2"/>
          <a:stretch>
            <a:fillRect/>
          </a:stretch>
        </p:blipFill>
        <p:spPr>
          <a:xfrm>
            <a:off x="972688" y="580727"/>
            <a:ext cx="7188674" cy="6277273"/>
          </a:xfrm>
          <a:prstGeom prst="rect">
            <a:avLst/>
          </a:prstGeom>
        </p:spPr>
      </p:pic>
    </p:spTree>
    <p:extLst>
      <p:ext uri="{BB962C8B-B14F-4D97-AF65-F5344CB8AC3E}">
        <p14:creationId xmlns:p14="http://schemas.microsoft.com/office/powerpoint/2010/main" val="3122559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CS_Poster_1.pdf"/>
          <p:cNvPicPr>
            <a:picLocks noGrp="1" noChangeAspect="1"/>
          </p:cNvPicPr>
          <p:nvPr>
            <p:ph idx="1"/>
          </p:nvPr>
        </p:nvPicPr>
        <p:blipFill>
          <a:blip r:embed="rId3">
            <a:extLst>
              <a:ext uri="{28A0092B-C50C-407E-A947-70E740481C1C}">
                <a14:useLocalDpi xmlns:a14="http://schemas.microsoft.com/office/drawing/2010/main" val="0"/>
              </a:ext>
            </a:extLst>
          </a:blip>
          <a:srcRect l="-11236" r="-11236"/>
          <a:stretch>
            <a:fillRect/>
          </a:stretch>
        </p:blipFill>
        <p:spPr>
          <a:xfrm>
            <a:off x="5384950" y="2168731"/>
            <a:ext cx="3645814" cy="4094163"/>
          </a:xfrm>
        </p:spPr>
      </p:pic>
      <p:sp>
        <p:nvSpPr>
          <p:cNvPr id="4" name="Shape 327"/>
          <p:cNvSpPr txBox="1">
            <a:spLocks noGrp="1"/>
          </p:cNvSpPr>
          <p:nvPr>
            <p:ph type="title"/>
          </p:nvPr>
        </p:nvSpPr>
        <p:spPr>
          <a:xfrm>
            <a:off x="457200" y="53245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US" sz="4400"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Selecting a </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Journal</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Shape 206"/>
          <p:cNvSpPr txBox="1"/>
          <p:nvPr/>
        </p:nvSpPr>
        <p:spPr>
          <a:xfrm>
            <a:off x="645672" y="1750758"/>
            <a:ext cx="6396474"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urier"/>
              <a:buNone/>
            </a:pPr>
            <a:r>
              <a:rPr lang="en-US"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 </a:t>
            </a:r>
            <a:r>
              <a:rPr lang="en-US" sz="28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Be Aware Predatory Journals!</a:t>
            </a:r>
            <a:endParaRPr sz="20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lnSpc>
                <a:spcPct val="100000"/>
              </a:lnSpc>
              <a:spcBef>
                <a:spcPts val="0"/>
              </a:spcBef>
              <a:spcAft>
                <a:spcPts val="0"/>
              </a:spcAft>
              <a:buNone/>
            </a:pPr>
            <a:endParaRPr sz="1800" b="1" i="0" u="none" dirty="0">
              <a:solidFill>
                <a:schemeClr val="dk1"/>
              </a:solidFill>
              <a:latin typeface="Courier"/>
              <a:ea typeface="Courier"/>
              <a:cs typeface="Courier"/>
              <a:sym typeface="Courier"/>
            </a:endParaRPr>
          </a:p>
        </p:txBody>
      </p:sp>
      <p:sp>
        <p:nvSpPr>
          <p:cNvPr id="8" name="TextBox 7"/>
          <p:cNvSpPr txBox="1"/>
          <p:nvPr/>
        </p:nvSpPr>
        <p:spPr>
          <a:xfrm>
            <a:off x="776463" y="2486333"/>
            <a:ext cx="4853150" cy="2431435"/>
          </a:xfrm>
          <a:prstGeom prst="rect">
            <a:avLst/>
          </a:prstGeom>
          <a:noFill/>
        </p:spPr>
        <p:txBody>
          <a:bodyPr wrap="square" rtlCol="0">
            <a:spAutoFit/>
          </a:bodyPr>
          <a:lstStyle/>
          <a:p>
            <a:pPr marL="457200" indent="-457200">
              <a:buFont typeface="Arial"/>
              <a:buChar char="•"/>
            </a:pPr>
            <a:r>
              <a:rPr lang="en-US" sz="2800" dirty="0">
                <a:latin typeface="Tahoma" panose="020B0604030504040204" pitchFamily="34" charset="0"/>
                <a:ea typeface="Tahoma" panose="020B0604030504040204" pitchFamily="34" charset="0"/>
                <a:cs typeface="Tahoma" panose="020B0604030504040204" pitchFamily="34" charset="0"/>
              </a:rPr>
              <a:t>Using the “Think. Check. Submit.” checklist</a:t>
            </a:r>
          </a:p>
          <a:p>
            <a:pPr marL="800100" lvl="1" indent="-342900">
              <a:buFont typeface="Courier New"/>
              <a:buChar char="o"/>
            </a:pPr>
            <a:r>
              <a:rPr lang="en-US" sz="2400" dirty="0">
                <a:latin typeface="Tahoma" panose="020B0604030504040204" pitchFamily="34" charset="0"/>
                <a:ea typeface="Tahoma" panose="020B0604030504040204" pitchFamily="34" charset="0"/>
                <a:cs typeface="Tahoma" panose="020B0604030504040204" pitchFamily="34" charset="0"/>
              </a:rPr>
              <a:t>Developed by a initiative of scholarly publishing organizations</a:t>
            </a:r>
          </a:p>
          <a:p>
            <a:pPr lvl="1"/>
            <a:endParaRPr lang="en-US" sz="2400" dirty="0"/>
          </a:p>
        </p:txBody>
      </p:sp>
      <p:sp>
        <p:nvSpPr>
          <p:cNvPr id="9" name="TextBox 8"/>
          <p:cNvSpPr txBox="1"/>
          <p:nvPr/>
        </p:nvSpPr>
        <p:spPr>
          <a:xfrm>
            <a:off x="4716697" y="6228098"/>
            <a:ext cx="3645814"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a:t>
            </a:r>
            <a:r>
              <a:rPr lang="en-US" sz="1600" b="1" dirty="0" err="1">
                <a:latin typeface="Tahoma" panose="020B0604030504040204" pitchFamily="34" charset="0"/>
                <a:ea typeface="Tahoma" panose="020B0604030504040204" pitchFamily="34" charset="0"/>
                <a:cs typeface="Tahoma" panose="020B0604030504040204" pitchFamily="34" charset="0"/>
              </a:rPr>
              <a:t>think.check.submit.org</a:t>
            </a:r>
            <a:r>
              <a:rPr lang="en-US" sz="1600" b="1" dirty="0">
                <a:latin typeface="Tahoma" panose="020B0604030504040204" pitchFamily="34" charset="0"/>
                <a:ea typeface="Tahoma" panose="020B0604030504040204" pitchFamily="34" charset="0"/>
                <a:cs typeface="Tahoma" panose="020B0604030504040204" pitchFamily="34" charset="0"/>
              </a:rPr>
              <a:t>, 2018)</a:t>
            </a:r>
          </a:p>
        </p:txBody>
      </p:sp>
    </p:spTree>
    <p:extLst>
      <p:ext uri="{BB962C8B-B14F-4D97-AF65-F5344CB8AC3E}">
        <p14:creationId xmlns:p14="http://schemas.microsoft.com/office/powerpoint/2010/main" val="3097878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994" y="2407534"/>
            <a:ext cx="6951791" cy="3859295"/>
          </a:xfrm>
        </p:spPr>
        <p:txBody>
          <a:bodyPr>
            <a:normAutofit fontScale="77500" lnSpcReduction="20000"/>
          </a:bodyPr>
          <a:lstStyle/>
          <a:p>
            <a:r>
              <a:rPr lang="en-US" sz="2800" dirty="0">
                <a:latin typeface="Tahoma" panose="020B0604030504040204" pitchFamily="34" charset="0"/>
                <a:ea typeface="Tahoma" panose="020B0604030504040204" pitchFamily="34" charset="0"/>
                <a:cs typeface="Tahoma" panose="020B0604030504040204" pitchFamily="34" charset="0"/>
              </a:rPr>
              <a:t>Criteria to check the journal</a:t>
            </a:r>
          </a:p>
          <a:p>
            <a:pPr lvl="1"/>
            <a:r>
              <a:rPr lang="en-US" sz="2400" dirty="0">
                <a:latin typeface="Tahoma" panose="020B0604030504040204" pitchFamily="34" charset="0"/>
                <a:ea typeface="Tahoma" panose="020B0604030504040204" pitchFamily="34" charset="0"/>
                <a:cs typeface="Tahoma" panose="020B0604030504040204" pitchFamily="34" charset="0"/>
              </a:rPr>
              <a:t>Do you or your colleagues know the journal?</a:t>
            </a:r>
          </a:p>
          <a:p>
            <a:pPr lvl="1"/>
            <a:r>
              <a:rPr lang="en-US" sz="2400" dirty="0">
                <a:latin typeface="Tahoma" panose="020B0604030504040204" pitchFamily="34" charset="0"/>
                <a:ea typeface="Tahoma" panose="020B0604030504040204" pitchFamily="34" charset="0"/>
                <a:cs typeface="Tahoma" panose="020B0604030504040204" pitchFamily="34" charset="0"/>
              </a:rPr>
              <a:t>Can you easily identify and contact the publisher?</a:t>
            </a:r>
          </a:p>
          <a:p>
            <a:pPr lvl="1"/>
            <a:r>
              <a:rPr lang="en-US" sz="2400" dirty="0">
                <a:latin typeface="Tahoma" panose="020B0604030504040204" pitchFamily="34" charset="0"/>
                <a:ea typeface="Tahoma" panose="020B0604030504040204" pitchFamily="34" charset="0"/>
                <a:cs typeface="Tahoma" panose="020B0604030504040204" pitchFamily="34" charset="0"/>
              </a:rPr>
              <a:t>Is the journal clear about the type of peer review it uses?</a:t>
            </a:r>
          </a:p>
          <a:p>
            <a:pPr lvl="1"/>
            <a:r>
              <a:rPr lang="en-US" sz="2400" dirty="0">
                <a:latin typeface="Tahoma" panose="020B0604030504040204" pitchFamily="34" charset="0"/>
                <a:ea typeface="Tahoma" panose="020B0604030504040204" pitchFamily="34" charset="0"/>
                <a:cs typeface="Tahoma" panose="020B0604030504040204" pitchFamily="34" charset="0"/>
              </a:rPr>
              <a:t>Are articles indexed in services that you use?</a:t>
            </a:r>
          </a:p>
          <a:p>
            <a:pPr lvl="1"/>
            <a:r>
              <a:rPr lang="en-US" sz="2400" dirty="0">
                <a:latin typeface="Tahoma" panose="020B0604030504040204" pitchFamily="34" charset="0"/>
                <a:ea typeface="Tahoma" panose="020B0604030504040204" pitchFamily="34" charset="0"/>
                <a:cs typeface="Tahoma" panose="020B0604030504040204" pitchFamily="34" charset="0"/>
              </a:rPr>
              <a:t>Is it clear what fees will be charged?</a:t>
            </a:r>
          </a:p>
          <a:p>
            <a:pPr lvl="1"/>
            <a:r>
              <a:rPr lang="en-US" sz="2400" dirty="0">
                <a:latin typeface="Tahoma" panose="020B0604030504040204" pitchFamily="34" charset="0"/>
                <a:ea typeface="Tahoma" panose="020B0604030504040204" pitchFamily="34" charset="0"/>
                <a:cs typeface="Tahoma" panose="020B0604030504040204" pitchFamily="34" charset="0"/>
              </a:rPr>
              <a:t>Do you recognize the editorial board?</a:t>
            </a:r>
          </a:p>
          <a:p>
            <a:pPr lvl="1"/>
            <a:r>
              <a:rPr lang="en-US" sz="2400" dirty="0">
                <a:latin typeface="Tahoma" panose="020B0604030504040204" pitchFamily="34" charset="0"/>
                <a:ea typeface="Tahoma" panose="020B0604030504040204" pitchFamily="34" charset="0"/>
                <a:cs typeface="Tahoma" panose="020B0604030504040204" pitchFamily="34" charset="0"/>
              </a:rPr>
              <a:t>Is the Publisher a member of a recognized industry initiative?</a:t>
            </a:r>
          </a:p>
          <a:p>
            <a:pPr marL="57150" indent="0">
              <a:buNone/>
            </a:pPr>
            <a:endParaRPr lang="en-US" sz="1900" dirty="0">
              <a:latin typeface="Tahoma" panose="020B0604030504040204" pitchFamily="34" charset="0"/>
              <a:ea typeface="Tahoma" panose="020B0604030504040204" pitchFamily="34" charset="0"/>
              <a:cs typeface="Tahoma" panose="020B0604030504040204" pitchFamily="34" charset="0"/>
            </a:endParaRPr>
          </a:p>
          <a:p>
            <a:pPr marL="57150" indent="0">
              <a:buNone/>
            </a:pPr>
            <a:r>
              <a:rPr lang="en-US" sz="1900" b="1" dirty="0">
                <a:latin typeface="Tahoma" panose="020B0604030504040204" pitchFamily="34" charset="0"/>
                <a:ea typeface="Tahoma" panose="020B0604030504040204" pitchFamily="34" charset="0"/>
                <a:cs typeface="Tahoma" panose="020B0604030504040204" pitchFamily="34" charset="0"/>
              </a:rPr>
              <a:t>Access the checklist in detail at </a:t>
            </a:r>
            <a:r>
              <a:rPr lang="en-US" sz="1900" b="1" dirty="0">
                <a:latin typeface="Tahoma" panose="020B0604030504040204" pitchFamily="34" charset="0"/>
                <a:ea typeface="Tahoma" panose="020B0604030504040204" pitchFamily="34" charset="0"/>
                <a:cs typeface="Tahoma" panose="020B0604030504040204" pitchFamily="34" charset="0"/>
                <a:hlinkClick r:id="rId3"/>
              </a:rPr>
              <a:t>http://thinkchecksubmit.org/check/</a:t>
            </a:r>
            <a:r>
              <a:rPr lang="en-US" sz="1900" b="1" dirty="0">
                <a:latin typeface="Tahoma" panose="020B0604030504040204" pitchFamily="34" charset="0"/>
                <a:ea typeface="Tahoma" panose="020B0604030504040204" pitchFamily="34" charset="0"/>
                <a:cs typeface="Tahoma" panose="020B0604030504040204" pitchFamily="34" charset="0"/>
              </a:rPr>
              <a:t> </a:t>
            </a:r>
          </a:p>
        </p:txBody>
      </p:sp>
      <p:sp>
        <p:nvSpPr>
          <p:cNvPr id="4" name="Shape 327"/>
          <p:cNvSpPr txBox="1">
            <a:spLocks noGrp="1"/>
          </p:cNvSpPr>
          <p:nvPr>
            <p:ph type="title"/>
          </p:nvPr>
        </p:nvSpPr>
        <p:spPr>
          <a:xfrm>
            <a:off x="457200" y="591171"/>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US" sz="4400"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Selecting a </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Journal</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Shape 206"/>
          <p:cNvSpPr txBox="1"/>
          <p:nvPr/>
        </p:nvSpPr>
        <p:spPr>
          <a:xfrm>
            <a:off x="689169" y="1837738"/>
            <a:ext cx="6396474"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urier"/>
              <a:buNone/>
            </a:pPr>
            <a:r>
              <a:rPr lang="en-US"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 </a:t>
            </a:r>
            <a:r>
              <a:rPr lang="en-US" sz="28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Be Aware Predatory Journals!</a:t>
            </a:r>
            <a:endParaRPr sz="20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lnSpc>
                <a:spcPct val="100000"/>
              </a:lnSpc>
              <a:spcBef>
                <a:spcPts val="0"/>
              </a:spcBef>
              <a:spcAft>
                <a:spcPts val="0"/>
              </a:spcAft>
              <a:buNone/>
            </a:pPr>
            <a:endParaRPr sz="1800" b="1" i="0" u="none" dirty="0">
              <a:solidFill>
                <a:schemeClr val="dk1"/>
              </a:solidFill>
              <a:latin typeface="Courier"/>
              <a:ea typeface="Courier"/>
              <a:cs typeface="Courier"/>
              <a:sym typeface="Courier"/>
            </a:endParaRPr>
          </a:p>
        </p:txBody>
      </p:sp>
      <p:pic>
        <p:nvPicPr>
          <p:cNvPr id="7" name="Picture 6" descr="Screen Shot 2018-10-18 at 2.51.54 PM.png"/>
          <p:cNvPicPr>
            <a:picLocks noChangeAspect="1"/>
          </p:cNvPicPr>
          <p:nvPr/>
        </p:nvPicPr>
        <p:blipFill rotWithShape="1">
          <a:blip r:embed="rId4">
            <a:extLst>
              <a:ext uri="{28A0092B-C50C-407E-A947-70E740481C1C}">
                <a14:useLocalDpi xmlns:a14="http://schemas.microsoft.com/office/drawing/2010/main" val="0"/>
              </a:ext>
            </a:extLst>
          </a:blip>
          <a:srcRect l="32579" t="1" r="34160" b="2348"/>
          <a:stretch/>
        </p:blipFill>
        <p:spPr>
          <a:xfrm rot="716069">
            <a:off x="6900815" y="2158061"/>
            <a:ext cx="2071917" cy="651755"/>
          </a:xfrm>
          <a:prstGeom prst="rect">
            <a:avLst/>
          </a:prstGeom>
        </p:spPr>
      </p:pic>
    </p:spTree>
    <p:extLst>
      <p:ext uri="{BB962C8B-B14F-4D97-AF65-F5344CB8AC3E}">
        <p14:creationId xmlns:p14="http://schemas.microsoft.com/office/powerpoint/2010/main" val="2548104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267" y="2794147"/>
            <a:ext cx="7948531" cy="3569297"/>
          </a:xfrm>
        </p:spPr>
        <p:txBody>
          <a:bodyPr>
            <a:normAutofit/>
          </a:bodyPr>
          <a:lstStyle/>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The Directory of Open Access Journals (DOAJ): </a:t>
            </a:r>
            <a:r>
              <a:rPr lang="hr-HR" sz="2800" dirty="0">
                <a:latin typeface="Tahoma" panose="020B0604030504040204" pitchFamily="34" charset="0"/>
                <a:ea typeface="Tahoma" panose="020B0604030504040204" pitchFamily="34" charset="0"/>
                <a:cs typeface="Tahoma" panose="020B0604030504040204" pitchFamily="34" charset="0"/>
                <a:hlinkClick r:id="rId3"/>
              </a:rPr>
              <a:t>https://doaj.org/</a:t>
            </a:r>
            <a:r>
              <a:rPr lang="hr-HR" sz="2800" dirty="0">
                <a:latin typeface="Tahoma" panose="020B0604030504040204" pitchFamily="34" charset="0"/>
                <a:ea typeface="Tahoma" panose="020B0604030504040204" pitchFamily="34" charset="0"/>
                <a:cs typeface="Tahoma" panose="020B0604030504040204" pitchFamily="34" charset="0"/>
              </a:rPr>
              <a:t> </a:t>
            </a:r>
          </a:p>
          <a:p>
            <a:pPr lvl="1"/>
            <a:r>
              <a:rPr lang="hr-HR" sz="2400" dirty="0">
                <a:latin typeface="Tahoma" panose="020B0604030504040204" pitchFamily="34" charset="0"/>
                <a:ea typeface="Tahoma" panose="020B0604030504040204" pitchFamily="34" charset="0"/>
                <a:cs typeface="Tahoma" panose="020B0604030504040204" pitchFamily="34" charset="0"/>
              </a:rPr>
              <a:t>Identify legitimate </a:t>
            </a:r>
            <a:r>
              <a:rPr lang="en-US" sz="2400" dirty="0">
                <a:latin typeface="Tahoma" panose="020B0604030504040204" pitchFamily="34" charset="0"/>
                <a:ea typeface="Tahoma" panose="020B0604030504040204" pitchFamily="34" charset="0"/>
                <a:cs typeface="Tahoma" panose="020B0604030504040204" pitchFamily="34" charset="0"/>
              </a:rPr>
              <a:t>and high quality </a:t>
            </a:r>
            <a:r>
              <a:rPr lang="hr-HR" sz="2400" dirty="0">
                <a:latin typeface="Tahoma" panose="020B0604030504040204" pitchFamily="34" charset="0"/>
                <a:ea typeface="Tahoma" panose="020B0604030504040204" pitchFamily="34" charset="0"/>
                <a:cs typeface="Tahoma" panose="020B0604030504040204" pitchFamily="34" charset="0"/>
              </a:rPr>
              <a:t>open access</a:t>
            </a:r>
            <a:r>
              <a:rPr lang="en-US" sz="2400" dirty="0">
                <a:latin typeface="Tahoma" panose="020B0604030504040204" pitchFamily="34" charset="0"/>
                <a:ea typeface="Tahoma" panose="020B0604030504040204" pitchFamily="34" charset="0"/>
                <a:cs typeface="Tahoma" panose="020B0604030504040204" pitchFamily="34" charset="0"/>
              </a:rPr>
              <a:t>, peer-reviewed</a:t>
            </a:r>
            <a:r>
              <a:rPr lang="hr-HR" sz="2400" dirty="0">
                <a:latin typeface="Tahoma" panose="020B0604030504040204" pitchFamily="34" charset="0"/>
                <a:ea typeface="Tahoma" panose="020B0604030504040204" pitchFamily="34" charset="0"/>
                <a:cs typeface="Tahoma" panose="020B0604030504040204" pitchFamily="34" charset="0"/>
              </a:rPr>
              <a:t> journals </a:t>
            </a:r>
            <a:endParaRPr lang="en-US" sz="2400" dirty="0">
              <a:latin typeface="Tahoma" panose="020B0604030504040204" pitchFamily="34" charset="0"/>
              <a:ea typeface="Tahoma" panose="020B0604030504040204" pitchFamily="34" charset="0"/>
              <a:cs typeface="Tahoma" panose="020B0604030504040204" pitchFamily="34" charset="0"/>
            </a:endParaRPr>
          </a:p>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Beall’s List of Predatory Journals and Publishers: </a:t>
            </a:r>
            <a:r>
              <a:rPr lang="en-US" sz="2800" dirty="0">
                <a:latin typeface="Tahoma" panose="020B0604030504040204" pitchFamily="34" charset="0"/>
                <a:ea typeface="Tahoma" panose="020B0604030504040204" pitchFamily="34" charset="0"/>
                <a:cs typeface="Tahoma" panose="020B0604030504040204" pitchFamily="34" charset="0"/>
                <a:hlinkClick r:id="rId4"/>
              </a:rPr>
              <a:t>https://beallslist.weebly.com/</a:t>
            </a:r>
            <a:r>
              <a:rPr lang="en-US" sz="2800" dirty="0">
                <a:latin typeface="Tahoma" panose="020B0604030504040204" pitchFamily="34" charset="0"/>
                <a:ea typeface="Tahoma" panose="020B0604030504040204" pitchFamily="34" charset="0"/>
                <a:cs typeface="Tahoma" panose="020B0604030504040204" pitchFamily="34" charset="0"/>
              </a:rPr>
              <a:t>  	</a:t>
            </a:r>
          </a:p>
          <a:p>
            <a:pPr lvl="1"/>
            <a:r>
              <a:rPr lang="en-US" sz="2400" dirty="0">
                <a:latin typeface="Tahoma" panose="020B0604030504040204" pitchFamily="34" charset="0"/>
                <a:ea typeface="Tahoma" panose="020B0604030504040204" pitchFamily="34" charset="0"/>
                <a:cs typeface="Tahoma" panose="020B0604030504040204" pitchFamily="34" charset="0"/>
              </a:rPr>
              <a:t>Identify predatory journals/publishers</a:t>
            </a:r>
          </a:p>
        </p:txBody>
      </p:sp>
      <p:sp>
        <p:nvSpPr>
          <p:cNvPr id="4" name="Shape 327"/>
          <p:cNvSpPr txBox="1">
            <a:spLocks noGrp="1"/>
          </p:cNvSpPr>
          <p:nvPr>
            <p:ph type="title"/>
          </p:nvPr>
        </p:nvSpPr>
        <p:spPr>
          <a:xfrm>
            <a:off x="457200" y="494556"/>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US" sz="4400"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Selecting a </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Journal</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Shape 206"/>
          <p:cNvSpPr txBox="1"/>
          <p:nvPr/>
        </p:nvSpPr>
        <p:spPr>
          <a:xfrm>
            <a:off x="738267" y="1775888"/>
            <a:ext cx="7948530" cy="8909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urier"/>
              <a:buNone/>
            </a:pPr>
            <a:r>
              <a:rPr lang="en-US" sz="28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Two resources to identify the journals and publishers</a:t>
            </a:r>
            <a:endParaRPr sz="20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lnSpc>
                <a:spcPct val="100000"/>
              </a:lnSpc>
              <a:spcBef>
                <a:spcPts val="0"/>
              </a:spcBef>
              <a:spcAft>
                <a:spcPts val="0"/>
              </a:spcAft>
              <a:buNone/>
            </a:pPr>
            <a:endParaRPr sz="1800" b="1" i="0" u="none" dirty="0">
              <a:solidFill>
                <a:schemeClr val="dk1"/>
              </a:solidFill>
              <a:latin typeface="Courier"/>
              <a:ea typeface="Courier"/>
              <a:cs typeface="Courier"/>
              <a:sym typeface="Courier"/>
            </a:endParaRPr>
          </a:p>
        </p:txBody>
      </p:sp>
    </p:spTree>
    <p:extLst>
      <p:ext uri="{BB962C8B-B14F-4D97-AF65-F5344CB8AC3E}">
        <p14:creationId xmlns:p14="http://schemas.microsoft.com/office/powerpoint/2010/main" val="3897695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47767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ourier"/>
              <a:buNone/>
            </a:pPr>
            <a:r>
              <a:rPr lang="en" sz="48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99 Seconds Activity #1</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1" name="Shape 171"/>
          <p:cNvSpPr txBox="1"/>
          <p:nvPr/>
        </p:nvSpPr>
        <p:spPr>
          <a:xfrm>
            <a:off x="630092" y="1891158"/>
            <a:ext cx="4044649" cy="332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 sz="32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With your next chair neighbor discuss </a:t>
            </a:r>
            <a:r>
              <a:rPr lang="en" sz="3200" b="1" i="0" u="sng"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1 to 2 writing dilemmas </a:t>
            </a:r>
            <a:r>
              <a:rPr lang="en" sz="32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currently facing.</a:t>
            </a:r>
            <a:endParaRPr sz="18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lnSpc>
                <a:spcPct val="100000"/>
              </a:lnSpc>
              <a:spcBef>
                <a:spcPts val="480"/>
              </a:spcBef>
              <a:spcAft>
                <a:spcPts val="0"/>
              </a:spcAft>
              <a:buClr>
                <a:schemeClr val="dk1"/>
              </a:buClr>
              <a:buSzPts val="2400"/>
              <a:buFont typeface="Calibri"/>
              <a:buNone/>
            </a:pPr>
            <a:endParaRPr sz="24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400" b="0" i="0" u="none"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DF101C2D-6361-4722-A8CA-666F15471150}"/>
              </a:ext>
            </a:extLst>
          </p:cNvPr>
          <p:cNvPicPr>
            <a:picLocks noChangeAspect="1"/>
          </p:cNvPicPr>
          <p:nvPr/>
        </p:nvPicPr>
        <p:blipFill>
          <a:blip r:embed="rId3"/>
          <a:stretch>
            <a:fillRect/>
          </a:stretch>
        </p:blipFill>
        <p:spPr>
          <a:xfrm>
            <a:off x="4974256" y="2034996"/>
            <a:ext cx="4169744" cy="2578100"/>
          </a:xfrm>
          <a:prstGeom prst="rect">
            <a:avLst/>
          </a:prstGeom>
        </p:spPr>
      </p:pic>
      <p:pic>
        <p:nvPicPr>
          <p:cNvPr id="3" name="Picture 2">
            <a:extLst>
              <a:ext uri="{FF2B5EF4-FFF2-40B4-BE49-F238E27FC236}">
                <a16:creationId xmlns:a16="http://schemas.microsoft.com/office/drawing/2014/main" id="{C9AB7AF8-3F6B-4A29-9D79-26776D9299CF}"/>
              </a:ext>
            </a:extLst>
          </p:cNvPr>
          <p:cNvPicPr>
            <a:picLocks noChangeAspect="1"/>
          </p:cNvPicPr>
          <p:nvPr/>
        </p:nvPicPr>
        <p:blipFill>
          <a:blip r:embed="rId4"/>
          <a:stretch>
            <a:fillRect/>
          </a:stretch>
        </p:blipFill>
        <p:spPr>
          <a:xfrm>
            <a:off x="1151560" y="4613097"/>
            <a:ext cx="2030059" cy="224490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609600" y="5969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8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Take the Plunge…Part 1</a:t>
            </a:r>
            <a:endParaRPr sz="6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63" name="Shape 263"/>
          <p:cNvSpPr txBox="1">
            <a:spLocks noGrp="1"/>
          </p:cNvSpPr>
          <p:nvPr>
            <p:ph type="body" idx="1"/>
          </p:nvPr>
        </p:nvSpPr>
        <p:spPr>
          <a:xfrm>
            <a:off x="1079499" y="1892300"/>
            <a:ext cx="5386653"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480"/>
              </a:spcBef>
              <a:spcAft>
                <a:spcPts val="0"/>
              </a:spcAft>
              <a:buClr>
                <a:schemeClr val="dk1"/>
              </a:buClr>
              <a:buSzPts val="2400"/>
              <a:buFont typeface="Arial"/>
              <a:buChar char="•"/>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Look for opportunities to create publishable manuscripts from your dissertation</a:t>
            </a:r>
          </a:p>
          <a:p>
            <a:pPr marL="342900" marR="0" lvl="0" indent="-342900" algn="l" rtl="0">
              <a:lnSpc>
                <a:spcPct val="100000"/>
              </a:lnSpc>
              <a:spcBef>
                <a:spcPts val="480"/>
              </a:spcBef>
              <a:spcAft>
                <a:spcPts val="0"/>
              </a:spcAft>
              <a:buClr>
                <a:schemeClr val="dk1"/>
              </a:buClr>
              <a:buSzPts val="2400"/>
              <a:buFont typeface="Arial"/>
              <a:buChar char="•"/>
            </a:pPr>
            <a:r>
              <a:rPr lang="en" sz="2800" b="1" dirty="0">
                <a:latin typeface="Tahoma" panose="020B0604030504040204" pitchFamily="34" charset="0"/>
                <a:ea typeface="Tahoma" panose="020B0604030504040204" pitchFamily="34" charset="0"/>
                <a:cs typeface="Tahoma" panose="020B0604030504040204" pitchFamily="34" charset="0"/>
              </a:rPr>
              <a:t>Contribute with a chapter</a:t>
            </a:r>
          </a:p>
          <a:p>
            <a:pPr marL="342900" marR="0" lvl="0" indent="-342900" algn="l" rtl="0">
              <a:lnSpc>
                <a:spcPct val="100000"/>
              </a:lnSpc>
              <a:spcBef>
                <a:spcPts val="480"/>
              </a:spcBef>
              <a:spcAft>
                <a:spcPts val="0"/>
              </a:spcAft>
              <a:buClr>
                <a:schemeClr val="dk1"/>
              </a:buClr>
              <a:buSzPts val="2400"/>
              <a:buFont typeface="Arial"/>
              <a:buChar char="•"/>
            </a:pPr>
            <a:r>
              <a:rPr lang="en-US" sz="2800" b="1" dirty="0">
                <a:latin typeface="Tahoma" panose="020B0604030504040204" pitchFamily="34" charset="0"/>
                <a:ea typeface="Tahoma" panose="020B0604030504040204" pitchFamily="34" charset="0"/>
                <a:cs typeface="Tahoma" panose="020B0604030504040204" pitchFamily="34" charset="0"/>
              </a:rPr>
              <a:t>Conduct an interview</a:t>
            </a:r>
          </a:p>
          <a:p>
            <a:pPr marL="342900" marR="0" lvl="0" indent="-342900" algn="l" rtl="0">
              <a:lnSpc>
                <a:spcPct val="100000"/>
              </a:lnSpc>
              <a:spcBef>
                <a:spcPts val="480"/>
              </a:spcBef>
              <a:spcAft>
                <a:spcPts val="0"/>
              </a:spcAft>
              <a:buClr>
                <a:schemeClr val="dk1"/>
              </a:buClr>
              <a:buSzPts val="2400"/>
              <a:buFont typeface="Arial"/>
              <a:buChar char="•"/>
            </a:pPr>
            <a:r>
              <a:rPr lang="en-US"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Write a practical article, newsletter, or book review</a:t>
            </a:r>
            <a:endParaRPr sz="2800" b="1" dirty="0">
              <a:latin typeface="Tahoma" panose="020B0604030504040204" pitchFamily="34" charset="0"/>
              <a:ea typeface="Tahoma" panose="020B0604030504040204" pitchFamily="34" charset="0"/>
              <a:cs typeface="Tahoma" panose="020B0604030504040204" pitchFamily="34" charset="0"/>
            </a:endParaRPr>
          </a:p>
          <a:p>
            <a:pPr marL="342900" marR="0" lvl="0" indent="-342900" algn="l" rtl="0">
              <a:lnSpc>
                <a:spcPct val="100000"/>
              </a:lnSpc>
              <a:spcBef>
                <a:spcPts val="640"/>
              </a:spcBef>
              <a:spcAft>
                <a:spcPts val="0"/>
              </a:spcAft>
              <a:buClr>
                <a:schemeClr val="dk1"/>
              </a:buClr>
              <a:buSzPts val="3200"/>
              <a:buFont typeface="Arial"/>
              <a:buNone/>
            </a:pPr>
            <a:endParaRPr sz="3200" b="0" i="0" u="none" dirty="0">
              <a:solidFill>
                <a:schemeClr val="dk1"/>
              </a:solidFill>
              <a:latin typeface="Calibri"/>
              <a:ea typeface="Calibri"/>
              <a:cs typeface="Calibri"/>
              <a:sym typeface="Calibri"/>
            </a:endParaRPr>
          </a:p>
          <a:p>
            <a:pPr marL="342900" marR="0" lvl="0" indent="-139700" algn="l" rtl="0">
              <a:spcBef>
                <a:spcPts val="640"/>
              </a:spcBef>
              <a:spcAft>
                <a:spcPts val="0"/>
              </a:spcAft>
              <a:buClr>
                <a:schemeClr val="dk1"/>
              </a:buClr>
              <a:buSzPts val="3200"/>
              <a:buFont typeface="Arial"/>
              <a:buNone/>
            </a:pPr>
            <a:endParaRPr sz="3200" b="0" i="0" u="none" dirty="0">
              <a:solidFill>
                <a:schemeClr val="dk1"/>
              </a:solidFill>
              <a:latin typeface="Calibri"/>
              <a:ea typeface="Calibri"/>
              <a:cs typeface="Calibri"/>
              <a:sym typeface="Calibri"/>
            </a:endParaRPr>
          </a:p>
        </p:txBody>
      </p:sp>
      <p:pic>
        <p:nvPicPr>
          <p:cNvPr id="264" name="Shape 264"/>
          <p:cNvPicPr preferRelativeResize="0"/>
          <p:nvPr/>
        </p:nvPicPr>
        <p:blipFill rotWithShape="1">
          <a:blip r:embed="rId3">
            <a:alphaModFix/>
          </a:blip>
          <a:srcRect/>
          <a:stretch/>
        </p:blipFill>
        <p:spPr>
          <a:xfrm>
            <a:off x="6936581" y="1892300"/>
            <a:ext cx="2207419" cy="2750344"/>
          </a:xfrm>
          <a:prstGeom prst="rect">
            <a:avLst/>
          </a:prstGeom>
          <a:noFill/>
          <a:ln>
            <a:noFill/>
          </a:ln>
        </p:spPr>
      </p:pic>
      <p:pic>
        <p:nvPicPr>
          <p:cNvPr id="3" name="Picture 2">
            <a:extLst>
              <a:ext uri="{FF2B5EF4-FFF2-40B4-BE49-F238E27FC236}">
                <a16:creationId xmlns:a16="http://schemas.microsoft.com/office/drawing/2014/main" id="{59264852-F24F-4537-B47E-2B4E84194BBF}"/>
              </a:ext>
            </a:extLst>
          </p:cNvPr>
          <p:cNvPicPr>
            <a:picLocks noChangeAspect="1"/>
          </p:cNvPicPr>
          <p:nvPr/>
        </p:nvPicPr>
        <p:blipFill>
          <a:blip r:embed="rId4"/>
          <a:stretch>
            <a:fillRect/>
          </a:stretch>
        </p:blipFill>
        <p:spPr>
          <a:xfrm>
            <a:off x="6466153" y="5351711"/>
            <a:ext cx="2677847" cy="150628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609600" y="5969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8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Take the Plunge…Part 2</a:t>
            </a:r>
            <a:endParaRPr sz="6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63" name="Shape 263"/>
          <p:cNvSpPr txBox="1">
            <a:spLocks noGrp="1"/>
          </p:cNvSpPr>
          <p:nvPr>
            <p:ph type="body" idx="1"/>
          </p:nvPr>
        </p:nvSpPr>
        <p:spPr>
          <a:xfrm>
            <a:off x="1079500" y="1892300"/>
            <a:ext cx="5105400" cy="4526100"/>
          </a:xfrm>
          <a:prstGeom prst="rect">
            <a:avLst/>
          </a:prstGeom>
          <a:noFill/>
          <a:ln>
            <a:noFill/>
          </a:ln>
        </p:spPr>
        <p:txBody>
          <a:bodyPr spcFirstLastPara="1" wrap="square" lIns="91425" tIns="45700" rIns="91425" bIns="45700" anchor="t" anchorCtr="0">
            <a:noAutofit/>
          </a:bodyPr>
          <a:lstStyle/>
          <a:p>
            <a:pPr marL="342900" lvl="0" indent="-342900">
              <a:spcBef>
                <a:spcPts val="0"/>
              </a:spcBef>
            </a:pPr>
            <a:r>
              <a:rPr lang="en-US" sz="2800" b="1" dirty="0">
                <a:latin typeface="Tahoma" panose="020B0604030504040204" pitchFamily="34" charset="0"/>
                <a:ea typeface="Tahoma" panose="020B0604030504040204" pitchFamily="34" charset="0"/>
                <a:cs typeface="Tahoma" panose="020B0604030504040204" pitchFamily="34" charset="0"/>
              </a:rPr>
              <a:t>Write a major grant proposal</a:t>
            </a:r>
          </a:p>
          <a:p>
            <a:pPr marL="342900" lvl="0" indent="-342900">
              <a:spcBef>
                <a:spcPts val="0"/>
              </a:spcBef>
            </a:pPr>
            <a:r>
              <a:rPr lang="en-US" sz="2800" b="1" dirty="0">
                <a:latin typeface="Tahoma" panose="020B0604030504040204" pitchFamily="34" charset="0"/>
                <a:ea typeface="Tahoma" panose="020B0604030504040204" pitchFamily="34" charset="0"/>
                <a:cs typeface="Tahoma" panose="020B0604030504040204" pitchFamily="34" charset="0"/>
              </a:rPr>
              <a:t>Lead a special journal issue</a:t>
            </a:r>
          </a:p>
          <a:p>
            <a:pPr marL="342900" lvl="0" indent="-342900">
              <a:spcBef>
                <a:spcPts val="0"/>
              </a:spcBef>
            </a:pPr>
            <a:r>
              <a:rPr lang="en-US" sz="2800" b="1" dirty="0">
                <a:latin typeface="Tahoma" panose="020B0604030504040204" pitchFamily="34" charset="0"/>
                <a:ea typeface="Tahoma" panose="020B0604030504040204" pitchFamily="34" charset="0"/>
                <a:cs typeface="Tahoma" panose="020B0604030504040204" pitchFamily="34" charset="0"/>
              </a:rPr>
              <a:t>Edit a book</a:t>
            </a:r>
          </a:p>
          <a:p>
            <a:pPr marL="342900" lvl="0" indent="-342900">
              <a:spcBef>
                <a:spcPts val="0"/>
              </a:spcBef>
            </a:pPr>
            <a:r>
              <a:rPr lang="en-US" sz="2800" b="1" dirty="0">
                <a:latin typeface="Tahoma" panose="020B0604030504040204" pitchFamily="34" charset="0"/>
                <a:ea typeface="Tahoma" panose="020B0604030504040204" pitchFamily="34" charset="0"/>
                <a:cs typeface="Tahoma" panose="020B0604030504040204" pitchFamily="34" charset="0"/>
              </a:rPr>
              <a:t>Sole author a book</a:t>
            </a:r>
          </a:p>
          <a:p>
            <a:pPr marL="342900" marR="0" lvl="0" indent="-342900" algn="l" rtl="0">
              <a:lnSpc>
                <a:spcPct val="100000"/>
              </a:lnSpc>
              <a:spcBef>
                <a:spcPts val="480"/>
              </a:spcBef>
              <a:spcAft>
                <a:spcPts val="0"/>
              </a:spcAft>
              <a:buClr>
                <a:schemeClr val="dk1"/>
              </a:buClr>
              <a:buSzPts val="2400"/>
              <a:buFont typeface="Arial"/>
              <a:buChar char="•"/>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Get your name out there! </a:t>
            </a:r>
            <a:endParaRPr sz="2800" b="1" dirty="0">
              <a:latin typeface="Tahoma" panose="020B0604030504040204" pitchFamily="34" charset="0"/>
              <a:ea typeface="Tahoma" panose="020B0604030504040204" pitchFamily="34" charset="0"/>
              <a:cs typeface="Tahoma" panose="020B0604030504040204" pitchFamily="34" charset="0"/>
            </a:endParaRPr>
          </a:p>
          <a:p>
            <a:pPr marL="342900" marR="0" lvl="0" indent="-342900" algn="l" rtl="0">
              <a:lnSpc>
                <a:spcPct val="100000"/>
              </a:lnSpc>
              <a:spcBef>
                <a:spcPts val="640"/>
              </a:spcBef>
              <a:spcAft>
                <a:spcPts val="0"/>
              </a:spcAft>
              <a:buClr>
                <a:schemeClr val="dk1"/>
              </a:buClr>
              <a:buSzPts val="3200"/>
              <a:buFont typeface="Arial"/>
              <a:buNone/>
            </a:pPr>
            <a:endParaRPr sz="3200" b="0" i="0" u="none" dirty="0">
              <a:solidFill>
                <a:schemeClr val="dk1"/>
              </a:solidFill>
              <a:latin typeface="Calibri"/>
              <a:ea typeface="Calibri"/>
              <a:cs typeface="Calibri"/>
              <a:sym typeface="Calibri"/>
            </a:endParaRPr>
          </a:p>
          <a:p>
            <a:pPr marL="342900" marR="0" lvl="0" indent="-139700" algn="l" rtl="0">
              <a:spcBef>
                <a:spcPts val="640"/>
              </a:spcBef>
              <a:spcAft>
                <a:spcPts val="0"/>
              </a:spcAft>
              <a:buClr>
                <a:schemeClr val="dk1"/>
              </a:buClr>
              <a:buSzPts val="3200"/>
              <a:buFont typeface="Arial"/>
              <a:buNone/>
            </a:pPr>
            <a:endParaRPr sz="3200" b="0" i="0" u="none"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D698250B-0484-4F64-96A5-2A75FEAF9835}"/>
              </a:ext>
            </a:extLst>
          </p:cNvPr>
          <p:cNvPicPr>
            <a:picLocks noChangeAspect="1"/>
          </p:cNvPicPr>
          <p:nvPr/>
        </p:nvPicPr>
        <p:blipFill>
          <a:blip r:embed="rId3"/>
          <a:stretch>
            <a:fillRect/>
          </a:stretch>
        </p:blipFill>
        <p:spPr>
          <a:xfrm>
            <a:off x="6350000" y="5286374"/>
            <a:ext cx="2794000" cy="1571625"/>
          </a:xfrm>
          <a:prstGeom prst="rect">
            <a:avLst/>
          </a:prstGeom>
        </p:spPr>
      </p:pic>
      <p:pic>
        <p:nvPicPr>
          <p:cNvPr id="6" name="Picture 5">
            <a:extLst>
              <a:ext uri="{FF2B5EF4-FFF2-40B4-BE49-F238E27FC236}">
                <a16:creationId xmlns:a16="http://schemas.microsoft.com/office/drawing/2014/main" id="{BB619768-2643-4F43-BF39-A68C661D7DEA}"/>
              </a:ext>
            </a:extLst>
          </p:cNvPr>
          <p:cNvPicPr>
            <a:picLocks noChangeAspect="1"/>
          </p:cNvPicPr>
          <p:nvPr/>
        </p:nvPicPr>
        <p:blipFill>
          <a:blip r:embed="rId4"/>
          <a:stretch>
            <a:fillRect/>
          </a:stretch>
        </p:blipFill>
        <p:spPr>
          <a:xfrm>
            <a:off x="6548968" y="2019300"/>
            <a:ext cx="2696632" cy="2022474"/>
          </a:xfrm>
          <a:prstGeom prst="rect">
            <a:avLst/>
          </a:prstGeom>
        </p:spPr>
      </p:pic>
    </p:spTree>
    <p:extLst>
      <p:ext uri="{BB962C8B-B14F-4D97-AF65-F5344CB8AC3E}">
        <p14:creationId xmlns:p14="http://schemas.microsoft.com/office/powerpoint/2010/main" val="1957978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7747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Courier"/>
              <a:buNone/>
            </a:pPr>
            <a:r>
              <a:rPr lang="en-US" sz="48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Generate Starter Text…</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55" name="Shape 255"/>
          <p:cNvSpPr txBox="1">
            <a:spLocks noGrp="1"/>
          </p:cNvSpPr>
          <p:nvPr>
            <p:ph type="body" idx="1"/>
          </p:nvPr>
        </p:nvSpPr>
        <p:spPr>
          <a:xfrm>
            <a:off x="673537" y="2028858"/>
            <a:ext cx="4927600" cy="4208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US" b="1" dirty="0">
                <a:latin typeface="Tahoma" panose="020B0604030504040204" pitchFamily="34" charset="0"/>
                <a:ea typeface="Tahoma" panose="020B0604030504040204" pitchFamily="34" charset="0"/>
                <a:cs typeface="Tahoma" panose="020B0604030504040204" pitchFamily="34" charset="0"/>
              </a:rPr>
              <a:t>Author</a:t>
            </a:r>
            <a:r>
              <a:rPr lang="en-US" sz="32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 blog</a:t>
            </a:r>
          </a:p>
          <a:p>
            <a:pPr marL="342900" marR="0" lvl="0" indent="-342900" algn="l" rtl="0">
              <a:lnSpc>
                <a:spcPct val="100000"/>
              </a:lnSpc>
              <a:spcBef>
                <a:spcPts val="0"/>
              </a:spcBef>
              <a:spcAft>
                <a:spcPts val="0"/>
              </a:spcAft>
              <a:buClr>
                <a:schemeClr val="dk1"/>
              </a:buClr>
              <a:buSzPts val="3200"/>
              <a:buFont typeface="Arial"/>
              <a:buChar char="•"/>
            </a:pPr>
            <a:r>
              <a:rPr lang="en-US" b="1" dirty="0">
                <a:latin typeface="Tahoma" panose="020B0604030504040204" pitchFamily="34" charset="0"/>
                <a:ea typeface="Tahoma" panose="020B0604030504040204" pitchFamily="34" charset="0"/>
                <a:cs typeface="Tahoma" panose="020B0604030504040204" pitchFamily="34" charset="0"/>
              </a:rPr>
              <a:t>Use social media</a:t>
            </a:r>
          </a:p>
          <a:p>
            <a:pPr marL="342900" marR="0" lvl="0" indent="-342900" algn="l" rtl="0">
              <a:lnSpc>
                <a:spcPct val="100000"/>
              </a:lnSpc>
              <a:spcBef>
                <a:spcPts val="0"/>
              </a:spcBef>
              <a:spcAft>
                <a:spcPts val="0"/>
              </a:spcAft>
              <a:buClr>
                <a:schemeClr val="dk1"/>
              </a:buClr>
              <a:buSzPts val="3200"/>
              <a:buFont typeface="Arial"/>
              <a:buChar char="•"/>
            </a:pPr>
            <a:r>
              <a:rPr lang="en-US" sz="32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Submit a conference proposal</a:t>
            </a:r>
          </a:p>
          <a:p>
            <a:pPr marL="342900" lvl="0" indent="-342900">
              <a:spcBef>
                <a:spcPts val="0"/>
              </a:spcBef>
            </a:pPr>
            <a:r>
              <a:rPr lang="en-US" b="1" dirty="0">
                <a:latin typeface="Tahoma" panose="020B0604030504040204" pitchFamily="34" charset="0"/>
                <a:ea typeface="Tahoma" panose="020B0604030504040204" pitchFamily="34" charset="0"/>
                <a:cs typeface="Tahoma" panose="020B0604030504040204" pitchFamily="34" charset="0"/>
              </a:rPr>
              <a:t>Write editorials</a:t>
            </a:r>
          </a:p>
          <a:p>
            <a:pPr marL="342900" lvl="0" indent="-342900"/>
            <a:r>
              <a:rPr lang="en-US" b="1" dirty="0">
                <a:latin typeface="Tahoma" panose="020B0604030504040204" pitchFamily="34" charset="0"/>
                <a:ea typeface="Tahoma" panose="020B0604030504040204" pitchFamily="34" charset="0"/>
                <a:cs typeface="Tahoma" panose="020B0604030504040204" pitchFamily="34" charset="0"/>
              </a:rPr>
              <a:t>Write book and software reviews</a:t>
            </a:r>
          </a:p>
          <a:p>
            <a:pPr marL="342900" marR="0" lvl="0" indent="-342900" algn="l" rtl="0">
              <a:lnSpc>
                <a:spcPct val="100000"/>
              </a:lnSpc>
              <a:spcBef>
                <a:spcPts val="0"/>
              </a:spcBef>
              <a:spcAft>
                <a:spcPts val="0"/>
              </a:spcAft>
              <a:buClr>
                <a:schemeClr val="dk1"/>
              </a:buClr>
              <a:buSzPts val="3200"/>
              <a:buFont typeface="Arial"/>
              <a:buChar char="•"/>
            </a:pPr>
            <a:endParaRPr dirty="0"/>
          </a:p>
        </p:txBody>
      </p:sp>
      <p:pic>
        <p:nvPicPr>
          <p:cNvPr id="11" name="Shape 256">
            <a:extLst>
              <a:ext uri="{FF2B5EF4-FFF2-40B4-BE49-F238E27FC236}">
                <a16:creationId xmlns:a16="http://schemas.microsoft.com/office/drawing/2014/main" id="{44CC838C-A9B3-4005-9A84-4F5789225972}"/>
              </a:ext>
            </a:extLst>
          </p:cNvPr>
          <p:cNvPicPr preferRelativeResize="0"/>
          <p:nvPr/>
        </p:nvPicPr>
        <p:blipFill rotWithShape="1">
          <a:blip r:embed="rId3">
            <a:alphaModFix/>
          </a:blip>
          <a:srcRect/>
          <a:stretch/>
        </p:blipFill>
        <p:spPr>
          <a:xfrm>
            <a:off x="5683953" y="3910839"/>
            <a:ext cx="3345744" cy="2489961"/>
          </a:xfrm>
          <a:prstGeom prst="rect">
            <a:avLst/>
          </a:prstGeom>
          <a:noFill/>
          <a:ln>
            <a:noFill/>
          </a:ln>
        </p:spPr>
      </p:pic>
      <p:grpSp>
        <p:nvGrpSpPr>
          <p:cNvPr id="3" name="Group 2">
            <a:extLst>
              <a:ext uri="{FF2B5EF4-FFF2-40B4-BE49-F238E27FC236}">
                <a16:creationId xmlns:a16="http://schemas.microsoft.com/office/drawing/2014/main" id="{BFC1B189-8DB7-F448-B257-C2E9ADEDDCE9}"/>
              </a:ext>
            </a:extLst>
          </p:cNvPr>
          <p:cNvGrpSpPr/>
          <p:nvPr/>
        </p:nvGrpSpPr>
        <p:grpSpPr>
          <a:xfrm>
            <a:off x="5667624" y="1996200"/>
            <a:ext cx="3345744" cy="1881981"/>
            <a:chOff x="5798256" y="2028858"/>
            <a:chExt cx="3345744" cy="1881981"/>
          </a:xfrm>
        </p:grpSpPr>
        <p:pic>
          <p:nvPicPr>
            <p:cNvPr id="7" name="Picture 6">
              <a:extLst>
                <a:ext uri="{FF2B5EF4-FFF2-40B4-BE49-F238E27FC236}">
                  <a16:creationId xmlns:a16="http://schemas.microsoft.com/office/drawing/2014/main" id="{D2BBE7F8-968E-48B0-A98C-FC1A1640C812}"/>
                </a:ext>
              </a:extLst>
            </p:cNvPr>
            <p:cNvPicPr>
              <a:picLocks noChangeAspect="1"/>
            </p:cNvPicPr>
            <p:nvPr/>
          </p:nvPicPr>
          <p:blipFill>
            <a:blip r:embed="rId4"/>
            <a:stretch>
              <a:fillRect/>
            </a:stretch>
          </p:blipFill>
          <p:spPr>
            <a:xfrm>
              <a:off x="5798256" y="2028858"/>
              <a:ext cx="3345744" cy="1881981"/>
            </a:xfrm>
            <a:prstGeom prst="rect">
              <a:avLst/>
            </a:prstGeom>
            <a:solidFill>
              <a:srgbClr val="323232"/>
            </a:solidFill>
          </p:spPr>
        </p:pic>
        <p:sp>
          <p:nvSpPr>
            <p:cNvPr id="2" name="Rectangle 1">
              <a:extLst>
                <a:ext uri="{FF2B5EF4-FFF2-40B4-BE49-F238E27FC236}">
                  <a16:creationId xmlns:a16="http://schemas.microsoft.com/office/drawing/2014/main" id="{C357773A-1ACD-6D43-B2DD-15A9918D567B}"/>
                </a:ext>
              </a:extLst>
            </p:cNvPr>
            <p:cNvSpPr/>
            <p:nvPr/>
          </p:nvSpPr>
          <p:spPr>
            <a:xfrm>
              <a:off x="6304005" y="2251391"/>
              <a:ext cx="1877785" cy="1061357"/>
            </a:xfrm>
            <a:prstGeom prst="rect">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6F77"/>
                  </a:solidFill>
                </a:rPr>
                <a:t>101</a:t>
              </a:r>
            </a:p>
          </p:txBody>
        </p:sp>
      </p:grpSp>
    </p:spTree>
    <p:extLst>
      <p:ext uri="{BB962C8B-B14F-4D97-AF65-F5344CB8AC3E}">
        <p14:creationId xmlns:p14="http://schemas.microsoft.com/office/powerpoint/2010/main" val="1341103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457200" y="43693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ourier"/>
              <a:buNone/>
            </a:pPr>
            <a:r>
              <a:rPr lang="en" sz="4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99 Seconds Activity #2</a:t>
            </a:r>
            <a:endParaRP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Shape 171">
            <a:extLst>
              <a:ext uri="{FF2B5EF4-FFF2-40B4-BE49-F238E27FC236}">
                <a16:creationId xmlns:a16="http://schemas.microsoft.com/office/drawing/2014/main" id="{C723A422-F31D-7B4D-82D4-A02E24F4391A}"/>
              </a:ext>
            </a:extLst>
          </p:cNvPr>
          <p:cNvSpPr txBox="1"/>
          <p:nvPr/>
        </p:nvSpPr>
        <p:spPr>
          <a:xfrm>
            <a:off x="554804" y="1847923"/>
            <a:ext cx="4335695" cy="27365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30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Commit</a:t>
            </a:r>
            <a:r>
              <a:rPr lang="en" sz="30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to </a:t>
            </a:r>
            <a:r>
              <a:rPr lang="en" sz="3000" b="1" i="0" u="sng"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1 to  2 things</a:t>
            </a:r>
            <a:r>
              <a:rPr lang="en" sz="30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that take the plunge and s</a:t>
            </a:r>
            <a:r>
              <a:rPr lang="en-US" sz="30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ha</a:t>
            </a:r>
            <a:r>
              <a:rPr lang="en" sz="30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re them with your next chair neighbor.</a:t>
            </a:r>
            <a:endParaRPr sz="30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lnSpc>
                <a:spcPct val="100000"/>
              </a:lnSpc>
              <a:spcBef>
                <a:spcPts val="480"/>
              </a:spcBef>
              <a:spcAft>
                <a:spcPts val="0"/>
              </a:spcAft>
              <a:buClr>
                <a:schemeClr val="dk1"/>
              </a:buClr>
              <a:buSzPts val="2400"/>
              <a:buFont typeface="Calibri"/>
              <a:buNone/>
            </a:pPr>
            <a:endParaRPr sz="24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400" b="0" i="0" u="none" dirty="0">
              <a:solidFill>
                <a:schemeClr val="dk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8EF898F7-FE60-9340-8FF7-970279FEC5A7}"/>
              </a:ext>
            </a:extLst>
          </p:cNvPr>
          <p:cNvPicPr>
            <a:picLocks noChangeAspect="1"/>
          </p:cNvPicPr>
          <p:nvPr/>
        </p:nvPicPr>
        <p:blipFill>
          <a:blip r:embed="rId3"/>
          <a:stretch>
            <a:fillRect/>
          </a:stretch>
        </p:blipFill>
        <p:spPr>
          <a:xfrm>
            <a:off x="4974256" y="1927154"/>
            <a:ext cx="4169744" cy="2578100"/>
          </a:xfrm>
          <a:prstGeom prst="rect">
            <a:avLst/>
          </a:prstGeom>
        </p:spPr>
      </p:pic>
      <p:pic>
        <p:nvPicPr>
          <p:cNvPr id="4" name="Picture 3">
            <a:extLst>
              <a:ext uri="{FF2B5EF4-FFF2-40B4-BE49-F238E27FC236}">
                <a16:creationId xmlns:a16="http://schemas.microsoft.com/office/drawing/2014/main" id="{45BCC531-5625-4DE3-B9D2-A39E21261C5D}"/>
              </a:ext>
            </a:extLst>
          </p:cNvPr>
          <p:cNvPicPr>
            <a:picLocks noChangeAspect="1"/>
          </p:cNvPicPr>
          <p:nvPr/>
        </p:nvPicPr>
        <p:blipFill>
          <a:blip r:embed="rId4"/>
          <a:stretch>
            <a:fillRect/>
          </a:stretch>
        </p:blipFill>
        <p:spPr>
          <a:xfrm>
            <a:off x="864991" y="4360642"/>
            <a:ext cx="2258353" cy="2497358"/>
          </a:xfrm>
          <a:prstGeom prst="rect">
            <a:avLst/>
          </a:prstGeom>
        </p:spPr>
      </p:pic>
    </p:spTree>
    <p:extLst>
      <p:ext uri="{BB962C8B-B14F-4D97-AF65-F5344CB8AC3E}">
        <p14:creationId xmlns:p14="http://schemas.microsoft.com/office/powerpoint/2010/main" val="3229429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subTitle" idx="1"/>
          </p:nvPr>
        </p:nvSpPr>
        <p:spPr>
          <a:xfrm>
            <a:off x="482600" y="3360079"/>
            <a:ext cx="8458200" cy="1143000"/>
          </a:xfrm>
          <a:prstGeom prst="rect">
            <a:avLst/>
          </a:prstGeom>
          <a:noFill/>
          <a:ln>
            <a:noFill/>
          </a:ln>
        </p:spPr>
        <p:txBody>
          <a:bodyPr spcFirstLastPara="1" wrap="square" lIns="91425" tIns="45700" rIns="91425" bIns="45700" anchor="t" anchorCtr="0">
            <a:noAutofit/>
          </a:bodyPr>
          <a:lstStyle/>
          <a:p>
            <a:pPr marL="0" marR="0" lvl="0" indent="0" rtl="0">
              <a:lnSpc>
                <a:spcPct val="80000"/>
              </a:lnSpc>
              <a:spcBef>
                <a:spcPts val="0"/>
              </a:spcBef>
              <a:spcAft>
                <a:spcPts val="0"/>
              </a:spcAft>
              <a:buClr>
                <a:srgbClr val="898989"/>
              </a:buClr>
              <a:buSzPts val="2700"/>
              <a:buFont typeface="Arial"/>
              <a:buNone/>
            </a:pPr>
            <a:r>
              <a:rPr lang="en"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New"/>
              </a:rPr>
              <a:t>Insights and Advice on Getting Published </a:t>
            </a:r>
            <a:r>
              <a:rPr lang="en-US"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New"/>
              </a:rPr>
              <a:t>Higher Education</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79" name="Shape 279"/>
          <p:cNvPicPr preferRelativeResize="0"/>
          <p:nvPr/>
        </p:nvPicPr>
        <p:blipFill rotWithShape="1">
          <a:blip r:embed="rId3">
            <a:alphaModFix/>
          </a:blip>
          <a:srcRect/>
          <a:stretch/>
        </p:blipFill>
        <p:spPr>
          <a:xfrm>
            <a:off x="1298559" y="67461"/>
            <a:ext cx="2143125" cy="2143125"/>
          </a:xfrm>
          <a:prstGeom prst="rect">
            <a:avLst/>
          </a:prstGeom>
          <a:noFill/>
          <a:ln>
            <a:noFill/>
          </a:ln>
        </p:spPr>
      </p:pic>
      <p:pic>
        <p:nvPicPr>
          <p:cNvPr id="280" name="Shape 280"/>
          <p:cNvPicPr preferRelativeResize="0"/>
          <p:nvPr/>
        </p:nvPicPr>
        <p:blipFill rotWithShape="1">
          <a:blip r:embed="rId3">
            <a:alphaModFix/>
          </a:blip>
          <a:srcRect/>
          <a:stretch/>
        </p:blipFill>
        <p:spPr>
          <a:xfrm rot="2400001">
            <a:off x="4202171" y="534947"/>
            <a:ext cx="1600200" cy="1600200"/>
          </a:xfrm>
          <a:prstGeom prst="rect">
            <a:avLst/>
          </a:prstGeom>
          <a:noFill/>
          <a:ln>
            <a:noFill/>
          </a:ln>
        </p:spPr>
      </p:pic>
      <p:pic>
        <p:nvPicPr>
          <p:cNvPr id="281" name="Shape 281"/>
          <p:cNvPicPr preferRelativeResize="0"/>
          <p:nvPr/>
        </p:nvPicPr>
        <p:blipFill rotWithShape="1">
          <a:blip r:embed="rId3">
            <a:alphaModFix/>
          </a:blip>
          <a:srcRect/>
          <a:stretch/>
        </p:blipFill>
        <p:spPr>
          <a:xfrm rot="-7500001">
            <a:off x="6491248" y="1531955"/>
            <a:ext cx="1257300" cy="1257300"/>
          </a:xfrm>
          <a:prstGeom prst="rect">
            <a:avLst/>
          </a:prstGeom>
          <a:noFill/>
          <a:ln>
            <a:noFill/>
          </a:ln>
        </p:spPr>
      </p:pic>
      <p:sp>
        <p:nvSpPr>
          <p:cNvPr id="283" name="Shape 283"/>
          <p:cNvSpPr txBox="1">
            <a:spLocks noGrp="1"/>
          </p:cNvSpPr>
          <p:nvPr>
            <p:ph type="ctrTitle"/>
          </p:nvPr>
        </p:nvSpPr>
        <p:spPr>
          <a:xfrm>
            <a:off x="882700" y="4503079"/>
            <a:ext cx="7658000" cy="162134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800"/>
              <a:buFont typeface="Courier New"/>
              <a:buNone/>
            </a:pPr>
            <a:r>
              <a:rPr lang="en-US"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Part II: </a:t>
            </a: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Writing Tips </a:t>
            </a:r>
            <a:b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b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and Ins</a:t>
            </a:r>
            <a:r>
              <a:rPr lang="en-US" sz="4800" b="1" i="0" u="none" strike="noStrike" cap="none" dirty="0" err="1">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i</a:t>
            </a: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ghts</a:t>
            </a:r>
            <a:endParaRPr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381000" y="533399"/>
            <a:ext cx="8305800" cy="1981201"/>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 2018</a:t>
            </a:r>
            <a:br>
              <a:rPr lang="en-US" b="1" dirty="0">
                <a:latin typeface="Tahoma" panose="020B0604030504040204" pitchFamily="34" charset="0"/>
                <a:ea typeface="Tahoma" panose="020B0604030504040204" pitchFamily="34" charset="0"/>
                <a:cs typeface="Tahoma" panose="020B0604030504040204" pitchFamily="34" charset="0"/>
              </a:rPr>
            </a:br>
            <a:r>
              <a:rPr lang="en-US" sz="3000" b="1" dirty="0">
                <a:latin typeface="Tahoma" panose="020B0604030504040204" pitchFamily="34" charset="0"/>
                <a:ea typeface="Tahoma" panose="020B0604030504040204" pitchFamily="34" charset="0"/>
                <a:cs typeface="Tahoma" panose="020B0604030504040204" pitchFamily="34" charset="0"/>
              </a:rPr>
              <a:t>How to Learn to Write Like a Machine</a:t>
            </a:r>
            <a:br>
              <a:rPr lang="en-US"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Rose Jacobs, Inside Higher Ed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https://www.chronicle.com/blogs/linguafranca/2018/10/02/how-to-learn-to-write-like-a-machine/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82409C7-C404-4478-A4C8-F04860F47EEC}"/>
              </a:ext>
            </a:extLst>
          </p:cNvPr>
          <p:cNvPicPr>
            <a:picLocks noChangeAspect="1"/>
          </p:cNvPicPr>
          <p:nvPr/>
        </p:nvPicPr>
        <p:blipFill rotWithShape="1">
          <a:blip r:embed="rId4"/>
          <a:srcRect l="24330" t="26667" r="36308" b="10000"/>
          <a:stretch/>
        </p:blipFill>
        <p:spPr>
          <a:xfrm>
            <a:off x="2854503" y="2696018"/>
            <a:ext cx="3358793" cy="4161982"/>
          </a:xfrm>
          <a:prstGeom prst="rect">
            <a:avLst/>
          </a:prstGeom>
        </p:spPr>
      </p:pic>
    </p:spTree>
    <p:extLst>
      <p:ext uri="{BB962C8B-B14F-4D97-AF65-F5344CB8AC3E}">
        <p14:creationId xmlns:p14="http://schemas.microsoft.com/office/powerpoint/2010/main" val="3245865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44500" y="6302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The Top 20 Writing Tips</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FC801DCD-1FFD-49DC-A45B-D38E2CBF5B8A}"/>
              </a:ext>
            </a:extLst>
          </p:cNvPr>
          <p:cNvPicPr>
            <a:picLocks noChangeAspect="1"/>
          </p:cNvPicPr>
          <p:nvPr/>
        </p:nvPicPr>
        <p:blipFill>
          <a:blip r:embed="rId3"/>
          <a:stretch>
            <a:fillRect/>
          </a:stretch>
        </p:blipFill>
        <p:spPr>
          <a:xfrm>
            <a:off x="444500" y="1916173"/>
            <a:ext cx="3644904" cy="4714075"/>
          </a:xfrm>
          <a:prstGeom prst="rect">
            <a:avLst/>
          </a:prstGeom>
        </p:spPr>
      </p:pic>
      <p:pic>
        <p:nvPicPr>
          <p:cNvPr id="7" name="Picture 6">
            <a:extLst>
              <a:ext uri="{FF2B5EF4-FFF2-40B4-BE49-F238E27FC236}">
                <a16:creationId xmlns:a16="http://schemas.microsoft.com/office/drawing/2014/main" id="{0B69DDA8-60BE-47BD-A8E6-C2303EB28197}"/>
              </a:ext>
            </a:extLst>
          </p:cNvPr>
          <p:cNvPicPr>
            <a:picLocks noChangeAspect="1"/>
          </p:cNvPicPr>
          <p:nvPr/>
        </p:nvPicPr>
        <p:blipFill>
          <a:blip r:embed="rId4"/>
          <a:stretch>
            <a:fillRect/>
          </a:stretch>
        </p:blipFill>
        <p:spPr>
          <a:xfrm>
            <a:off x="4630077" y="1916173"/>
            <a:ext cx="3908965" cy="4882778"/>
          </a:xfrm>
          <a:prstGeom prst="rect">
            <a:avLst/>
          </a:prstGeom>
        </p:spPr>
      </p:pic>
    </p:spTree>
    <p:extLst>
      <p:ext uri="{BB962C8B-B14F-4D97-AF65-F5344CB8AC3E}">
        <p14:creationId xmlns:p14="http://schemas.microsoft.com/office/powerpoint/2010/main" val="2272853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 Mark Writing Days in Planner</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4C08501-4D04-44B9-AC11-BCA271F95C8B}"/>
              </a:ext>
            </a:extLst>
          </p:cNvPr>
          <p:cNvPicPr>
            <a:picLocks noChangeAspect="1"/>
          </p:cNvPicPr>
          <p:nvPr/>
        </p:nvPicPr>
        <p:blipFill>
          <a:blip r:embed="rId3"/>
          <a:stretch>
            <a:fillRect/>
          </a:stretch>
        </p:blipFill>
        <p:spPr>
          <a:xfrm>
            <a:off x="0" y="2311769"/>
            <a:ext cx="5397500" cy="3597434"/>
          </a:xfrm>
          <a:prstGeom prst="rect">
            <a:avLst/>
          </a:prstGeom>
        </p:spPr>
      </p:pic>
      <p:pic>
        <p:nvPicPr>
          <p:cNvPr id="5" name="Picture 4">
            <a:extLst>
              <a:ext uri="{FF2B5EF4-FFF2-40B4-BE49-F238E27FC236}">
                <a16:creationId xmlns:a16="http://schemas.microsoft.com/office/drawing/2014/main" id="{605052D2-4878-C041-B2DF-1F0867426138}"/>
              </a:ext>
            </a:extLst>
          </p:cNvPr>
          <p:cNvPicPr>
            <a:picLocks noChangeAspect="1"/>
          </p:cNvPicPr>
          <p:nvPr/>
        </p:nvPicPr>
        <p:blipFill rotWithShape="1">
          <a:blip r:embed="rId4"/>
          <a:srcRect l="35984" t="-143" r="-234" b="-1400"/>
          <a:stretch/>
        </p:blipFill>
        <p:spPr>
          <a:xfrm>
            <a:off x="5733358" y="2311769"/>
            <a:ext cx="3410642" cy="3597434"/>
          </a:xfrm>
          <a:prstGeom prst="rect">
            <a:avLst/>
          </a:prstGeom>
        </p:spPr>
      </p:pic>
    </p:spTree>
    <p:extLst>
      <p:ext uri="{BB962C8B-B14F-4D97-AF65-F5344CB8AC3E}">
        <p14:creationId xmlns:p14="http://schemas.microsoft.com/office/powerpoint/2010/main" val="1155104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 Maintain a List and Network of Potential Research and Writing Collaborators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6BCBC8D-2822-4F65-A389-309B75EB3E23}"/>
              </a:ext>
            </a:extLst>
          </p:cNvPr>
          <p:cNvPicPr>
            <a:picLocks noChangeAspect="1"/>
          </p:cNvPicPr>
          <p:nvPr/>
        </p:nvPicPr>
        <p:blipFill>
          <a:blip r:embed="rId3"/>
          <a:stretch>
            <a:fillRect/>
          </a:stretch>
        </p:blipFill>
        <p:spPr>
          <a:xfrm>
            <a:off x="2191004" y="2486215"/>
            <a:ext cx="5416296" cy="4371785"/>
          </a:xfrm>
          <a:prstGeom prst="rect">
            <a:avLst/>
          </a:prstGeom>
        </p:spPr>
      </p:pic>
    </p:spTree>
    <p:extLst>
      <p:ext uri="{BB962C8B-B14F-4D97-AF65-F5344CB8AC3E}">
        <p14:creationId xmlns:p14="http://schemas.microsoft.com/office/powerpoint/2010/main" val="1902066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Sidenote</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Find Good People to Work With…Life is Short—Avoid Egomaniacs and People Who Lie</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8A3BF24D-FCAD-4649-BBCC-43973E9207A2}"/>
              </a:ext>
            </a:extLst>
          </p:cNvPr>
          <p:cNvPicPr>
            <a:picLocks noChangeAspect="1"/>
          </p:cNvPicPr>
          <p:nvPr/>
        </p:nvPicPr>
        <p:blipFill>
          <a:blip r:embed="rId3"/>
          <a:stretch>
            <a:fillRect/>
          </a:stretch>
        </p:blipFill>
        <p:spPr>
          <a:xfrm>
            <a:off x="615950" y="2339975"/>
            <a:ext cx="7912100" cy="4452697"/>
          </a:xfrm>
          <a:prstGeom prst="rect">
            <a:avLst/>
          </a:prstGeom>
        </p:spPr>
      </p:pic>
      <p:pic>
        <p:nvPicPr>
          <p:cNvPr id="13" name="Picture 12">
            <a:extLst>
              <a:ext uri="{FF2B5EF4-FFF2-40B4-BE49-F238E27FC236}">
                <a16:creationId xmlns:a16="http://schemas.microsoft.com/office/drawing/2014/main" id="{58878622-098A-410E-8781-8EF9A8BAAFBF}"/>
              </a:ext>
            </a:extLst>
          </p:cNvPr>
          <p:cNvPicPr>
            <a:picLocks noChangeAspect="1"/>
          </p:cNvPicPr>
          <p:nvPr/>
        </p:nvPicPr>
        <p:blipFill>
          <a:blip r:embed="rId4"/>
          <a:stretch>
            <a:fillRect/>
          </a:stretch>
        </p:blipFill>
        <p:spPr>
          <a:xfrm>
            <a:off x="6944519" y="2447036"/>
            <a:ext cx="1494631" cy="956564"/>
          </a:xfrm>
          <a:prstGeom prst="rect">
            <a:avLst/>
          </a:prstGeom>
        </p:spPr>
      </p:pic>
    </p:spTree>
    <p:extLst>
      <p:ext uri="{BB962C8B-B14F-4D97-AF65-F5344CB8AC3E}">
        <p14:creationId xmlns:p14="http://schemas.microsoft.com/office/powerpoint/2010/main" val="1573452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subTitle" idx="1"/>
          </p:nvPr>
        </p:nvSpPr>
        <p:spPr>
          <a:xfrm>
            <a:off x="457200" y="3931568"/>
            <a:ext cx="8458200" cy="114300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rgbClr val="898989"/>
              </a:buClr>
              <a:buSzPts val="2700"/>
              <a:buFont typeface="Arial"/>
              <a:buNone/>
            </a:pPr>
            <a:r>
              <a:rPr lang="en"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New"/>
              </a:rPr>
              <a:t>Insights and Advice on Getting Published </a:t>
            </a:r>
            <a:r>
              <a:rPr lang="en-US"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New"/>
              </a:rPr>
              <a:t>in Higher Education</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77" name="Shape 177"/>
          <p:cNvPicPr preferRelativeResize="0"/>
          <p:nvPr/>
        </p:nvPicPr>
        <p:blipFill rotWithShape="1">
          <a:blip r:embed="rId3">
            <a:alphaModFix/>
          </a:blip>
          <a:srcRect/>
          <a:stretch/>
        </p:blipFill>
        <p:spPr>
          <a:xfrm>
            <a:off x="1219200" y="609600"/>
            <a:ext cx="2878525" cy="2878525"/>
          </a:xfrm>
          <a:prstGeom prst="rect">
            <a:avLst/>
          </a:prstGeom>
          <a:noFill/>
          <a:ln>
            <a:noFill/>
          </a:ln>
        </p:spPr>
      </p:pic>
      <p:pic>
        <p:nvPicPr>
          <p:cNvPr id="178" name="Shape 178"/>
          <p:cNvPicPr preferRelativeResize="0"/>
          <p:nvPr/>
        </p:nvPicPr>
        <p:blipFill rotWithShape="1">
          <a:blip r:embed="rId3">
            <a:alphaModFix/>
          </a:blip>
          <a:srcRect/>
          <a:stretch/>
        </p:blipFill>
        <p:spPr>
          <a:xfrm rot="2400015">
            <a:off x="4166504" y="1030589"/>
            <a:ext cx="2189463" cy="2189466"/>
          </a:xfrm>
          <a:prstGeom prst="rect">
            <a:avLst/>
          </a:prstGeom>
          <a:noFill/>
          <a:ln>
            <a:noFill/>
          </a:ln>
        </p:spPr>
      </p:pic>
      <p:pic>
        <p:nvPicPr>
          <p:cNvPr id="179" name="Shape 179"/>
          <p:cNvPicPr preferRelativeResize="0"/>
          <p:nvPr/>
        </p:nvPicPr>
        <p:blipFill rotWithShape="1">
          <a:blip r:embed="rId3">
            <a:alphaModFix/>
          </a:blip>
          <a:srcRect/>
          <a:stretch/>
        </p:blipFill>
        <p:spPr>
          <a:xfrm rot="-7500002">
            <a:off x="6425681" y="1275474"/>
            <a:ext cx="1812467" cy="1812467"/>
          </a:xfrm>
          <a:prstGeom prst="rect">
            <a:avLst/>
          </a:prstGeom>
          <a:noFill/>
          <a:ln>
            <a:noFill/>
          </a:ln>
        </p:spPr>
      </p:pic>
      <p:sp>
        <p:nvSpPr>
          <p:cNvPr id="181" name="Shape 181"/>
          <p:cNvSpPr txBox="1">
            <a:spLocks noGrp="1"/>
          </p:cNvSpPr>
          <p:nvPr>
            <p:ph type="ctrTitle"/>
          </p:nvPr>
        </p:nvSpPr>
        <p:spPr>
          <a:xfrm>
            <a:off x="571500" y="5074568"/>
            <a:ext cx="8229600" cy="79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6000"/>
              <a:buFont typeface="Courier New"/>
              <a:buNone/>
            </a:pPr>
            <a:r>
              <a:rPr lang="en-US" sz="60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Part I: </a:t>
            </a:r>
            <a:r>
              <a:rPr lang="en" sz="60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The Process</a:t>
            </a:r>
            <a:endParaRPr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3. Draft a Timeline or Multiple Timelines with Flexible Goals</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CD39065-3941-4B2B-9130-3475D886EC99}"/>
              </a:ext>
            </a:extLst>
          </p:cNvPr>
          <p:cNvPicPr>
            <a:picLocks noChangeAspect="1"/>
          </p:cNvPicPr>
          <p:nvPr/>
        </p:nvPicPr>
        <p:blipFill>
          <a:blip r:embed="rId3"/>
          <a:stretch>
            <a:fillRect/>
          </a:stretch>
        </p:blipFill>
        <p:spPr>
          <a:xfrm>
            <a:off x="1962150" y="2056754"/>
            <a:ext cx="5727700" cy="2014241"/>
          </a:xfrm>
          <a:prstGeom prst="rect">
            <a:avLst/>
          </a:prstGeom>
        </p:spPr>
      </p:pic>
      <p:pic>
        <p:nvPicPr>
          <p:cNvPr id="3" name="Picture 2">
            <a:extLst>
              <a:ext uri="{FF2B5EF4-FFF2-40B4-BE49-F238E27FC236}">
                <a16:creationId xmlns:a16="http://schemas.microsoft.com/office/drawing/2014/main" id="{CCD94D09-60A4-3E43-841C-6BB3EA20DEF6}"/>
              </a:ext>
            </a:extLst>
          </p:cNvPr>
          <p:cNvPicPr>
            <a:picLocks noChangeAspect="1"/>
          </p:cNvPicPr>
          <p:nvPr/>
        </p:nvPicPr>
        <p:blipFill>
          <a:blip r:embed="rId4"/>
          <a:stretch>
            <a:fillRect/>
          </a:stretch>
        </p:blipFill>
        <p:spPr>
          <a:xfrm>
            <a:off x="1962150" y="4173846"/>
            <a:ext cx="5677469" cy="2553006"/>
          </a:xfrm>
          <a:prstGeom prst="rect">
            <a:avLst/>
          </a:prstGeom>
        </p:spPr>
      </p:pic>
    </p:spTree>
    <p:extLst>
      <p:ext uri="{BB962C8B-B14F-4D97-AF65-F5344CB8AC3E}">
        <p14:creationId xmlns:p14="http://schemas.microsoft.com/office/powerpoint/2010/main" val="1361478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798" y="316469"/>
            <a:ext cx="8342441" cy="2806841"/>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10, 2018</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Perhaps write to your future self about your goals…</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2400" b="1" dirty="0">
                <a:latin typeface="Tahoma" panose="020B0604030504040204" pitchFamily="34" charset="0"/>
                <a:ea typeface="Tahoma" panose="020B0604030504040204" pitchFamily="34" charset="0"/>
                <a:cs typeface="Tahoma" panose="020B0604030504040204" pitchFamily="34" charset="0"/>
              </a:rPr>
              <a:t>FutureMe.org</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Write a letter to the future</a:t>
            </a:r>
            <a:br>
              <a:rPr lang="en-US" sz="2400"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https://www.futureme.org/</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F6EFC63-68E3-495D-975A-EE8E6F2798A5}"/>
              </a:ext>
            </a:extLst>
          </p:cNvPr>
          <p:cNvPicPr>
            <a:picLocks noChangeAspect="1"/>
          </p:cNvPicPr>
          <p:nvPr/>
        </p:nvPicPr>
        <p:blipFill rotWithShape="1">
          <a:blip r:embed="rId4"/>
          <a:srcRect l="17064" t="10000" r="2331" b="1111"/>
          <a:stretch/>
        </p:blipFill>
        <p:spPr>
          <a:xfrm>
            <a:off x="158394" y="3282298"/>
            <a:ext cx="4156752" cy="3575701"/>
          </a:xfrm>
          <a:prstGeom prst="rect">
            <a:avLst/>
          </a:prstGeom>
        </p:spPr>
      </p:pic>
      <p:pic>
        <p:nvPicPr>
          <p:cNvPr id="7" name="Picture 6">
            <a:extLst>
              <a:ext uri="{FF2B5EF4-FFF2-40B4-BE49-F238E27FC236}">
                <a16:creationId xmlns:a16="http://schemas.microsoft.com/office/drawing/2014/main" id="{93F43378-769C-445D-91D5-E35A1DD6A29D}"/>
              </a:ext>
            </a:extLst>
          </p:cNvPr>
          <p:cNvPicPr>
            <a:picLocks noChangeAspect="1"/>
          </p:cNvPicPr>
          <p:nvPr/>
        </p:nvPicPr>
        <p:blipFill rotWithShape="1">
          <a:blip r:embed="rId5"/>
          <a:srcRect l="31799" t="34445" r="14464" b="26666"/>
          <a:stretch/>
        </p:blipFill>
        <p:spPr>
          <a:xfrm>
            <a:off x="5534926" y="3282298"/>
            <a:ext cx="2975225" cy="1679563"/>
          </a:xfrm>
          <a:prstGeom prst="rect">
            <a:avLst/>
          </a:prstGeom>
        </p:spPr>
      </p:pic>
      <p:pic>
        <p:nvPicPr>
          <p:cNvPr id="8" name="Picture 7">
            <a:extLst>
              <a:ext uri="{FF2B5EF4-FFF2-40B4-BE49-F238E27FC236}">
                <a16:creationId xmlns:a16="http://schemas.microsoft.com/office/drawing/2014/main" id="{A5CFF0A5-F477-4C2B-AFEA-1F60C257DD73}"/>
              </a:ext>
            </a:extLst>
          </p:cNvPr>
          <p:cNvPicPr>
            <a:picLocks noChangeAspect="1"/>
          </p:cNvPicPr>
          <p:nvPr/>
        </p:nvPicPr>
        <p:blipFill rotWithShape="1">
          <a:blip r:embed="rId6"/>
          <a:srcRect l="21398" t="17778" r="25731" b="50000"/>
          <a:stretch/>
        </p:blipFill>
        <p:spPr>
          <a:xfrm>
            <a:off x="5534926" y="5120849"/>
            <a:ext cx="3532874" cy="1679563"/>
          </a:xfrm>
          <a:prstGeom prst="rect">
            <a:avLst/>
          </a:prstGeom>
        </p:spPr>
      </p:pic>
    </p:spTree>
    <p:extLst>
      <p:ext uri="{BB962C8B-B14F-4D97-AF65-F5344CB8AC3E}">
        <p14:creationId xmlns:p14="http://schemas.microsoft.com/office/powerpoint/2010/main" val="1769993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4. Think Ahead About the Publishing Potential of Each Project</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21B5943-1E21-49DB-887F-575611622DDA}"/>
              </a:ext>
            </a:extLst>
          </p:cNvPr>
          <p:cNvPicPr>
            <a:picLocks noChangeAspect="1"/>
          </p:cNvPicPr>
          <p:nvPr/>
        </p:nvPicPr>
        <p:blipFill rotWithShape="1">
          <a:blip r:embed="rId3"/>
          <a:srcRect t="-1" r="-104" b="6907"/>
          <a:stretch/>
        </p:blipFill>
        <p:spPr>
          <a:xfrm>
            <a:off x="723900" y="2513153"/>
            <a:ext cx="7708900" cy="4344847"/>
          </a:xfrm>
          <a:prstGeom prst="rect">
            <a:avLst/>
          </a:prstGeom>
        </p:spPr>
      </p:pic>
    </p:spTree>
    <p:extLst>
      <p:ext uri="{BB962C8B-B14F-4D97-AF65-F5344CB8AC3E}">
        <p14:creationId xmlns:p14="http://schemas.microsoft.com/office/powerpoint/2010/main" val="310613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Sidenote</a:t>
            </a: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Don’t Just Publish for the Sake of Publishing…</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55A86213-BEC6-40DD-A5E0-DBD47C4054A8}"/>
              </a:ext>
            </a:extLst>
          </p:cNvPr>
          <p:cNvPicPr>
            <a:picLocks noChangeAspect="1"/>
          </p:cNvPicPr>
          <p:nvPr/>
        </p:nvPicPr>
        <p:blipFill>
          <a:blip r:embed="rId3"/>
          <a:stretch>
            <a:fillRect/>
          </a:stretch>
        </p:blipFill>
        <p:spPr>
          <a:xfrm>
            <a:off x="1047750" y="2111738"/>
            <a:ext cx="7435850" cy="4620850"/>
          </a:xfrm>
          <a:prstGeom prst="rect">
            <a:avLst/>
          </a:prstGeom>
        </p:spPr>
      </p:pic>
    </p:spTree>
    <p:extLst>
      <p:ext uri="{BB962C8B-B14F-4D97-AF65-F5344CB8AC3E}">
        <p14:creationId xmlns:p14="http://schemas.microsoft.com/office/powerpoint/2010/main" val="1104401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5. Be a Bumblebee and Butterfly</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997AB6B2-8D29-4EEB-8385-0AA22F9867A1}"/>
              </a:ext>
            </a:extLst>
          </p:cNvPr>
          <p:cNvPicPr>
            <a:picLocks noChangeAspect="1"/>
          </p:cNvPicPr>
          <p:nvPr/>
        </p:nvPicPr>
        <p:blipFill>
          <a:blip r:embed="rId3"/>
          <a:stretch>
            <a:fillRect/>
          </a:stretch>
        </p:blipFill>
        <p:spPr>
          <a:xfrm>
            <a:off x="0" y="2400300"/>
            <a:ext cx="5002356" cy="2806200"/>
          </a:xfrm>
          <a:prstGeom prst="rect">
            <a:avLst/>
          </a:prstGeom>
        </p:spPr>
      </p:pic>
      <p:sp>
        <p:nvSpPr>
          <p:cNvPr id="6" name="AutoShape 2" descr="Image result for butterfly fly">
            <a:extLst>
              <a:ext uri="{FF2B5EF4-FFF2-40B4-BE49-F238E27FC236}">
                <a16:creationId xmlns:a16="http://schemas.microsoft.com/office/drawing/2014/main" id="{CC4131F2-C42B-4945-83C9-21263795F5ED}"/>
              </a:ext>
            </a:extLst>
          </p:cNvPr>
          <p:cNvSpPr>
            <a:spLocks noChangeAspect="1" noChangeArrowheads="1"/>
          </p:cNvSpPr>
          <p:nvPr/>
        </p:nvSpPr>
        <p:spPr bwMode="auto">
          <a:xfrm>
            <a:off x="709613" y="1257300"/>
            <a:ext cx="7724775"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3C2553C7-D270-4873-B060-2B89FF66A598}"/>
              </a:ext>
            </a:extLst>
          </p:cNvPr>
          <p:cNvPicPr>
            <a:picLocks noChangeAspect="1"/>
          </p:cNvPicPr>
          <p:nvPr/>
        </p:nvPicPr>
        <p:blipFill>
          <a:blip r:embed="rId4"/>
          <a:stretch>
            <a:fillRect/>
          </a:stretch>
        </p:blipFill>
        <p:spPr>
          <a:xfrm>
            <a:off x="5402401" y="2400300"/>
            <a:ext cx="3741599" cy="2806200"/>
          </a:xfrm>
          <a:prstGeom prst="rect">
            <a:avLst/>
          </a:prstGeom>
        </p:spPr>
      </p:pic>
    </p:spTree>
    <p:extLst>
      <p:ext uri="{BB962C8B-B14F-4D97-AF65-F5344CB8AC3E}">
        <p14:creationId xmlns:p14="http://schemas.microsoft.com/office/powerpoint/2010/main" val="2538557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6. Find, Save, and Use Starter Text (overcomes writer’s block)</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ED1DD32-4332-4E74-A41F-71EB863578FD}"/>
              </a:ext>
            </a:extLst>
          </p:cNvPr>
          <p:cNvPicPr>
            <a:picLocks noChangeAspect="1"/>
          </p:cNvPicPr>
          <p:nvPr/>
        </p:nvPicPr>
        <p:blipFill>
          <a:blip r:embed="rId3"/>
          <a:stretch>
            <a:fillRect/>
          </a:stretch>
        </p:blipFill>
        <p:spPr>
          <a:xfrm>
            <a:off x="107950" y="2403864"/>
            <a:ext cx="2787650" cy="2809093"/>
          </a:xfrm>
          <a:prstGeom prst="rect">
            <a:avLst/>
          </a:prstGeom>
        </p:spPr>
      </p:pic>
      <p:pic>
        <p:nvPicPr>
          <p:cNvPr id="10" name="Picture 9">
            <a:extLst>
              <a:ext uri="{FF2B5EF4-FFF2-40B4-BE49-F238E27FC236}">
                <a16:creationId xmlns:a16="http://schemas.microsoft.com/office/drawing/2014/main" id="{6A5FEC8C-EA55-4442-AB97-7D291EF5E3DA}"/>
              </a:ext>
            </a:extLst>
          </p:cNvPr>
          <p:cNvPicPr>
            <a:picLocks noChangeAspect="1"/>
          </p:cNvPicPr>
          <p:nvPr/>
        </p:nvPicPr>
        <p:blipFill>
          <a:blip r:embed="rId4"/>
          <a:stretch>
            <a:fillRect/>
          </a:stretch>
        </p:blipFill>
        <p:spPr>
          <a:xfrm>
            <a:off x="3449062" y="2359024"/>
            <a:ext cx="5694938" cy="2898775"/>
          </a:xfrm>
          <a:prstGeom prst="rect">
            <a:avLst/>
          </a:prstGeom>
        </p:spPr>
      </p:pic>
    </p:spTree>
    <p:extLst>
      <p:ext uri="{BB962C8B-B14F-4D97-AF65-F5344CB8AC3E}">
        <p14:creationId xmlns:p14="http://schemas.microsoft.com/office/powerpoint/2010/main" val="1414816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7. Always Scan the Reference Sections of Other Articles to See What Journals are Popular</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E3457B0B-671C-47FA-9061-5CE2F3AB8DCB}"/>
              </a:ext>
            </a:extLst>
          </p:cNvPr>
          <p:cNvPicPr>
            <a:picLocks noChangeAspect="1"/>
          </p:cNvPicPr>
          <p:nvPr/>
        </p:nvPicPr>
        <p:blipFill>
          <a:blip r:embed="rId3"/>
          <a:stretch>
            <a:fillRect/>
          </a:stretch>
        </p:blipFill>
        <p:spPr>
          <a:xfrm>
            <a:off x="1308861" y="2402350"/>
            <a:ext cx="6729477" cy="4455650"/>
          </a:xfrm>
          <a:prstGeom prst="rect">
            <a:avLst/>
          </a:prstGeom>
        </p:spPr>
      </p:pic>
    </p:spTree>
    <p:extLst>
      <p:ext uri="{BB962C8B-B14F-4D97-AF65-F5344CB8AC3E}">
        <p14:creationId xmlns:p14="http://schemas.microsoft.com/office/powerpoint/2010/main" val="762557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93524" y="84772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8. Avoid High Quality (i.e., SSCI) Journal Fixations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3CA7ADC-9AE0-44CB-9C4B-15996B301181}"/>
              </a:ext>
            </a:extLst>
          </p:cNvPr>
          <p:cNvPicPr>
            <a:picLocks noChangeAspect="1"/>
          </p:cNvPicPr>
          <p:nvPr/>
        </p:nvPicPr>
        <p:blipFill>
          <a:blip r:embed="rId3"/>
          <a:stretch>
            <a:fillRect/>
          </a:stretch>
        </p:blipFill>
        <p:spPr>
          <a:xfrm>
            <a:off x="38894" y="2063067"/>
            <a:ext cx="1816100" cy="1816100"/>
          </a:xfrm>
          <a:prstGeom prst="rect">
            <a:avLst/>
          </a:prstGeom>
        </p:spPr>
      </p:pic>
      <p:pic>
        <p:nvPicPr>
          <p:cNvPr id="13" name="Picture 12">
            <a:extLst>
              <a:ext uri="{FF2B5EF4-FFF2-40B4-BE49-F238E27FC236}">
                <a16:creationId xmlns:a16="http://schemas.microsoft.com/office/drawing/2014/main" id="{EB614485-CC7F-4FB9-9D28-1BAA51959DC3}"/>
              </a:ext>
            </a:extLst>
          </p:cNvPr>
          <p:cNvPicPr>
            <a:picLocks noChangeAspect="1"/>
          </p:cNvPicPr>
          <p:nvPr/>
        </p:nvPicPr>
        <p:blipFill>
          <a:blip r:embed="rId3"/>
          <a:stretch>
            <a:fillRect/>
          </a:stretch>
        </p:blipFill>
        <p:spPr>
          <a:xfrm>
            <a:off x="2209800" y="4330700"/>
            <a:ext cx="1816100" cy="1816100"/>
          </a:xfrm>
          <a:prstGeom prst="rect">
            <a:avLst/>
          </a:prstGeom>
        </p:spPr>
      </p:pic>
      <p:pic>
        <p:nvPicPr>
          <p:cNvPr id="14" name="Picture 13">
            <a:extLst>
              <a:ext uri="{FF2B5EF4-FFF2-40B4-BE49-F238E27FC236}">
                <a16:creationId xmlns:a16="http://schemas.microsoft.com/office/drawing/2014/main" id="{4CEB64B0-F22D-446A-8505-64F82D3AF6BA}"/>
              </a:ext>
            </a:extLst>
          </p:cNvPr>
          <p:cNvPicPr>
            <a:picLocks noChangeAspect="1"/>
          </p:cNvPicPr>
          <p:nvPr/>
        </p:nvPicPr>
        <p:blipFill>
          <a:blip r:embed="rId3"/>
          <a:stretch>
            <a:fillRect/>
          </a:stretch>
        </p:blipFill>
        <p:spPr>
          <a:xfrm>
            <a:off x="5324475" y="2603500"/>
            <a:ext cx="1816100" cy="1816100"/>
          </a:xfrm>
          <a:prstGeom prst="rect">
            <a:avLst/>
          </a:prstGeom>
        </p:spPr>
      </p:pic>
      <p:pic>
        <p:nvPicPr>
          <p:cNvPr id="15" name="Picture 14">
            <a:extLst>
              <a:ext uri="{FF2B5EF4-FFF2-40B4-BE49-F238E27FC236}">
                <a16:creationId xmlns:a16="http://schemas.microsoft.com/office/drawing/2014/main" id="{758006B7-794F-4E63-A52E-3AC2C7665E3B}"/>
              </a:ext>
            </a:extLst>
          </p:cNvPr>
          <p:cNvPicPr>
            <a:picLocks noChangeAspect="1"/>
          </p:cNvPicPr>
          <p:nvPr/>
        </p:nvPicPr>
        <p:blipFill>
          <a:blip r:embed="rId3"/>
          <a:stretch>
            <a:fillRect/>
          </a:stretch>
        </p:blipFill>
        <p:spPr>
          <a:xfrm>
            <a:off x="7327900" y="5041900"/>
            <a:ext cx="1816100" cy="1816100"/>
          </a:xfrm>
          <a:prstGeom prst="rect">
            <a:avLst/>
          </a:prstGeom>
        </p:spPr>
      </p:pic>
      <p:pic>
        <p:nvPicPr>
          <p:cNvPr id="16" name="Picture 15">
            <a:extLst>
              <a:ext uri="{FF2B5EF4-FFF2-40B4-BE49-F238E27FC236}">
                <a16:creationId xmlns:a16="http://schemas.microsoft.com/office/drawing/2014/main" id="{4EEF9797-E485-44D8-866C-DFA3F33E9A40}"/>
              </a:ext>
            </a:extLst>
          </p:cNvPr>
          <p:cNvPicPr>
            <a:picLocks noChangeAspect="1"/>
          </p:cNvPicPr>
          <p:nvPr/>
        </p:nvPicPr>
        <p:blipFill>
          <a:blip r:embed="rId3"/>
          <a:stretch>
            <a:fillRect/>
          </a:stretch>
        </p:blipFill>
        <p:spPr>
          <a:xfrm>
            <a:off x="0" y="5041900"/>
            <a:ext cx="1816100" cy="1816100"/>
          </a:xfrm>
          <a:prstGeom prst="rect">
            <a:avLst/>
          </a:prstGeom>
        </p:spPr>
      </p:pic>
      <p:pic>
        <p:nvPicPr>
          <p:cNvPr id="17" name="Picture 16">
            <a:extLst>
              <a:ext uri="{FF2B5EF4-FFF2-40B4-BE49-F238E27FC236}">
                <a16:creationId xmlns:a16="http://schemas.microsoft.com/office/drawing/2014/main" id="{573C7D6D-3FD0-42BD-AAF3-86ABFC02B94E}"/>
              </a:ext>
            </a:extLst>
          </p:cNvPr>
          <p:cNvPicPr>
            <a:picLocks noChangeAspect="1"/>
          </p:cNvPicPr>
          <p:nvPr/>
        </p:nvPicPr>
        <p:blipFill>
          <a:blip r:embed="rId3"/>
          <a:stretch>
            <a:fillRect/>
          </a:stretch>
        </p:blipFill>
        <p:spPr>
          <a:xfrm>
            <a:off x="7327900" y="1949450"/>
            <a:ext cx="1816100" cy="1816100"/>
          </a:xfrm>
          <a:prstGeom prst="rect">
            <a:avLst/>
          </a:prstGeom>
        </p:spPr>
      </p:pic>
      <p:pic>
        <p:nvPicPr>
          <p:cNvPr id="18" name="Picture 17">
            <a:extLst>
              <a:ext uri="{FF2B5EF4-FFF2-40B4-BE49-F238E27FC236}">
                <a16:creationId xmlns:a16="http://schemas.microsoft.com/office/drawing/2014/main" id="{AFF23BA0-A064-4E00-B322-340DAE5E1E0F}"/>
              </a:ext>
            </a:extLst>
          </p:cNvPr>
          <p:cNvPicPr>
            <a:picLocks noChangeAspect="1"/>
          </p:cNvPicPr>
          <p:nvPr/>
        </p:nvPicPr>
        <p:blipFill>
          <a:blip r:embed="rId3"/>
          <a:stretch>
            <a:fillRect/>
          </a:stretch>
        </p:blipFill>
        <p:spPr>
          <a:xfrm>
            <a:off x="2397125" y="2628900"/>
            <a:ext cx="1816100" cy="1816100"/>
          </a:xfrm>
          <a:prstGeom prst="rect">
            <a:avLst/>
          </a:prstGeom>
        </p:spPr>
      </p:pic>
      <p:pic>
        <p:nvPicPr>
          <p:cNvPr id="19" name="Picture 18">
            <a:extLst>
              <a:ext uri="{FF2B5EF4-FFF2-40B4-BE49-F238E27FC236}">
                <a16:creationId xmlns:a16="http://schemas.microsoft.com/office/drawing/2014/main" id="{082749BF-F366-4D5F-A546-82421E715584}"/>
              </a:ext>
            </a:extLst>
          </p:cNvPr>
          <p:cNvPicPr>
            <a:picLocks noChangeAspect="1"/>
          </p:cNvPicPr>
          <p:nvPr/>
        </p:nvPicPr>
        <p:blipFill>
          <a:blip r:embed="rId3"/>
          <a:stretch>
            <a:fillRect/>
          </a:stretch>
        </p:blipFill>
        <p:spPr>
          <a:xfrm>
            <a:off x="5184775" y="4330700"/>
            <a:ext cx="1816100" cy="1816100"/>
          </a:xfrm>
          <a:prstGeom prst="rect">
            <a:avLst/>
          </a:prstGeom>
        </p:spPr>
      </p:pic>
      <p:pic>
        <p:nvPicPr>
          <p:cNvPr id="20" name="Picture 19">
            <a:extLst>
              <a:ext uri="{FF2B5EF4-FFF2-40B4-BE49-F238E27FC236}">
                <a16:creationId xmlns:a16="http://schemas.microsoft.com/office/drawing/2014/main" id="{80675CFA-72C1-42EE-ABB2-92C8F4D89F6A}"/>
              </a:ext>
            </a:extLst>
          </p:cNvPr>
          <p:cNvPicPr>
            <a:picLocks noChangeAspect="1"/>
          </p:cNvPicPr>
          <p:nvPr/>
        </p:nvPicPr>
        <p:blipFill rotWithShape="1">
          <a:blip r:embed="rId3"/>
          <a:srcRect t="19581" b="25175"/>
          <a:stretch/>
        </p:blipFill>
        <p:spPr>
          <a:xfrm>
            <a:off x="4240212" y="3989543"/>
            <a:ext cx="1235075" cy="682314"/>
          </a:xfrm>
          <a:prstGeom prst="rect">
            <a:avLst/>
          </a:prstGeom>
        </p:spPr>
      </p:pic>
    </p:spTree>
    <p:extLst>
      <p:ext uri="{BB962C8B-B14F-4D97-AF65-F5344CB8AC3E}">
        <p14:creationId xmlns:p14="http://schemas.microsoft.com/office/powerpoint/2010/main" val="4092733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14810" cy="191737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9. Be Second or Third Author Sometimes to Spread Limited Resources </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458A15CC-C0A4-475F-86B7-6108D44E9E43}"/>
              </a:ext>
            </a:extLst>
          </p:cNvPr>
          <p:cNvPicPr>
            <a:picLocks noChangeAspect="1"/>
          </p:cNvPicPr>
          <p:nvPr/>
        </p:nvPicPr>
        <p:blipFill>
          <a:blip r:embed="rId3"/>
          <a:stretch>
            <a:fillRect/>
          </a:stretch>
        </p:blipFill>
        <p:spPr>
          <a:xfrm>
            <a:off x="4063360" y="2966660"/>
            <a:ext cx="5080640" cy="3382963"/>
          </a:xfrm>
          <a:prstGeom prst="rect">
            <a:avLst/>
          </a:prstGeom>
        </p:spPr>
      </p:pic>
      <p:pic>
        <p:nvPicPr>
          <p:cNvPr id="16" name="Picture 15">
            <a:extLst>
              <a:ext uri="{FF2B5EF4-FFF2-40B4-BE49-F238E27FC236}">
                <a16:creationId xmlns:a16="http://schemas.microsoft.com/office/drawing/2014/main" id="{6C268286-F63B-4E85-A93C-64E95EC6397F}"/>
              </a:ext>
            </a:extLst>
          </p:cNvPr>
          <p:cNvPicPr>
            <a:picLocks noChangeAspect="1"/>
          </p:cNvPicPr>
          <p:nvPr/>
        </p:nvPicPr>
        <p:blipFill>
          <a:blip r:embed="rId4"/>
          <a:stretch>
            <a:fillRect/>
          </a:stretch>
        </p:blipFill>
        <p:spPr>
          <a:xfrm>
            <a:off x="317954" y="3119059"/>
            <a:ext cx="3365171" cy="3230564"/>
          </a:xfrm>
          <a:prstGeom prst="rect">
            <a:avLst/>
          </a:prstGeom>
        </p:spPr>
      </p:pic>
    </p:spTree>
    <p:extLst>
      <p:ext uri="{BB962C8B-B14F-4D97-AF65-F5344CB8AC3E}">
        <p14:creationId xmlns:p14="http://schemas.microsoft.com/office/powerpoint/2010/main" val="1251931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10. If Need Summer Money, Teach Short Term or Intensive Courses</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9" name="Picture 18">
            <a:extLst>
              <a:ext uri="{FF2B5EF4-FFF2-40B4-BE49-F238E27FC236}">
                <a16:creationId xmlns:a16="http://schemas.microsoft.com/office/drawing/2014/main" id="{7E49FD22-34D4-47C7-A27D-1F2DA83B4424}"/>
              </a:ext>
            </a:extLst>
          </p:cNvPr>
          <p:cNvPicPr>
            <a:picLocks noChangeAspect="1"/>
          </p:cNvPicPr>
          <p:nvPr/>
        </p:nvPicPr>
        <p:blipFill>
          <a:blip r:embed="rId3"/>
          <a:stretch>
            <a:fillRect/>
          </a:stretch>
        </p:blipFill>
        <p:spPr>
          <a:xfrm>
            <a:off x="0" y="2458489"/>
            <a:ext cx="9144000" cy="3541222"/>
          </a:xfrm>
          <a:prstGeom prst="rect">
            <a:avLst/>
          </a:prstGeom>
        </p:spPr>
      </p:pic>
    </p:spTree>
    <p:extLst>
      <p:ext uri="{BB962C8B-B14F-4D97-AF65-F5344CB8AC3E}">
        <p14:creationId xmlns:p14="http://schemas.microsoft.com/office/powerpoint/2010/main" val="2989845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68378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US" sz="32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Writing Difficulties and Challenges of a Early Career Scholar</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88" name="Shape 188"/>
          <p:cNvSpPr txBox="1">
            <a:spLocks noGrp="1"/>
          </p:cNvSpPr>
          <p:nvPr>
            <p:ph type="body" idx="1"/>
          </p:nvPr>
        </p:nvSpPr>
        <p:spPr>
          <a:xfrm>
            <a:off x="1014712" y="2079861"/>
            <a:ext cx="5159229" cy="4475406"/>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Time</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Writing habits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Resources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Local/Global Support</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Starter text</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Reputation</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Connections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Journal awareness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Energy/Stamina</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Service/Teaching duties</a:t>
            </a:r>
          </a:p>
          <a:p>
            <a:pPr marL="457200" marR="0" lvl="0" indent="-457200" algn="l" rtl="0">
              <a:lnSpc>
                <a:spcPct val="100000"/>
              </a:lnSpc>
              <a:spcBef>
                <a:spcPts val="0"/>
              </a:spcBef>
              <a:spcAft>
                <a:spcPts val="0"/>
              </a:spcAft>
              <a:buClr>
                <a:schemeClr val="dk1"/>
              </a:buClr>
              <a:buSzPts val="2400"/>
              <a:buFont typeface="Calibri"/>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0"/>
              </a:spcBef>
              <a:spcAft>
                <a:spcPts val="0"/>
              </a:spcAft>
              <a:buClr>
                <a:schemeClr val="dk1"/>
              </a:buClr>
              <a:buSzPts val="2400"/>
              <a:buFont typeface="Calibri"/>
              <a:buAutoNum type="arabicPeriod"/>
            </a:pPr>
            <a:endParaRPr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68FED43-4F51-407A-81F6-47C536E4B63C}"/>
              </a:ext>
            </a:extLst>
          </p:cNvPr>
          <p:cNvPicPr>
            <a:picLocks noChangeAspect="1"/>
          </p:cNvPicPr>
          <p:nvPr/>
        </p:nvPicPr>
        <p:blipFill>
          <a:blip r:embed="rId3"/>
          <a:stretch>
            <a:fillRect/>
          </a:stretch>
        </p:blipFill>
        <p:spPr>
          <a:xfrm>
            <a:off x="6053559" y="1948543"/>
            <a:ext cx="3090441" cy="2058709"/>
          </a:xfrm>
          <a:prstGeom prst="rect">
            <a:avLst/>
          </a:prstGeom>
        </p:spPr>
      </p:pic>
    </p:spTree>
    <p:extLst>
      <p:ext uri="{BB962C8B-B14F-4D97-AF65-F5344CB8AC3E}">
        <p14:creationId xmlns:p14="http://schemas.microsoft.com/office/powerpoint/2010/main" val="616351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11. Edit Your Papers a Lot! (Mozartian vs. Beethovenian)</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07D8F40-77E9-4F3B-8EDA-1727E4DA9CFE}"/>
              </a:ext>
            </a:extLst>
          </p:cNvPr>
          <p:cNvPicPr>
            <a:picLocks noChangeAspect="1"/>
          </p:cNvPicPr>
          <p:nvPr/>
        </p:nvPicPr>
        <p:blipFill>
          <a:blip r:embed="rId3"/>
          <a:stretch>
            <a:fillRect/>
          </a:stretch>
        </p:blipFill>
        <p:spPr>
          <a:xfrm>
            <a:off x="0" y="2137774"/>
            <a:ext cx="9190854" cy="3640726"/>
          </a:xfrm>
          <a:prstGeom prst="rect">
            <a:avLst/>
          </a:prstGeom>
        </p:spPr>
      </p:pic>
      <p:pic>
        <p:nvPicPr>
          <p:cNvPr id="10" name="Picture 9">
            <a:extLst>
              <a:ext uri="{FF2B5EF4-FFF2-40B4-BE49-F238E27FC236}">
                <a16:creationId xmlns:a16="http://schemas.microsoft.com/office/drawing/2014/main" id="{19D91D44-CB49-46E4-AF91-2E0B9A8B71F0}"/>
              </a:ext>
            </a:extLst>
          </p:cNvPr>
          <p:cNvPicPr>
            <a:picLocks noChangeAspect="1"/>
          </p:cNvPicPr>
          <p:nvPr/>
        </p:nvPicPr>
        <p:blipFill rotWithShape="1">
          <a:blip r:embed="rId4"/>
          <a:srcRect l="24028" t="24398" r="40277" b="17649"/>
          <a:stretch/>
        </p:blipFill>
        <p:spPr>
          <a:xfrm>
            <a:off x="6015854" y="4397100"/>
            <a:ext cx="3175000" cy="2460900"/>
          </a:xfrm>
          <a:prstGeom prst="rect">
            <a:avLst/>
          </a:prstGeom>
        </p:spPr>
      </p:pic>
      <p:pic>
        <p:nvPicPr>
          <p:cNvPr id="12" name="Picture 11">
            <a:extLst>
              <a:ext uri="{FF2B5EF4-FFF2-40B4-BE49-F238E27FC236}">
                <a16:creationId xmlns:a16="http://schemas.microsoft.com/office/drawing/2014/main" id="{0B955B71-0861-4D85-9A3A-C529660360D1}"/>
              </a:ext>
            </a:extLst>
          </p:cNvPr>
          <p:cNvPicPr>
            <a:picLocks noChangeAspect="1"/>
          </p:cNvPicPr>
          <p:nvPr/>
        </p:nvPicPr>
        <p:blipFill rotWithShape="1">
          <a:blip r:embed="rId5"/>
          <a:srcRect l="7328" t="2298" r="12069"/>
          <a:stretch/>
        </p:blipFill>
        <p:spPr>
          <a:xfrm>
            <a:off x="-1" y="4267200"/>
            <a:ext cx="2849880" cy="2590801"/>
          </a:xfrm>
          <a:prstGeom prst="rect">
            <a:avLst/>
          </a:prstGeom>
        </p:spPr>
      </p:pic>
    </p:spTree>
    <p:extLst>
      <p:ext uri="{BB962C8B-B14F-4D97-AF65-F5344CB8AC3E}">
        <p14:creationId xmlns:p14="http://schemas.microsoft.com/office/powerpoint/2010/main" val="2181964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500668"/>
            <a:ext cx="8111447" cy="1882935"/>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 2018</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6 Tips to Shape Up Your Writing</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Two-Minute Tips: Short videos to help you excel in the academic workplace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Fernanda Zamudio-</a:t>
            </a:r>
            <a:r>
              <a:rPr lang="en-US" sz="2000" b="1" dirty="0" err="1">
                <a:latin typeface="Tahoma" panose="020B0604030504040204" pitchFamily="34" charset="0"/>
                <a:ea typeface="Tahoma" panose="020B0604030504040204" pitchFamily="34" charset="0"/>
                <a:cs typeface="Tahoma" panose="020B0604030504040204" pitchFamily="34" charset="0"/>
              </a:rPr>
              <a:t>Suaréz</a:t>
            </a:r>
            <a:r>
              <a:rPr lang="en-US" sz="2000" b="1" dirty="0">
                <a:latin typeface="Tahoma" panose="020B0604030504040204" pitchFamily="34" charset="0"/>
                <a:ea typeface="Tahoma" panose="020B0604030504040204" pitchFamily="34" charset="0"/>
                <a:cs typeface="Tahoma" panose="020B0604030504040204" pitchFamily="34" charset="0"/>
              </a:rPr>
              <a:t>, The Chronicle of Higher Education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https://www.chronicle.com/article/6-Tips-to-Shape-Up-Your/244281?cid=cp221</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4"/>
              </a:rPr>
              <a:t>https://www.chronicle.com/specialreport/Two-Minute-Tips/221</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4CF837B3-8144-4694-AF01-CCE675001B25}"/>
              </a:ext>
            </a:extLst>
          </p:cNvPr>
          <p:cNvSpPr>
            <a:spLocks noGrp="1"/>
          </p:cNvSpPr>
          <p:nvPr>
            <p:ph idx="1"/>
          </p:nvPr>
        </p:nvSpPr>
        <p:spPr>
          <a:xfrm>
            <a:off x="457200" y="2938409"/>
            <a:ext cx="5645649" cy="3495981"/>
          </a:xfrm>
        </p:spPr>
        <p:txBody>
          <a:bodyPr>
            <a:normAutofit fontScale="92500" lnSpcReduction="20000"/>
          </a:bodyPr>
          <a:lstStyle/>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Writing is an exercise (write!).</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Set goals based on output not input (e.g., 3 pages double-spaced).</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Find a voice (don’t just focus on getting published).</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Give yourself time (not deadlines).</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Pick a puzzle (your writing is an answer to that puzzle).</a:t>
            </a:r>
          </a:p>
          <a:p>
            <a:pPr marL="457200" indent="-457200">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Edit your work (over and over and over again…just like Beethoven).</a:t>
            </a:r>
          </a:p>
          <a:p>
            <a:pPr marL="457200" indent="-457200">
              <a:buAutoNum type="arabicPeriod"/>
            </a:pPr>
            <a:endParaRPr lang="en-US" dirty="0"/>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0BCBA76-A1B6-4A2B-B2C6-9FC854BDF6E2}"/>
              </a:ext>
            </a:extLst>
          </p:cNvPr>
          <p:cNvPicPr>
            <a:picLocks noChangeAspect="1"/>
          </p:cNvPicPr>
          <p:nvPr/>
        </p:nvPicPr>
        <p:blipFill rotWithShape="1">
          <a:blip r:embed="rId5"/>
          <a:srcRect l="23998" t="28889" r="30932" b="26666"/>
          <a:stretch/>
        </p:blipFill>
        <p:spPr>
          <a:xfrm>
            <a:off x="6457137" y="2938409"/>
            <a:ext cx="2686863" cy="2066818"/>
          </a:xfrm>
          <a:prstGeom prst="rect">
            <a:avLst/>
          </a:prstGeom>
        </p:spPr>
      </p:pic>
      <p:pic>
        <p:nvPicPr>
          <p:cNvPr id="8" name="Picture 7">
            <a:extLst>
              <a:ext uri="{FF2B5EF4-FFF2-40B4-BE49-F238E27FC236}">
                <a16:creationId xmlns:a16="http://schemas.microsoft.com/office/drawing/2014/main" id="{788B0D17-71D8-471D-8937-0C8B53CC8D54}"/>
              </a:ext>
            </a:extLst>
          </p:cNvPr>
          <p:cNvPicPr>
            <a:picLocks noChangeAspect="1"/>
          </p:cNvPicPr>
          <p:nvPr/>
        </p:nvPicPr>
        <p:blipFill>
          <a:blip r:embed="rId6"/>
          <a:stretch>
            <a:fillRect/>
          </a:stretch>
        </p:blipFill>
        <p:spPr>
          <a:xfrm>
            <a:off x="7407667" y="5197866"/>
            <a:ext cx="1867650" cy="1660133"/>
          </a:xfrm>
          <a:prstGeom prst="rect">
            <a:avLst/>
          </a:prstGeom>
        </p:spPr>
      </p:pic>
    </p:spTree>
    <p:extLst>
      <p:ext uri="{BB962C8B-B14F-4D97-AF65-F5344CB8AC3E}">
        <p14:creationId xmlns:p14="http://schemas.microsoft.com/office/powerpoint/2010/main" val="861293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381000" y="605318"/>
            <a:ext cx="8229600" cy="236220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8, 2018</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How to Improve Your Teaching-Philosophy Statement</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Two-Minute Tips: Short videos to help you excel in the academic workplace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Fernanda Zamudio-</a:t>
            </a:r>
            <a:r>
              <a:rPr lang="en-US" sz="2000" b="1" dirty="0" err="1">
                <a:latin typeface="Tahoma" panose="020B0604030504040204" pitchFamily="34" charset="0"/>
                <a:ea typeface="Tahoma" panose="020B0604030504040204" pitchFamily="34" charset="0"/>
                <a:cs typeface="Tahoma" panose="020B0604030504040204" pitchFamily="34" charset="0"/>
              </a:rPr>
              <a:t>Suaréz</a:t>
            </a:r>
            <a:r>
              <a:rPr lang="en-US" sz="2000" b="1" dirty="0">
                <a:latin typeface="Tahoma" panose="020B0604030504040204" pitchFamily="34" charset="0"/>
                <a:ea typeface="Tahoma" panose="020B0604030504040204" pitchFamily="34" charset="0"/>
                <a:cs typeface="Tahoma" panose="020B0604030504040204" pitchFamily="34" charset="0"/>
              </a:rPr>
              <a:t>, The Chronicle of Higher Education</a:t>
            </a:r>
            <a:br>
              <a:rPr lang="en-US" sz="27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https://www.chronicle.com/article/How-to-Improve-Your/244283</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4"/>
              </a:rPr>
              <a:t>https://www.chronicle.com/specialreport/Two-Minute-Tips/221</a:t>
            </a:r>
            <a:r>
              <a:rPr lang="en-US" sz="1800" b="1" dirty="0">
                <a:latin typeface="Tahoma" panose="020B0604030504040204" pitchFamily="34" charset="0"/>
                <a:ea typeface="Tahoma" panose="020B0604030504040204" pitchFamily="34" charset="0"/>
                <a:cs typeface="Tahoma" panose="020B0604030504040204" pitchFamily="34" charset="0"/>
              </a:rPr>
              <a:t> </a:t>
            </a: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4C206A5-B488-4114-B63E-580EDC3F9AFF}"/>
              </a:ext>
            </a:extLst>
          </p:cNvPr>
          <p:cNvPicPr>
            <a:picLocks noChangeAspect="1"/>
          </p:cNvPicPr>
          <p:nvPr/>
        </p:nvPicPr>
        <p:blipFill rotWithShape="1">
          <a:blip r:embed="rId5"/>
          <a:srcRect l="26018" t="18001" r="32036" b="4178"/>
          <a:stretch/>
        </p:blipFill>
        <p:spPr>
          <a:xfrm>
            <a:off x="5955739" y="3372025"/>
            <a:ext cx="2549665" cy="3437206"/>
          </a:xfrm>
          <a:prstGeom prst="rect">
            <a:avLst/>
          </a:prstGeom>
        </p:spPr>
      </p:pic>
      <p:pic>
        <p:nvPicPr>
          <p:cNvPr id="9" name="Picture 8">
            <a:extLst>
              <a:ext uri="{FF2B5EF4-FFF2-40B4-BE49-F238E27FC236}">
                <a16:creationId xmlns:a16="http://schemas.microsoft.com/office/drawing/2014/main" id="{5C2BA946-C6AC-43E0-B28E-D61AF51EFA8B}"/>
              </a:ext>
            </a:extLst>
          </p:cNvPr>
          <p:cNvPicPr>
            <a:picLocks noChangeAspect="1"/>
          </p:cNvPicPr>
          <p:nvPr/>
        </p:nvPicPr>
        <p:blipFill rotWithShape="1">
          <a:blip r:embed="rId6"/>
          <a:srcRect l="23998" t="31281" r="30932" b="21111"/>
          <a:stretch/>
        </p:blipFill>
        <p:spPr>
          <a:xfrm>
            <a:off x="948791" y="3593070"/>
            <a:ext cx="3962400" cy="3264930"/>
          </a:xfrm>
          <a:prstGeom prst="rect">
            <a:avLst/>
          </a:prstGeom>
        </p:spPr>
      </p:pic>
    </p:spTree>
    <p:extLst>
      <p:ext uri="{BB962C8B-B14F-4D97-AF65-F5344CB8AC3E}">
        <p14:creationId xmlns:p14="http://schemas.microsoft.com/office/powerpoint/2010/main" val="67686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381000" y="533399"/>
            <a:ext cx="8229600" cy="236220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15, 2018</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How to Become a Highly Productive Writer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Two-Minute Tips: Short videos to help you excel in the academic workplace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Fernanda Zamudio-</a:t>
            </a:r>
            <a:r>
              <a:rPr lang="en-US" sz="2000" b="1" dirty="0" err="1">
                <a:latin typeface="Tahoma" panose="020B0604030504040204" pitchFamily="34" charset="0"/>
                <a:ea typeface="Tahoma" panose="020B0604030504040204" pitchFamily="34" charset="0"/>
                <a:cs typeface="Tahoma" panose="020B0604030504040204" pitchFamily="34" charset="0"/>
              </a:rPr>
              <a:t>Suaréz</a:t>
            </a:r>
            <a:r>
              <a:rPr lang="en-US" sz="2000" b="1" dirty="0">
                <a:latin typeface="Tahoma" panose="020B0604030504040204" pitchFamily="34" charset="0"/>
                <a:ea typeface="Tahoma" panose="020B0604030504040204" pitchFamily="34" charset="0"/>
                <a:cs typeface="Tahoma" panose="020B0604030504040204" pitchFamily="34" charset="0"/>
              </a:rPr>
              <a:t>, The Chronicle of Higher Education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https://www.chronicle.com/article/How-to-Become-a-Highly/244351?cid=cp221</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4"/>
              </a:rPr>
              <a:t>https://www.chronicle.com/specialreport/Two-Minute-Tips/221</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D9B88AF-331F-4DFE-9CBC-CBE0CEB6D9FF}"/>
              </a:ext>
            </a:extLst>
          </p:cNvPr>
          <p:cNvPicPr>
            <a:picLocks noChangeAspect="1"/>
          </p:cNvPicPr>
          <p:nvPr/>
        </p:nvPicPr>
        <p:blipFill rotWithShape="1">
          <a:blip r:embed="rId5"/>
          <a:srcRect l="24032" t="30000" r="30091" b="21111"/>
          <a:stretch/>
        </p:blipFill>
        <p:spPr>
          <a:xfrm>
            <a:off x="381000" y="3452488"/>
            <a:ext cx="4102662" cy="3405984"/>
          </a:xfrm>
          <a:prstGeom prst="rect">
            <a:avLst/>
          </a:prstGeom>
        </p:spPr>
      </p:pic>
      <p:pic>
        <p:nvPicPr>
          <p:cNvPr id="6" name="Picture 5">
            <a:extLst>
              <a:ext uri="{FF2B5EF4-FFF2-40B4-BE49-F238E27FC236}">
                <a16:creationId xmlns:a16="http://schemas.microsoft.com/office/drawing/2014/main" id="{95535240-984A-47E8-94FA-B926CFDCE31E}"/>
              </a:ext>
            </a:extLst>
          </p:cNvPr>
          <p:cNvPicPr>
            <a:picLocks noChangeAspect="1"/>
          </p:cNvPicPr>
          <p:nvPr/>
        </p:nvPicPr>
        <p:blipFill rotWithShape="1">
          <a:blip r:embed="rId6"/>
          <a:srcRect l="26018" t="18001" r="32036" b="4178"/>
          <a:stretch/>
        </p:blipFill>
        <p:spPr>
          <a:xfrm>
            <a:off x="5955739" y="3372025"/>
            <a:ext cx="2549665" cy="3437206"/>
          </a:xfrm>
          <a:prstGeom prst="rect">
            <a:avLst/>
          </a:prstGeom>
        </p:spPr>
      </p:pic>
    </p:spTree>
    <p:extLst>
      <p:ext uri="{BB962C8B-B14F-4D97-AF65-F5344CB8AC3E}">
        <p14:creationId xmlns:p14="http://schemas.microsoft.com/office/powerpoint/2010/main" val="2533394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1485"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12. Organize Conference Symposia Which Can Lead to Special Journal Issues and Books</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F701C96B-58C9-46A9-B5E3-9736265463D1}"/>
              </a:ext>
            </a:extLst>
          </p:cNvPr>
          <p:cNvPicPr>
            <a:picLocks noChangeAspect="1"/>
          </p:cNvPicPr>
          <p:nvPr/>
        </p:nvPicPr>
        <p:blipFill rotWithShape="1">
          <a:blip r:embed="rId3"/>
          <a:srcRect l="68888" t="17369" r="10556" b="57876"/>
          <a:stretch/>
        </p:blipFill>
        <p:spPr>
          <a:xfrm>
            <a:off x="805253" y="2336801"/>
            <a:ext cx="7603837" cy="4521200"/>
          </a:xfrm>
          <a:prstGeom prst="rect">
            <a:avLst/>
          </a:prstGeom>
        </p:spPr>
      </p:pic>
    </p:spTree>
    <p:extLst>
      <p:ext uri="{BB962C8B-B14F-4D97-AF65-F5344CB8AC3E}">
        <p14:creationId xmlns:p14="http://schemas.microsoft.com/office/powerpoint/2010/main" val="4071679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13. Sponsor Visiting Scholars to Work with You; They Often Have Writing Plans</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BFB174EF-BCF9-4138-8AEC-574F9DB0F82E}"/>
              </a:ext>
            </a:extLst>
          </p:cNvPr>
          <p:cNvPicPr>
            <a:picLocks noChangeAspect="1"/>
          </p:cNvPicPr>
          <p:nvPr/>
        </p:nvPicPr>
        <p:blipFill>
          <a:blip r:embed="rId3"/>
          <a:stretch>
            <a:fillRect/>
          </a:stretch>
        </p:blipFill>
        <p:spPr>
          <a:xfrm>
            <a:off x="3578934" y="2547471"/>
            <a:ext cx="5565066" cy="4173799"/>
          </a:xfrm>
          <a:prstGeom prst="rect">
            <a:avLst/>
          </a:prstGeom>
        </p:spPr>
      </p:pic>
      <p:pic>
        <p:nvPicPr>
          <p:cNvPr id="9" name="Picture 8">
            <a:extLst>
              <a:ext uri="{FF2B5EF4-FFF2-40B4-BE49-F238E27FC236}">
                <a16:creationId xmlns:a16="http://schemas.microsoft.com/office/drawing/2014/main" id="{6135D4FE-F8BC-4920-A369-241F079743ED}"/>
              </a:ext>
            </a:extLst>
          </p:cNvPr>
          <p:cNvPicPr>
            <a:picLocks noChangeAspect="1"/>
          </p:cNvPicPr>
          <p:nvPr/>
        </p:nvPicPr>
        <p:blipFill>
          <a:blip r:embed="rId4"/>
          <a:stretch>
            <a:fillRect/>
          </a:stretch>
        </p:blipFill>
        <p:spPr>
          <a:xfrm>
            <a:off x="162518" y="2563376"/>
            <a:ext cx="3107249" cy="2070994"/>
          </a:xfrm>
          <a:prstGeom prst="rect">
            <a:avLst/>
          </a:prstGeom>
        </p:spPr>
      </p:pic>
      <p:sp>
        <p:nvSpPr>
          <p:cNvPr id="10" name="AutoShape 2" descr="Image result for iu ciedr visiting scholars">
            <a:extLst>
              <a:ext uri="{FF2B5EF4-FFF2-40B4-BE49-F238E27FC236}">
                <a16:creationId xmlns:a16="http://schemas.microsoft.com/office/drawing/2014/main" id="{67011F13-8494-493D-9B8A-7B83E5A578D6}"/>
              </a:ext>
            </a:extLst>
          </p:cNvPr>
          <p:cNvSpPr>
            <a:spLocks noChangeAspect="1" noChangeArrowheads="1"/>
          </p:cNvSpPr>
          <p:nvPr/>
        </p:nvSpPr>
        <p:spPr bwMode="auto">
          <a:xfrm>
            <a:off x="2019300" y="1728788"/>
            <a:ext cx="5105400" cy="3400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76A54FC6-AB45-4CB0-9463-C23F692A2131}"/>
              </a:ext>
            </a:extLst>
          </p:cNvPr>
          <p:cNvPicPr>
            <a:picLocks noChangeAspect="1"/>
          </p:cNvPicPr>
          <p:nvPr/>
        </p:nvPicPr>
        <p:blipFill>
          <a:blip r:embed="rId5"/>
          <a:stretch>
            <a:fillRect/>
          </a:stretch>
        </p:blipFill>
        <p:spPr>
          <a:xfrm rot="10800000">
            <a:off x="0" y="4790609"/>
            <a:ext cx="3432286" cy="1930661"/>
          </a:xfrm>
          <a:prstGeom prst="rect">
            <a:avLst/>
          </a:prstGeom>
        </p:spPr>
      </p:pic>
    </p:spTree>
    <p:extLst>
      <p:ext uri="{BB962C8B-B14F-4D97-AF65-F5344CB8AC3E}">
        <p14:creationId xmlns:p14="http://schemas.microsoft.com/office/powerpoint/2010/main" val="2133687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97629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14. Try to Submit or Publish Your Paper Before the Conference</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7BD409C-C131-49C2-9C9B-C9CED3A31351}"/>
              </a:ext>
            </a:extLst>
          </p:cNvPr>
          <p:cNvPicPr>
            <a:picLocks noChangeAspect="1"/>
          </p:cNvPicPr>
          <p:nvPr/>
        </p:nvPicPr>
        <p:blipFill>
          <a:blip r:embed="rId3"/>
          <a:stretch>
            <a:fillRect/>
          </a:stretch>
        </p:blipFill>
        <p:spPr>
          <a:xfrm>
            <a:off x="5575300" y="2590800"/>
            <a:ext cx="3568700" cy="3568700"/>
          </a:xfrm>
          <a:prstGeom prst="rect">
            <a:avLst/>
          </a:prstGeom>
        </p:spPr>
      </p:pic>
      <p:pic>
        <p:nvPicPr>
          <p:cNvPr id="6" name="Picture 5">
            <a:extLst>
              <a:ext uri="{FF2B5EF4-FFF2-40B4-BE49-F238E27FC236}">
                <a16:creationId xmlns:a16="http://schemas.microsoft.com/office/drawing/2014/main" id="{296B707F-9769-46D4-BD08-EEF3CDFF8015}"/>
              </a:ext>
            </a:extLst>
          </p:cNvPr>
          <p:cNvPicPr>
            <a:picLocks noChangeAspect="1"/>
          </p:cNvPicPr>
          <p:nvPr/>
        </p:nvPicPr>
        <p:blipFill>
          <a:blip r:embed="rId4"/>
          <a:stretch>
            <a:fillRect/>
          </a:stretch>
        </p:blipFill>
        <p:spPr>
          <a:xfrm>
            <a:off x="100475" y="2590800"/>
            <a:ext cx="5257800" cy="3482271"/>
          </a:xfrm>
          <a:prstGeom prst="rect">
            <a:avLst/>
          </a:prstGeom>
        </p:spPr>
      </p:pic>
    </p:spTree>
    <p:extLst>
      <p:ext uri="{BB962C8B-B14F-4D97-AF65-F5344CB8AC3E}">
        <p14:creationId xmlns:p14="http://schemas.microsoft.com/office/powerpoint/2010/main" val="945189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15. Be Creative Somewhere </a:t>
            </a:r>
            <a:b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(e.g</a:t>
            </a:r>
            <a:r>
              <a:rPr lang="en-US" sz="3700" b="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unique model</a:t>
            </a: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figure, chart, etc.)</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D50402A-2A7D-4959-B4B1-7C72175D7B69}"/>
              </a:ext>
            </a:extLst>
          </p:cNvPr>
          <p:cNvPicPr>
            <a:picLocks noChangeAspect="1"/>
          </p:cNvPicPr>
          <p:nvPr/>
        </p:nvPicPr>
        <p:blipFill>
          <a:blip r:embed="rId3"/>
          <a:stretch>
            <a:fillRect/>
          </a:stretch>
        </p:blipFill>
        <p:spPr>
          <a:xfrm>
            <a:off x="558800" y="2334431"/>
            <a:ext cx="8039100" cy="4523569"/>
          </a:xfrm>
          <a:prstGeom prst="rect">
            <a:avLst/>
          </a:prstGeom>
        </p:spPr>
      </p:pic>
    </p:spTree>
    <p:extLst>
      <p:ext uri="{BB962C8B-B14F-4D97-AF65-F5344CB8AC3E}">
        <p14:creationId xmlns:p14="http://schemas.microsoft.com/office/powerpoint/2010/main" val="110968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999441"/>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4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Sidenote</a:t>
            </a: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Modify Your Environment</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(Find or Create Your Personal Sandbox)</a:t>
            </a:r>
            <a:endParaRPr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FF74FFA-1089-43EC-B55B-7A10CF9DF3B3}"/>
              </a:ext>
            </a:extLst>
          </p:cNvPr>
          <p:cNvPicPr>
            <a:picLocks noChangeAspect="1"/>
          </p:cNvPicPr>
          <p:nvPr/>
        </p:nvPicPr>
        <p:blipFill>
          <a:blip r:embed="rId3"/>
          <a:stretch>
            <a:fillRect/>
          </a:stretch>
        </p:blipFill>
        <p:spPr>
          <a:xfrm>
            <a:off x="41632" y="2890837"/>
            <a:ext cx="4410432" cy="2747963"/>
          </a:xfrm>
          <a:prstGeom prst="rect">
            <a:avLst/>
          </a:prstGeom>
        </p:spPr>
      </p:pic>
      <p:pic>
        <p:nvPicPr>
          <p:cNvPr id="12" name="Picture 11">
            <a:extLst>
              <a:ext uri="{FF2B5EF4-FFF2-40B4-BE49-F238E27FC236}">
                <a16:creationId xmlns:a16="http://schemas.microsoft.com/office/drawing/2014/main" id="{6F8CB51E-915E-4C2D-9FF4-3333807AF1E1}"/>
              </a:ext>
            </a:extLst>
          </p:cNvPr>
          <p:cNvPicPr>
            <a:picLocks noChangeAspect="1"/>
          </p:cNvPicPr>
          <p:nvPr/>
        </p:nvPicPr>
        <p:blipFill rotWithShape="1">
          <a:blip r:embed="rId4"/>
          <a:srcRect b="16113"/>
          <a:stretch/>
        </p:blipFill>
        <p:spPr>
          <a:xfrm>
            <a:off x="4896230" y="3060700"/>
            <a:ext cx="4269306" cy="1790700"/>
          </a:xfrm>
          <a:prstGeom prst="rect">
            <a:avLst/>
          </a:prstGeom>
        </p:spPr>
      </p:pic>
    </p:spTree>
    <p:extLst>
      <p:ext uri="{BB962C8B-B14F-4D97-AF65-F5344CB8AC3E}">
        <p14:creationId xmlns:p14="http://schemas.microsoft.com/office/powerpoint/2010/main" val="23380772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16. Try Not to Give Up: Persistence and Grit Wins the Day</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AA72391-6B02-47D0-970C-55B395CE54B7}"/>
              </a:ext>
            </a:extLst>
          </p:cNvPr>
          <p:cNvPicPr>
            <a:picLocks noChangeAspect="1"/>
          </p:cNvPicPr>
          <p:nvPr/>
        </p:nvPicPr>
        <p:blipFill>
          <a:blip r:embed="rId3"/>
          <a:stretch>
            <a:fillRect/>
          </a:stretch>
        </p:blipFill>
        <p:spPr>
          <a:xfrm>
            <a:off x="0" y="2558264"/>
            <a:ext cx="5732980" cy="4299735"/>
          </a:xfrm>
          <a:prstGeom prst="rect">
            <a:avLst/>
          </a:prstGeom>
        </p:spPr>
      </p:pic>
      <p:pic>
        <p:nvPicPr>
          <p:cNvPr id="3" name="Picture 2">
            <a:extLst>
              <a:ext uri="{FF2B5EF4-FFF2-40B4-BE49-F238E27FC236}">
                <a16:creationId xmlns:a16="http://schemas.microsoft.com/office/drawing/2014/main" id="{E6E4A818-B270-4967-9D48-C5283BAA817B}"/>
              </a:ext>
            </a:extLst>
          </p:cNvPr>
          <p:cNvPicPr>
            <a:picLocks noChangeAspect="1"/>
          </p:cNvPicPr>
          <p:nvPr/>
        </p:nvPicPr>
        <p:blipFill>
          <a:blip r:embed="rId4"/>
          <a:stretch>
            <a:fillRect/>
          </a:stretch>
        </p:blipFill>
        <p:spPr>
          <a:xfrm>
            <a:off x="6174769" y="2368222"/>
            <a:ext cx="2860211" cy="4407585"/>
          </a:xfrm>
          <a:prstGeom prst="rect">
            <a:avLst/>
          </a:prstGeom>
        </p:spPr>
      </p:pic>
    </p:spTree>
    <p:extLst>
      <p:ext uri="{BB962C8B-B14F-4D97-AF65-F5344CB8AC3E}">
        <p14:creationId xmlns:p14="http://schemas.microsoft.com/office/powerpoint/2010/main" val="1732660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69900" y="55646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Put Forward your Best Work</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88" name="Shape 188"/>
          <p:cNvSpPr txBox="1">
            <a:spLocks noGrp="1"/>
          </p:cNvSpPr>
          <p:nvPr>
            <p:ph type="body" idx="1"/>
          </p:nvPr>
        </p:nvSpPr>
        <p:spPr>
          <a:xfrm>
            <a:off x="609600" y="1948543"/>
            <a:ext cx="4368800" cy="31369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Calibri"/>
              <a:buAutoNum type="arabicPeriod"/>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Collaborative research projects</a:t>
            </a:r>
            <a:endParaRPr sz="28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480"/>
              </a:spcBef>
              <a:spcAft>
                <a:spcPts val="0"/>
              </a:spcAft>
              <a:buClr>
                <a:schemeClr val="dk1"/>
              </a:buClr>
              <a:buSzPts val="2400"/>
              <a:buFont typeface="Calibri"/>
              <a:buAutoNum type="arabicPeriod"/>
            </a:pPr>
            <a:r>
              <a:rPr lang="en" sz="2800" b="1" dirty="0">
                <a:latin typeface="Tahoma" panose="020B0604030504040204" pitchFamily="34" charset="0"/>
                <a:ea typeface="Tahoma" panose="020B0604030504040204" pitchFamily="34" charset="0"/>
                <a:cs typeface="Tahoma" panose="020B0604030504040204" pitchFamily="34" charset="0"/>
              </a:rPr>
              <a:t>Literature reviews</a:t>
            </a:r>
          </a:p>
          <a:p>
            <a:pPr marL="457200" marR="0" lvl="0" indent="-457200" algn="l" rtl="0">
              <a:lnSpc>
                <a:spcPct val="100000"/>
              </a:lnSpc>
              <a:spcBef>
                <a:spcPts val="480"/>
              </a:spcBef>
              <a:spcAft>
                <a:spcPts val="0"/>
              </a:spcAft>
              <a:buClr>
                <a:schemeClr val="dk1"/>
              </a:buClr>
              <a:buSzPts val="2400"/>
              <a:buFont typeface="Calibri"/>
              <a:buAutoNum type="arabicPeriod"/>
            </a:pPr>
            <a:r>
              <a:rPr lang="en" sz="2800" b="1" dirty="0">
                <a:latin typeface="Tahoma" panose="020B0604030504040204" pitchFamily="34" charset="0"/>
                <a:ea typeface="Tahoma" panose="020B0604030504040204" pitchFamily="34" charset="0"/>
                <a:cs typeface="Tahoma" panose="020B0604030504040204" pitchFamily="34" charset="0"/>
              </a:rPr>
              <a:t>Reflections/</a:t>
            </a:r>
            <a:br>
              <a:rPr lang="en" sz="2800" b="1" dirty="0">
                <a:latin typeface="Tahoma" panose="020B0604030504040204" pitchFamily="34" charset="0"/>
                <a:ea typeface="Tahoma" panose="020B0604030504040204" pitchFamily="34" charset="0"/>
                <a:cs typeface="Tahoma" panose="020B0604030504040204" pitchFamily="34" charset="0"/>
              </a:rPr>
            </a:br>
            <a:r>
              <a:rPr lang="en" sz="2800" b="1" dirty="0">
                <a:latin typeface="Tahoma" panose="020B0604030504040204" pitchFamily="34" charset="0"/>
                <a:ea typeface="Tahoma" panose="020B0604030504040204" pitchFamily="34" charset="0"/>
                <a:cs typeface="Tahoma" panose="020B0604030504040204" pitchFamily="34" charset="0"/>
              </a:rPr>
              <a:t>conceptual pieces</a:t>
            </a:r>
          </a:p>
          <a:p>
            <a:pPr lvl="0" indent="-457200">
              <a:spcBef>
                <a:spcPts val="480"/>
              </a:spcBef>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Grant projects</a:t>
            </a:r>
          </a:p>
          <a:p>
            <a:pPr lvl="0" indent="-457200">
              <a:spcBef>
                <a:spcPts val="480"/>
              </a:spcBef>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Class projects</a:t>
            </a:r>
          </a:p>
          <a:p>
            <a:pPr marL="0" marR="0" lvl="0" indent="0" algn="l" rtl="0">
              <a:lnSpc>
                <a:spcPct val="100000"/>
              </a:lnSpc>
              <a:spcBef>
                <a:spcPts val="480"/>
              </a:spcBef>
              <a:spcAft>
                <a:spcPts val="0"/>
              </a:spcAft>
              <a:buClr>
                <a:schemeClr val="dk1"/>
              </a:buClr>
              <a:buSzPts val="2400"/>
              <a:buNone/>
            </a:pPr>
            <a:endParaRPr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3A31B5E-2361-4F63-9217-7BFDDE4B7D59}"/>
              </a:ext>
            </a:extLst>
          </p:cNvPr>
          <p:cNvPicPr>
            <a:picLocks noChangeAspect="1"/>
          </p:cNvPicPr>
          <p:nvPr/>
        </p:nvPicPr>
        <p:blipFill>
          <a:blip r:embed="rId3"/>
          <a:stretch>
            <a:fillRect/>
          </a:stretch>
        </p:blipFill>
        <p:spPr>
          <a:xfrm>
            <a:off x="4889500" y="2035724"/>
            <a:ext cx="4254500" cy="319833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100552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17. Be Polite and Thankful to the Journal or Book Chapter Editors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DEC9DC9-6A15-43E6-AC27-0B0A99AA21A7}"/>
              </a:ext>
            </a:extLst>
          </p:cNvPr>
          <p:cNvPicPr>
            <a:picLocks noChangeAspect="1"/>
          </p:cNvPicPr>
          <p:nvPr/>
        </p:nvPicPr>
        <p:blipFill>
          <a:blip r:embed="rId3"/>
          <a:stretch>
            <a:fillRect/>
          </a:stretch>
        </p:blipFill>
        <p:spPr>
          <a:xfrm>
            <a:off x="725487" y="2437894"/>
            <a:ext cx="7896225" cy="4261798"/>
          </a:xfrm>
          <a:prstGeom prst="rect">
            <a:avLst/>
          </a:prstGeom>
        </p:spPr>
      </p:pic>
    </p:spTree>
    <p:extLst>
      <p:ext uri="{BB962C8B-B14F-4D97-AF65-F5344CB8AC3E}">
        <p14:creationId xmlns:p14="http://schemas.microsoft.com/office/powerpoint/2010/main" val="1050149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10966" y="698500"/>
            <a:ext cx="8465906" cy="17057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18. Recap Reviewer Points and How You Attempted to Address Them</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018DBBD-E616-46C8-98D5-7CA716D73C74}"/>
              </a:ext>
            </a:extLst>
          </p:cNvPr>
          <p:cNvPicPr>
            <a:picLocks noChangeAspect="1"/>
          </p:cNvPicPr>
          <p:nvPr/>
        </p:nvPicPr>
        <p:blipFill>
          <a:blip r:embed="rId3"/>
          <a:stretch>
            <a:fillRect/>
          </a:stretch>
        </p:blipFill>
        <p:spPr>
          <a:xfrm>
            <a:off x="410966" y="2404260"/>
            <a:ext cx="8456785" cy="3937420"/>
          </a:xfrm>
          <a:prstGeom prst="rect">
            <a:avLst/>
          </a:prstGeom>
        </p:spPr>
      </p:pic>
    </p:spTree>
    <p:extLst>
      <p:ext uri="{BB962C8B-B14F-4D97-AF65-F5344CB8AC3E}">
        <p14:creationId xmlns:p14="http://schemas.microsoft.com/office/powerpoint/2010/main" val="4006278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511139" y="490395"/>
            <a:ext cx="8121721" cy="194458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4, 2018</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 New Series on Scholarly Productivity: </a:t>
            </a:r>
            <a:br>
              <a:rPr lang="en-US" sz="31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‘Are You Writing?’</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Rebecca Shuman, The Chronicle of Higher Education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https://www.chronicle.com/article/A-New-Series-on-Scholarly/244689</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53625FE-3338-467F-B983-0AD22F7DD293}"/>
              </a:ext>
            </a:extLst>
          </p:cNvPr>
          <p:cNvSpPr>
            <a:spLocks noGrp="1"/>
          </p:cNvSpPr>
          <p:nvPr>
            <p:ph idx="1"/>
          </p:nvPr>
        </p:nvSpPr>
        <p:spPr>
          <a:xfrm>
            <a:off x="457200" y="2609636"/>
            <a:ext cx="6056616" cy="3757969"/>
          </a:xfrm>
        </p:spPr>
        <p:txBody>
          <a:bodyPr>
            <a:normAutofit lnSpcReduction="10000"/>
          </a:bodyPr>
          <a:lstStyle/>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Read as peer reviewer; mark up everything.</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Catalog problems on a 1 to 3 difficulty scale (Level 1 takes less than 30 minutes, Level 2 takes 2 hours or less; Level 3 takes more time).</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Fix the easy ones and gain momentum for the harder ones!</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Take breaks as needed.</a:t>
            </a: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7FE2263-C6A0-4CB7-AC1F-3BEC26E55E4C}"/>
              </a:ext>
            </a:extLst>
          </p:cNvPr>
          <p:cNvPicPr>
            <a:picLocks noChangeAspect="1"/>
          </p:cNvPicPr>
          <p:nvPr/>
        </p:nvPicPr>
        <p:blipFill rotWithShape="1">
          <a:blip r:embed="rId4"/>
          <a:srcRect l="24167" t="32861" r="30833" b="9601"/>
          <a:stretch/>
        </p:blipFill>
        <p:spPr>
          <a:xfrm>
            <a:off x="6513816" y="2940313"/>
            <a:ext cx="2630184" cy="2289234"/>
          </a:xfrm>
          <a:prstGeom prst="rect">
            <a:avLst/>
          </a:prstGeom>
        </p:spPr>
      </p:pic>
    </p:spTree>
    <p:extLst>
      <p:ext uri="{BB962C8B-B14F-4D97-AF65-F5344CB8AC3E}">
        <p14:creationId xmlns:p14="http://schemas.microsoft.com/office/powerpoint/2010/main" val="2198136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83206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19. Share Your Publication Efforts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(e.g., Twitter, Facebook, LinkedIn, email, ResearchGate, Academia.edu, etc.)</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0A3B460-459E-4254-99E5-60BCDE14E49D}"/>
              </a:ext>
            </a:extLst>
          </p:cNvPr>
          <p:cNvPicPr>
            <a:picLocks noChangeAspect="1"/>
          </p:cNvPicPr>
          <p:nvPr/>
        </p:nvPicPr>
        <p:blipFill>
          <a:blip r:embed="rId3"/>
          <a:stretch>
            <a:fillRect/>
          </a:stretch>
        </p:blipFill>
        <p:spPr>
          <a:xfrm>
            <a:off x="0" y="2527042"/>
            <a:ext cx="5105400" cy="4254500"/>
          </a:xfrm>
          <a:prstGeom prst="rect">
            <a:avLst/>
          </a:prstGeom>
        </p:spPr>
      </p:pic>
      <p:pic>
        <p:nvPicPr>
          <p:cNvPr id="11" name="Picture 10">
            <a:extLst>
              <a:ext uri="{FF2B5EF4-FFF2-40B4-BE49-F238E27FC236}">
                <a16:creationId xmlns:a16="http://schemas.microsoft.com/office/drawing/2014/main" id="{DB164D3B-9B2F-475A-B58C-1C7F650064D5}"/>
              </a:ext>
            </a:extLst>
          </p:cNvPr>
          <p:cNvPicPr>
            <a:picLocks noChangeAspect="1"/>
          </p:cNvPicPr>
          <p:nvPr/>
        </p:nvPicPr>
        <p:blipFill>
          <a:blip r:embed="rId4"/>
          <a:stretch>
            <a:fillRect/>
          </a:stretch>
        </p:blipFill>
        <p:spPr>
          <a:xfrm>
            <a:off x="5880100" y="5324475"/>
            <a:ext cx="2695574" cy="1457067"/>
          </a:xfrm>
          <a:prstGeom prst="rect">
            <a:avLst/>
          </a:prstGeom>
        </p:spPr>
      </p:pic>
      <p:pic>
        <p:nvPicPr>
          <p:cNvPr id="15" name="Picture 14">
            <a:extLst>
              <a:ext uri="{FF2B5EF4-FFF2-40B4-BE49-F238E27FC236}">
                <a16:creationId xmlns:a16="http://schemas.microsoft.com/office/drawing/2014/main" id="{AFE9D005-8704-4B8C-B829-93BEFDADAC44}"/>
              </a:ext>
            </a:extLst>
          </p:cNvPr>
          <p:cNvPicPr>
            <a:picLocks noChangeAspect="1"/>
          </p:cNvPicPr>
          <p:nvPr/>
        </p:nvPicPr>
        <p:blipFill>
          <a:blip r:embed="rId5"/>
          <a:stretch>
            <a:fillRect/>
          </a:stretch>
        </p:blipFill>
        <p:spPr>
          <a:xfrm>
            <a:off x="5386143" y="2638440"/>
            <a:ext cx="3683488" cy="2355835"/>
          </a:xfrm>
          <a:prstGeom prst="rect">
            <a:avLst/>
          </a:prstGeom>
        </p:spPr>
      </p:pic>
    </p:spTree>
    <p:extLst>
      <p:ext uri="{BB962C8B-B14F-4D97-AF65-F5344CB8AC3E}">
        <p14:creationId xmlns:p14="http://schemas.microsoft.com/office/powerpoint/2010/main" val="37185326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20. Celebrate Your Writing Accomplishments with Friends</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B27878A-E59C-4CDD-BDE6-5C312CB4AFA9}"/>
              </a:ext>
            </a:extLst>
          </p:cNvPr>
          <p:cNvPicPr>
            <a:picLocks noChangeAspect="1"/>
          </p:cNvPicPr>
          <p:nvPr/>
        </p:nvPicPr>
        <p:blipFill>
          <a:blip r:embed="rId3"/>
          <a:stretch>
            <a:fillRect/>
          </a:stretch>
        </p:blipFill>
        <p:spPr>
          <a:xfrm>
            <a:off x="1257300" y="2177238"/>
            <a:ext cx="7035800" cy="4680762"/>
          </a:xfrm>
          <a:prstGeom prst="rect">
            <a:avLst/>
          </a:prstGeom>
        </p:spPr>
      </p:pic>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4547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48924" y="926871"/>
            <a:ext cx="8246152" cy="124123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You never know where you’ll be celebrating your writing accomplishments…</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Even at a wedding of your nephew!</a:t>
            </a:r>
            <a:endParaRPr sz="2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DC7E830-2625-4ABC-B157-A507D18C892E}"/>
              </a:ext>
            </a:extLst>
          </p:cNvPr>
          <p:cNvPicPr>
            <a:picLocks noChangeAspect="1"/>
          </p:cNvPicPr>
          <p:nvPr/>
        </p:nvPicPr>
        <p:blipFill>
          <a:blip r:embed="rId3"/>
          <a:stretch>
            <a:fillRect/>
          </a:stretch>
        </p:blipFill>
        <p:spPr>
          <a:xfrm>
            <a:off x="3380199" y="2504968"/>
            <a:ext cx="5763802" cy="4322852"/>
          </a:xfrm>
          <a:prstGeom prst="rect">
            <a:avLst/>
          </a:prstGeom>
        </p:spPr>
      </p:pic>
      <p:pic>
        <p:nvPicPr>
          <p:cNvPr id="8" name="Picture 7">
            <a:extLst>
              <a:ext uri="{FF2B5EF4-FFF2-40B4-BE49-F238E27FC236}">
                <a16:creationId xmlns:a16="http://schemas.microsoft.com/office/drawing/2014/main" id="{D3523828-72A5-4D7A-ABC0-2B2BC223DDB0}"/>
              </a:ext>
            </a:extLst>
          </p:cNvPr>
          <p:cNvPicPr>
            <a:picLocks noChangeAspect="1"/>
          </p:cNvPicPr>
          <p:nvPr/>
        </p:nvPicPr>
        <p:blipFill>
          <a:blip r:embed="rId4"/>
          <a:stretch>
            <a:fillRect/>
          </a:stretch>
        </p:blipFill>
        <p:spPr>
          <a:xfrm>
            <a:off x="33229" y="2474788"/>
            <a:ext cx="3264774" cy="4353032"/>
          </a:xfrm>
          <a:prstGeom prst="rect">
            <a:avLst/>
          </a:prstGeom>
        </p:spPr>
      </p:pic>
      <p:pic>
        <p:nvPicPr>
          <p:cNvPr id="11" name="Picture 10">
            <a:extLst>
              <a:ext uri="{FF2B5EF4-FFF2-40B4-BE49-F238E27FC236}">
                <a16:creationId xmlns:a16="http://schemas.microsoft.com/office/drawing/2014/main" id="{25E5242E-A360-47C4-B2AC-8CD50207743C}"/>
              </a:ext>
            </a:extLst>
          </p:cNvPr>
          <p:cNvPicPr>
            <a:picLocks noChangeAspect="1"/>
          </p:cNvPicPr>
          <p:nvPr/>
        </p:nvPicPr>
        <p:blipFill>
          <a:blip r:embed="rId5"/>
          <a:stretch>
            <a:fillRect/>
          </a:stretch>
        </p:blipFill>
        <p:spPr>
          <a:xfrm>
            <a:off x="3298003" y="2504968"/>
            <a:ext cx="1993327" cy="2963452"/>
          </a:xfrm>
          <a:prstGeom prst="rect">
            <a:avLst/>
          </a:prstGeom>
        </p:spPr>
      </p:pic>
    </p:spTree>
    <p:extLst>
      <p:ext uri="{BB962C8B-B14F-4D97-AF65-F5344CB8AC3E}">
        <p14:creationId xmlns:p14="http://schemas.microsoft.com/office/powerpoint/2010/main" val="313800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Just don’t celebrate too much!</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5C630E8-B5A4-49BE-A881-F84C79CE1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375" y="2126751"/>
            <a:ext cx="4731249" cy="4731249"/>
          </a:xfrm>
          <a:prstGeom prst="rect">
            <a:avLst/>
          </a:prstGeom>
        </p:spPr>
      </p:pic>
    </p:spTree>
    <p:extLst>
      <p:ext uri="{BB962C8B-B14F-4D97-AF65-F5344CB8AC3E}">
        <p14:creationId xmlns:p14="http://schemas.microsoft.com/office/powerpoint/2010/main" val="818554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Bonus #1. Be Careful Committing to Other People’s Projects (OPP)</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0033B321-6B0C-4B04-9748-BD9B5DEE3B67}"/>
              </a:ext>
            </a:extLst>
          </p:cNvPr>
          <p:cNvPicPr>
            <a:picLocks noChangeAspect="1"/>
          </p:cNvPicPr>
          <p:nvPr/>
        </p:nvPicPr>
        <p:blipFill>
          <a:blip r:embed="rId3"/>
          <a:stretch>
            <a:fillRect/>
          </a:stretch>
        </p:blipFill>
        <p:spPr>
          <a:xfrm>
            <a:off x="995423" y="2549174"/>
            <a:ext cx="7429500" cy="4179094"/>
          </a:xfrm>
          <a:prstGeom prst="rect">
            <a:avLst/>
          </a:prstGeom>
        </p:spPr>
      </p:pic>
    </p:spTree>
    <p:extLst>
      <p:ext uri="{BB962C8B-B14F-4D97-AF65-F5344CB8AC3E}">
        <p14:creationId xmlns:p14="http://schemas.microsoft.com/office/powerpoint/2010/main" val="28507130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Bonus #2. Look for Special Issues that You Might Contribute To</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D11619B2-7EE4-4C33-B173-B7F1F21CE432}"/>
              </a:ext>
            </a:extLst>
          </p:cNvPr>
          <p:cNvPicPr>
            <a:picLocks noChangeAspect="1"/>
          </p:cNvPicPr>
          <p:nvPr/>
        </p:nvPicPr>
        <p:blipFill>
          <a:blip r:embed="rId3"/>
          <a:stretch>
            <a:fillRect/>
          </a:stretch>
        </p:blipFill>
        <p:spPr>
          <a:xfrm>
            <a:off x="558800" y="2144464"/>
            <a:ext cx="3610180" cy="4713536"/>
          </a:xfrm>
          <a:prstGeom prst="rect">
            <a:avLst/>
          </a:prstGeom>
        </p:spPr>
      </p:pic>
      <p:pic>
        <p:nvPicPr>
          <p:cNvPr id="8" name="Picture 7">
            <a:extLst>
              <a:ext uri="{FF2B5EF4-FFF2-40B4-BE49-F238E27FC236}">
                <a16:creationId xmlns:a16="http://schemas.microsoft.com/office/drawing/2014/main" id="{0B7FB686-B924-415D-ACB2-DCB0C15E2B51}"/>
              </a:ext>
            </a:extLst>
          </p:cNvPr>
          <p:cNvPicPr>
            <a:picLocks noChangeAspect="1"/>
          </p:cNvPicPr>
          <p:nvPr/>
        </p:nvPicPr>
        <p:blipFill rotWithShape="1">
          <a:blip r:embed="rId4"/>
          <a:srcRect l="19417" t="8406" r="19417" b="9616"/>
          <a:stretch/>
        </p:blipFill>
        <p:spPr>
          <a:xfrm>
            <a:off x="4421528" y="2109076"/>
            <a:ext cx="3610180" cy="4637082"/>
          </a:xfrm>
          <a:prstGeom prst="rect">
            <a:avLst/>
          </a:prstGeom>
        </p:spPr>
      </p:pic>
    </p:spTree>
    <p:extLst>
      <p:ext uri="{BB962C8B-B14F-4D97-AF65-F5344CB8AC3E}">
        <p14:creationId xmlns:p14="http://schemas.microsoft.com/office/powerpoint/2010/main" val="34282122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93531" y="756373"/>
            <a:ext cx="8156937" cy="131549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Bonus #3. Save Research Articles for a Rainy Day </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(file folders on different topics)</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E22D9D63-89DE-4640-88AC-069717C5E201}"/>
              </a:ext>
            </a:extLst>
          </p:cNvPr>
          <p:cNvPicPr>
            <a:picLocks noChangeAspect="1"/>
          </p:cNvPicPr>
          <p:nvPr/>
        </p:nvPicPr>
        <p:blipFill>
          <a:blip r:embed="rId3"/>
          <a:stretch>
            <a:fillRect/>
          </a:stretch>
        </p:blipFill>
        <p:spPr>
          <a:xfrm>
            <a:off x="1271767" y="2687317"/>
            <a:ext cx="6529569" cy="4080981"/>
          </a:xfrm>
          <a:prstGeom prst="rect">
            <a:avLst/>
          </a:prstGeom>
        </p:spPr>
      </p:pic>
    </p:spTree>
    <p:extLst>
      <p:ext uri="{BB962C8B-B14F-4D97-AF65-F5344CB8AC3E}">
        <p14:creationId xmlns:p14="http://schemas.microsoft.com/office/powerpoint/2010/main" val="859825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38291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Finding a Journal that Fits</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7" name="Shape 197"/>
          <p:cNvSpPr txBox="1">
            <a:spLocks noGrp="1"/>
          </p:cNvSpPr>
          <p:nvPr>
            <p:ph type="body" idx="1"/>
          </p:nvPr>
        </p:nvSpPr>
        <p:spPr>
          <a:xfrm>
            <a:off x="802285" y="2320031"/>
            <a:ext cx="5448043" cy="4265963"/>
          </a:xfrm>
          <a:prstGeom prst="rect">
            <a:avLst/>
          </a:prstGeom>
          <a:noFill/>
          <a:ln>
            <a:noFill/>
          </a:ln>
        </p:spPr>
        <p:txBody>
          <a:bodyPr spcFirstLastPara="1" wrap="square" lIns="91425" tIns="45700" rIns="91425" bIns="45700" anchor="t" anchorCtr="0">
            <a:noAutofit/>
          </a:bodyPr>
          <a:lstStyle/>
          <a:p>
            <a:pPr lvl="0" indent="-457200">
              <a:spcBef>
                <a:spcPts val="0"/>
              </a:spcBef>
              <a:buSzPts val="1800"/>
              <a:buFont typeface="Calibri"/>
              <a:buAutoNum type="arabicPeriod"/>
            </a:pPr>
            <a:r>
              <a:rPr lang="en-US"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will be your target readers?</a:t>
            </a:r>
            <a:endParaRPr sz="20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360"/>
              </a:spcBef>
              <a:spcAft>
                <a:spcPts val="0"/>
              </a:spcAft>
              <a:buClr>
                <a:schemeClr val="dk1"/>
              </a:buClr>
              <a:buSzPts val="1800"/>
              <a:buFont typeface="Calibri"/>
              <a:buAutoNum type="arabicPeriod"/>
            </a:pPr>
            <a:r>
              <a:rPr lang="en"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are the authors and journals you cite the most re</a:t>
            </a:r>
            <a:r>
              <a:rPr lang="en-US"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la</a:t>
            </a:r>
            <a:r>
              <a:rPr lang="en"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ted with your research program?</a:t>
            </a:r>
          </a:p>
          <a:p>
            <a:pPr lvl="0" indent="-457200">
              <a:spcBef>
                <a:spcPts val="360"/>
              </a:spcBef>
              <a:buSzPts val="1800"/>
              <a:buFont typeface="Calibri"/>
              <a:buAutoNum type="arabicPeriod"/>
            </a:pPr>
            <a:r>
              <a:rPr lang="en" sz="2000" b="1" dirty="0">
                <a:latin typeface="Tahoma" panose="020B0604030504040204" pitchFamily="34" charset="0"/>
                <a:ea typeface="Tahoma" panose="020B0604030504040204" pitchFamily="34" charset="0"/>
                <a:cs typeface="Tahoma" panose="020B0604030504040204" pitchFamily="34" charset="0"/>
              </a:rPr>
              <a:t>Is there a match </a:t>
            </a:r>
            <a:r>
              <a:rPr lang="en-US" sz="2000" b="1" dirty="0">
                <a:latin typeface="Tahoma" panose="020B0604030504040204" pitchFamily="34" charset="0"/>
                <a:ea typeface="Tahoma" panose="020B0604030504040204" pitchFamily="34" charset="0"/>
                <a:cs typeface="Tahoma" panose="020B0604030504040204" pitchFamily="34" charset="0"/>
              </a:rPr>
              <a:t>between your work and the journal aims and scope?</a:t>
            </a:r>
          </a:p>
          <a:p>
            <a:pPr indent="-457200">
              <a:spcBef>
                <a:spcPts val="360"/>
              </a:spcBef>
              <a:buSzPts val="1800"/>
              <a:buFont typeface="Calibri"/>
              <a:buAutoNum type="arabicPeriod"/>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What is the journal turnaround time?</a:t>
            </a:r>
            <a:endParaRPr lang="en-US" sz="2000" dirty="0">
              <a:latin typeface="Tahoma" panose="020B0604030504040204" pitchFamily="34" charset="0"/>
              <a:ea typeface="Tahoma" panose="020B0604030504040204" pitchFamily="34" charset="0"/>
              <a:cs typeface="Tahoma" panose="020B0604030504040204" pitchFamily="34" charset="0"/>
            </a:endParaRPr>
          </a:p>
          <a:p>
            <a:pPr lvl="0" indent="-457200">
              <a:spcBef>
                <a:spcPts val="360"/>
              </a:spcBef>
              <a:buSzPts val="1800"/>
              <a:buFont typeface="Calibri"/>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What is the journal acceptance rate?  </a:t>
            </a:r>
          </a:p>
          <a:p>
            <a:pPr lvl="0" indent="-457200">
              <a:spcBef>
                <a:spcPts val="360"/>
              </a:spcBef>
              <a:buSzPts val="1800"/>
              <a:buFont typeface="Calibri"/>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Do you know the editor(s)?</a:t>
            </a:r>
          </a:p>
          <a:p>
            <a:pPr lvl="0" indent="-457200">
              <a:spcBef>
                <a:spcPts val="360"/>
              </a:spcBef>
              <a:buSzPts val="1800"/>
              <a:buFont typeface="Calibri"/>
              <a:buAutoNum type="arabicPeriod"/>
            </a:pPr>
            <a:endParaRPr lang="en-US" sz="2400" b="1" dirty="0">
              <a:latin typeface="Tahoma" panose="020B0604030504040204" pitchFamily="34" charset="0"/>
              <a:ea typeface="Tahoma" panose="020B0604030504040204" pitchFamily="34" charset="0"/>
              <a:cs typeface="Tahoma" panose="020B0604030504040204" pitchFamily="34" charset="0"/>
            </a:endParaRPr>
          </a:p>
          <a:p>
            <a:pPr lvl="0" indent="-457200">
              <a:spcBef>
                <a:spcPts val="360"/>
              </a:spcBef>
              <a:buSzPts val="1800"/>
              <a:buFont typeface="Calibri"/>
              <a:buAutoNum type="arabicPeriod"/>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98" name="Shape 198"/>
          <p:cNvSpPr txBox="1"/>
          <p:nvPr/>
        </p:nvSpPr>
        <p:spPr>
          <a:xfrm>
            <a:off x="927100" y="1525912"/>
            <a:ext cx="4800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urier"/>
              <a:buNone/>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What to look for?</a:t>
            </a:r>
            <a:endParaRPr sz="20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lnSpc>
                <a:spcPct val="100000"/>
              </a:lnSpc>
              <a:spcBef>
                <a:spcPts val="0"/>
              </a:spcBef>
              <a:spcAft>
                <a:spcPts val="0"/>
              </a:spcAft>
              <a:buNone/>
            </a:pPr>
            <a:endParaRPr sz="1800" b="1" i="0" u="none" dirty="0">
              <a:solidFill>
                <a:schemeClr val="dk1"/>
              </a:solidFill>
              <a:latin typeface="Courier"/>
              <a:ea typeface="Courier"/>
              <a:cs typeface="Courier"/>
              <a:sym typeface="Courier"/>
            </a:endParaRPr>
          </a:p>
        </p:txBody>
      </p:sp>
      <p:pic>
        <p:nvPicPr>
          <p:cNvPr id="7" name="Picture 6">
            <a:extLst>
              <a:ext uri="{FF2B5EF4-FFF2-40B4-BE49-F238E27FC236}">
                <a16:creationId xmlns:a16="http://schemas.microsoft.com/office/drawing/2014/main" id="{0EC2F072-27F8-44F2-90A0-7AE96D83FAB3}"/>
              </a:ext>
            </a:extLst>
          </p:cNvPr>
          <p:cNvPicPr>
            <a:picLocks noChangeAspect="1"/>
          </p:cNvPicPr>
          <p:nvPr/>
        </p:nvPicPr>
        <p:blipFill>
          <a:blip r:embed="rId3"/>
          <a:stretch>
            <a:fillRect/>
          </a:stretch>
        </p:blipFill>
        <p:spPr>
          <a:xfrm>
            <a:off x="6411494" y="2053816"/>
            <a:ext cx="2732506" cy="1823704"/>
          </a:xfrm>
          <a:prstGeom prst="rect">
            <a:avLst/>
          </a:prstGeom>
        </p:spPr>
      </p:pic>
    </p:spTree>
    <p:extLst>
      <p:ext uri="{BB962C8B-B14F-4D97-AF65-F5344CB8AC3E}">
        <p14:creationId xmlns:p14="http://schemas.microsoft.com/office/powerpoint/2010/main" val="1184189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93531" y="756373"/>
            <a:ext cx="8156937" cy="131549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Bonus #4. Treat Graduate Students as Colleagues</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hec</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treat everyone as a colleague)</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CE0B6515-7C0A-462C-A326-0B0E972C0F3D}"/>
              </a:ext>
            </a:extLst>
          </p:cNvPr>
          <p:cNvPicPr>
            <a:picLocks noChangeAspect="1"/>
          </p:cNvPicPr>
          <p:nvPr/>
        </p:nvPicPr>
        <p:blipFill>
          <a:blip r:embed="rId3"/>
          <a:stretch>
            <a:fillRect/>
          </a:stretch>
        </p:blipFill>
        <p:spPr>
          <a:xfrm>
            <a:off x="1714500" y="2712300"/>
            <a:ext cx="6251716" cy="4145700"/>
          </a:xfrm>
          <a:prstGeom prst="rect">
            <a:avLst/>
          </a:prstGeom>
        </p:spPr>
      </p:pic>
    </p:spTree>
    <p:extLst>
      <p:ext uri="{BB962C8B-B14F-4D97-AF65-F5344CB8AC3E}">
        <p14:creationId xmlns:p14="http://schemas.microsoft.com/office/powerpoint/2010/main" val="31619634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93531" y="866252"/>
            <a:ext cx="8156937" cy="131549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Bonus #5. Find a Mentor and Ask Senior People for Advice</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9BA49DFA-7876-4BB8-936F-FC84BA63D170}"/>
              </a:ext>
            </a:extLst>
          </p:cNvPr>
          <p:cNvPicPr>
            <a:picLocks noChangeAspect="1"/>
          </p:cNvPicPr>
          <p:nvPr/>
        </p:nvPicPr>
        <p:blipFill>
          <a:blip r:embed="rId3"/>
          <a:stretch>
            <a:fillRect/>
          </a:stretch>
        </p:blipFill>
        <p:spPr>
          <a:xfrm>
            <a:off x="5162309" y="2864814"/>
            <a:ext cx="3981692" cy="2667117"/>
          </a:xfrm>
          <a:prstGeom prst="rect">
            <a:avLst/>
          </a:prstGeom>
        </p:spPr>
      </p:pic>
      <p:pic>
        <p:nvPicPr>
          <p:cNvPr id="11" name="Picture 10">
            <a:extLst>
              <a:ext uri="{FF2B5EF4-FFF2-40B4-BE49-F238E27FC236}">
                <a16:creationId xmlns:a16="http://schemas.microsoft.com/office/drawing/2014/main" id="{7DF2DB85-96D6-4886-8E14-1A458041C61B}"/>
              </a:ext>
            </a:extLst>
          </p:cNvPr>
          <p:cNvPicPr>
            <a:picLocks noChangeAspect="1"/>
          </p:cNvPicPr>
          <p:nvPr/>
        </p:nvPicPr>
        <p:blipFill>
          <a:blip r:embed="rId4"/>
          <a:stretch>
            <a:fillRect/>
          </a:stretch>
        </p:blipFill>
        <p:spPr>
          <a:xfrm>
            <a:off x="0" y="2924456"/>
            <a:ext cx="5020454" cy="2667117"/>
          </a:xfrm>
          <a:prstGeom prst="rect">
            <a:avLst/>
          </a:prstGeom>
        </p:spPr>
      </p:pic>
    </p:spTree>
    <p:extLst>
      <p:ext uri="{BB962C8B-B14F-4D97-AF65-F5344CB8AC3E}">
        <p14:creationId xmlns:p14="http://schemas.microsoft.com/office/powerpoint/2010/main" val="2948143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7" name="Shape 327"/>
          <p:cNvSpPr txBox="1"/>
          <p:nvPr/>
        </p:nvSpPr>
        <p:spPr>
          <a:xfrm>
            <a:off x="353028" y="994196"/>
            <a:ext cx="8229600" cy="1143000"/>
          </a:xfrm>
          <a:prstGeom prst="rect">
            <a:avLst/>
          </a:prstGeom>
          <a:noFill/>
          <a:ln>
            <a:noFill/>
          </a:ln>
        </p:spPr>
        <p:txBody>
          <a:bodyPr spcFirstLastPara="1" wrap="square" lIns="91425" tIns="45700" rIns="91425" bIns="45700" anchor="ctr" anchorCtr="0">
            <a:noAutofit/>
          </a:bodyPr>
          <a:lstStyle/>
          <a:p>
            <a:pPr lvl="0" algn="ctr">
              <a:buClr>
                <a:schemeClr val="dk1"/>
              </a:buClr>
              <a:buSzPts val="3600"/>
            </a:pP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Time to </a:t>
            </a:r>
            <a:r>
              <a:rPr lang="en" sz="4400"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Recap…</a:t>
            </a:r>
            <a:endParaRPr sz="11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1" name="Shape 145">
            <a:extLst>
              <a:ext uri="{FF2B5EF4-FFF2-40B4-BE49-F238E27FC236}">
                <a16:creationId xmlns:a16="http://schemas.microsoft.com/office/drawing/2014/main" id="{5053A011-CC4C-5E49-A929-1664F3DFE6A4}"/>
              </a:ext>
            </a:extLst>
          </p:cNvPr>
          <p:cNvSpPr txBox="1"/>
          <p:nvPr/>
        </p:nvSpPr>
        <p:spPr>
          <a:xfrm>
            <a:off x="1166538" y="2317750"/>
            <a:ext cx="7115723" cy="2793343"/>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480"/>
              </a:spcBef>
              <a:spcAft>
                <a:spcPts val="0"/>
              </a:spcAft>
              <a:buClr>
                <a:schemeClr val="dk1"/>
              </a:buClr>
              <a:buSzPts val="2400"/>
              <a:buFont typeface="Calibri"/>
              <a:buAutoNum type="arabicPeriod"/>
            </a:pPr>
            <a:r>
              <a:rPr lang="en" sz="26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a:t>
            </a:r>
            <a:r>
              <a:rPr lang="en" sz="2600" b="1"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he process for getting published</a:t>
            </a:r>
          </a:p>
          <a:p>
            <a:pPr marL="457200" indent="-457200">
              <a:spcBef>
                <a:spcPts val="480"/>
              </a:spcBef>
              <a:buClr>
                <a:schemeClr val="dk1"/>
              </a:buClr>
              <a:buSzPts val="2400"/>
              <a:buFont typeface="Calibri"/>
              <a:buAutoNum type="arabicPeriod"/>
            </a:pPr>
            <a:r>
              <a:rPr lang="en-US" sz="26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The process for selecting a journal for publication</a:t>
            </a:r>
            <a:endParaRPr lang="en-US" sz="26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480"/>
              </a:spcBef>
              <a:spcAft>
                <a:spcPts val="0"/>
              </a:spcAft>
              <a:buClr>
                <a:schemeClr val="dk1"/>
              </a:buClr>
              <a:buSzPts val="2400"/>
              <a:buFont typeface="Calibri"/>
              <a:buAutoNum type="arabicPeriod"/>
            </a:pPr>
            <a:r>
              <a:rPr lang="en" sz="26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a:t>
            </a:r>
            <a:r>
              <a:rPr lang="en" sz="2600" b="1"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riting tips and insights</a:t>
            </a:r>
            <a:endParaRPr sz="2600" b="1" dirty="0">
              <a:latin typeface="Tahoma" panose="020B0604030504040204" pitchFamily="34" charset="0"/>
              <a:ea typeface="Tahoma" panose="020B0604030504040204" pitchFamily="34" charset="0"/>
              <a:cs typeface="Tahoma" panose="020B0604030504040204" pitchFamily="34" charset="0"/>
            </a:endParaRPr>
          </a:p>
          <a:p>
            <a:pPr marL="457200" lvl="0" indent="-457200">
              <a:spcBef>
                <a:spcPts val="480"/>
              </a:spcBef>
              <a:buClr>
                <a:schemeClr val="dk1"/>
              </a:buClr>
              <a:buSzPts val="2400"/>
              <a:buFont typeface="Calibri"/>
              <a:buAutoNum type="arabicPeriod"/>
            </a:pPr>
            <a:r>
              <a:rPr lang="en" sz="26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C</a:t>
            </a:r>
            <a:r>
              <a:rPr lang="en" sz="2600" b="1"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urated resources</a:t>
            </a:r>
          </a:p>
          <a:p>
            <a:pPr marL="457200" lvl="0" indent="-457200">
              <a:spcBef>
                <a:spcPts val="480"/>
              </a:spcBef>
              <a:buClr>
                <a:schemeClr val="dk1"/>
              </a:buClr>
              <a:buSzPts val="2400"/>
              <a:buFont typeface="Calibri"/>
              <a:buAutoNum type="arabicPeriod"/>
            </a:pPr>
            <a:r>
              <a:rPr lang="en" sz="26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You </a:t>
            </a:r>
            <a:r>
              <a:rPr lang="en-US" sz="26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commitments to future writing</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47" y="578734"/>
            <a:ext cx="8392018" cy="1810262"/>
          </a:xfrm>
        </p:spPr>
        <p:txBody>
          <a:bodyPr/>
          <a:lstStyle/>
          <a:p>
            <a:r>
              <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Additional Bonus Section:</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Part III. Slaying “I” Monsters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059" y="2586535"/>
            <a:ext cx="7537881" cy="4271465"/>
          </a:xfrm>
          <a:prstGeom prst="rect">
            <a:avLst/>
          </a:prstGeom>
        </p:spPr>
      </p:pic>
    </p:spTree>
    <p:extLst>
      <p:ext uri="{BB962C8B-B14F-4D97-AF65-F5344CB8AC3E}">
        <p14:creationId xmlns:p14="http://schemas.microsoft.com/office/powerpoint/2010/main" val="11320113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1172"/>
            <a:ext cx="8229600"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There’s a Global Health Issue</a:t>
            </a:r>
          </a:p>
        </p:txBody>
      </p:sp>
      <p:pic>
        <p:nvPicPr>
          <p:cNvPr id="3" name="Picture 2"/>
          <p:cNvPicPr>
            <a:picLocks noChangeAspect="1"/>
          </p:cNvPicPr>
          <p:nvPr/>
        </p:nvPicPr>
        <p:blipFill>
          <a:blip r:embed="rId2"/>
          <a:stretch>
            <a:fillRect/>
          </a:stretch>
        </p:blipFill>
        <p:spPr>
          <a:xfrm>
            <a:off x="1454365" y="2121661"/>
            <a:ext cx="6312248" cy="4736340"/>
          </a:xfrm>
          <a:prstGeom prst="rect">
            <a:avLst/>
          </a:prstGeom>
        </p:spPr>
      </p:pic>
    </p:spTree>
    <p:extLst>
      <p:ext uri="{BB962C8B-B14F-4D97-AF65-F5344CB8AC3E}">
        <p14:creationId xmlns:p14="http://schemas.microsoft.com/office/powerpoint/2010/main" val="35172616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0" descr="http://www.formerfatguy.com/sunrider-foods/blog/swine-flu/swine-fl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7320"/>
            <a:ext cx="4399985" cy="3120176"/>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2579" name="Picture 10" descr="H1N1 image"/>
          <p:cNvPicPr>
            <a:picLocks noChangeAspect="1" noChangeArrowheads="1"/>
          </p:cNvPicPr>
          <p:nvPr/>
        </p:nvPicPr>
        <p:blipFill>
          <a:blip r:embed="rId3" cstate="print">
            <a:extLst>
              <a:ext uri="{28A0092B-C50C-407E-A947-70E740481C1C}">
                <a14:useLocalDpi xmlns:a14="http://schemas.microsoft.com/office/drawing/2010/main" val="0"/>
              </a:ext>
            </a:extLst>
          </a:blip>
          <a:srcRect l="4039" r="2774"/>
          <a:stretch>
            <a:fillRect/>
          </a:stretch>
        </p:blipFill>
        <p:spPr bwMode="auto">
          <a:xfrm>
            <a:off x="7828984" y="857250"/>
            <a:ext cx="1315016" cy="164139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09" name="Text Box 13"/>
          <p:cNvSpPr txBox="1">
            <a:spLocks noChangeArrowheads="1"/>
          </p:cNvSpPr>
          <p:nvPr/>
        </p:nvSpPr>
        <p:spPr bwMode="auto">
          <a:xfrm>
            <a:off x="720383" y="1255231"/>
            <a:ext cx="6090719" cy="60016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defTabSz="685800" fontAlgn="base">
              <a:spcBef>
                <a:spcPct val="50000"/>
              </a:spcBef>
              <a:spcAft>
                <a:spcPct val="0"/>
              </a:spcAft>
              <a:buClrTx/>
              <a:defRPr/>
            </a:pPr>
            <a:r>
              <a:rPr lang="en-US" sz="3300" b="1" kern="1200" dirty="0">
                <a:solidFill>
                  <a:srgbClr val="FF0000"/>
                </a:solidFill>
                <a:latin typeface="Tahoma" pitchFamily="34" charset="0"/>
                <a:ea typeface="Tahoma" pitchFamily="34" charset="0"/>
                <a:cs typeface="Tahoma" pitchFamily="34" charset="0"/>
              </a:rPr>
              <a:t>No, it is no longer SARS…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8205" y="2697367"/>
            <a:ext cx="4665795" cy="330338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8206" y="4381311"/>
            <a:ext cx="1265285" cy="948964"/>
          </a:xfrm>
          <a:prstGeom prst="rect">
            <a:avLst/>
          </a:prstGeom>
        </p:spPr>
      </p:pic>
    </p:spTree>
    <p:extLst>
      <p:ext uri="{BB962C8B-B14F-4D97-AF65-F5344CB8AC3E}">
        <p14:creationId xmlns:p14="http://schemas.microsoft.com/office/powerpoint/2010/main" val="35718325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Text Box 13"/>
          <p:cNvSpPr txBox="1">
            <a:spLocks noChangeArrowheads="1"/>
          </p:cNvSpPr>
          <p:nvPr/>
        </p:nvSpPr>
        <p:spPr bwMode="auto">
          <a:xfrm>
            <a:off x="733646" y="1054872"/>
            <a:ext cx="5941337" cy="1107996"/>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defTabSz="685800" fontAlgn="base">
              <a:spcBef>
                <a:spcPct val="50000"/>
              </a:spcBef>
              <a:spcAft>
                <a:spcPct val="0"/>
              </a:spcAft>
              <a:buClrTx/>
              <a:defRPr/>
            </a:pPr>
            <a:r>
              <a:rPr lang="en-US" sz="3300" b="1" kern="1200" dirty="0">
                <a:solidFill>
                  <a:srgbClr val="FF0000"/>
                </a:solidFill>
                <a:latin typeface="Tahoma" pitchFamily="34" charset="0"/>
                <a:ea typeface="Tahoma" pitchFamily="34" charset="0"/>
                <a:cs typeface="Tahoma" pitchFamily="34" charset="0"/>
              </a:rPr>
              <a:t>It is not H5N1 (i.e., Bird Flue)…</a:t>
            </a:r>
          </a:p>
        </p:txBody>
      </p:sp>
      <p:pic>
        <p:nvPicPr>
          <p:cNvPr id="2" name="Picture 1"/>
          <p:cNvPicPr>
            <a:picLocks noChangeAspect="1"/>
          </p:cNvPicPr>
          <p:nvPr/>
        </p:nvPicPr>
        <p:blipFill>
          <a:blip r:embed="rId2"/>
          <a:stretch>
            <a:fillRect/>
          </a:stretch>
        </p:blipFill>
        <p:spPr>
          <a:xfrm>
            <a:off x="366665" y="2326537"/>
            <a:ext cx="4299554" cy="347659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858" y="2326537"/>
            <a:ext cx="3081437" cy="1950695"/>
          </a:xfrm>
          <a:prstGeom prst="rect">
            <a:avLst/>
          </a:prstGeom>
        </p:spPr>
      </p:pic>
      <p:pic>
        <p:nvPicPr>
          <p:cNvPr id="9" name="Picture 8"/>
          <p:cNvPicPr>
            <a:picLocks noChangeAspect="1"/>
          </p:cNvPicPr>
          <p:nvPr/>
        </p:nvPicPr>
        <p:blipFill>
          <a:blip r:embed="rId4"/>
          <a:stretch>
            <a:fillRect/>
          </a:stretch>
        </p:blipFill>
        <p:spPr>
          <a:xfrm>
            <a:off x="4820969" y="4333675"/>
            <a:ext cx="2983865" cy="1639205"/>
          </a:xfrm>
          <a:prstGeom prst="rect">
            <a:avLst/>
          </a:prstGeom>
        </p:spPr>
      </p:pic>
      <p:pic>
        <p:nvPicPr>
          <p:cNvPr id="10" name="Picture 9"/>
          <p:cNvPicPr>
            <a:picLocks noChangeAspect="1"/>
          </p:cNvPicPr>
          <p:nvPr/>
        </p:nvPicPr>
        <p:blipFill>
          <a:blip r:embed="rId5"/>
          <a:stretch>
            <a:fillRect/>
          </a:stretch>
        </p:blipFill>
        <p:spPr>
          <a:xfrm>
            <a:off x="7301736" y="857250"/>
            <a:ext cx="1842265" cy="1381699"/>
          </a:xfrm>
          <a:prstGeom prst="rect">
            <a:avLst/>
          </a:prstGeom>
        </p:spPr>
      </p:pic>
    </p:spTree>
    <p:extLst>
      <p:ext uri="{BB962C8B-B14F-4D97-AF65-F5344CB8AC3E}">
        <p14:creationId xmlns:p14="http://schemas.microsoft.com/office/powerpoint/2010/main" val="24065865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293" y="1231200"/>
            <a:ext cx="6817260" cy="1131671"/>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I first noticed it in Singapore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032" y="2724526"/>
            <a:ext cx="5805968" cy="327622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553" y="160062"/>
            <a:ext cx="1428184" cy="1071138"/>
          </a:xfrm>
          <a:prstGeom prst="rect">
            <a:avLst/>
          </a:prstGeom>
        </p:spPr>
      </p:pic>
      <p:pic>
        <p:nvPicPr>
          <p:cNvPr id="11" name="Picture 10"/>
          <p:cNvPicPr>
            <a:picLocks noChangeAspect="1"/>
          </p:cNvPicPr>
          <p:nvPr/>
        </p:nvPicPr>
        <p:blipFill>
          <a:blip r:embed="rId4"/>
          <a:stretch>
            <a:fillRect/>
          </a:stretch>
        </p:blipFill>
        <p:spPr>
          <a:xfrm>
            <a:off x="224073" y="2724527"/>
            <a:ext cx="2995403" cy="3276223"/>
          </a:xfrm>
          <a:prstGeom prst="rect">
            <a:avLst/>
          </a:prstGeom>
        </p:spPr>
      </p:pic>
    </p:spTree>
    <p:extLst>
      <p:ext uri="{BB962C8B-B14F-4D97-AF65-F5344CB8AC3E}">
        <p14:creationId xmlns:p14="http://schemas.microsoft.com/office/powerpoint/2010/main" val="3421112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370" y="893131"/>
            <a:ext cx="6817260" cy="1131671"/>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But more so in East Asia</a:t>
            </a:r>
          </a:p>
        </p:txBody>
      </p:sp>
      <p:pic>
        <p:nvPicPr>
          <p:cNvPr id="3" name="Picture 2"/>
          <p:cNvPicPr>
            <a:picLocks noChangeAspect="1"/>
          </p:cNvPicPr>
          <p:nvPr/>
        </p:nvPicPr>
        <p:blipFill>
          <a:blip r:embed="rId2"/>
          <a:stretch>
            <a:fillRect/>
          </a:stretch>
        </p:blipFill>
        <p:spPr>
          <a:xfrm>
            <a:off x="792981" y="2323334"/>
            <a:ext cx="7344022" cy="4534666"/>
          </a:xfrm>
          <a:prstGeom prst="rect">
            <a:avLst/>
          </a:prstGeom>
        </p:spPr>
      </p:pic>
    </p:spTree>
    <p:extLst>
      <p:ext uri="{BB962C8B-B14F-4D97-AF65-F5344CB8AC3E}">
        <p14:creationId xmlns:p14="http://schemas.microsoft.com/office/powerpoint/2010/main" val="1849878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822" y="784098"/>
            <a:ext cx="5588252" cy="1192241"/>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It is Particularly Acute in Taiwan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31" y="2679084"/>
            <a:ext cx="3392129" cy="3710141"/>
          </a:xfrm>
          <a:prstGeom prst="rect">
            <a:avLst/>
          </a:prstGeom>
        </p:spPr>
      </p:pic>
      <p:pic>
        <p:nvPicPr>
          <p:cNvPr id="6" name="Picture 5"/>
          <p:cNvPicPr>
            <a:picLocks noChangeAspect="1"/>
          </p:cNvPicPr>
          <p:nvPr/>
        </p:nvPicPr>
        <p:blipFill>
          <a:blip r:embed="rId3"/>
          <a:stretch>
            <a:fillRect/>
          </a:stretch>
        </p:blipFill>
        <p:spPr>
          <a:xfrm>
            <a:off x="3556964" y="2679084"/>
            <a:ext cx="5587036" cy="3710141"/>
          </a:xfrm>
          <a:prstGeom prst="rect">
            <a:avLst/>
          </a:prstGeom>
        </p:spPr>
      </p:pic>
      <p:pic>
        <p:nvPicPr>
          <p:cNvPr id="8" name="Picture 7"/>
          <p:cNvPicPr>
            <a:picLocks noChangeAspect="1"/>
          </p:cNvPicPr>
          <p:nvPr/>
        </p:nvPicPr>
        <p:blipFill>
          <a:blip r:embed="rId4"/>
          <a:stretch>
            <a:fillRect/>
          </a:stretch>
        </p:blipFill>
        <p:spPr>
          <a:xfrm>
            <a:off x="7869724" y="784098"/>
            <a:ext cx="1346492" cy="904214"/>
          </a:xfrm>
          <a:prstGeom prst="rect">
            <a:avLst/>
          </a:prstGeom>
        </p:spPr>
      </p:pic>
    </p:spTree>
    <p:extLst>
      <p:ext uri="{BB962C8B-B14F-4D97-AF65-F5344CB8AC3E}">
        <p14:creationId xmlns:p14="http://schemas.microsoft.com/office/powerpoint/2010/main" val="104992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46431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Finding a Journal that Fits</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7" name="Shape 197"/>
          <p:cNvSpPr txBox="1">
            <a:spLocks noGrp="1"/>
          </p:cNvSpPr>
          <p:nvPr>
            <p:ph type="body" idx="1"/>
          </p:nvPr>
        </p:nvSpPr>
        <p:spPr>
          <a:xfrm>
            <a:off x="604455" y="2238314"/>
            <a:ext cx="4914900" cy="3887700"/>
          </a:xfrm>
          <a:prstGeom prst="rect">
            <a:avLst/>
          </a:prstGeom>
          <a:noFill/>
          <a:ln>
            <a:noFill/>
          </a:ln>
        </p:spPr>
        <p:txBody>
          <a:bodyPr spcFirstLastPara="1" wrap="square" lIns="91425" tIns="45700" rIns="91425" bIns="45700" anchor="t" anchorCtr="0">
            <a:noAutofit/>
          </a:bodyPr>
          <a:lstStyle/>
          <a:p>
            <a:pPr lvl="0" indent="-457200">
              <a:spcBef>
                <a:spcPts val="0"/>
              </a:spcBef>
              <a:buSzPts val="1800"/>
              <a:buFont typeface="Calibri"/>
              <a:buAutoNum type="arabicPeriod"/>
            </a:pPr>
            <a:r>
              <a:rPr lang="en" sz="1800" b="1" i="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Social Sciences Citation Index </a:t>
            </a:r>
            <a:r>
              <a:rPr lang="en" sz="1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(SSCI) is </a:t>
            </a:r>
            <a:r>
              <a:rPr lang="en-US" sz="1800" b="1" dirty="0">
                <a:latin typeface="Tahoma" panose="020B0604030504040204" pitchFamily="34" charset="0"/>
                <a:ea typeface="Tahoma" panose="020B0604030504040204" pitchFamily="34" charset="0"/>
                <a:cs typeface="Tahoma" panose="020B0604030504040204" pitchFamily="34" charset="0"/>
              </a:rPr>
              <a:t>a commercial citation index product of Clarivate Analytics. It was originally developed by the Institute for Scientific Information from the Science Citation Index. </a:t>
            </a:r>
            <a:endParaRPr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360"/>
              </a:spcBef>
              <a:spcAft>
                <a:spcPts val="0"/>
              </a:spcAft>
              <a:buClr>
                <a:schemeClr val="dk1"/>
              </a:buClr>
              <a:buSzPts val="1800"/>
              <a:buFont typeface="Calibri"/>
              <a:buAutoNum type="arabicPeriod"/>
            </a:pPr>
            <a:r>
              <a:rPr lang="en" sz="1800" b="1" i="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European Reference Index for the Humanities and the Social Sciences (ERIH PLUS) </a:t>
            </a:r>
            <a:r>
              <a:rPr lang="en" sz="1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was created and developed by European researchers under the coordination of the Standing Committee for the Humanities of the European Science Foundation.</a:t>
            </a:r>
            <a:endParaRPr b="1" dirty="0">
              <a:latin typeface="Tahoma" panose="020B0604030504040204" pitchFamily="34" charset="0"/>
              <a:ea typeface="Tahoma" panose="020B0604030504040204" pitchFamily="34" charset="0"/>
              <a:cs typeface="Tahoma" panose="020B0604030504040204" pitchFamily="34" charset="0"/>
            </a:endParaRPr>
          </a:p>
        </p:txBody>
      </p:sp>
      <p:sp>
        <p:nvSpPr>
          <p:cNvPr id="198" name="Shape 198"/>
          <p:cNvSpPr txBox="1"/>
          <p:nvPr/>
        </p:nvSpPr>
        <p:spPr>
          <a:xfrm>
            <a:off x="865126" y="1528524"/>
            <a:ext cx="4800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urier"/>
              <a:buNone/>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Where to look for?</a:t>
            </a:r>
            <a:endParaRPr sz="20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lnSpc>
                <a:spcPct val="100000"/>
              </a:lnSpc>
              <a:spcBef>
                <a:spcPts val="0"/>
              </a:spcBef>
              <a:spcAft>
                <a:spcPts val="0"/>
              </a:spcAft>
              <a:buNone/>
            </a:pPr>
            <a:endParaRPr sz="1800" b="1" i="0" u="none" dirty="0">
              <a:solidFill>
                <a:schemeClr val="dk1"/>
              </a:solidFill>
              <a:latin typeface="Courier"/>
              <a:ea typeface="Courier"/>
              <a:cs typeface="Courier"/>
              <a:sym typeface="Courier"/>
            </a:endParaRPr>
          </a:p>
        </p:txBody>
      </p:sp>
      <p:pic>
        <p:nvPicPr>
          <p:cNvPr id="5" name="Picture 4">
            <a:extLst>
              <a:ext uri="{FF2B5EF4-FFF2-40B4-BE49-F238E27FC236}">
                <a16:creationId xmlns:a16="http://schemas.microsoft.com/office/drawing/2014/main" id="{F8EF35CD-DF84-44F4-8394-3D623277F919}"/>
              </a:ext>
            </a:extLst>
          </p:cNvPr>
          <p:cNvPicPr>
            <a:picLocks noChangeAspect="1"/>
          </p:cNvPicPr>
          <p:nvPr/>
        </p:nvPicPr>
        <p:blipFill>
          <a:blip r:embed="rId3"/>
          <a:stretch>
            <a:fillRect/>
          </a:stretch>
        </p:blipFill>
        <p:spPr>
          <a:xfrm>
            <a:off x="5960513" y="4037850"/>
            <a:ext cx="3111065" cy="2089182"/>
          </a:xfrm>
          <a:prstGeom prst="rect">
            <a:avLst/>
          </a:prstGeom>
        </p:spPr>
      </p:pic>
      <p:pic>
        <p:nvPicPr>
          <p:cNvPr id="2" name="Picture 1">
            <a:extLst>
              <a:ext uri="{FF2B5EF4-FFF2-40B4-BE49-F238E27FC236}">
                <a16:creationId xmlns:a16="http://schemas.microsoft.com/office/drawing/2014/main" id="{0B1C94D9-1B5D-6840-8A00-6AB49437BB61}"/>
              </a:ext>
            </a:extLst>
          </p:cNvPr>
          <p:cNvPicPr>
            <a:picLocks noChangeAspect="1"/>
          </p:cNvPicPr>
          <p:nvPr/>
        </p:nvPicPr>
        <p:blipFill>
          <a:blip r:embed="rId4"/>
          <a:stretch>
            <a:fillRect/>
          </a:stretch>
        </p:blipFill>
        <p:spPr>
          <a:xfrm>
            <a:off x="5665726" y="2094000"/>
            <a:ext cx="3492010" cy="1824857"/>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384" t="17323" r="13568" b="1794"/>
          <a:stretch/>
        </p:blipFill>
        <p:spPr>
          <a:xfrm>
            <a:off x="122219" y="2684557"/>
            <a:ext cx="4449781" cy="2645562"/>
          </a:xfrm>
          <a:prstGeom prst="rect">
            <a:avLst/>
          </a:prstGeom>
        </p:spPr>
      </p:pic>
      <p:sp>
        <p:nvSpPr>
          <p:cNvPr id="2" name="Title 1"/>
          <p:cNvSpPr>
            <a:spLocks noGrp="1"/>
          </p:cNvSpPr>
          <p:nvPr>
            <p:ph type="title"/>
          </p:nvPr>
        </p:nvSpPr>
        <p:spPr>
          <a:xfrm>
            <a:off x="267077" y="999387"/>
            <a:ext cx="8229600" cy="85725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It is the use of:</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Social Science Citation Index (SSCI)</a:t>
            </a:r>
          </a:p>
        </p:txBody>
      </p:sp>
      <p:pic>
        <p:nvPicPr>
          <p:cNvPr id="6" name="Picture 5"/>
          <p:cNvPicPr>
            <a:picLocks noChangeAspect="1"/>
          </p:cNvPicPr>
          <p:nvPr/>
        </p:nvPicPr>
        <p:blipFill>
          <a:blip r:embed="rId3"/>
          <a:stretch>
            <a:fillRect/>
          </a:stretch>
        </p:blipFill>
        <p:spPr>
          <a:xfrm>
            <a:off x="4902451" y="2781457"/>
            <a:ext cx="4241549" cy="2451762"/>
          </a:xfrm>
          <a:prstGeom prst="rect">
            <a:avLst/>
          </a:prstGeom>
        </p:spPr>
      </p:pic>
    </p:spTree>
    <p:extLst>
      <p:ext uri="{BB962C8B-B14F-4D97-AF65-F5344CB8AC3E}">
        <p14:creationId xmlns:p14="http://schemas.microsoft.com/office/powerpoint/2010/main" val="18778167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04" y="883106"/>
            <a:ext cx="8229600" cy="85725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And…</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Science Citation Index (SCI)</a:t>
            </a:r>
          </a:p>
        </p:txBody>
      </p:sp>
      <p:pic>
        <p:nvPicPr>
          <p:cNvPr id="5" name="Picture 4"/>
          <p:cNvPicPr>
            <a:picLocks noChangeAspect="1"/>
          </p:cNvPicPr>
          <p:nvPr/>
        </p:nvPicPr>
        <p:blipFill rotWithShape="1">
          <a:blip r:embed="rId2"/>
          <a:srcRect l="14964" t="24140" r="13789" b="2080"/>
          <a:stretch/>
        </p:blipFill>
        <p:spPr>
          <a:xfrm>
            <a:off x="0" y="2692217"/>
            <a:ext cx="4542576" cy="25258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855" y="2770822"/>
            <a:ext cx="4348145" cy="2447225"/>
          </a:xfrm>
          <a:prstGeom prst="rect">
            <a:avLst/>
          </a:prstGeom>
        </p:spPr>
      </p:pic>
    </p:spTree>
    <p:extLst>
      <p:ext uri="{BB962C8B-B14F-4D97-AF65-F5344CB8AC3E}">
        <p14:creationId xmlns:p14="http://schemas.microsoft.com/office/powerpoint/2010/main" val="32437933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674" y="975704"/>
            <a:ext cx="8229600" cy="857250"/>
          </a:xfrm>
        </p:spPr>
        <p:txBody>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As well as…</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Arts &amp; Humanities Citation Index (A&amp;HCI)</a:t>
            </a:r>
          </a:p>
        </p:txBody>
      </p:sp>
      <p:pic>
        <p:nvPicPr>
          <p:cNvPr id="3" name="Picture 2"/>
          <p:cNvPicPr>
            <a:picLocks noChangeAspect="1"/>
          </p:cNvPicPr>
          <p:nvPr/>
        </p:nvPicPr>
        <p:blipFill rotWithShape="1">
          <a:blip r:embed="rId2"/>
          <a:srcRect l="14079" t="22189" r="13202" b="3398"/>
          <a:stretch/>
        </p:blipFill>
        <p:spPr>
          <a:xfrm>
            <a:off x="0" y="2460286"/>
            <a:ext cx="5289488" cy="29063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424" y="2599639"/>
            <a:ext cx="3720576" cy="2094017"/>
          </a:xfrm>
          <a:prstGeom prst="rect">
            <a:avLst/>
          </a:prstGeom>
        </p:spPr>
      </p:pic>
    </p:spTree>
    <p:extLst>
      <p:ext uri="{BB962C8B-B14F-4D97-AF65-F5344CB8AC3E}">
        <p14:creationId xmlns:p14="http://schemas.microsoft.com/office/powerpoint/2010/main" val="15976198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078" y="889267"/>
            <a:ext cx="7358204" cy="85725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For much decision making.</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Per one of my students from Singapore:</a:t>
            </a:r>
          </a:p>
        </p:txBody>
      </p:sp>
      <p:sp>
        <p:nvSpPr>
          <p:cNvPr id="3" name="Content Placeholder 2"/>
          <p:cNvSpPr>
            <a:spLocks noGrp="1"/>
          </p:cNvSpPr>
          <p:nvPr>
            <p:ph idx="1"/>
          </p:nvPr>
        </p:nvSpPr>
        <p:spPr>
          <a:xfrm>
            <a:off x="685341" y="2254642"/>
            <a:ext cx="7380837" cy="1880245"/>
          </a:xfrm>
        </p:spPr>
        <p:txBody>
          <a:bodyPr/>
          <a:lstStyle/>
          <a:p>
            <a:pPr marL="0" indent="0">
              <a:spcBef>
                <a:spcPts val="0"/>
              </a:spcBef>
              <a:buNone/>
            </a:pPr>
            <a:r>
              <a:rPr lang="en-US" sz="1950" b="1" dirty="0">
                <a:latin typeface="Tahoma" panose="020B0604030504040204" pitchFamily="34" charset="0"/>
                <a:ea typeface="Tahoma" panose="020B0604030504040204" pitchFamily="34" charset="0"/>
                <a:cs typeface="Tahoma" panose="020B0604030504040204" pitchFamily="34" charset="0"/>
              </a:rPr>
              <a:t>“SSCI is very important in Singapore. In order to ramp up the University ranking, the key way to stay in the university is to publish. If SSCI is important for the University ranking system, then it will be important in competitive Singapore. =)” (Quoted from June 14, 2014)</a:t>
            </a:r>
          </a:p>
          <a:p>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3553" y="889267"/>
            <a:ext cx="1428184" cy="10711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817" y="4233078"/>
            <a:ext cx="8037615" cy="2511757"/>
          </a:xfrm>
          <a:prstGeom prst="rect">
            <a:avLst/>
          </a:prstGeom>
        </p:spPr>
      </p:pic>
    </p:spTree>
    <p:extLst>
      <p:ext uri="{BB962C8B-B14F-4D97-AF65-F5344CB8AC3E}">
        <p14:creationId xmlns:p14="http://schemas.microsoft.com/office/powerpoint/2010/main" val="39117941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Text Box 13"/>
          <p:cNvSpPr txBox="1">
            <a:spLocks noChangeArrowheads="1"/>
          </p:cNvSpPr>
          <p:nvPr/>
        </p:nvSpPr>
        <p:spPr bwMode="auto">
          <a:xfrm>
            <a:off x="1113891" y="1075794"/>
            <a:ext cx="7211085" cy="1061829"/>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defTabSz="685800" fontAlgn="base">
              <a:spcAft>
                <a:spcPct val="0"/>
              </a:spcAft>
              <a:buClrTx/>
              <a:defRPr/>
            </a:pPr>
            <a:r>
              <a:rPr lang="en-US" sz="3600" b="1" kern="1200" dirty="0">
                <a:solidFill>
                  <a:srgbClr val="0070C0"/>
                </a:solidFill>
                <a:latin typeface="Tahoma" pitchFamily="34" charset="0"/>
                <a:ea typeface="Tahoma" pitchFamily="34" charset="0"/>
                <a:cs typeface="Tahoma" pitchFamily="34" charset="0"/>
              </a:rPr>
              <a:t>Audience Poll #1:</a:t>
            </a:r>
            <a:endParaRPr lang="en-US" sz="3600" b="1" kern="1200" dirty="0">
              <a:latin typeface="Tahoma" pitchFamily="34" charset="0"/>
              <a:ea typeface="Tahoma" pitchFamily="34" charset="0"/>
              <a:cs typeface="Tahoma" pitchFamily="34" charset="0"/>
            </a:endParaRPr>
          </a:p>
          <a:p>
            <a:pPr algn="ctr" defTabSz="685800" fontAlgn="base">
              <a:spcAft>
                <a:spcPct val="0"/>
              </a:spcAft>
              <a:buClrTx/>
              <a:defRPr/>
            </a:pPr>
            <a:r>
              <a:rPr lang="en-US" sz="2700" b="1" kern="1200" dirty="0">
                <a:latin typeface="Tahoma" pitchFamily="34" charset="0"/>
                <a:ea typeface="Tahoma" pitchFamily="34" charset="0"/>
                <a:cs typeface="Tahoma" pitchFamily="34" charset="0"/>
              </a:rPr>
              <a:t>Have you seen this I- Monster around?</a:t>
            </a:r>
          </a:p>
        </p:txBody>
      </p:sp>
      <p:pic>
        <p:nvPicPr>
          <p:cNvPr id="3" name="Picture 2"/>
          <p:cNvPicPr>
            <a:picLocks noChangeAspect="1"/>
          </p:cNvPicPr>
          <p:nvPr/>
        </p:nvPicPr>
        <p:blipFill rotWithShape="1">
          <a:blip r:embed="rId2"/>
          <a:srcRect t="25316" r="-210"/>
          <a:stretch/>
        </p:blipFill>
        <p:spPr>
          <a:xfrm>
            <a:off x="864682" y="3512179"/>
            <a:ext cx="4500911" cy="223142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71" r="54962"/>
          <a:stretch/>
        </p:blipFill>
        <p:spPr>
          <a:xfrm>
            <a:off x="451413" y="3002922"/>
            <a:ext cx="2450451" cy="3605978"/>
          </a:xfrm>
          <a:prstGeom prst="rect">
            <a:avLst/>
          </a:prstGeom>
        </p:spPr>
      </p:pic>
      <p:pic>
        <p:nvPicPr>
          <p:cNvPr id="6" name="Picture 5"/>
          <p:cNvPicPr>
            <a:picLocks noChangeAspect="1"/>
          </p:cNvPicPr>
          <p:nvPr/>
        </p:nvPicPr>
        <p:blipFill>
          <a:blip r:embed="rId4"/>
          <a:stretch>
            <a:fillRect/>
          </a:stretch>
        </p:blipFill>
        <p:spPr>
          <a:xfrm>
            <a:off x="5419914" y="3002921"/>
            <a:ext cx="3132277" cy="2692205"/>
          </a:xfrm>
          <a:prstGeom prst="rect">
            <a:avLst/>
          </a:prstGeom>
        </p:spPr>
      </p:pic>
    </p:spTree>
    <p:extLst>
      <p:ext uri="{BB962C8B-B14F-4D97-AF65-F5344CB8AC3E}">
        <p14:creationId xmlns:p14="http://schemas.microsoft.com/office/powerpoint/2010/main" val="24791267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606" y="921756"/>
            <a:ext cx="7222603" cy="2036143"/>
          </a:xfrm>
        </p:spPr>
        <p:txBody>
          <a:bodyPr/>
          <a:lstStyle/>
          <a:p>
            <a:pPr>
              <a:defRPr/>
            </a:pPr>
            <a:r>
              <a:rPr lang="en-US" sz="4000" b="1" dirty="0">
                <a:solidFill>
                  <a:srgbClr val="0070C0"/>
                </a:solidFill>
                <a:latin typeface="Tahoma" pitchFamily="34" charset="0"/>
                <a:ea typeface="Tahoma" pitchFamily="34" charset="0"/>
                <a:cs typeface="Tahoma" pitchFamily="34" charset="0"/>
              </a:rPr>
              <a:t>Audience Poll #2:</a:t>
            </a:r>
            <a:br>
              <a:rPr lang="en-US" sz="4800" b="1" dirty="0">
                <a:solidFill>
                  <a:schemeClr val="tx1"/>
                </a:solidFill>
                <a:latin typeface="Tahoma" pitchFamily="34" charset="0"/>
                <a:ea typeface="Tahoma" pitchFamily="34" charset="0"/>
                <a:cs typeface="Tahoma" pitchFamily="34" charset="0"/>
              </a:rPr>
            </a:br>
            <a:r>
              <a:rPr lang="en-US" sz="3200" b="1" dirty="0">
                <a:solidFill>
                  <a:schemeClr val="tx1"/>
                </a:solidFill>
                <a:latin typeface="Tahoma" pitchFamily="34" charset="0"/>
                <a:ea typeface="Tahoma" pitchFamily="34" charset="0"/>
                <a:cs typeface="Tahoma" pitchFamily="34" charset="0"/>
              </a:rPr>
              <a:t>Who wants to help catch and slay a few monsters?</a:t>
            </a: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7865" y="3099872"/>
            <a:ext cx="4764266" cy="357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3188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925974" y="775912"/>
            <a:ext cx="7282194" cy="1376979"/>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Monsters University Final Trailer</a:t>
            </a:r>
            <a:b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https://www.youtube.com/watch?v=xBzPioph8CI</a:t>
            </a:r>
            <a: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rotWithShape="1">
          <a:blip r:embed="rId3"/>
          <a:srcRect l="429" t="23984" r="41770" b="5437"/>
          <a:stretch/>
        </p:blipFill>
        <p:spPr>
          <a:xfrm>
            <a:off x="1111170" y="2349661"/>
            <a:ext cx="7096998" cy="4486770"/>
          </a:xfrm>
          <a:prstGeom prst="rect">
            <a:avLst/>
          </a:prstGeom>
        </p:spPr>
      </p:pic>
    </p:spTree>
    <p:extLst>
      <p:ext uri="{BB962C8B-B14F-4D97-AF65-F5344CB8AC3E}">
        <p14:creationId xmlns:p14="http://schemas.microsoft.com/office/powerpoint/2010/main" val="18362656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le 1"/>
          <p:cNvSpPr>
            <a:spLocks noGrp="1"/>
          </p:cNvSpPr>
          <p:nvPr>
            <p:ph type="title"/>
          </p:nvPr>
        </p:nvSpPr>
        <p:spPr>
          <a:xfrm>
            <a:off x="1163021" y="822707"/>
            <a:ext cx="7071734" cy="1267824"/>
          </a:xfrm>
        </p:spPr>
        <p:txBody>
          <a:bodyPr/>
          <a:lstStyle/>
          <a:p>
            <a:pPr eaLnBrk="1" hangingPunct="1"/>
            <a:r>
              <a:rPr lang="en-US" altLang="en-US" b="1" dirty="0">
                <a:solidFill>
                  <a:srgbClr val="0070C0"/>
                </a:solidFill>
                <a:latin typeface="Tahoma" panose="020B0604030504040204" pitchFamily="34" charset="0"/>
                <a:cs typeface="Tahoma" panose="020B0604030504040204" pitchFamily="34" charset="0"/>
              </a:rPr>
              <a:t>Time to List the Pros and Cons</a:t>
            </a:r>
          </a:p>
        </p:txBody>
      </p:sp>
      <p:pic>
        <p:nvPicPr>
          <p:cNvPr id="4" name="Picture 3"/>
          <p:cNvPicPr>
            <a:picLocks noChangeAspect="1"/>
          </p:cNvPicPr>
          <p:nvPr/>
        </p:nvPicPr>
        <p:blipFill>
          <a:blip r:embed="rId2"/>
          <a:stretch>
            <a:fillRect/>
          </a:stretch>
        </p:blipFill>
        <p:spPr>
          <a:xfrm>
            <a:off x="4372824" y="2694735"/>
            <a:ext cx="4700654" cy="29012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11" y="2741361"/>
            <a:ext cx="3964775" cy="2854638"/>
          </a:xfrm>
          <a:prstGeom prst="rect">
            <a:avLst/>
          </a:prstGeom>
        </p:spPr>
      </p:pic>
    </p:spTree>
    <p:extLst>
      <p:ext uri="{BB962C8B-B14F-4D97-AF65-F5344CB8AC3E}">
        <p14:creationId xmlns:p14="http://schemas.microsoft.com/office/powerpoint/2010/main" val="14225978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47767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ourier"/>
              <a:buNone/>
            </a:pPr>
            <a:r>
              <a:rPr lang="en" sz="48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99 Seconds Activity #3</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1" name="Shape 171"/>
          <p:cNvSpPr txBox="1"/>
          <p:nvPr/>
        </p:nvSpPr>
        <p:spPr>
          <a:xfrm>
            <a:off x="630092" y="1891158"/>
            <a:ext cx="4044649" cy="332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 sz="32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With your next chair neighbor discuss </a:t>
            </a:r>
            <a:r>
              <a:rPr kumimoji="0" lang="en" sz="3200" b="1" i="0" u="sng"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1 to 2 </a:t>
            </a:r>
            <a:r>
              <a:rPr lang="en-US" sz="3200" b="1" u="sng" dirty="0">
                <a:latin typeface="Tahoma" panose="020B0604030504040204" pitchFamily="34" charset="0"/>
                <a:ea typeface="Tahoma" panose="020B0604030504040204" pitchFamily="34" charset="0"/>
                <a:cs typeface="Tahoma" panose="020B0604030504040204" pitchFamily="34" charset="0"/>
                <a:sym typeface="Calibri"/>
              </a:rPr>
              <a:t>Pros and Cons of SSCI</a:t>
            </a:r>
            <a:r>
              <a:rPr kumimoji="0" lang="en" sz="32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a:t>
            </a:r>
            <a:endParaRPr kumimoji="0" sz="1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l" defTabSz="914400" rtl="0" eaLnBrk="1" fontAlgn="auto" latinLnBrk="0" hangingPunct="1">
              <a:lnSpc>
                <a:spcPct val="100000"/>
              </a:lnSpc>
              <a:spcBef>
                <a:spcPts val="480"/>
              </a:spcBef>
              <a:spcAft>
                <a:spcPts val="0"/>
              </a:spcAft>
              <a:buClr>
                <a:srgbClr val="000000"/>
              </a:buClr>
              <a:buSzPts val="2400"/>
              <a:buFont typeface="Calibri"/>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DF101C2D-6361-4722-A8CA-666F15471150}"/>
              </a:ext>
            </a:extLst>
          </p:cNvPr>
          <p:cNvPicPr>
            <a:picLocks noChangeAspect="1"/>
          </p:cNvPicPr>
          <p:nvPr/>
        </p:nvPicPr>
        <p:blipFill>
          <a:blip r:embed="rId3"/>
          <a:stretch>
            <a:fillRect/>
          </a:stretch>
        </p:blipFill>
        <p:spPr>
          <a:xfrm>
            <a:off x="4974256" y="2034996"/>
            <a:ext cx="4169744" cy="2578100"/>
          </a:xfrm>
          <a:prstGeom prst="rect">
            <a:avLst/>
          </a:prstGeom>
        </p:spPr>
      </p:pic>
      <p:pic>
        <p:nvPicPr>
          <p:cNvPr id="3" name="Picture 2">
            <a:extLst>
              <a:ext uri="{FF2B5EF4-FFF2-40B4-BE49-F238E27FC236}">
                <a16:creationId xmlns:a16="http://schemas.microsoft.com/office/drawing/2014/main" id="{C9AB7AF8-3F6B-4A29-9D79-26776D9299CF}"/>
              </a:ext>
            </a:extLst>
          </p:cNvPr>
          <p:cNvPicPr>
            <a:picLocks noChangeAspect="1"/>
          </p:cNvPicPr>
          <p:nvPr/>
        </p:nvPicPr>
        <p:blipFill>
          <a:blip r:embed="rId4"/>
          <a:stretch>
            <a:fillRect/>
          </a:stretch>
        </p:blipFill>
        <p:spPr>
          <a:xfrm>
            <a:off x="1151560" y="4613097"/>
            <a:ext cx="2030059" cy="2244903"/>
          </a:xfrm>
          <a:prstGeom prst="rect">
            <a:avLst/>
          </a:prstGeom>
        </p:spPr>
      </p:pic>
    </p:spTree>
    <p:extLst>
      <p:ext uri="{BB962C8B-B14F-4D97-AF65-F5344CB8AC3E}">
        <p14:creationId xmlns:p14="http://schemas.microsoft.com/office/powerpoint/2010/main" val="40923664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le 1"/>
          <p:cNvSpPr>
            <a:spLocks noGrp="1"/>
          </p:cNvSpPr>
          <p:nvPr>
            <p:ph type="title"/>
          </p:nvPr>
        </p:nvSpPr>
        <p:spPr>
          <a:xfrm>
            <a:off x="1093573" y="764833"/>
            <a:ext cx="7071734" cy="1267824"/>
          </a:xfrm>
        </p:spPr>
        <p:txBody>
          <a:bodyPr/>
          <a:lstStyle/>
          <a:p>
            <a:pPr eaLnBrk="1" hangingPunct="1"/>
            <a:r>
              <a:rPr lang="en-US" altLang="en-US" sz="3600" b="1" dirty="0">
                <a:solidFill>
                  <a:srgbClr val="0070C0"/>
                </a:solidFill>
                <a:latin typeface="Tahoma" panose="020B0604030504040204" pitchFamily="34" charset="0"/>
                <a:cs typeface="Tahoma" panose="020B0604030504040204" pitchFamily="34" charset="0"/>
              </a:rPr>
              <a:t>Part I: Pros of SSCI (SCI &amp; A&amp;HCI)</a:t>
            </a:r>
            <a:endParaRPr lang="en-US" altLang="en-US" sz="3200" b="1" dirty="0">
              <a:latin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28" y="2407534"/>
            <a:ext cx="7911940" cy="4450466"/>
          </a:xfrm>
          <a:prstGeom prst="rect">
            <a:avLst/>
          </a:prstGeom>
        </p:spPr>
      </p:pic>
    </p:spTree>
    <p:extLst>
      <p:ext uri="{BB962C8B-B14F-4D97-AF65-F5344CB8AC3E}">
        <p14:creationId xmlns:p14="http://schemas.microsoft.com/office/powerpoint/2010/main" val="25558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584200" y="6279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Where to start?</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05" name="Shape 205"/>
          <p:cNvSpPr txBox="1">
            <a:spLocks noGrp="1"/>
          </p:cNvSpPr>
          <p:nvPr>
            <p:ph type="body" idx="1"/>
          </p:nvPr>
        </p:nvSpPr>
        <p:spPr>
          <a:xfrm>
            <a:off x="704851" y="2592983"/>
            <a:ext cx="4212206" cy="3637117"/>
          </a:xfrm>
          <a:prstGeom prst="rect">
            <a:avLst/>
          </a:prstGeom>
          <a:noFill/>
          <a:ln>
            <a:noFill/>
          </a:ln>
        </p:spPr>
        <p:txBody>
          <a:bodyPr spcFirstLastPara="1" wrap="square" lIns="91425" tIns="45700" rIns="91425" bIns="45700" anchor="t" anchorCtr="0">
            <a:noAutofit/>
          </a:bodyPr>
          <a:lstStyle/>
          <a:p>
            <a:pPr lvl="0" indent="-457200">
              <a:spcBef>
                <a:spcPts val="0"/>
              </a:spcBef>
              <a:buSzPts val="2400"/>
              <a:buFont typeface="Calibri"/>
              <a:buAutoNum type="arabicPeriod"/>
            </a:pPr>
            <a:r>
              <a:rPr lang="en-US" sz="24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Target </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practitioners</a:t>
            </a:r>
            <a:endParaRPr sz="2400" b="1" dirty="0">
              <a:latin typeface="Tahoma" panose="020B0604030504040204" pitchFamily="34" charset="0"/>
              <a:ea typeface="Tahoma" panose="020B0604030504040204" pitchFamily="34" charset="0"/>
              <a:cs typeface="Tahoma" panose="020B0604030504040204" pitchFamily="34" charset="0"/>
            </a:endParaRPr>
          </a:p>
          <a:p>
            <a:pPr lvl="0" indent="-457200">
              <a:spcBef>
                <a:spcPts val="480"/>
              </a:spcBef>
              <a:buSzPts val="2400"/>
              <a:buFont typeface="Calibri"/>
              <a:buAutoNum type="arabicPeriod"/>
            </a:pP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Deal with problems and issues tied directly to practice</a:t>
            </a:r>
          </a:p>
          <a:p>
            <a:pPr lvl="0" indent="-457200">
              <a:spcBef>
                <a:spcPts val="480"/>
              </a:spcBef>
              <a:buSzPts val="2400"/>
              <a:buFont typeface="Calibri"/>
              <a:buAutoNum type="arabicPeriod"/>
            </a:pP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Receive wider circulations and visibility</a:t>
            </a:r>
          </a:p>
          <a:p>
            <a:pPr lvl="0" indent="-457200">
              <a:spcBef>
                <a:spcPts val="480"/>
              </a:spcBef>
              <a:buSzPts val="2400"/>
              <a:buFont typeface="Calibri"/>
              <a:buAutoNum type="arabicPeriod"/>
            </a:pP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Refereed or nonrefereed articles </a:t>
            </a:r>
            <a:endParaRPr sz="2400" b="1" dirty="0">
              <a:latin typeface="Tahoma" panose="020B0604030504040204" pitchFamily="34" charset="0"/>
              <a:ea typeface="Tahoma" panose="020B0604030504040204" pitchFamily="34" charset="0"/>
              <a:cs typeface="Tahoma" panose="020B0604030504040204" pitchFamily="34" charset="0"/>
            </a:endParaRPr>
          </a:p>
        </p:txBody>
      </p:sp>
      <p:sp>
        <p:nvSpPr>
          <p:cNvPr id="206" name="Shape 206"/>
          <p:cNvSpPr txBox="1"/>
          <p:nvPr/>
        </p:nvSpPr>
        <p:spPr>
          <a:xfrm>
            <a:off x="704851" y="1770900"/>
            <a:ext cx="4800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urier"/>
              <a:buNone/>
            </a:pPr>
            <a:r>
              <a:rPr lang="en-US"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Practitioner</a:t>
            </a: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 Journals</a:t>
            </a:r>
            <a:endParaRPr sz="20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lnSpc>
                <a:spcPct val="100000"/>
              </a:lnSpc>
              <a:spcBef>
                <a:spcPts val="0"/>
              </a:spcBef>
              <a:spcAft>
                <a:spcPts val="0"/>
              </a:spcAft>
              <a:buNone/>
            </a:pPr>
            <a:endParaRPr sz="1800" b="1" i="0" u="none" dirty="0">
              <a:solidFill>
                <a:schemeClr val="dk1"/>
              </a:solidFill>
              <a:latin typeface="Courier"/>
              <a:ea typeface="Courier"/>
              <a:cs typeface="Courier"/>
              <a:sym typeface="Courier"/>
            </a:endParaRPr>
          </a:p>
        </p:txBody>
      </p:sp>
      <p:sp>
        <p:nvSpPr>
          <p:cNvPr id="2" name="AutoShape 2" descr="Image result for selecting">
            <a:extLst>
              <a:ext uri="{FF2B5EF4-FFF2-40B4-BE49-F238E27FC236}">
                <a16:creationId xmlns:a16="http://schemas.microsoft.com/office/drawing/2014/main" id="{B3D922F1-9887-409A-B862-5BE8350DE547}"/>
              </a:ext>
            </a:extLst>
          </p:cNvPr>
          <p:cNvSpPr>
            <a:spLocks noChangeAspect="1" noChangeArrowheads="1"/>
          </p:cNvSpPr>
          <p:nvPr/>
        </p:nvSpPr>
        <p:spPr bwMode="auto">
          <a:xfrm>
            <a:off x="2305050" y="1728788"/>
            <a:ext cx="4533900" cy="3400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33904D73-E86D-9547-8627-5AF6C42C21EF}"/>
              </a:ext>
            </a:extLst>
          </p:cNvPr>
          <p:cNvPicPr>
            <a:picLocks noChangeAspect="1"/>
          </p:cNvPicPr>
          <p:nvPr/>
        </p:nvPicPr>
        <p:blipFill>
          <a:blip r:embed="rId3"/>
          <a:stretch>
            <a:fillRect/>
          </a:stretch>
        </p:blipFill>
        <p:spPr>
          <a:xfrm>
            <a:off x="5231757" y="2152919"/>
            <a:ext cx="3912243" cy="2934182"/>
          </a:xfrm>
          <a:prstGeom prst="rect">
            <a:avLst/>
          </a:prstGeom>
        </p:spPr>
      </p:pic>
    </p:spTree>
    <p:extLst>
      <p:ext uri="{BB962C8B-B14F-4D97-AF65-F5344CB8AC3E}">
        <p14:creationId xmlns:p14="http://schemas.microsoft.com/office/powerpoint/2010/main" val="15502697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729205" y="694932"/>
            <a:ext cx="6979534" cy="1921598"/>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Pro #1. Provides Goals and Targets to Strive Toward</a:t>
            </a:r>
            <a:b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(i.e., a focus)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4889" y="876963"/>
            <a:ext cx="1557536" cy="155753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211" y="3304366"/>
            <a:ext cx="6299163" cy="3385800"/>
          </a:xfrm>
          <a:prstGeom prst="rect">
            <a:avLst/>
          </a:prstGeom>
        </p:spPr>
      </p:pic>
    </p:spTree>
    <p:extLst>
      <p:ext uri="{BB962C8B-B14F-4D97-AF65-F5344CB8AC3E}">
        <p14:creationId xmlns:p14="http://schemas.microsoft.com/office/powerpoint/2010/main" val="3233049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967165" y="954322"/>
            <a:ext cx="6966642"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Pro #2. Provides a common Lingo</a:t>
            </a:r>
          </a:p>
        </p:txBody>
      </p:sp>
      <p:pic>
        <p:nvPicPr>
          <p:cNvPr id="2" name="Picture 1"/>
          <p:cNvPicPr>
            <a:picLocks noChangeAspect="1"/>
          </p:cNvPicPr>
          <p:nvPr/>
        </p:nvPicPr>
        <p:blipFill>
          <a:blip r:embed="rId2"/>
          <a:stretch>
            <a:fillRect/>
          </a:stretch>
        </p:blipFill>
        <p:spPr>
          <a:xfrm>
            <a:off x="81481" y="2700762"/>
            <a:ext cx="4369005" cy="2461412"/>
          </a:xfrm>
          <a:prstGeom prst="rect">
            <a:avLst/>
          </a:prstGeom>
        </p:spPr>
      </p:pic>
      <p:pic>
        <p:nvPicPr>
          <p:cNvPr id="4" name="Picture 3"/>
          <p:cNvPicPr>
            <a:picLocks noChangeAspect="1"/>
          </p:cNvPicPr>
          <p:nvPr/>
        </p:nvPicPr>
        <p:blipFill>
          <a:blip r:embed="rId3"/>
          <a:stretch>
            <a:fillRect/>
          </a:stretch>
        </p:blipFill>
        <p:spPr>
          <a:xfrm>
            <a:off x="4474291" y="2635938"/>
            <a:ext cx="4669709" cy="2526236"/>
          </a:xfrm>
          <a:prstGeom prst="rect">
            <a:avLst/>
          </a:prstGeom>
        </p:spPr>
      </p:pic>
    </p:spTree>
    <p:extLst>
      <p:ext uri="{BB962C8B-B14F-4D97-AF65-F5344CB8AC3E}">
        <p14:creationId xmlns:p14="http://schemas.microsoft.com/office/powerpoint/2010/main" val="29591594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694481" y="480350"/>
            <a:ext cx="7465671" cy="1707356"/>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Pro #3. Measure or Benchmark for Performance</a:t>
            </a:r>
            <a:b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(e.g., monthly, quarterly, or annual reports)</a:t>
            </a:r>
          </a:p>
        </p:txBody>
      </p:sp>
      <p:pic>
        <p:nvPicPr>
          <p:cNvPr id="5" name="Picture 4"/>
          <p:cNvPicPr>
            <a:picLocks noChangeAspect="1"/>
          </p:cNvPicPr>
          <p:nvPr/>
        </p:nvPicPr>
        <p:blipFill>
          <a:blip r:embed="rId2"/>
          <a:stretch>
            <a:fillRect/>
          </a:stretch>
        </p:blipFill>
        <p:spPr>
          <a:xfrm>
            <a:off x="833377" y="2535514"/>
            <a:ext cx="7684416" cy="4322486"/>
          </a:xfrm>
          <a:prstGeom prst="rect">
            <a:avLst/>
          </a:prstGeom>
        </p:spPr>
      </p:pic>
    </p:spTree>
    <p:extLst>
      <p:ext uri="{BB962C8B-B14F-4D97-AF65-F5344CB8AC3E}">
        <p14:creationId xmlns:p14="http://schemas.microsoft.com/office/powerpoint/2010/main" val="27179700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568719" y="975366"/>
            <a:ext cx="7728438" cy="85725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Pro #4. Scholarly Accomplishments to Analyze, Compare, Celebrate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475" y="2405356"/>
            <a:ext cx="4527220" cy="4452644"/>
          </a:xfrm>
          <a:prstGeom prst="rect">
            <a:avLst/>
          </a:prstGeom>
        </p:spPr>
      </p:pic>
    </p:spTree>
    <p:extLst>
      <p:ext uri="{BB962C8B-B14F-4D97-AF65-F5344CB8AC3E}">
        <p14:creationId xmlns:p14="http://schemas.microsoft.com/office/powerpoint/2010/main" val="13567778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321114" y="894343"/>
            <a:ext cx="6172200" cy="857250"/>
          </a:xfrm>
        </p:spPr>
        <p:txBody>
          <a:bodyPr/>
          <a:lstStyle/>
          <a:p>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Pro #5. Sense of Pride, Identity, or Emotional Lift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763" y="2379270"/>
            <a:ext cx="6878917" cy="4299324"/>
          </a:xfrm>
          <a:prstGeom prst="rect">
            <a:avLst/>
          </a:prstGeom>
        </p:spPr>
      </p:pic>
    </p:spTree>
    <p:extLst>
      <p:ext uri="{BB962C8B-B14F-4D97-AF65-F5344CB8AC3E}">
        <p14:creationId xmlns:p14="http://schemas.microsoft.com/office/powerpoint/2010/main" val="1443996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970954" y="967029"/>
            <a:ext cx="6817259"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Pro #6. Boosts Journal Quality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36" y="2426021"/>
            <a:ext cx="8290737" cy="4431979"/>
          </a:xfrm>
          <a:prstGeom prst="rect">
            <a:avLst/>
          </a:prstGeom>
        </p:spPr>
      </p:pic>
    </p:spTree>
    <p:extLst>
      <p:ext uri="{BB962C8B-B14F-4D97-AF65-F5344CB8AC3E}">
        <p14:creationId xmlns:p14="http://schemas.microsoft.com/office/powerpoint/2010/main" val="29681067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787078" y="882767"/>
            <a:ext cx="7538434" cy="1587433"/>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Pro #7. Impact Factor Receives Increased Attention</a:t>
            </a:r>
          </a:p>
        </p:txBody>
      </p:sp>
      <p:pic>
        <p:nvPicPr>
          <p:cNvPr id="2" name="Picture 1"/>
          <p:cNvPicPr>
            <a:picLocks noChangeAspect="1"/>
          </p:cNvPicPr>
          <p:nvPr/>
        </p:nvPicPr>
        <p:blipFill>
          <a:blip r:embed="rId2"/>
          <a:stretch>
            <a:fillRect/>
          </a:stretch>
        </p:blipFill>
        <p:spPr>
          <a:xfrm>
            <a:off x="925975" y="2736970"/>
            <a:ext cx="7399537" cy="4121030"/>
          </a:xfrm>
          <a:prstGeom prst="rect">
            <a:avLst/>
          </a:prstGeom>
        </p:spPr>
      </p:pic>
    </p:spTree>
    <p:extLst>
      <p:ext uri="{BB962C8B-B14F-4D97-AF65-F5344CB8AC3E}">
        <p14:creationId xmlns:p14="http://schemas.microsoft.com/office/powerpoint/2010/main" val="11408720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309539" y="1056388"/>
            <a:ext cx="6172200" cy="8572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Pro #8. Stricter Review Process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114" y="2463639"/>
            <a:ext cx="7812198" cy="4394361"/>
          </a:xfrm>
          <a:prstGeom prst="rect">
            <a:avLst/>
          </a:prstGeom>
        </p:spPr>
      </p:pic>
    </p:spTree>
    <p:extLst>
      <p:ext uri="{BB962C8B-B14F-4D97-AF65-F5344CB8AC3E}">
        <p14:creationId xmlns:p14="http://schemas.microsoft.com/office/powerpoint/2010/main" val="8541912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729205" y="820447"/>
            <a:ext cx="7616141" cy="1957387"/>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Pro #9. Community of Bonded and Supportive  Scholars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218" y="3143250"/>
            <a:ext cx="5572125" cy="3714750"/>
          </a:xfrm>
          <a:prstGeom prst="rect">
            <a:avLst/>
          </a:prstGeom>
        </p:spPr>
      </p:pic>
    </p:spTree>
    <p:extLst>
      <p:ext uri="{BB962C8B-B14F-4D97-AF65-F5344CB8AC3E}">
        <p14:creationId xmlns:p14="http://schemas.microsoft.com/office/powerpoint/2010/main" val="38042314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896293" y="1287882"/>
            <a:ext cx="7054913" cy="85725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Pro #10. International Comparisons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133" y="2727131"/>
            <a:ext cx="7656125" cy="4130869"/>
          </a:xfrm>
          <a:prstGeom prst="rect">
            <a:avLst/>
          </a:prstGeom>
        </p:spPr>
      </p:pic>
    </p:spTree>
    <p:extLst>
      <p:ext uri="{BB962C8B-B14F-4D97-AF65-F5344CB8AC3E}">
        <p14:creationId xmlns:p14="http://schemas.microsoft.com/office/powerpoint/2010/main" val="95146821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9366</TotalTime>
  <Words>3665</Words>
  <Application>Microsoft Office PowerPoint</Application>
  <PresentationFormat>On-screen Show (4:3)</PresentationFormat>
  <Paragraphs>544</Paragraphs>
  <Slides>140</Slides>
  <Notes>70</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140</vt:i4>
      </vt:variant>
    </vt:vector>
  </HeadingPairs>
  <TitlesOfParts>
    <vt:vector size="158" baseType="lpstr">
      <vt:lpstr>MS PGothic</vt:lpstr>
      <vt:lpstr>Arial</vt:lpstr>
      <vt:lpstr>Calibri</vt:lpstr>
      <vt:lpstr>Courier</vt:lpstr>
      <vt:lpstr>Courier New</vt:lpstr>
      <vt:lpstr>Tahoma</vt:lpstr>
      <vt:lpstr>Times New Roman</vt:lpstr>
      <vt:lpstr>Wingdings</vt:lpstr>
      <vt:lpstr>Office Theme</vt:lpstr>
      <vt:lpstr>12_Office Theme</vt:lpstr>
      <vt:lpstr>15_Default Design</vt:lpstr>
      <vt:lpstr>Professional</vt:lpstr>
      <vt:lpstr>42_Office Theme</vt:lpstr>
      <vt:lpstr>6_Default Design</vt:lpstr>
      <vt:lpstr>21_Default Design</vt:lpstr>
      <vt:lpstr>Default Design</vt:lpstr>
      <vt:lpstr>1_Office Theme</vt:lpstr>
      <vt:lpstr>7_Professional</vt:lpstr>
      <vt:lpstr> The G3 of Writing and Publishing Tips:  Gentle Guidelines, Great Stories, and Gigantic Scholarly Gains</vt:lpstr>
      <vt:lpstr>PowerPoint Presentation</vt:lpstr>
      <vt:lpstr>99 Seconds Activity #1</vt:lpstr>
      <vt:lpstr>Part I: The Process</vt:lpstr>
      <vt:lpstr>Writing Difficulties and Challenges of a Early Career Scholar</vt:lpstr>
      <vt:lpstr>Put Forward your Best Work</vt:lpstr>
      <vt:lpstr>Finding a Journal that Fits</vt:lpstr>
      <vt:lpstr>Finding a Journal that Fits</vt:lpstr>
      <vt:lpstr>Where to start?</vt:lpstr>
      <vt:lpstr>Where to start?</vt:lpstr>
      <vt:lpstr>TOP-TIER JOURNALS</vt:lpstr>
      <vt:lpstr>SECOND-TIER JOURNALS</vt:lpstr>
      <vt:lpstr>THIRD-TIER JOURNALS (often new journals)</vt:lpstr>
      <vt:lpstr>PowerPoint Presentation</vt:lpstr>
      <vt:lpstr>PowerPoint Presentation</vt:lpstr>
      <vt:lpstr>PowerPoint Presentation</vt:lpstr>
      <vt:lpstr>PowerPoint Presentation</vt:lpstr>
      <vt:lpstr>Journal Impact Factor (Feng-Ru Sheu, Kent State University, 2018)</vt:lpstr>
      <vt:lpstr>Predatory Journals/ Publishers (Feng-Ru Sheu, Kent State University, 2018)</vt:lpstr>
      <vt:lpstr>PowerPoint Presentation</vt:lpstr>
      <vt:lpstr>March 27, 2013 Investigating journals:  The dark side of publishing (The explosion in open-access publishing has fuelled the rise of questionable operators), Declan Butler, Nature http://www.nature.com/news/disciplinary-action-1.12668 </vt:lpstr>
      <vt:lpstr>March 27, 2013 Sham journals scam authors:  Con artists are stealing the identities of real journals to cheat scientists out of publishing fees. Declan Butler, Nature http://www.nature.com/news/sham-journals-scam-authors-1.12681 </vt:lpstr>
      <vt:lpstr>April 7, 2014 Scientific Articles Accepted  (Personal Checks, Too) Gina Kolata, The New York Times http://www.nytimes.com/2013/04/08/health/for-scientists-an-exploding-world-of-pseudo-academia.html?_r=1&amp; </vt:lpstr>
      <vt:lpstr>PowerPoint Presentation</vt:lpstr>
      <vt:lpstr>PowerPoint Presentation</vt:lpstr>
      <vt:lpstr>PowerPoint Presentation</vt:lpstr>
      <vt:lpstr>Selecting a Journal (Feng-Ru Sheu, Kent State University, 2018)</vt:lpstr>
      <vt:lpstr>Selecting a Journal (Feng-Ru Sheu, Kent State University, 2018)</vt:lpstr>
      <vt:lpstr>Selecting a Journal (Feng-Ru Sheu, Kent State University, 2018)</vt:lpstr>
      <vt:lpstr>Take the Plunge…Part 1</vt:lpstr>
      <vt:lpstr>Take the Plunge…Part 2</vt:lpstr>
      <vt:lpstr>Generate Starter Text…</vt:lpstr>
      <vt:lpstr>99 Seconds Activity #2</vt:lpstr>
      <vt:lpstr>Part II: Writing Tips  and Insights</vt:lpstr>
      <vt:lpstr>October 2, 2018 How to Learn to Write Like a Machine Rose Jacobs, Inside Higher Ed https://www.chronicle.com/blogs/linguafranca/2018/10/02/how-to-learn-to-write-like-a-machine/ </vt:lpstr>
      <vt:lpstr>The Top 20 Writing Tips</vt:lpstr>
      <vt:lpstr>1. Mark Writing Days in Planner</vt:lpstr>
      <vt:lpstr>2. Maintain a List and Network of Potential Research and Writing Collaborators</vt:lpstr>
      <vt:lpstr>Sidenote: Find Good People to Work With…Life is Short—Avoid Egomaniacs and People Who Lie</vt:lpstr>
      <vt:lpstr>3. Draft a Timeline or Multiple Timelines with Flexible Goals</vt:lpstr>
      <vt:lpstr>October 10, 2018 Perhaps write to your future self about your goals… FutureMe.org Write a letter to the future https://www.futureme.org/</vt:lpstr>
      <vt:lpstr>4. Think Ahead About the Publishing Potential of Each Project</vt:lpstr>
      <vt:lpstr>Sidenote: Don’t Just Publish for the Sake of Publishing…</vt:lpstr>
      <vt:lpstr>5. Be a Bumblebee and Butterfly</vt:lpstr>
      <vt:lpstr>6. Find, Save, and Use Starter Text (overcomes writer’s block)</vt:lpstr>
      <vt:lpstr>7. Always Scan the Reference Sections of Other Articles to See What Journals are Popular</vt:lpstr>
      <vt:lpstr>8. Avoid High Quality (i.e., SSCI) Journal Fixations</vt:lpstr>
      <vt:lpstr>9. Be Second or Third Author Sometimes to Spread Limited Resources </vt:lpstr>
      <vt:lpstr>10. If Need Summer Money, Teach Short Term or Intensive Courses</vt:lpstr>
      <vt:lpstr>11. Edit Your Papers a Lot! (Mozartian vs. Beethovenian)</vt:lpstr>
      <vt:lpstr>October 1, 2018 6 Tips to Shape Up Your Writing Two-Minute Tips: Short videos to help you excel in the academic workplace Fernanda Zamudio-Suaréz, The Chronicle of Higher Education https://www.chronicle.com/article/6-Tips-to-Shape-Up-Your/244281?cid=cp221  https://www.chronicle.com/specialreport/Two-Minute-Tips/221 </vt:lpstr>
      <vt:lpstr>October 8, 2018 How to Improve Your Teaching-Philosophy Statement Two-Minute Tips: Short videos to help you excel in the academic workplace Fernanda Zamudio-Suaréz, The Chronicle of Higher Education https://www.chronicle.com/article/How-to-Improve-Your/244283  https://www.chronicle.com/specialreport/Two-Minute-Tips/221 </vt:lpstr>
      <vt:lpstr>October 15, 2018 How to Become a Highly Productive Writer Two-Minute Tips: Short videos to help you excel in the academic workplace Fernanda Zamudio-Suaréz, The Chronicle of Higher Education https://www.chronicle.com/article/How-to-Become-a-Highly/244351?cid=cp221  https://www.chronicle.com/specialreport/Two-Minute-Tips/221 </vt:lpstr>
      <vt:lpstr>12. Organize Conference Symposia Which Can Lead to Special Journal Issues and Books</vt:lpstr>
      <vt:lpstr>13. Sponsor Visiting Scholars to Work with You; They Often Have Writing Plans</vt:lpstr>
      <vt:lpstr>14. Try to Submit or Publish Your Paper Before the Conference</vt:lpstr>
      <vt:lpstr>15. Be Creative Somewhere  (e.g., unique model, figure, chart, etc.)</vt:lpstr>
      <vt:lpstr>Sidenote: Modify Your Environment (Find or Create Your Personal Sandbox)</vt:lpstr>
      <vt:lpstr>16. Try Not to Give Up: Persistence and Grit Wins the Day</vt:lpstr>
      <vt:lpstr>17. Be Polite and Thankful to the Journal or Book Chapter Editors</vt:lpstr>
      <vt:lpstr>18. Recap Reviewer Points and How You Attempted to Address Them</vt:lpstr>
      <vt:lpstr>October 4, 2018 A New Series on Scholarly Productivity:  ‘Are You Writing?’ Rebecca Shuman, The Chronicle of Higher Education https://www.chronicle.com/article/A-New-Series-on-Scholarly/244689 </vt:lpstr>
      <vt:lpstr>19. Share Your Publication Efforts (e.g., Twitter, Facebook, LinkedIn, email, ResearchGate, Academia.edu, etc.)</vt:lpstr>
      <vt:lpstr>20. Celebrate Your Writing Accomplishments with Friends</vt:lpstr>
      <vt:lpstr>You never know where you’ll be celebrating your writing accomplishments… Even at a wedding of your nephew!</vt:lpstr>
      <vt:lpstr>Just don’t celebrate too much!</vt:lpstr>
      <vt:lpstr>Bonus #1. Be Careful Committing to Other People’s Projects (OPP)</vt:lpstr>
      <vt:lpstr>Bonus #2. Look for Special Issues that You Might Contribute To</vt:lpstr>
      <vt:lpstr>Bonus #3. Save Research Articles for a Rainy Day  (file folders on different topics)</vt:lpstr>
      <vt:lpstr>Bonus #4. Treat Graduate Students as Colleagues (hec, treat everyone as a colleague)</vt:lpstr>
      <vt:lpstr>Bonus #5. Find a Mentor and Ask Senior People for Advice</vt:lpstr>
      <vt:lpstr>PowerPoint Presentation</vt:lpstr>
      <vt:lpstr>Additional Bonus Section: Part III. Slaying “I” Monsters</vt:lpstr>
      <vt:lpstr>There’s a Global Health Issue</vt:lpstr>
      <vt:lpstr>PowerPoint Presentation</vt:lpstr>
      <vt:lpstr>PowerPoint Presentation</vt:lpstr>
      <vt:lpstr>I first noticed it in Singapore</vt:lpstr>
      <vt:lpstr>But more so in East Asia</vt:lpstr>
      <vt:lpstr>It is Particularly Acute in Taiwan</vt:lpstr>
      <vt:lpstr>It is the use of: Social Science Citation Index (SSCI)</vt:lpstr>
      <vt:lpstr>And… Science Citation Index (SCI)</vt:lpstr>
      <vt:lpstr>As well as… Arts &amp; Humanities Citation Index (A&amp;HCI)</vt:lpstr>
      <vt:lpstr>For much decision making. Per one of my students from Singapore:</vt:lpstr>
      <vt:lpstr>PowerPoint Presentation</vt:lpstr>
      <vt:lpstr>Audience Poll #2: Who wants to help catch and slay a few monsters?</vt:lpstr>
      <vt:lpstr>Monsters University Final Trailer https://www.youtube.com/watch?v=xBzPioph8CI </vt:lpstr>
      <vt:lpstr>Time to List the Pros and Cons</vt:lpstr>
      <vt:lpstr>99 Seconds Activity #3</vt:lpstr>
      <vt:lpstr>Part I: Pros of SSCI (SCI &amp; A&amp;HCI)</vt:lpstr>
      <vt:lpstr>Pro #1. Provides Goals and Targets to Strive Toward (i.e., a focus)</vt:lpstr>
      <vt:lpstr>Pro #2. Provides a common Lingo</vt:lpstr>
      <vt:lpstr>Pro #3. Measure or Benchmark for Performance (e.g., monthly, quarterly, or annual reports)</vt:lpstr>
      <vt:lpstr>Pro #4. Scholarly Accomplishments to Analyze, Compare, Celebrate</vt:lpstr>
      <vt:lpstr>Pro #5. Sense of Pride, Identity, or Emotional Lift</vt:lpstr>
      <vt:lpstr>Pro #6. Boosts Journal Quality</vt:lpstr>
      <vt:lpstr>Pro #7. Impact Factor Receives Increased Attention</vt:lpstr>
      <vt:lpstr>Pro #8. Stricter Review Process</vt:lpstr>
      <vt:lpstr>Pro #9. Community of Bonded and Supportive  Scholars</vt:lpstr>
      <vt:lpstr>Pro #10. International Comparisons</vt:lpstr>
      <vt:lpstr>Part II: Cons of SSCI  (SCI &amp; A&amp;HCI)</vt:lpstr>
      <vt:lpstr>I-Monsters in Taiwan</vt:lpstr>
      <vt:lpstr>I-Monsters in Taiwan</vt:lpstr>
      <vt:lpstr>I-Monsters in Taiwan</vt:lpstr>
      <vt:lpstr>Con #1. Research Publication Takes Priority over Value Creation http://elitedaily.com/money/4-techniques-to-incorporate-into-your-daily-grind-for-ultimate-productivity/ </vt:lpstr>
      <vt:lpstr>Con #2. Research-Practice Gap Widens (lack of caring or concern about true impact or reality)</vt:lpstr>
      <vt:lpstr>Con #3. Greed Factor  (e.g., chasing bonuses, raise, etc.)</vt:lpstr>
      <vt:lpstr>Con #4. Values Messed Up (i.e., publications more important than the actual results)</vt:lpstr>
      <vt:lpstr>Con #5. Easy Journal Syndrome</vt:lpstr>
      <vt:lpstr>Con #6. Limited Journal Selection</vt:lpstr>
      <vt:lpstr>Con #7. Field Becomes Narrowly Focused (periphery shortchanged)</vt:lpstr>
      <vt:lpstr>Con #8. Journal Editorial Board Dominance</vt:lpstr>
      <vt:lpstr>Con #9. English Dominance</vt:lpstr>
      <vt:lpstr>Con #10. Creativity and Spontaneity is Shortchanged</vt:lpstr>
      <vt:lpstr>Con #11. Lack of Passion and Interest</vt:lpstr>
      <vt:lpstr>Con #12. Elitism Reigns Supreme (and, at times, the less important and inferior are known)</vt:lpstr>
      <vt:lpstr>Con #13. Rats in a Cage (i.e., do “this” and then “this” and then “THIS!!!”)</vt:lpstr>
      <vt:lpstr>Anyone remember the “Outer Limits?” “We control the vertical and the horizontal” https://www.youtube.com/watch?v=8CtjhWhw2I8 </vt:lpstr>
      <vt:lpstr>Con #14. Industrial or Factory Model (external or extrinsically determined goals; limited freedom to venture into the unknown)</vt:lpstr>
      <vt:lpstr>Con #15. “I feel strange”</vt:lpstr>
      <vt:lpstr>Con #16. Journal Editors Feel Strange</vt:lpstr>
      <vt:lpstr>Con #17. Productivity Slaves</vt:lpstr>
      <vt:lpstr>Con #18. SSCI Preparedness Training Programs</vt:lpstr>
      <vt:lpstr>Con #19. Publications Skewed toward those with Technology Backgrounds</vt:lpstr>
      <vt:lpstr>Con #20. Research-Practice Gap Widens (lack of caring or concern about true impact or reality)</vt:lpstr>
      <vt:lpstr>Con #21. Student Issues</vt:lpstr>
      <vt:lpstr>Con #22. Personal Growth and Development Curtailed (i.e., negative impact on sense of self, identity, self-actualization, etc.)</vt:lpstr>
      <vt:lpstr>Con #23. Limited Teaching Exposure and Experience</vt:lpstr>
      <vt:lpstr>Con #24. SSCI is Corporate</vt:lpstr>
      <vt:lpstr>Con #25. Impact Factor Ranking Manipulations</vt:lpstr>
      <vt:lpstr>Con #26. Distinguished Title and Status Goals  (i.e., lack of genuine interest in field)</vt:lpstr>
      <vt:lpstr>Con #27. Narrow-Minded Recruitment Practices</vt:lpstr>
      <vt:lpstr>Con #28. Unethical Publication Practices</vt:lpstr>
      <vt:lpstr>July 16, 2014 Peer Review Scandal Takes Down Taiwanese Minister By Yu-Tzu Chiu, IEEE Spectrum https://spectrum.ieee.org/tech-talk/at-work/tech-careers/peer-review-ring-takes-down-taiwanese-minister </vt:lpstr>
      <vt:lpstr>July 16, 2014 Peer Review Scandal Takes Down Taiwanese Minister By Yu-Tzu Chiu, IEEE Spectrum https://spectrum.ieee.org/tech-talk/at-work/tech-careers/peer-review-ring-takes-down-taiwanese-minister </vt:lpstr>
      <vt:lpstr>July 31, 2017 China cracks down after investigation finds massive peer-review fraud Dennis Normile, Science Magazine https://www.sciencemag.org/news/2017/07/china-cracks-down-after-investigation-finds-massive-peer-review-fraud </vt:lpstr>
      <vt:lpstr>Audience Poll #3:  Is there any hope? https://www.youtube.com/watch?v=xIFJLMyUwrg </vt:lpstr>
      <vt:lpstr>Audience Poll #4: Should the system be changed?</vt:lpstr>
      <vt:lpstr>Audience Poll #5:  Is there an I-Monster  ("I" (i.e., SSCI, SCI, and A&amp;HCI)) under your bed or in your closet?</vt:lpstr>
      <vt:lpstr>Are you sure?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Pleased To Inform You That..."</dc:title>
  <dc:creator>cjbonk</dc:creator>
  <cp:lastModifiedBy>Curtis Bonk</cp:lastModifiedBy>
  <cp:revision>174</cp:revision>
  <dcterms:modified xsi:type="dcterms:W3CDTF">2018-11-13T21:06:43Z</dcterms:modified>
</cp:coreProperties>
</file>